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9" r:id="rId3"/>
    <p:sldId id="270" r:id="rId4"/>
    <p:sldId id="271" r:id="rId5"/>
    <p:sldId id="309" r:id="rId6"/>
    <p:sldId id="274" r:id="rId7"/>
    <p:sldId id="275" r:id="rId8"/>
    <p:sldId id="310" r:id="rId9"/>
    <p:sldId id="276" r:id="rId10"/>
    <p:sldId id="313" r:id="rId11"/>
    <p:sldId id="314" r:id="rId12"/>
    <p:sldId id="315" r:id="rId13"/>
    <p:sldId id="316" r:id="rId14"/>
    <p:sldId id="277" r:id="rId15"/>
    <p:sldId id="318" r:id="rId16"/>
    <p:sldId id="320" r:id="rId17"/>
    <p:sldId id="317" r:id="rId18"/>
    <p:sldId id="321" r:id="rId19"/>
    <p:sldId id="322" r:id="rId20"/>
    <p:sldId id="323" r:id="rId21"/>
    <p:sldId id="324" r:id="rId22"/>
    <p:sldId id="325" r:id="rId23"/>
    <p:sldId id="308" r:id="rId24"/>
    <p:sldId id="326" r:id="rId25"/>
    <p:sldId id="307"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99" autoAdjust="0"/>
  </p:normalViewPr>
  <p:slideViewPr>
    <p:cSldViewPr>
      <p:cViewPr varScale="1">
        <p:scale>
          <a:sx n="153" d="100"/>
          <a:sy n="153" d="100"/>
        </p:scale>
        <p:origin x="-414"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2/23/2022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39054B-2E5D-4591-85EA-A6EC3957B384}" type="datetimeFigureOut">
              <a:rPr lang="en-US" smtClean="0"/>
              <a:pPr/>
              <a:t>2/23/2022</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C58D25E-4619-44A8-A09D-3ADE8ADC4613}"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71600" y="361950"/>
            <a:ext cx="7391400" cy="4154984"/>
          </a:xfrm>
          <a:prstGeom prst="rect">
            <a:avLst/>
          </a:prstGeom>
          <a:noFill/>
        </p:spPr>
        <p:txBody>
          <a:bodyPr wrap="square" rtlCol="0">
            <a:spAutoFit/>
          </a:bodyPr>
          <a:lstStyle/>
          <a:p>
            <a:r>
              <a:rPr lang="en-IN" sz="1600" b="1" u="sng" dirty="0" smtClean="0">
                <a:solidFill>
                  <a:srgbClr val="002060"/>
                </a:solidFill>
              </a:rPr>
              <a:t> </a:t>
            </a:r>
          </a:p>
          <a:p>
            <a:pPr algn="ctr"/>
            <a:endParaRPr lang="en-IN" sz="2000" b="1" dirty="0" smtClean="0">
              <a:solidFill>
                <a:srgbClr val="002060"/>
              </a:solidFill>
            </a:endParaRPr>
          </a:p>
          <a:p>
            <a:pPr algn="ctr"/>
            <a:endParaRPr lang="en-IN" sz="2000" b="1" dirty="0">
              <a:solidFill>
                <a:srgbClr val="002060"/>
              </a:solidFill>
            </a:endParaRPr>
          </a:p>
          <a:p>
            <a:pPr algn="ctr"/>
            <a:endParaRPr lang="en-IN" b="1" dirty="0" smtClean="0">
              <a:solidFill>
                <a:srgbClr val="002060"/>
              </a:solidFill>
              <a:latin typeface="Verdana" pitchFamily="34" charset="0"/>
              <a:ea typeface="Verdana" pitchFamily="34" charset="0"/>
            </a:endParaRPr>
          </a:p>
          <a:p>
            <a:pPr algn="ctr"/>
            <a:r>
              <a:rPr lang="en-IN" b="1" dirty="0" smtClean="0">
                <a:solidFill>
                  <a:srgbClr val="002060"/>
                </a:solidFill>
                <a:latin typeface="Verdana" pitchFamily="34" charset="0"/>
                <a:ea typeface="Verdana" pitchFamily="34" charset="0"/>
              </a:rPr>
              <a:t> </a:t>
            </a:r>
          </a:p>
          <a:p>
            <a:pPr algn="ctr"/>
            <a:r>
              <a:rPr lang="en-US" sz="2800" b="1" dirty="0" smtClean="0">
                <a:solidFill>
                  <a:srgbClr val="002060"/>
                </a:solidFill>
                <a:latin typeface="Verdana" pitchFamily="34" charset="0"/>
                <a:ea typeface="Verdana" pitchFamily="34" charset="0"/>
              </a:rPr>
              <a:t>Car Price Prediction Project</a:t>
            </a:r>
            <a:r>
              <a:rPr lang="en-US" sz="2800" dirty="0" smtClean="0"/>
              <a:t> </a:t>
            </a:r>
            <a:endParaRPr lang="en-IN" sz="2800" b="1" dirty="0" smtClean="0">
              <a:solidFill>
                <a:srgbClr val="002060"/>
              </a:solidFill>
              <a:latin typeface="Verdana" pitchFamily="34" charset="0"/>
              <a:ea typeface="Verdana" pitchFamily="34" charset="0"/>
            </a:endParaRPr>
          </a:p>
          <a:p>
            <a:pPr algn="r"/>
            <a:endParaRPr lang="en-IN" sz="2800" b="1" dirty="0" smtClean="0">
              <a:solidFill>
                <a:srgbClr val="002060"/>
              </a:solidFill>
              <a:latin typeface="Verdana" pitchFamily="34" charset="0"/>
              <a:ea typeface="Verdana" pitchFamily="34" charset="0"/>
            </a:endParaRPr>
          </a:p>
          <a:p>
            <a:pPr algn="r"/>
            <a:endParaRPr lang="en-IN" sz="1600" b="1" dirty="0">
              <a:solidFill>
                <a:srgbClr val="002060"/>
              </a:solidFill>
              <a:latin typeface="Verdana" pitchFamily="34" charset="0"/>
              <a:ea typeface="Verdana" pitchFamily="34" charset="0"/>
            </a:endParaRPr>
          </a:p>
          <a:p>
            <a:pPr algn="r"/>
            <a:endParaRPr lang="en-IN" sz="1600" b="1" dirty="0" smtClean="0">
              <a:solidFill>
                <a:srgbClr val="002060"/>
              </a:solidFill>
              <a:latin typeface="Verdana" pitchFamily="34" charset="0"/>
              <a:ea typeface="Verdana" pitchFamily="34" charset="0"/>
            </a:endParaRPr>
          </a:p>
          <a:p>
            <a:pPr algn="r"/>
            <a:endParaRPr lang="en-IN" sz="1600" b="1" dirty="0">
              <a:solidFill>
                <a:srgbClr val="002060"/>
              </a:solidFill>
              <a:latin typeface="Verdana" pitchFamily="34" charset="0"/>
              <a:ea typeface="Verdana" pitchFamily="34" charset="0"/>
            </a:endParaRPr>
          </a:p>
          <a:p>
            <a:pPr algn="ctr"/>
            <a:r>
              <a:rPr lang="en-IN" sz="1600" b="1" dirty="0" smtClean="0">
                <a:solidFill>
                  <a:srgbClr val="002060"/>
                </a:solidFill>
                <a:latin typeface="Verdana" pitchFamily="34" charset="0"/>
                <a:ea typeface="Verdana" pitchFamily="34" charset="0"/>
              </a:rPr>
              <a:t>					</a:t>
            </a:r>
            <a:r>
              <a:rPr lang="en-IN" sz="1600" b="1" dirty="0" smtClean="0">
                <a:solidFill>
                  <a:srgbClr val="002060"/>
                </a:solidFill>
                <a:latin typeface="Verdana" pitchFamily="34" charset="0"/>
                <a:ea typeface="Verdana" pitchFamily="34" charset="0"/>
              </a:rPr>
              <a:t>Submitted </a:t>
            </a:r>
            <a:r>
              <a:rPr lang="en-IN" sz="1600" b="1" dirty="0" smtClean="0">
                <a:solidFill>
                  <a:srgbClr val="002060"/>
                </a:solidFill>
                <a:latin typeface="Verdana" pitchFamily="34" charset="0"/>
                <a:ea typeface="Verdana" pitchFamily="34" charset="0"/>
              </a:rPr>
              <a:t>By:</a:t>
            </a:r>
          </a:p>
          <a:p>
            <a:pPr algn="r"/>
            <a:r>
              <a:rPr lang="en-US" sz="2000" b="1" dirty="0" smtClean="0">
                <a:solidFill>
                  <a:srgbClr val="002060"/>
                </a:solidFill>
                <a:latin typeface="Verdana" pitchFamily="34" charset="0"/>
                <a:ea typeface="Verdana" pitchFamily="34" charset="0"/>
              </a:rPr>
              <a:t>SYED MUGERA BILAL</a:t>
            </a:r>
          </a:p>
          <a:p>
            <a:pPr algn="r"/>
            <a:r>
              <a:rPr lang="en-US" sz="1600" dirty="0">
                <a:solidFill>
                  <a:srgbClr val="002060"/>
                </a:solidFill>
                <a:latin typeface="Verdana" pitchFamily="34" charset="0"/>
                <a:ea typeface="Verdana" pitchFamily="34" charset="0"/>
              </a:rPr>
              <a:t>s</a:t>
            </a:r>
            <a:r>
              <a:rPr lang="en-US" sz="1600" dirty="0" smtClean="0">
                <a:solidFill>
                  <a:srgbClr val="002060"/>
                </a:solidFill>
                <a:latin typeface="Verdana" pitchFamily="34" charset="0"/>
                <a:ea typeface="Verdana" pitchFamily="34" charset="0"/>
              </a:rPr>
              <a:t>yedbilalarmaan@gmail.com</a:t>
            </a:r>
            <a:endParaRPr lang="en-US" sz="2800" dirty="0">
              <a:solidFill>
                <a:srgbClr val="002060"/>
              </a:solidFill>
              <a:latin typeface="Verdana" pitchFamily="34" charset="0"/>
              <a:ea typeface="Verdana" pitchFamily="34" charset="0"/>
            </a:endParaRPr>
          </a:p>
          <a:p>
            <a:endParaRPr lang="en-US" sz="1600" dirty="0"/>
          </a:p>
        </p:txBody>
      </p:sp>
      <p:cxnSp>
        <p:nvCxnSpPr>
          <p:cNvPr id="8" name="Straight Connector 7"/>
          <p:cNvCxnSpPr/>
          <p:nvPr/>
        </p:nvCxnSpPr>
        <p:spPr>
          <a:xfrm>
            <a:off x="1676400" y="2952750"/>
            <a:ext cx="67818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0" y="438150"/>
            <a:ext cx="4267200" cy="1323439"/>
          </a:xfrm>
          <a:prstGeom prst="rect">
            <a:avLst/>
          </a:prstGeom>
          <a:noFill/>
        </p:spPr>
        <p:txBody>
          <a:bodyPr wrap="square" rtlCol="0">
            <a:spAutoFit/>
          </a:bodyPr>
          <a:lstStyle/>
          <a:p>
            <a:r>
              <a:rPr lang="en-US" sz="1600" b="1" dirty="0" smtClean="0">
                <a:latin typeface="Calibri" pitchFamily="34" charset="0"/>
                <a:cs typeface="Calibri" pitchFamily="34" charset="0"/>
              </a:rPr>
              <a:t>Observations:</a:t>
            </a:r>
            <a:endParaRPr lang="en-US" sz="1600" b="1" dirty="0" smtClean="0"/>
          </a:p>
          <a:p>
            <a:pPr>
              <a:buFont typeface="Wingdings" pitchFamily="2" charset="2"/>
              <a:buChar char="v"/>
            </a:pPr>
            <a:r>
              <a:rPr lang="en-US" sz="1600" dirty="0" smtClean="0"/>
              <a:t> </a:t>
            </a:r>
            <a:r>
              <a:rPr lang="en-US" sz="1600" dirty="0" smtClean="0">
                <a:latin typeface="Arial" pitchFamily="34" charset="0"/>
                <a:cs typeface="Arial" pitchFamily="34" charset="0"/>
              </a:rPr>
              <a:t>Maximum </a:t>
            </a:r>
            <a:r>
              <a:rPr lang="en-US" sz="1600" dirty="0" smtClean="0">
                <a:latin typeface="Arial" pitchFamily="34" charset="0"/>
                <a:cs typeface="Arial" pitchFamily="34" charset="0"/>
              </a:rPr>
              <a:t>number of cars are bought in the year 2017 whereas minimum number of cars were brought in 2009 and 2008</a:t>
            </a:r>
            <a:r>
              <a:rPr lang="en-US" sz="1600" dirty="0" smtClean="0">
                <a:latin typeface="Arial" pitchFamily="34" charset="0"/>
                <a:cs typeface="Arial" pitchFamily="34" charset="0"/>
              </a:rPr>
              <a:t>.</a:t>
            </a:r>
            <a:endParaRPr lang="en-US" sz="1600" dirty="0" smtClean="0">
              <a:latin typeface="Arial" pitchFamily="34" charset="0"/>
              <a:cs typeface="Arial" pitchFamily="34" charset="0"/>
            </a:endParaRPr>
          </a:p>
          <a:p>
            <a:pPr>
              <a:buFont typeface="Wingdings" pitchFamily="2" charset="2"/>
              <a:buChar char="Ø"/>
            </a:pPr>
            <a:endParaRPr lang="en-US" sz="1600" dirty="0" smtClean="0">
              <a:latin typeface="Arial" pitchFamily="34" charset="0"/>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1609725" y="209550"/>
            <a:ext cx="2505075" cy="1836518"/>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200400" y="2114550"/>
            <a:ext cx="3276600" cy="292209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600200" y="129132"/>
            <a:ext cx="6553200" cy="495721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143000" y="209550"/>
            <a:ext cx="7675582" cy="4495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91200" y="1047750"/>
            <a:ext cx="3200400" cy="3785652"/>
          </a:xfrm>
          <a:prstGeom prst="rect">
            <a:avLst/>
          </a:prstGeom>
        </p:spPr>
        <p:txBody>
          <a:bodyPr wrap="square">
            <a:spAutoFit/>
          </a:bodyPr>
          <a:lstStyle/>
          <a:p>
            <a:r>
              <a:rPr lang="en-US" sz="1600" b="1" dirty="0" smtClean="0">
                <a:latin typeface="Calibri" pitchFamily="34" charset="0"/>
                <a:cs typeface="Calibri" pitchFamily="34" charset="0"/>
              </a:rPr>
              <a:t>Observations:</a:t>
            </a:r>
          </a:p>
          <a:p>
            <a:r>
              <a:rPr lang="en-US" sz="1600" dirty="0" smtClean="0">
                <a:latin typeface="Arial" pitchFamily="34" charset="0"/>
                <a:cs typeface="Arial" pitchFamily="34" charset="0"/>
              </a:rPr>
              <a:t>1</a:t>
            </a:r>
            <a:r>
              <a:rPr lang="en-US" sz="1600" dirty="0" smtClean="0">
                <a:latin typeface="Arial" pitchFamily="34" charset="0"/>
                <a:cs typeface="Arial" pitchFamily="34" charset="0"/>
              </a:rPr>
              <a:t>. There </a:t>
            </a:r>
            <a:r>
              <a:rPr lang="en-US" sz="1600" dirty="0" smtClean="0">
                <a:latin typeface="Arial" pitchFamily="34" charset="0"/>
                <a:cs typeface="Arial" pitchFamily="34" charset="0"/>
              </a:rPr>
              <a:t>are more negative correlations present in the dataset</a:t>
            </a:r>
          </a:p>
          <a:p>
            <a:r>
              <a:rPr lang="en-US" sz="1600" dirty="0" smtClean="0">
                <a:latin typeface="Arial" pitchFamily="34" charset="0"/>
                <a:cs typeface="Arial" pitchFamily="34" charset="0"/>
              </a:rPr>
              <a:t>2</a:t>
            </a:r>
            <a:r>
              <a:rPr lang="en-US" sz="1600" dirty="0" smtClean="0">
                <a:latin typeface="Arial" pitchFamily="34" charset="0"/>
                <a:cs typeface="Arial" pitchFamily="34" charset="0"/>
              </a:rPr>
              <a:t>. Highest </a:t>
            </a:r>
            <a:r>
              <a:rPr lang="en-US" sz="1600" dirty="0" smtClean="0">
                <a:latin typeface="Arial" pitchFamily="34" charset="0"/>
                <a:cs typeface="Arial" pitchFamily="34" charset="0"/>
              </a:rPr>
              <a:t>positive correlated column has a value of 15%.</a:t>
            </a:r>
          </a:p>
          <a:p>
            <a:r>
              <a:rPr lang="en-US" sz="1600" dirty="0" smtClean="0">
                <a:latin typeface="Arial" pitchFamily="34" charset="0"/>
                <a:cs typeface="Arial" pitchFamily="34" charset="0"/>
              </a:rPr>
              <a:t>3</a:t>
            </a:r>
            <a:r>
              <a:rPr lang="en-US" sz="1600" dirty="0" smtClean="0">
                <a:latin typeface="Arial" pitchFamily="34" charset="0"/>
                <a:cs typeface="Arial" pitchFamily="34" charset="0"/>
              </a:rPr>
              <a:t>. Highest </a:t>
            </a:r>
            <a:r>
              <a:rPr lang="en-US" sz="1600" dirty="0" smtClean="0">
                <a:latin typeface="Arial" pitchFamily="34" charset="0"/>
                <a:cs typeface="Arial" pitchFamily="34" charset="0"/>
              </a:rPr>
              <a:t>negatively correlated column has a value of -49%</a:t>
            </a:r>
          </a:p>
          <a:p>
            <a:r>
              <a:rPr lang="en-US" sz="1600" dirty="0" smtClean="0">
                <a:latin typeface="Arial" pitchFamily="34" charset="0"/>
                <a:cs typeface="Arial" pitchFamily="34" charset="0"/>
              </a:rPr>
              <a:t>4</a:t>
            </a:r>
            <a:r>
              <a:rPr lang="en-US" sz="1600" dirty="0" smtClean="0">
                <a:latin typeface="Arial" pitchFamily="34" charset="0"/>
                <a:cs typeface="Arial" pitchFamily="34" charset="0"/>
              </a:rPr>
              <a:t>. Positively </a:t>
            </a:r>
            <a:r>
              <a:rPr lang="en-US" sz="1600" dirty="0" smtClean="0">
                <a:latin typeface="Arial" pitchFamily="34" charset="0"/>
                <a:cs typeface="Arial" pitchFamily="34" charset="0"/>
              </a:rPr>
              <a:t>correlated columns have a high impact with the target variable whereas negatively correlated columns have less or zero impact with the target variable.</a:t>
            </a:r>
          </a:p>
          <a:p>
            <a:endParaRPr lang="en-US" sz="1600" dirty="0">
              <a:latin typeface="Calibri" pitchFamily="34" charset="0"/>
              <a:cs typeface="Calibri" pitchFamily="34" charset="0"/>
            </a:endParaRPr>
          </a:p>
        </p:txBody>
      </p:sp>
      <p:sp>
        <p:nvSpPr>
          <p:cNvPr id="6" name="Rectangle 5"/>
          <p:cNvSpPr/>
          <p:nvPr/>
        </p:nvSpPr>
        <p:spPr>
          <a:xfrm>
            <a:off x="1295400" y="514350"/>
            <a:ext cx="2471574" cy="369332"/>
          </a:xfrm>
          <a:prstGeom prst="rect">
            <a:avLst/>
          </a:prstGeom>
        </p:spPr>
        <p:txBody>
          <a:bodyPr wrap="none">
            <a:spAutoFit/>
          </a:bodyPr>
          <a:lstStyle/>
          <a:p>
            <a:r>
              <a:rPr lang="en-US" b="1" u="sng" dirty="0" smtClean="0">
                <a:latin typeface="Arial" pitchFamily="34" charset="0"/>
                <a:cs typeface="Arial" pitchFamily="34" charset="0"/>
              </a:rPr>
              <a:t>Multivariate Analysis</a:t>
            </a:r>
          </a:p>
        </p:txBody>
      </p:sp>
      <p:pic>
        <p:nvPicPr>
          <p:cNvPr id="8194" name="Picture 2"/>
          <p:cNvPicPr>
            <a:picLocks noChangeAspect="1" noChangeArrowheads="1"/>
          </p:cNvPicPr>
          <p:nvPr/>
        </p:nvPicPr>
        <p:blipFill>
          <a:blip r:embed="rId2"/>
          <a:srcRect/>
          <a:stretch>
            <a:fillRect/>
          </a:stretch>
        </p:blipFill>
        <p:spPr bwMode="auto">
          <a:xfrm>
            <a:off x="1066800" y="971550"/>
            <a:ext cx="4733458" cy="35813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3108543"/>
          </a:xfrm>
          <a:prstGeom prst="rect">
            <a:avLst/>
          </a:prstGeom>
          <a:noFill/>
        </p:spPr>
        <p:txBody>
          <a:bodyPr wrap="square" rtlCol="0">
            <a:spAutoFit/>
          </a:bodyPr>
          <a:lstStyle/>
          <a:p>
            <a:r>
              <a:rPr lang="en-US" sz="2000" b="1" u="sng" dirty="0" smtClean="0">
                <a:latin typeface="Arial" pitchFamily="34" charset="0"/>
                <a:cs typeface="Arial" pitchFamily="34" charset="0"/>
              </a:rPr>
              <a:t>Checking for outliers</a:t>
            </a:r>
            <a:endParaRPr lang="en-US" sz="2000" b="1" dirty="0"/>
          </a:p>
          <a:p>
            <a:endParaRPr lang="en-US" sz="1600" dirty="0" smtClean="0">
              <a:latin typeface="Arial" pitchFamily="34" charset="0"/>
              <a:cs typeface="Arial" pitchFamily="34" charset="0"/>
            </a:endParaRP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Outliers </a:t>
            </a:r>
            <a:r>
              <a:rPr lang="en-IN" sz="1600" dirty="0" smtClean="0">
                <a:latin typeface="Arial" pitchFamily="34" charset="0"/>
                <a:ea typeface="Times New Roman" panose="02020603050405020304" pitchFamily="18" charset="0"/>
                <a:cs typeface="Arial" pitchFamily="34" charset="0"/>
              </a:rPr>
              <a:t>are the data points that differ significantly from other observations. Any data points greater than +3 and -3 standard deviations are called as outliers.</a:t>
            </a:r>
          </a:p>
          <a:p>
            <a:pPr marL="114300" indent="0" algn="just">
              <a:buSzPct val="100000"/>
            </a:pPr>
            <a:r>
              <a:rPr lang="en-IN" sz="1600" dirty="0" smtClean="0">
                <a:latin typeface="Arial" pitchFamily="34" charset="0"/>
                <a:ea typeface="Calibri" panose="020F0502020204030204" pitchFamily="34" charset="0"/>
                <a:cs typeface="Arial" pitchFamily="34" charset="0"/>
              </a:rPr>
              <a:t> </a:t>
            </a: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Z-score is the automated method used for handling outliers and it’s important to remove outliers as it impacts on the Accuracy of the Model. </a:t>
            </a:r>
          </a:p>
          <a:p>
            <a:pPr marL="114300" indent="0" algn="just">
              <a:buSzPct val="100000"/>
            </a:pPr>
            <a:r>
              <a:rPr lang="en-IN" sz="1600" dirty="0" smtClean="0">
                <a:latin typeface="Arial" pitchFamily="34" charset="0"/>
                <a:ea typeface="Calibri" panose="020F0502020204030204" pitchFamily="34" charset="0"/>
                <a:cs typeface="Arial" pitchFamily="34" charset="0"/>
              </a:rPr>
              <a:t> </a:t>
            </a: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During the </a:t>
            </a:r>
            <a:r>
              <a:rPr lang="en-IN" sz="1600" dirty="0" smtClean="0">
                <a:latin typeface="Arial" pitchFamily="34" charset="0"/>
                <a:ea typeface="Times New Roman" panose="02020603050405020304" pitchFamily="18" charset="0"/>
                <a:cs typeface="Arial" pitchFamily="34" charset="0"/>
              </a:rPr>
              <a:t>outlier’s analysis, we found that we are losing </a:t>
            </a:r>
            <a:r>
              <a:rPr lang="en-IN" sz="1600" dirty="0" smtClean="0">
                <a:latin typeface="Arial" pitchFamily="34" charset="0"/>
                <a:ea typeface="Times New Roman" panose="02020603050405020304" pitchFamily="18" charset="0"/>
                <a:cs typeface="Arial" pitchFamily="34" charset="0"/>
              </a:rPr>
              <a:t>nearly 6% </a:t>
            </a:r>
            <a:r>
              <a:rPr lang="en-IN" sz="1600" dirty="0" smtClean="0">
                <a:latin typeface="Arial" pitchFamily="34" charset="0"/>
                <a:ea typeface="Times New Roman" panose="02020603050405020304" pitchFamily="18" charset="0"/>
                <a:cs typeface="Arial" pitchFamily="34" charset="0"/>
              </a:rPr>
              <a:t>of data and </a:t>
            </a:r>
            <a:r>
              <a:rPr lang="en-IN" sz="1600" dirty="0" smtClean="0">
                <a:latin typeface="Arial" pitchFamily="34" charset="0"/>
                <a:ea typeface="Times New Roman" panose="02020603050405020304" pitchFamily="18" charset="0"/>
                <a:cs typeface="Arial" pitchFamily="34" charset="0"/>
              </a:rPr>
              <a:t>it’s not a big loss.</a:t>
            </a:r>
          </a:p>
          <a:p>
            <a:pPr marL="342900" lvl="0" indent="-342900" algn="just">
              <a:buSzPct val="100000"/>
            </a:pPr>
            <a:endParaRPr lang="en-IN" sz="1600" dirty="0" smtClean="0">
              <a:latin typeface="Arial" pitchFamily="34" charset="0"/>
              <a:ea typeface="Times New Roman" panose="02020603050405020304" pitchFamily="18" charset="0"/>
              <a:cs typeface="Arial" pitchFamily="34" charset="0"/>
            </a:endParaRP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 </a:t>
            </a:r>
            <a:r>
              <a:rPr lang="en-IN" sz="1600" dirty="0" smtClean="0">
                <a:latin typeface="Arial" pitchFamily="34" charset="0"/>
                <a:ea typeface="Times New Roman" panose="02020603050405020304" pitchFamily="18" charset="0"/>
                <a:cs typeface="Arial" pitchFamily="34" charset="0"/>
              </a:rPr>
              <a:t>After removing outliers, we have 9405 rows and 6 columns.</a:t>
            </a:r>
            <a:endParaRPr lang="en-IN" sz="1600" dirty="0" smtClean="0">
              <a:latin typeface="Arial" pitchFamily="34" charset="0"/>
              <a:ea typeface="Times New Roman" panose="02020603050405020304" pitchFamily="18" charset="0"/>
              <a:cs typeface="Arial" pitchFamily="34" charset="0"/>
            </a:endParaRPr>
          </a:p>
        </p:txBody>
      </p:sp>
      <p:pic>
        <p:nvPicPr>
          <p:cNvPr id="10242" name="Picture 2"/>
          <p:cNvPicPr>
            <a:picLocks noChangeAspect="1" noChangeArrowheads="1"/>
          </p:cNvPicPr>
          <p:nvPr/>
        </p:nvPicPr>
        <p:blipFill>
          <a:blip r:embed="rId2"/>
          <a:srcRect/>
          <a:stretch>
            <a:fillRect/>
          </a:stretch>
        </p:blipFill>
        <p:spPr bwMode="auto">
          <a:xfrm>
            <a:off x="2057400" y="3603309"/>
            <a:ext cx="5224462" cy="102584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4093428"/>
          </a:xfrm>
          <a:prstGeom prst="rect">
            <a:avLst/>
          </a:prstGeom>
          <a:noFill/>
        </p:spPr>
        <p:txBody>
          <a:bodyPr wrap="square" rtlCol="0">
            <a:spAutoFit/>
          </a:bodyPr>
          <a:lstStyle/>
          <a:p>
            <a:r>
              <a:rPr lang="en-US" sz="2000" b="1" u="sng" dirty="0" smtClean="0">
                <a:latin typeface="Arial" pitchFamily="34" charset="0"/>
                <a:cs typeface="Arial" pitchFamily="34" charset="0"/>
              </a:rPr>
              <a:t>Checking for </a:t>
            </a:r>
            <a:r>
              <a:rPr lang="en-US" sz="2000" b="1" u="sng" dirty="0" err="1" smtClean="0">
                <a:latin typeface="Arial" pitchFamily="34" charset="0"/>
                <a:cs typeface="Arial" pitchFamily="34" charset="0"/>
              </a:rPr>
              <a:t>skewness</a:t>
            </a:r>
            <a:endParaRPr lang="en-US" sz="1600" dirty="0" smtClean="0">
              <a:latin typeface="Bahnschrift" panose="020B0502040204020203" pitchFamily="34" charset="0"/>
            </a:endParaRPr>
          </a:p>
          <a:p>
            <a:pPr marL="114300"/>
            <a:endParaRPr lang="en-US" sz="1600" dirty="0" smtClean="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Skewed data are not normally distributed; either they are positive skewed or negative skewed. If the data is skewed, it impacts on the accuracy of the model. So, it’s very important to remove the </a:t>
            </a:r>
            <a:r>
              <a:rPr lang="en-IN" sz="1600" dirty="0" err="1" smtClean="0">
                <a:latin typeface="Arial" pitchFamily="34" charset="0"/>
                <a:ea typeface="Times New Roman" panose="02020603050405020304" pitchFamily="18" charset="0"/>
                <a:cs typeface="Arial" pitchFamily="34" charset="0"/>
              </a:rPr>
              <a:t>skewness</a:t>
            </a:r>
            <a:r>
              <a:rPr lang="en-IN" sz="1600" dirty="0" smtClean="0">
                <a:latin typeface="Arial" pitchFamily="34" charset="0"/>
                <a:ea typeface="Times New Roman" panose="02020603050405020304" pitchFamily="18" charset="0"/>
                <a:cs typeface="Arial" pitchFamily="34" charset="0"/>
              </a:rPr>
              <a:t> for right and left skewed data by using transform methods like </a:t>
            </a:r>
            <a:r>
              <a:rPr lang="en-IN" sz="1600" dirty="0" smtClean="0">
                <a:latin typeface="Arial" pitchFamily="34" charset="0"/>
                <a:ea typeface="Times New Roman" panose="02020603050405020304" pitchFamily="18" charset="0"/>
                <a:cs typeface="Arial" pitchFamily="34" charset="0"/>
              </a:rPr>
              <a:t>square root  transformation</a:t>
            </a:r>
            <a:r>
              <a:rPr lang="en-IN" sz="1600" dirty="0" smtClean="0">
                <a:latin typeface="Arial" pitchFamily="34" charset="0"/>
                <a:ea typeface="Times New Roman" panose="02020603050405020304" pitchFamily="18" charset="0"/>
                <a:cs typeface="Arial" pitchFamily="34" charset="0"/>
              </a:rPr>
              <a:t>. </a:t>
            </a:r>
          </a:p>
          <a:p>
            <a:pPr marL="114300" indent="0" algn="just">
              <a:buSzPct val="100000"/>
            </a:pPr>
            <a:r>
              <a:rPr lang="en-IN" sz="1600" dirty="0" smtClean="0">
                <a:latin typeface="Arial" pitchFamily="34" charset="0"/>
                <a:ea typeface="Calibri" panose="020F0502020204030204" pitchFamily="34" charset="0"/>
                <a:cs typeface="Arial" pitchFamily="34" charset="0"/>
              </a:rPr>
              <a:t> </a:t>
            </a: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For visualization, we use </a:t>
            </a:r>
            <a:r>
              <a:rPr lang="en-IN" sz="1600" dirty="0" err="1" smtClean="0">
                <a:latin typeface="Arial" pitchFamily="34" charset="0"/>
                <a:ea typeface="Times New Roman" panose="02020603050405020304" pitchFamily="18" charset="0"/>
                <a:cs typeface="Arial" pitchFamily="34" charset="0"/>
              </a:rPr>
              <a:t>distplot</a:t>
            </a:r>
            <a:r>
              <a:rPr lang="en-IN" sz="1600" dirty="0" smtClean="0">
                <a:latin typeface="Arial" pitchFamily="34" charset="0"/>
                <a:ea typeface="Times New Roman" panose="02020603050405020304" pitchFamily="18" charset="0"/>
                <a:cs typeface="Arial" pitchFamily="34" charset="0"/>
              </a:rPr>
              <a:t> to check the distribution of data points and the shape of the curve. Any value greater than 0.55 or less than -0.55 is considered to be skewed data.</a:t>
            </a:r>
          </a:p>
          <a:p>
            <a:pPr marL="114300" indent="0" algn="just">
              <a:buSzPct val="100000"/>
            </a:pPr>
            <a:endParaRPr lang="en-IN" sz="1600" dirty="0" smtClean="0">
              <a:latin typeface="Arial" pitchFamily="34" charset="0"/>
              <a:ea typeface="Calibri" panose="020F0502020204030204" pitchFamily="34" charset="0"/>
              <a:cs typeface="Arial" pitchFamily="34" charset="0"/>
            </a:endParaRP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In our case, most of the data are skewed and hence we have to remove the </a:t>
            </a:r>
            <a:r>
              <a:rPr lang="en-IN" sz="1600" dirty="0" err="1" smtClean="0">
                <a:latin typeface="Arial" pitchFamily="34" charset="0"/>
                <a:ea typeface="Times New Roman" panose="02020603050405020304" pitchFamily="18" charset="0"/>
                <a:cs typeface="Arial" pitchFamily="34" charset="0"/>
              </a:rPr>
              <a:t>skewness</a:t>
            </a:r>
            <a:r>
              <a:rPr lang="en-IN" sz="1600" dirty="0" smtClean="0">
                <a:latin typeface="Arial" pitchFamily="34" charset="0"/>
                <a:ea typeface="Times New Roman" panose="02020603050405020304" pitchFamily="18" charset="0"/>
                <a:cs typeface="Arial" pitchFamily="34" charset="0"/>
              </a:rPr>
              <a:t> during Scaling because if we remove the </a:t>
            </a:r>
            <a:r>
              <a:rPr lang="en-IN" sz="1600" dirty="0" err="1" smtClean="0">
                <a:latin typeface="Arial" pitchFamily="34" charset="0"/>
                <a:ea typeface="Times New Roman" panose="02020603050405020304" pitchFamily="18" charset="0"/>
                <a:cs typeface="Arial" pitchFamily="34" charset="0"/>
              </a:rPr>
              <a:t>skewness</a:t>
            </a:r>
            <a:r>
              <a:rPr lang="en-IN" sz="1600" dirty="0" smtClean="0">
                <a:latin typeface="Arial" pitchFamily="34" charset="0"/>
                <a:ea typeface="Times New Roman" panose="02020603050405020304" pitchFamily="18" charset="0"/>
                <a:cs typeface="Arial" pitchFamily="34" charset="0"/>
              </a:rPr>
              <a:t> by </a:t>
            </a:r>
            <a:r>
              <a:rPr lang="en-IN" sz="1600" dirty="0" smtClean="0">
                <a:latin typeface="Arial" pitchFamily="34" charset="0"/>
                <a:ea typeface="Times New Roman" panose="02020603050405020304" pitchFamily="18" charset="0"/>
                <a:cs typeface="Arial" pitchFamily="34" charset="0"/>
              </a:rPr>
              <a:t>square root  transformation method </a:t>
            </a:r>
            <a:r>
              <a:rPr lang="en-IN" sz="1600" dirty="0" smtClean="0">
                <a:latin typeface="Arial" pitchFamily="34" charset="0"/>
                <a:ea typeface="Times New Roman" panose="02020603050405020304" pitchFamily="18" charset="0"/>
                <a:cs typeface="Arial" pitchFamily="34" charset="0"/>
              </a:rPr>
              <a:t>it will induce </a:t>
            </a:r>
            <a:r>
              <a:rPr lang="en-IN" sz="1600" dirty="0" err="1" smtClean="0">
                <a:latin typeface="Arial" pitchFamily="34" charset="0"/>
                <a:ea typeface="Times New Roman" panose="02020603050405020304" pitchFamily="18" charset="0"/>
                <a:cs typeface="Arial" pitchFamily="34" charset="0"/>
              </a:rPr>
              <a:t>nan</a:t>
            </a:r>
            <a:r>
              <a:rPr lang="en-IN" sz="1600" dirty="0" smtClean="0">
                <a:latin typeface="Arial" pitchFamily="34" charset="0"/>
                <a:ea typeface="Times New Roman" panose="02020603050405020304" pitchFamily="18" charset="0"/>
                <a:cs typeface="Arial" pitchFamily="34" charset="0"/>
              </a:rPr>
              <a:t> values. Sometimes while using root transforms, it can cause to form </a:t>
            </a:r>
            <a:r>
              <a:rPr lang="en-IN" sz="1600" dirty="0" err="1" smtClean="0">
                <a:latin typeface="Arial" pitchFamily="34" charset="0"/>
                <a:ea typeface="Times New Roman" panose="02020603050405020304" pitchFamily="18" charset="0"/>
                <a:cs typeface="Arial" pitchFamily="34" charset="0"/>
              </a:rPr>
              <a:t>nan</a:t>
            </a:r>
            <a:r>
              <a:rPr lang="en-IN" sz="1600" dirty="0" smtClean="0">
                <a:latin typeface="Arial" pitchFamily="34" charset="0"/>
                <a:ea typeface="Times New Roman" panose="02020603050405020304" pitchFamily="18" charset="0"/>
                <a:cs typeface="Arial" pitchFamily="34" charset="0"/>
              </a:rPr>
              <a:t> values. It is better to remove those values before scaling because it will show </a:t>
            </a:r>
            <a:r>
              <a:rPr lang="en-IN" sz="1600" dirty="0" err="1" smtClean="0">
                <a:latin typeface="Arial" pitchFamily="34" charset="0"/>
                <a:ea typeface="Times New Roman" panose="02020603050405020304" pitchFamily="18" charset="0"/>
                <a:cs typeface="Arial" pitchFamily="34" charset="0"/>
              </a:rPr>
              <a:t>ValueError</a:t>
            </a:r>
            <a:r>
              <a:rPr lang="en-IN" sz="1600" dirty="0" smtClean="0">
                <a:latin typeface="Arial" pitchFamily="34" charset="0"/>
                <a:ea typeface="Times New Roman" panose="02020603050405020304" pitchFamily="18" charset="0"/>
                <a:cs typeface="Arial" pitchFamily="34" charset="0"/>
              </a:rPr>
              <a:t> while running the code.</a:t>
            </a:r>
            <a:endParaRPr lang="en-IN" sz="1600" dirty="0">
              <a:latin typeface="Arial" pitchFamily="34" charset="0"/>
              <a:ea typeface="Times New Roman" panose="02020603050405020304" pitchFamily="18"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59985"/>
            <a:ext cx="7696200" cy="1963679"/>
          </a:xfrm>
          <a:prstGeom prst="rect">
            <a:avLst/>
          </a:prstGeom>
          <a:noFill/>
        </p:spPr>
        <p:txBody>
          <a:bodyPr wrap="square" rtlCol="0">
            <a:spAutoFit/>
          </a:bodyPr>
          <a:lstStyle/>
          <a:p>
            <a:r>
              <a:rPr lang="en-US" sz="2000" b="1" u="sng" dirty="0" smtClean="0">
                <a:latin typeface="Arial" pitchFamily="34" charset="0"/>
                <a:cs typeface="Arial" pitchFamily="34" charset="0"/>
              </a:rPr>
              <a:t>Standardization / Scaling</a:t>
            </a:r>
            <a:endParaRPr lang="en-US" sz="1600" dirty="0" smtClean="0">
              <a:latin typeface="Bahnschrift" panose="020B0502040204020203" pitchFamily="34" charset="0"/>
            </a:endParaRPr>
          </a:p>
          <a:p>
            <a:pPr>
              <a:buFont typeface="Courier New" panose="02070309020205020404" pitchFamily="49" charset="0"/>
              <a:buChar char="o"/>
            </a:pPr>
            <a:endParaRPr lang="en-US" sz="1600" dirty="0" smtClean="0">
              <a:latin typeface="Bahnschrift" panose="020B0502040204020203" pitchFamily="34" charset="0"/>
            </a:endParaRPr>
          </a:p>
          <a:p>
            <a:pPr marL="342900" lvl="0" indent="-342900" algn="just">
              <a:lnSpc>
                <a:spcPct val="107000"/>
              </a:lnSpc>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Standardization of data is done by using Standard </a:t>
            </a:r>
            <a:r>
              <a:rPr lang="en-IN" sz="1600" dirty="0" err="1" smtClean="0">
                <a:latin typeface="Arial" pitchFamily="34" charset="0"/>
                <a:ea typeface="Times New Roman" panose="02020603050405020304" pitchFamily="18" charset="0"/>
                <a:cs typeface="Arial" pitchFamily="34" charset="0"/>
              </a:rPr>
              <a:t>Scaler</a:t>
            </a:r>
            <a:r>
              <a:rPr lang="en-IN" sz="1600" dirty="0" smtClean="0">
                <a:latin typeface="Arial" pitchFamily="34" charset="0"/>
                <a:ea typeface="Times New Roman" panose="02020603050405020304" pitchFamily="18" charset="0"/>
                <a:cs typeface="Arial" pitchFamily="34" charset="0"/>
              </a:rPr>
              <a:t>.</a:t>
            </a:r>
          </a:p>
          <a:p>
            <a:pPr marL="114300" indent="0" algn="just">
              <a:lnSpc>
                <a:spcPct val="107000"/>
              </a:lnSpc>
              <a:buSzPct val="100000"/>
            </a:pPr>
            <a:r>
              <a:rPr lang="en-IN" sz="1600" dirty="0" smtClean="0">
                <a:latin typeface="Arial" pitchFamily="34" charset="0"/>
                <a:ea typeface="Calibri" panose="020F0502020204030204" pitchFamily="34" charset="0"/>
                <a:cs typeface="Arial" pitchFamily="34" charset="0"/>
              </a:rPr>
              <a:t> </a:t>
            </a:r>
          </a:p>
          <a:p>
            <a:pPr marL="342900" lvl="0" indent="-342900" algn="just">
              <a:lnSpc>
                <a:spcPct val="107000"/>
              </a:lnSpc>
              <a:spcAft>
                <a:spcPts val="1200"/>
              </a:spcAf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Standard </a:t>
            </a:r>
            <a:r>
              <a:rPr lang="en-IN" sz="1600" dirty="0" err="1" smtClean="0">
                <a:latin typeface="Arial" pitchFamily="34" charset="0"/>
                <a:ea typeface="Times New Roman" panose="02020603050405020304" pitchFamily="18" charset="0"/>
                <a:cs typeface="Arial" pitchFamily="34" charset="0"/>
              </a:rPr>
              <a:t>scaler</a:t>
            </a:r>
            <a:r>
              <a:rPr lang="en-IN" sz="1600" dirty="0" smtClean="0">
                <a:latin typeface="Arial" pitchFamily="34" charset="0"/>
                <a:ea typeface="Times New Roman" panose="02020603050405020304" pitchFamily="18" charset="0"/>
                <a:cs typeface="Arial" pitchFamily="34" charset="0"/>
              </a:rPr>
              <a:t> is used to bring the data points to standard Normal Distribution having mean = 0 and SD +- 1 to enhance accuracy of the model. In our case, its most important due to presence of high skewed data and Outliers.</a:t>
            </a:r>
            <a:endParaRPr lang="en-IN" sz="1600" dirty="0">
              <a:latin typeface="Arial" pitchFamily="34" charset="0"/>
              <a:ea typeface="Times New Roman" panose="02020603050405020304" pitchFamily="18" charset="0"/>
              <a:cs typeface="Arial" pitchFamily="34" charset="0"/>
            </a:endParaRPr>
          </a:p>
        </p:txBody>
      </p:sp>
      <p:pic>
        <p:nvPicPr>
          <p:cNvPr id="9218" name="Picture 2"/>
          <p:cNvPicPr>
            <a:picLocks noChangeAspect="1" noChangeArrowheads="1"/>
          </p:cNvPicPr>
          <p:nvPr/>
        </p:nvPicPr>
        <p:blipFill>
          <a:blip r:embed="rId2"/>
          <a:srcRect/>
          <a:stretch>
            <a:fillRect/>
          </a:stretch>
        </p:blipFill>
        <p:spPr bwMode="auto">
          <a:xfrm>
            <a:off x="3200400" y="2343150"/>
            <a:ext cx="2852737" cy="260318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3108543"/>
          </a:xfrm>
          <a:prstGeom prst="rect">
            <a:avLst/>
          </a:prstGeom>
          <a:noFill/>
        </p:spPr>
        <p:txBody>
          <a:bodyPr wrap="square" rtlCol="0">
            <a:spAutoFit/>
          </a:bodyPr>
          <a:lstStyle/>
          <a:p>
            <a:r>
              <a:rPr lang="en-US" sz="2000" b="1" u="sng" dirty="0" smtClean="0">
                <a:latin typeface="Arial" pitchFamily="34" charset="0"/>
                <a:cs typeface="Arial" pitchFamily="34" charset="0"/>
              </a:rPr>
              <a:t>Splitting the data</a:t>
            </a:r>
          </a:p>
          <a:p>
            <a:endParaRPr lang="en-US" sz="1600" b="1" u="sng" dirty="0" smtClean="0">
              <a:latin typeface="Calibri" pitchFamily="34" charset="0"/>
              <a:cs typeface="Calibri" pitchFamily="34" charset="0"/>
            </a:endParaRPr>
          </a:p>
          <a:p>
            <a:r>
              <a:rPr lang="en-US" sz="1600" dirty="0" smtClean="0">
                <a:latin typeface="Arial" pitchFamily="34" charset="0"/>
                <a:cs typeface="Arial" pitchFamily="34" charset="0"/>
              </a:rPr>
              <a:t>We split our dataset into two parts training and testing, with 80% data of training and 20% of testing. We use train test split method. </a:t>
            </a:r>
          </a:p>
          <a:p>
            <a:endParaRPr lang="en-US" sz="1600"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80% of the observation as training set.  </a:t>
            </a:r>
            <a:r>
              <a:rPr lang="en-IN" sz="1600" i="1" dirty="0" err="1" smtClean="0">
                <a:latin typeface="Arial" pitchFamily="34" charset="0"/>
                <a:cs typeface="Arial" pitchFamily="34" charset="0"/>
              </a:rPr>
              <a:t>x_train</a:t>
            </a:r>
            <a:endParaRPr lang="en-IN" sz="1600" i="1"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The associated target for each observation in </a:t>
            </a:r>
            <a:r>
              <a:rPr lang="en-IN" sz="1600" i="1" dirty="0" err="1" smtClean="0">
                <a:latin typeface="Arial" pitchFamily="34" charset="0"/>
                <a:cs typeface="Arial" pitchFamily="34" charset="0"/>
              </a:rPr>
              <a:t>x_train</a:t>
            </a:r>
            <a:r>
              <a:rPr lang="en-IN" sz="1600" i="1" dirty="0" smtClean="0">
                <a:latin typeface="Arial" pitchFamily="34" charset="0"/>
                <a:cs typeface="Arial" pitchFamily="34" charset="0"/>
              </a:rPr>
              <a:t> , </a:t>
            </a:r>
            <a:r>
              <a:rPr lang="en-IN" sz="1600" i="1" dirty="0" err="1" smtClean="0">
                <a:latin typeface="Arial" pitchFamily="34" charset="0"/>
                <a:cs typeface="Arial" pitchFamily="34" charset="0"/>
              </a:rPr>
              <a:t>y_train</a:t>
            </a:r>
            <a:endParaRPr lang="en-IN" sz="1600" i="1"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20</a:t>
            </a:r>
            <a:r>
              <a:rPr lang="en-IN" sz="1600" dirty="0" smtClean="0">
                <a:latin typeface="Arial" pitchFamily="34" charset="0"/>
                <a:cs typeface="Arial" pitchFamily="34" charset="0"/>
              </a:rPr>
              <a:t>% of the observation as test. </a:t>
            </a:r>
            <a:r>
              <a:rPr lang="en-IN" sz="1600" i="1" dirty="0" err="1" smtClean="0">
                <a:latin typeface="Arial" pitchFamily="34" charset="0"/>
                <a:cs typeface="Arial" pitchFamily="34" charset="0"/>
              </a:rPr>
              <a:t>x_test</a:t>
            </a:r>
            <a:endParaRPr lang="en-IN" sz="1600" i="1"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The target associated with the test set. </a:t>
            </a:r>
            <a:r>
              <a:rPr lang="en-IN" sz="1600" i="1" dirty="0" err="1" smtClean="0">
                <a:latin typeface="Arial" pitchFamily="34" charset="0"/>
                <a:cs typeface="Arial" pitchFamily="34" charset="0"/>
              </a:rPr>
              <a:t>y_test</a:t>
            </a:r>
            <a:endParaRPr lang="en-IN" sz="1600" i="1"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We found best score on </a:t>
            </a:r>
            <a:r>
              <a:rPr lang="en-IN" sz="1600" i="1" dirty="0" err="1" smtClean="0">
                <a:latin typeface="Arial" pitchFamily="34" charset="0"/>
                <a:cs typeface="Arial" pitchFamily="34" charset="0"/>
              </a:rPr>
              <a:t>random_state</a:t>
            </a:r>
            <a:r>
              <a:rPr lang="en-IN" sz="1600" i="1" dirty="0" smtClean="0">
                <a:latin typeface="Arial" pitchFamily="34" charset="0"/>
                <a:cs typeface="Arial" pitchFamily="34" charset="0"/>
              </a:rPr>
              <a:t> = </a:t>
            </a:r>
            <a:r>
              <a:rPr lang="en-IN" sz="1600" i="1" dirty="0" smtClean="0">
                <a:latin typeface="Arial" pitchFamily="34" charset="0"/>
                <a:cs typeface="Arial" pitchFamily="34" charset="0"/>
              </a:rPr>
              <a:t>51 </a:t>
            </a:r>
            <a:endParaRPr lang="en-IN" sz="1600" i="1" dirty="0" smtClean="0">
              <a:latin typeface="Arial" pitchFamily="34" charset="0"/>
              <a:cs typeface="Arial" pitchFamily="34" charset="0"/>
            </a:endParaRPr>
          </a:p>
          <a:p>
            <a:endParaRPr lang="en-US" sz="1600" dirty="0" smtClean="0">
              <a:latin typeface="Bahnschrift" panose="020B0502040204020203" pitchFamily="34" charset="0"/>
            </a:endParaRPr>
          </a:p>
          <a:p>
            <a:endParaRPr lang="en-IN" sz="1600" dirty="0" smtClean="0"/>
          </a:p>
        </p:txBody>
      </p:sp>
      <p:pic>
        <p:nvPicPr>
          <p:cNvPr id="11266" name="Picture 2"/>
          <p:cNvPicPr>
            <a:picLocks noChangeAspect="1" noChangeArrowheads="1"/>
          </p:cNvPicPr>
          <p:nvPr/>
        </p:nvPicPr>
        <p:blipFill>
          <a:blip r:embed="rId2"/>
          <a:srcRect/>
          <a:stretch>
            <a:fillRect/>
          </a:stretch>
        </p:blipFill>
        <p:spPr bwMode="auto">
          <a:xfrm>
            <a:off x="1219200" y="3409950"/>
            <a:ext cx="7277100" cy="6381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2862322"/>
          </a:xfrm>
          <a:prstGeom prst="rect">
            <a:avLst/>
          </a:prstGeom>
          <a:noFill/>
        </p:spPr>
        <p:txBody>
          <a:bodyPr wrap="square" rtlCol="0">
            <a:spAutoFit/>
          </a:bodyPr>
          <a:lstStyle/>
          <a:p>
            <a:r>
              <a:rPr lang="en-US" sz="2000" b="1" u="sng" dirty="0" smtClean="0">
                <a:latin typeface="Arial" pitchFamily="34" charset="0"/>
                <a:cs typeface="Arial" pitchFamily="34" charset="0"/>
              </a:rPr>
              <a:t>Building Machine Learning Algorithms</a:t>
            </a:r>
            <a:endParaRPr lang="en-IN" sz="1600" dirty="0" smtClean="0">
              <a:latin typeface="Calibri" pitchFamily="34" charset="0"/>
              <a:ea typeface="Calibri" panose="020F0502020204030204" pitchFamily="34" charset="0"/>
              <a:cs typeface="Calibri" pitchFamily="34" charset="0"/>
            </a:endParaRPr>
          </a:p>
          <a:p>
            <a:endParaRPr lang="en-IN" sz="1600" dirty="0" smtClean="0">
              <a:latin typeface="Calibri" pitchFamily="34" charset="0"/>
              <a:cs typeface="Calibri" pitchFamily="34" charset="0"/>
            </a:endParaRPr>
          </a:p>
          <a:p>
            <a:r>
              <a:rPr lang="en-US" sz="1600" dirty="0" smtClean="0">
                <a:latin typeface="Arial" pitchFamily="34" charset="0"/>
                <a:cs typeface="Arial" pitchFamily="34" charset="0"/>
              </a:rPr>
              <a:t>The following classifier algorithms we used are:</a:t>
            </a:r>
          </a:p>
          <a:p>
            <a:endParaRPr lang="en-IN" sz="1600" dirty="0" smtClean="0">
              <a:latin typeface="Arial" pitchFamily="34" charset="0"/>
              <a:cs typeface="Arial" pitchFamily="34" charset="0"/>
            </a:endParaRPr>
          </a:p>
          <a:p>
            <a:pPr algn="just">
              <a:buSzPct val="100000"/>
              <a:buFont typeface="Wingdings" panose="05000000000000000000" pitchFamily="2" charset="2"/>
              <a:buChar char="Ø"/>
            </a:pPr>
            <a:r>
              <a:rPr lang="en-IN" sz="1600" dirty="0" smtClean="0">
                <a:latin typeface="Arial" pitchFamily="34" charset="0"/>
                <a:cs typeface="Arial" pitchFamily="34" charset="0"/>
              </a:rPr>
              <a:t> </a:t>
            </a:r>
            <a:r>
              <a:rPr lang="en-IN" sz="1600" dirty="0" smtClean="0">
                <a:latin typeface="Arial" pitchFamily="34" charset="0"/>
                <a:cs typeface="Arial" pitchFamily="34" charset="0"/>
              </a:rPr>
              <a:t>Linear Regression, Lasso, Ridge, </a:t>
            </a:r>
            <a:r>
              <a:rPr lang="en-IN" sz="1600" dirty="0" err="1" smtClean="0">
                <a:latin typeface="Arial" pitchFamily="34" charset="0"/>
                <a:cs typeface="Arial" pitchFamily="34" charset="0"/>
              </a:rPr>
              <a:t>ElasticNet</a:t>
            </a:r>
            <a:endParaRPr lang="en-IN" sz="1600" dirty="0" smtClean="0">
              <a:latin typeface="Arial" pitchFamily="34" charset="0"/>
              <a:cs typeface="Arial" pitchFamily="34" charset="0"/>
            </a:endParaRPr>
          </a:p>
          <a:p>
            <a:pPr algn="just">
              <a:buSzPct val="100000"/>
              <a:buFont typeface="Wingdings" panose="05000000000000000000" pitchFamily="2" charset="2"/>
              <a:buChar char="Ø"/>
            </a:pPr>
            <a:r>
              <a:rPr lang="en-IN" sz="1600" dirty="0" smtClean="0">
                <a:latin typeface="Arial" pitchFamily="34" charset="0"/>
                <a:cs typeface="Arial" pitchFamily="34" charset="0"/>
              </a:rPr>
              <a:t> Decision Tree </a:t>
            </a:r>
            <a:r>
              <a:rPr lang="en-IN" sz="1600" dirty="0" err="1" smtClean="0">
                <a:latin typeface="Arial" pitchFamily="34" charset="0"/>
                <a:cs typeface="Arial" pitchFamily="34" charset="0"/>
              </a:rPr>
              <a:t>Regressor</a:t>
            </a:r>
            <a:endParaRPr lang="en-IN" sz="1600" dirty="0" smtClean="0">
              <a:latin typeface="Arial" pitchFamily="34" charset="0"/>
              <a:cs typeface="Arial" pitchFamily="34" charset="0"/>
            </a:endParaRPr>
          </a:p>
          <a:p>
            <a:pPr algn="just">
              <a:buSzPct val="100000"/>
              <a:buFont typeface="Wingdings" panose="05000000000000000000" pitchFamily="2" charset="2"/>
              <a:buChar char="Ø"/>
            </a:pP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KNeighbors</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Regressor</a:t>
            </a:r>
            <a:endParaRPr lang="en-IN" sz="1600" dirty="0" smtClean="0">
              <a:latin typeface="Arial" pitchFamily="34" charset="0"/>
              <a:cs typeface="Arial" pitchFamily="34" charset="0"/>
            </a:endParaRPr>
          </a:p>
          <a:p>
            <a:pPr algn="just">
              <a:buSzPct val="100000"/>
              <a:buFont typeface="Wingdings" panose="05000000000000000000" pitchFamily="2" charset="2"/>
              <a:buChar char="Ø"/>
            </a:pPr>
            <a:r>
              <a:rPr lang="en-IN" sz="1600" dirty="0" smtClean="0">
                <a:latin typeface="Arial" pitchFamily="34" charset="0"/>
                <a:cs typeface="Arial" pitchFamily="34" charset="0"/>
              </a:rPr>
              <a:t> Random Forest </a:t>
            </a:r>
            <a:r>
              <a:rPr lang="en-IN" sz="1600" dirty="0" err="1" smtClean="0">
                <a:latin typeface="Arial" pitchFamily="34" charset="0"/>
                <a:cs typeface="Arial" pitchFamily="34" charset="0"/>
              </a:rPr>
              <a:t>Regressor</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AdaBoost</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Regressor</a:t>
            </a:r>
            <a:r>
              <a:rPr lang="en-IN" sz="1600" dirty="0" smtClean="0">
                <a:latin typeface="Arial" pitchFamily="34" charset="0"/>
                <a:cs typeface="Arial" pitchFamily="34" charset="0"/>
              </a:rPr>
              <a:t>, Gradient Boosting </a:t>
            </a:r>
            <a:r>
              <a:rPr lang="en-IN" sz="1600" dirty="0" err="1" smtClean="0">
                <a:latin typeface="Arial" pitchFamily="34" charset="0"/>
                <a:cs typeface="Arial" pitchFamily="34" charset="0"/>
              </a:rPr>
              <a:t>Regressor</a:t>
            </a:r>
            <a:endParaRPr lang="en-IN" sz="1600" dirty="0" smtClean="0">
              <a:latin typeface="Arial" pitchFamily="34" charset="0"/>
              <a:cs typeface="Arial" pitchFamily="34" charset="0"/>
            </a:endParaRPr>
          </a:p>
          <a:p>
            <a:pPr algn="just">
              <a:buSzPct val="100000"/>
            </a:pPr>
            <a:endParaRPr lang="en-IN" sz="1600" dirty="0" smtClean="0">
              <a:latin typeface="Calibri" pitchFamily="34" charset="0"/>
              <a:cs typeface="Calibri" pitchFamily="34" charset="0"/>
            </a:endParaRPr>
          </a:p>
          <a:p>
            <a:endParaRPr lang="en-US" sz="1600" dirty="0" smtClean="0">
              <a:latin typeface="Bahnschrift" panose="020B0502040204020203" pitchFamily="34" charset="0"/>
            </a:endParaRPr>
          </a:p>
          <a:p>
            <a:endParaRPr lang="en-IN" sz="1600" dirty="0" smtClean="0"/>
          </a:p>
        </p:txBody>
      </p:sp>
      <p:pic>
        <p:nvPicPr>
          <p:cNvPr id="12290" name="Picture 2"/>
          <p:cNvPicPr>
            <a:picLocks noChangeAspect="1" noChangeArrowheads="1"/>
          </p:cNvPicPr>
          <p:nvPr/>
        </p:nvPicPr>
        <p:blipFill>
          <a:blip r:embed="rId2"/>
          <a:srcRect/>
          <a:stretch>
            <a:fillRect/>
          </a:stretch>
        </p:blipFill>
        <p:spPr bwMode="auto">
          <a:xfrm>
            <a:off x="1600200" y="2571750"/>
            <a:ext cx="5438228" cy="2133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2400657"/>
          </a:xfrm>
          <a:prstGeom prst="rect">
            <a:avLst/>
          </a:prstGeom>
          <a:noFill/>
        </p:spPr>
        <p:txBody>
          <a:bodyPr wrap="square" rtlCol="0">
            <a:spAutoFit/>
          </a:bodyPr>
          <a:lstStyle/>
          <a:p>
            <a:r>
              <a:rPr lang="en-US" sz="2000" b="1" u="sng" dirty="0" smtClean="0">
                <a:latin typeface="Arial" pitchFamily="34" charset="0"/>
                <a:cs typeface="Arial" pitchFamily="34" charset="0"/>
              </a:rPr>
              <a:t>Evaluation of ML Models </a:t>
            </a:r>
            <a:endParaRPr lang="en-IN" sz="1600" b="1" u="sng" dirty="0" smtClean="0">
              <a:latin typeface="Calibri" pitchFamily="34" charset="0"/>
              <a:cs typeface="Calibri" pitchFamily="34" charset="0"/>
            </a:endParaRPr>
          </a:p>
          <a:p>
            <a:endParaRPr lang="en-IN" sz="1600" dirty="0" smtClean="0">
              <a:latin typeface="Calibri" pitchFamily="34" charset="0"/>
              <a:cs typeface="Calibri" pitchFamily="34" charset="0"/>
            </a:endParaRPr>
          </a:p>
          <a:p>
            <a:pPr>
              <a:buFont typeface="Wingdings" pitchFamily="2" charset="2"/>
              <a:buChar char="Ø"/>
            </a:pPr>
            <a:r>
              <a:rPr lang="en-IN" sz="1600" dirty="0" smtClean="0">
                <a:latin typeface="Arial" pitchFamily="34" charset="0"/>
                <a:ea typeface="Calibri" panose="020F0502020204030204" pitchFamily="34" charset="0"/>
                <a:cs typeface="Arial" pitchFamily="34" charset="0"/>
              </a:rPr>
              <a:t> As </a:t>
            </a:r>
            <a:r>
              <a:rPr lang="en-IN" sz="1600" dirty="0" smtClean="0">
                <a:latin typeface="Arial" pitchFamily="34" charset="0"/>
                <a:ea typeface="Calibri" panose="020F0502020204030204" pitchFamily="34" charset="0"/>
                <a:cs typeface="Arial" pitchFamily="34" charset="0"/>
              </a:rPr>
              <a:t>you can see , I had called the algorithms, then I called the empty list with the name models [ ], and calling all the model one by one and storing the result in that.</a:t>
            </a:r>
          </a:p>
          <a:p>
            <a:pPr>
              <a:buFont typeface="Wingdings" pitchFamily="2" charset="2"/>
              <a:buChar char="Ø"/>
            </a:pPr>
            <a:endParaRPr lang="en-IN" sz="1600" dirty="0" smtClean="0">
              <a:latin typeface="Arial" pitchFamily="34" charset="0"/>
              <a:ea typeface="Calibri" panose="020F0502020204030204" pitchFamily="34" charset="0"/>
              <a:cs typeface="Arial" pitchFamily="34" charset="0"/>
            </a:endParaRPr>
          </a:p>
          <a:p>
            <a:pPr>
              <a:buFont typeface="Wingdings" pitchFamily="2" charset="2"/>
              <a:buChar char="Ø"/>
            </a:pPr>
            <a:r>
              <a:rPr lang="en-IN" sz="1600" dirty="0" smtClean="0">
                <a:latin typeface="Arial" pitchFamily="34" charset="0"/>
                <a:ea typeface="Calibri" panose="020F0502020204030204" pitchFamily="34" charset="0"/>
                <a:cs typeface="Arial" pitchFamily="34" charset="0"/>
              </a:rPr>
              <a:t> We </a:t>
            </a:r>
            <a:r>
              <a:rPr lang="en-IN" sz="1600" dirty="0" smtClean="0">
                <a:latin typeface="Arial" pitchFamily="34" charset="0"/>
                <a:ea typeface="Calibri" panose="020F0502020204030204" pitchFamily="34" charset="0"/>
                <a:cs typeface="Arial" pitchFamily="34" charset="0"/>
              </a:rPr>
              <a:t>can observe that I imported the metrics to find the </a:t>
            </a:r>
            <a:r>
              <a:rPr lang="en-IN" sz="1600" dirty="0" smtClean="0">
                <a:latin typeface="Arial" pitchFamily="34" charset="0"/>
                <a:ea typeface="Calibri" panose="020F0502020204030204" pitchFamily="34" charset="0"/>
                <a:cs typeface="Arial" pitchFamily="34" charset="0"/>
              </a:rPr>
              <a:t>r2_score</a:t>
            </a:r>
            <a:r>
              <a:rPr lang="en-IN" sz="1600" dirty="0" smtClean="0">
                <a:latin typeface="Arial" pitchFamily="34" charset="0"/>
                <a:ea typeface="Calibri" panose="020F0502020204030204" pitchFamily="34" charset="0"/>
                <a:cs typeface="Arial" pitchFamily="34" charset="0"/>
              </a:rPr>
              <a:t>, </a:t>
            </a:r>
            <a:r>
              <a:rPr lang="en-IN" sz="1600" dirty="0" err="1" smtClean="0">
                <a:latin typeface="Arial" pitchFamily="34" charset="0"/>
                <a:ea typeface="Calibri" panose="020F0502020204030204" pitchFamily="34" charset="0"/>
                <a:cs typeface="Arial" pitchFamily="34" charset="0"/>
              </a:rPr>
              <a:t>mean_absolute_error</a:t>
            </a:r>
            <a:r>
              <a:rPr lang="en-IN" sz="1600" dirty="0" smtClean="0">
                <a:latin typeface="Arial" pitchFamily="34" charset="0"/>
                <a:ea typeface="Calibri" panose="020F0502020204030204" pitchFamily="34" charset="0"/>
                <a:cs typeface="Arial" pitchFamily="34" charset="0"/>
              </a:rPr>
              <a:t> (MAE) ,</a:t>
            </a:r>
            <a:r>
              <a:rPr lang="en-IN" sz="1600" dirty="0" err="1" smtClean="0">
                <a:latin typeface="Arial" pitchFamily="34" charset="0"/>
                <a:ea typeface="Calibri" panose="020F0502020204030204" pitchFamily="34" charset="0"/>
                <a:cs typeface="Arial" pitchFamily="34" charset="0"/>
              </a:rPr>
              <a:t>mean_squared_error</a:t>
            </a:r>
            <a:r>
              <a:rPr lang="en-IN" sz="1600" dirty="0" smtClean="0">
                <a:latin typeface="Arial" pitchFamily="34" charset="0"/>
                <a:ea typeface="Calibri" panose="020F0502020204030204" pitchFamily="34" charset="0"/>
                <a:cs typeface="Arial" pitchFamily="34" charset="0"/>
              </a:rPr>
              <a:t> (MSE), </a:t>
            </a:r>
            <a:r>
              <a:rPr lang="en-IN" sz="1600" dirty="0" err="1" smtClean="0">
                <a:latin typeface="Arial" pitchFamily="34" charset="0"/>
                <a:ea typeface="Calibri" panose="020F0502020204030204" pitchFamily="34" charset="0"/>
                <a:cs typeface="Arial" pitchFamily="34" charset="0"/>
              </a:rPr>
              <a:t>r</a:t>
            </a:r>
            <a:r>
              <a:rPr lang="en-IN" sz="1600" dirty="0" err="1" smtClean="0"/>
              <a:t>oot_mean_squared_error</a:t>
            </a:r>
            <a:r>
              <a:rPr lang="en-IN" sz="1600" dirty="0" smtClean="0"/>
              <a:t> </a:t>
            </a:r>
            <a:r>
              <a:rPr lang="en-IN" sz="1600" dirty="0" smtClean="0"/>
              <a:t>(RMSE)</a:t>
            </a:r>
            <a:r>
              <a:rPr lang="en-IN" sz="1600" dirty="0" smtClean="0">
                <a:latin typeface="Arial" pitchFamily="34" charset="0"/>
                <a:ea typeface="Calibri" panose="020F0502020204030204" pitchFamily="34" charset="0"/>
                <a:cs typeface="Arial" pitchFamily="34" charset="0"/>
              </a:rPr>
              <a:t> </a:t>
            </a:r>
            <a:r>
              <a:rPr lang="en-IN" sz="1600" dirty="0" smtClean="0">
                <a:latin typeface="Arial" pitchFamily="34" charset="0"/>
                <a:ea typeface="Calibri" panose="020F0502020204030204" pitchFamily="34" charset="0"/>
                <a:cs typeface="Arial" pitchFamily="34" charset="0"/>
              </a:rPr>
              <a:t>in order to interpret the model’s output. Then I also selected the model to find the </a:t>
            </a:r>
            <a:r>
              <a:rPr lang="en-IN" sz="1600" dirty="0" err="1" smtClean="0">
                <a:latin typeface="Arial" pitchFamily="34" charset="0"/>
                <a:ea typeface="Calibri" panose="020F0502020204030204" pitchFamily="34" charset="0"/>
                <a:cs typeface="Arial" pitchFamily="34" charset="0"/>
              </a:rPr>
              <a:t>cross_validation_score</a:t>
            </a:r>
            <a:r>
              <a:rPr lang="en-IN" sz="1600" dirty="0" smtClean="0">
                <a:latin typeface="Arial" pitchFamily="34" charset="0"/>
                <a:ea typeface="Calibri" panose="020F0502020204030204" pitchFamily="34" charset="0"/>
                <a:cs typeface="Arial" pitchFamily="34" charset="0"/>
              </a:rPr>
              <a:t> value. </a:t>
            </a:r>
          </a:p>
        </p:txBody>
      </p:sp>
      <p:pic>
        <p:nvPicPr>
          <p:cNvPr id="13314" name="Picture 2"/>
          <p:cNvPicPr>
            <a:picLocks noChangeAspect="1" noChangeArrowheads="1"/>
          </p:cNvPicPr>
          <p:nvPr/>
        </p:nvPicPr>
        <p:blipFill>
          <a:blip r:embed="rId2"/>
          <a:srcRect/>
          <a:stretch>
            <a:fillRect/>
          </a:stretch>
        </p:blipFill>
        <p:spPr bwMode="auto">
          <a:xfrm>
            <a:off x="1219200" y="2876550"/>
            <a:ext cx="7315200" cy="1905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85750"/>
            <a:ext cx="7696200" cy="4062651"/>
          </a:xfrm>
          <a:prstGeom prst="rect">
            <a:avLst/>
          </a:prstGeom>
          <a:noFill/>
        </p:spPr>
        <p:txBody>
          <a:bodyPr wrap="square" rtlCol="0">
            <a:spAutoFit/>
          </a:bodyPr>
          <a:lstStyle/>
          <a:p>
            <a:r>
              <a:rPr lang="en-US" sz="2000" b="1" u="sng" dirty="0" smtClean="0">
                <a:latin typeface="Arial" pitchFamily="34" charset="0"/>
                <a:cs typeface="Arial" pitchFamily="34" charset="0"/>
              </a:rPr>
              <a:t>Contents</a:t>
            </a:r>
            <a:endParaRPr lang="en-US" sz="1200" b="1" u="sng" dirty="0" smtClean="0">
              <a:latin typeface="Arial" pitchFamily="34" charset="0"/>
              <a:cs typeface="Arial" pitchFamily="34" charset="0"/>
            </a:endParaRPr>
          </a:p>
          <a:p>
            <a:endParaRPr lang="en-IN" sz="1400" dirty="0" smtClean="0">
              <a:latin typeface="Verdana" pitchFamily="34" charset="0"/>
              <a:ea typeface="Verdana" pitchFamily="34" charset="0"/>
            </a:endParaRPr>
          </a:p>
          <a:p>
            <a:pPr lvl="1">
              <a:buFont typeface="Wingdings" pitchFamily="2" charset="2"/>
              <a:buChar char="v"/>
            </a:pPr>
            <a:r>
              <a:rPr lang="en-IN" sz="1400" dirty="0" smtClean="0">
                <a:latin typeface="Verdana" pitchFamily="34" charset="0"/>
                <a:ea typeface="Verdana" pitchFamily="34" charset="0"/>
              </a:rPr>
              <a:t> About the project</a:t>
            </a:r>
            <a:endParaRPr lang="en-IN" sz="1400" dirty="0" smtClean="0">
              <a:latin typeface="Verdana" pitchFamily="34" charset="0"/>
              <a:ea typeface="Verdana" pitchFamily="34" charset="0"/>
            </a:endParaRPr>
          </a:p>
          <a:p>
            <a:pPr lvl="1">
              <a:buFont typeface="Wingdings" pitchFamily="2" charset="2"/>
              <a:buChar char="v"/>
            </a:pPr>
            <a:r>
              <a:rPr lang="en-US" sz="1400" dirty="0" smtClean="0">
                <a:latin typeface="Verdana" pitchFamily="34" charset="0"/>
                <a:ea typeface="Verdana" pitchFamily="34" charset="0"/>
                <a:cs typeface="Arial" pitchFamily="34" charset="0"/>
              </a:rPr>
              <a:t> Business </a:t>
            </a:r>
            <a:r>
              <a:rPr lang="en-US" sz="1400" dirty="0" smtClean="0">
                <a:latin typeface="Verdana" pitchFamily="34" charset="0"/>
                <a:ea typeface="Verdana" pitchFamily="34" charset="0"/>
                <a:cs typeface="Arial" pitchFamily="34" charset="0"/>
              </a:rPr>
              <a:t>Goal</a:t>
            </a:r>
            <a:endParaRPr lang="en-IN" sz="1400" dirty="0" smtClean="0">
              <a:latin typeface="Verdana" pitchFamily="34" charset="0"/>
              <a:ea typeface="Verdana" pitchFamily="34" charset="0"/>
            </a:endParaRPr>
          </a:p>
          <a:p>
            <a:pPr lvl="1">
              <a:buFont typeface="Wingdings" pitchFamily="2" charset="2"/>
              <a:buChar char="v"/>
            </a:pPr>
            <a:r>
              <a:rPr lang="en-IN" sz="1400" dirty="0" smtClean="0">
                <a:latin typeface="Verdana" pitchFamily="34" charset="0"/>
                <a:ea typeface="Verdana" pitchFamily="34" charset="0"/>
              </a:rPr>
              <a:t> Data source &amp; their </a:t>
            </a:r>
            <a:r>
              <a:rPr lang="en-IN" sz="1400" dirty="0" smtClean="0">
                <a:latin typeface="Verdana" pitchFamily="34" charset="0"/>
                <a:ea typeface="Verdana" pitchFamily="34" charset="0"/>
              </a:rPr>
              <a:t>formats</a:t>
            </a:r>
            <a:endParaRPr lang="en-IN" sz="1400" dirty="0" smtClean="0">
              <a:latin typeface="Verdana" pitchFamily="34" charset="0"/>
              <a:ea typeface="Verdana" pitchFamily="34" charset="0"/>
            </a:endParaRPr>
          </a:p>
          <a:p>
            <a:pPr lvl="1">
              <a:buFont typeface="Wingdings" pitchFamily="2" charset="2"/>
              <a:buChar char="v"/>
            </a:pPr>
            <a:r>
              <a:rPr lang="en-IN" sz="1400" dirty="0" smtClean="0">
                <a:latin typeface="Verdana" pitchFamily="34" charset="0"/>
                <a:ea typeface="Verdana" pitchFamily="34" charset="0"/>
              </a:rPr>
              <a:t> Hardware, Software and Tools</a:t>
            </a:r>
          </a:p>
          <a:p>
            <a:pPr lvl="1">
              <a:buFont typeface="Wingdings" pitchFamily="2" charset="2"/>
              <a:buChar char="v"/>
            </a:pPr>
            <a:r>
              <a:rPr lang="en-IN" sz="1400" dirty="0" smtClean="0">
                <a:latin typeface="Verdana" pitchFamily="34" charset="0"/>
                <a:ea typeface="Verdana" pitchFamily="34" charset="0"/>
              </a:rPr>
              <a:t> Data Analysis</a:t>
            </a:r>
          </a:p>
          <a:p>
            <a:pPr lvl="1">
              <a:buFont typeface="Wingdings" pitchFamily="2" charset="2"/>
              <a:buChar char="v"/>
            </a:pPr>
            <a:r>
              <a:rPr lang="en-IN" sz="1400" dirty="0" smtClean="0">
                <a:latin typeface="Verdana" pitchFamily="34" charset="0"/>
                <a:ea typeface="Verdana" pitchFamily="34" charset="0"/>
              </a:rPr>
              <a:t> Data </a:t>
            </a:r>
            <a:r>
              <a:rPr lang="en-IN" sz="1400" dirty="0" smtClean="0">
                <a:latin typeface="Verdana" pitchFamily="34" charset="0"/>
                <a:ea typeface="Verdana" pitchFamily="34" charset="0"/>
              </a:rPr>
              <a:t>Cleaning</a:t>
            </a:r>
            <a:endParaRPr lang="en-IN" sz="1400" dirty="0" smtClean="0">
              <a:latin typeface="Verdana" pitchFamily="34" charset="0"/>
              <a:ea typeface="Verdana" pitchFamily="34" charset="0"/>
            </a:endParaRPr>
          </a:p>
          <a:p>
            <a:pPr lvl="1">
              <a:buFont typeface="Wingdings" pitchFamily="2" charset="2"/>
              <a:buChar char="v"/>
            </a:pPr>
            <a:r>
              <a:rPr lang="en-IN" sz="1400" dirty="0" smtClean="0">
                <a:latin typeface="Verdana" pitchFamily="34" charset="0"/>
                <a:ea typeface="Verdana" pitchFamily="34" charset="0"/>
              </a:rPr>
              <a:t> Exploratory Data Analysis (EDA)</a:t>
            </a:r>
          </a:p>
          <a:p>
            <a:pPr lvl="1">
              <a:buFont typeface="Wingdings" pitchFamily="2" charset="2"/>
              <a:buChar char="v"/>
            </a:pPr>
            <a:r>
              <a:rPr lang="en-IN" sz="1400" dirty="0" smtClean="0">
                <a:latin typeface="Verdana" pitchFamily="34" charset="0"/>
                <a:ea typeface="Verdana" pitchFamily="34" charset="0"/>
              </a:rPr>
              <a:t> Checking for outliers</a:t>
            </a:r>
          </a:p>
          <a:p>
            <a:pPr lvl="1">
              <a:buFont typeface="Wingdings" pitchFamily="2" charset="2"/>
              <a:buChar char="v"/>
            </a:pPr>
            <a:r>
              <a:rPr lang="en-IN" sz="1400" dirty="0" smtClean="0">
                <a:latin typeface="Verdana" pitchFamily="34" charset="0"/>
                <a:ea typeface="Verdana" pitchFamily="34" charset="0"/>
              </a:rPr>
              <a:t> Checking for </a:t>
            </a:r>
            <a:r>
              <a:rPr lang="en-IN" sz="1400" dirty="0" err="1" smtClean="0">
                <a:latin typeface="Verdana" pitchFamily="34" charset="0"/>
                <a:ea typeface="Verdana" pitchFamily="34" charset="0"/>
              </a:rPr>
              <a:t>skewness</a:t>
            </a:r>
            <a:endParaRPr lang="en-IN" sz="1400" dirty="0" smtClean="0">
              <a:latin typeface="Verdana" pitchFamily="34" charset="0"/>
              <a:ea typeface="Verdana" pitchFamily="34" charset="0"/>
            </a:endParaRPr>
          </a:p>
          <a:p>
            <a:pPr lvl="1">
              <a:buFont typeface="Wingdings" pitchFamily="2" charset="2"/>
              <a:buChar char="v"/>
            </a:pPr>
            <a:r>
              <a:rPr lang="en-IN" sz="1400" dirty="0" smtClean="0">
                <a:latin typeface="Verdana" pitchFamily="34" charset="0"/>
                <a:ea typeface="Verdana" pitchFamily="34" charset="0"/>
              </a:rPr>
              <a:t> Standardization / Scaling</a:t>
            </a:r>
          </a:p>
          <a:p>
            <a:pPr lvl="1">
              <a:buFont typeface="Wingdings" pitchFamily="2" charset="2"/>
              <a:buChar char="v"/>
            </a:pPr>
            <a:r>
              <a:rPr lang="en-IN" sz="1400" dirty="0" smtClean="0">
                <a:latin typeface="Verdana" pitchFamily="34" charset="0"/>
                <a:ea typeface="Verdana" pitchFamily="34" charset="0"/>
              </a:rPr>
              <a:t> Splitting the data</a:t>
            </a:r>
          </a:p>
          <a:p>
            <a:pPr lvl="1">
              <a:buFont typeface="Wingdings" pitchFamily="2" charset="2"/>
              <a:buChar char="v"/>
            </a:pPr>
            <a:r>
              <a:rPr lang="en-IN" sz="1400" dirty="0" smtClean="0">
                <a:latin typeface="Verdana" pitchFamily="34" charset="0"/>
                <a:ea typeface="Verdana" pitchFamily="34" charset="0"/>
              </a:rPr>
              <a:t> Building Machine Learning Algorithms</a:t>
            </a:r>
          </a:p>
          <a:p>
            <a:pPr lvl="1">
              <a:buFont typeface="Wingdings" pitchFamily="2" charset="2"/>
              <a:buChar char="v"/>
            </a:pPr>
            <a:r>
              <a:rPr lang="en-IN" sz="1400" dirty="0" smtClean="0">
                <a:latin typeface="Verdana" pitchFamily="34" charset="0"/>
                <a:ea typeface="Verdana" pitchFamily="34" charset="0"/>
              </a:rPr>
              <a:t> Evaluation of ML Models </a:t>
            </a:r>
          </a:p>
          <a:p>
            <a:pPr lvl="1">
              <a:buFont typeface="Wingdings" pitchFamily="2" charset="2"/>
              <a:buChar char="v"/>
            </a:pPr>
            <a:r>
              <a:rPr lang="en-IN" sz="1400" dirty="0" smtClean="0">
                <a:latin typeface="Verdana" pitchFamily="34" charset="0"/>
                <a:ea typeface="Verdana" pitchFamily="34" charset="0"/>
              </a:rPr>
              <a:t> Result of ML Models </a:t>
            </a:r>
          </a:p>
          <a:p>
            <a:pPr lvl="1">
              <a:buFont typeface="Wingdings" pitchFamily="2" charset="2"/>
              <a:buChar char="v"/>
            </a:pPr>
            <a:r>
              <a:rPr lang="en-IN" sz="1400" dirty="0" smtClean="0">
                <a:latin typeface="Verdana" pitchFamily="34" charset="0"/>
                <a:ea typeface="Verdana" pitchFamily="34" charset="0"/>
              </a:rPr>
              <a:t> Key Metrics for success in solving problem under consideration</a:t>
            </a:r>
          </a:p>
          <a:p>
            <a:pPr lvl="1">
              <a:buFont typeface="Wingdings" pitchFamily="2" charset="2"/>
              <a:buChar char="v"/>
            </a:pPr>
            <a:r>
              <a:rPr lang="en-IN" sz="1400" dirty="0" smtClean="0">
                <a:latin typeface="Verdana" pitchFamily="34" charset="0"/>
                <a:ea typeface="Verdana" pitchFamily="34" charset="0"/>
              </a:rPr>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00" y="1047750"/>
            <a:ext cx="3124200" cy="2308324"/>
          </a:xfrm>
          <a:prstGeom prst="rect">
            <a:avLst/>
          </a:prstGeom>
          <a:noFill/>
        </p:spPr>
        <p:txBody>
          <a:bodyPr wrap="square" rtlCol="0">
            <a:spAutoFit/>
          </a:bodyPr>
          <a:lstStyle/>
          <a:p>
            <a:endParaRPr lang="en-IN" sz="1600" dirty="0" smtClean="0">
              <a:latin typeface="Calibri" pitchFamily="34" charset="0"/>
              <a:cs typeface="Calibri" pitchFamily="34" charset="0"/>
            </a:endParaRPr>
          </a:p>
          <a:p>
            <a:r>
              <a:rPr lang="en-IN" sz="1600" dirty="0" smtClean="0">
                <a:latin typeface="Arial" pitchFamily="34" charset="0"/>
                <a:ea typeface="Calibri" panose="020F0502020204030204" pitchFamily="34" charset="0"/>
                <a:cs typeface="Arial" pitchFamily="34" charset="0"/>
              </a:rPr>
              <a:t>As you can observe, I made a for loop and called all the algorithms one by one and appending their result to models. </a:t>
            </a:r>
            <a:r>
              <a:rPr lang="en-IN" sz="1600" dirty="0" smtClean="0">
                <a:latin typeface="Arial" pitchFamily="34" charset="0"/>
                <a:ea typeface="Calibri" panose="020F0502020204030204" pitchFamily="34" charset="0"/>
                <a:cs typeface="Arial" pitchFamily="34" charset="0"/>
              </a:rPr>
              <a:t> </a:t>
            </a:r>
          </a:p>
          <a:p>
            <a:r>
              <a:rPr lang="en-IN" sz="1600" dirty="0" smtClean="0">
                <a:latin typeface="Arial" pitchFamily="34" charset="0"/>
                <a:ea typeface="Calibri" panose="020F0502020204030204" pitchFamily="34" charset="0"/>
                <a:cs typeface="Arial" pitchFamily="34" charset="0"/>
              </a:rPr>
              <a:t>Let </a:t>
            </a:r>
            <a:r>
              <a:rPr lang="en-IN" sz="1600" dirty="0" smtClean="0">
                <a:latin typeface="Arial" pitchFamily="34" charset="0"/>
                <a:ea typeface="Calibri" panose="020F0502020204030204" pitchFamily="34" charset="0"/>
                <a:cs typeface="Arial" pitchFamily="34" charset="0"/>
              </a:rPr>
              <a:t>me show the output so that we can glance the result in more appropriate way. </a:t>
            </a:r>
            <a:endParaRPr lang="en-IN" sz="1600" dirty="0">
              <a:latin typeface="Arial" pitchFamily="34" charset="0"/>
              <a:ea typeface="Calibri" panose="020F0502020204030204" pitchFamily="34" charset="0"/>
              <a:cs typeface="Arial" pitchFamily="34" charset="0"/>
            </a:endParaRPr>
          </a:p>
        </p:txBody>
      </p:sp>
      <p:pic>
        <p:nvPicPr>
          <p:cNvPr id="14338" name="Picture 2"/>
          <p:cNvPicPr>
            <a:picLocks noChangeAspect="1" noChangeArrowheads="1"/>
          </p:cNvPicPr>
          <p:nvPr/>
        </p:nvPicPr>
        <p:blipFill>
          <a:blip r:embed="rId2"/>
          <a:srcRect/>
          <a:stretch>
            <a:fillRect/>
          </a:stretch>
        </p:blipFill>
        <p:spPr bwMode="auto">
          <a:xfrm>
            <a:off x="1066800" y="219075"/>
            <a:ext cx="4620672" cy="44862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093428"/>
          </a:xfrm>
          <a:prstGeom prst="rect">
            <a:avLst/>
          </a:prstGeom>
          <a:noFill/>
        </p:spPr>
        <p:txBody>
          <a:bodyPr wrap="square" rtlCol="0">
            <a:spAutoFit/>
          </a:bodyPr>
          <a:lstStyle/>
          <a:p>
            <a:r>
              <a:rPr lang="en-US" sz="2000" b="1" u="sng" dirty="0" smtClean="0">
                <a:latin typeface="Arial" pitchFamily="34" charset="0"/>
                <a:cs typeface="Arial" pitchFamily="34" charset="0"/>
              </a:rPr>
              <a:t>Result of ML Models </a:t>
            </a:r>
            <a:endParaRPr lang="en-IN" sz="1600" b="1" u="sng" dirty="0" smtClean="0">
              <a:latin typeface="Calibri" pitchFamily="34" charset="0"/>
              <a:cs typeface="Calibri" pitchFamily="34" charset="0"/>
            </a:endParaRPr>
          </a:p>
          <a:p>
            <a:endParaRPr lang="en-IN" sz="1600" dirty="0" smtClean="0">
              <a:latin typeface="Calibri" pitchFamily="34" charset="0"/>
              <a:cs typeface="Calibri" pitchFamily="34" charset="0"/>
            </a:endParaRPr>
          </a:p>
          <a:p>
            <a:pPr>
              <a:buFont typeface="Wingdings" pitchFamily="2" charset="2"/>
              <a:buChar char="Ø"/>
            </a:pPr>
            <a:r>
              <a:rPr lang="en-IN" sz="1600" dirty="0" smtClean="0">
                <a:latin typeface="Calibri" pitchFamily="34" charset="0"/>
                <a:ea typeface="Calibri" panose="020F0502020204030204" pitchFamily="34" charset="0"/>
                <a:cs typeface="Calibri" pitchFamily="34" charset="0"/>
              </a:rPr>
              <a:t>We saved result of ML Models  in </a:t>
            </a:r>
            <a:r>
              <a:rPr lang="en-IN" sz="1600" dirty="0" err="1" smtClean="0">
                <a:latin typeface="Calibri" pitchFamily="34" charset="0"/>
                <a:ea typeface="Calibri" panose="020F0502020204030204" pitchFamily="34" charset="0"/>
                <a:cs typeface="Calibri" pitchFamily="34" charset="0"/>
              </a:rPr>
              <a:t>DataFrame</a:t>
            </a:r>
            <a:r>
              <a:rPr lang="en-IN" sz="1600" dirty="0" smtClean="0">
                <a:latin typeface="Calibri" pitchFamily="34" charset="0"/>
                <a:ea typeface="Calibri" panose="020F0502020204030204" pitchFamily="34" charset="0"/>
                <a:cs typeface="Calibri" pitchFamily="34" charset="0"/>
              </a:rPr>
              <a:t>.</a:t>
            </a: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endParaRPr lang="en-IN" sz="1600" dirty="0" smtClean="0">
              <a:latin typeface="Calibri" pitchFamily="34" charset="0"/>
              <a:ea typeface="Calibri" panose="020F0502020204030204" pitchFamily="34" charset="0"/>
              <a:cs typeface="Calibri" pitchFamily="34" charset="0"/>
            </a:endParaRPr>
          </a:p>
          <a:p>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r>
              <a:rPr lang="en-US" sz="1600" dirty="0" smtClean="0">
                <a:latin typeface="Arial" pitchFamily="34" charset="0"/>
                <a:cs typeface="Arial" pitchFamily="34" charset="0"/>
              </a:rPr>
              <a:t> We </a:t>
            </a:r>
            <a:r>
              <a:rPr lang="en-US" sz="1600" dirty="0" smtClean="0">
                <a:latin typeface="Arial" pitchFamily="34" charset="0"/>
                <a:cs typeface="Arial" pitchFamily="34" charset="0"/>
              </a:rPr>
              <a:t>can see that Random Forest </a:t>
            </a:r>
            <a:r>
              <a:rPr lang="en-US" sz="1600" dirty="0" err="1" smtClean="0">
                <a:latin typeface="Arial" pitchFamily="34" charset="0"/>
                <a:cs typeface="Arial" pitchFamily="34" charset="0"/>
              </a:rPr>
              <a:t>Regressor</a:t>
            </a:r>
            <a:r>
              <a:rPr lang="en-US" sz="1600" dirty="0" smtClean="0">
                <a:latin typeface="Arial" pitchFamily="34" charset="0"/>
                <a:cs typeface="Arial" pitchFamily="34" charset="0"/>
              </a:rPr>
              <a:t> and </a:t>
            </a:r>
            <a:r>
              <a:rPr lang="en-US" sz="1600" dirty="0" err="1" smtClean="0">
                <a:latin typeface="Arial" pitchFamily="34" charset="0"/>
                <a:cs typeface="Arial" pitchFamily="34" charset="0"/>
              </a:rPr>
              <a:t>KNeighbors</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Regressor</a:t>
            </a:r>
            <a:r>
              <a:rPr lang="en-US" sz="1600" dirty="0" smtClean="0">
                <a:latin typeface="Arial" pitchFamily="34" charset="0"/>
                <a:cs typeface="Arial" pitchFamily="34" charset="0"/>
              </a:rPr>
              <a:t> are performing well compared to other algorithms. Now we will try </a:t>
            </a:r>
            <a:r>
              <a:rPr lang="en-US" sz="1600" dirty="0" err="1" smtClean="0">
                <a:latin typeface="Arial" pitchFamily="34" charset="0"/>
                <a:cs typeface="Arial" pitchFamily="34" charset="0"/>
              </a:rPr>
              <a:t>Hyperparameter</a:t>
            </a:r>
            <a:r>
              <a:rPr lang="en-US" sz="1600" dirty="0" smtClean="0">
                <a:latin typeface="Arial" pitchFamily="34" charset="0"/>
                <a:cs typeface="Arial" pitchFamily="34" charset="0"/>
              </a:rPr>
              <a:t> Tuning to find out the best parameters and try to increase the scores.</a:t>
            </a:r>
            <a:endParaRPr lang="en-IN" sz="1600" dirty="0" smtClean="0">
              <a:latin typeface="Arial" pitchFamily="34" charset="0"/>
              <a:ea typeface="Calibri" panose="020F0502020204030204" pitchFamily="34" charset="0"/>
              <a:cs typeface="Arial" pitchFamily="34" charset="0"/>
            </a:endParaRPr>
          </a:p>
        </p:txBody>
      </p:sp>
      <p:pic>
        <p:nvPicPr>
          <p:cNvPr id="15362" name="Picture 2"/>
          <p:cNvPicPr>
            <a:picLocks noChangeAspect="1" noChangeArrowheads="1"/>
          </p:cNvPicPr>
          <p:nvPr/>
        </p:nvPicPr>
        <p:blipFill>
          <a:blip r:embed="rId2"/>
          <a:srcRect/>
          <a:stretch>
            <a:fillRect/>
          </a:stretch>
        </p:blipFill>
        <p:spPr bwMode="auto">
          <a:xfrm>
            <a:off x="1295399" y="1200150"/>
            <a:ext cx="6782429" cy="2286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3170099"/>
          </a:xfrm>
          <a:prstGeom prst="rect">
            <a:avLst/>
          </a:prstGeom>
          <a:noFill/>
        </p:spPr>
        <p:txBody>
          <a:bodyPr wrap="square" rtlCol="0">
            <a:spAutoFit/>
          </a:bodyPr>
          <a:lstStyle/>
          <a:p>
            <a:r>
              <a:rPr lang="en-IN" sz="2000" b="1" u="sng" dirty="0" smtClean="0">
                <a:latin typeface="Arial" pitchFamily="34" charset="0"/>
                <a:ea typeface="Calibri" panose="020F0502020204030204" pitchFamily="34" charset="0"/>
                <a:cs typeface="Arial" pitchFamily="34" charset="0"/>
              </a:rPr>
              <a:t>Key Metrics for success in solving problem under consideration</a:t>
            </a:r>
            <a:endParaRPr lang="en-IN" sz="1400" dirty="0" smtClean="0">
              <a:latin typeface="Bahnschrift" panose="020B0502040204020203" pitchFamily="34" charset="0"/>
              <a:ea typeface="Calibri" panose="020F0502020204030204" pitchFamily="34" charset="0"/>
              <a:cs typeface="Times New Roman" panose="02020603050405020304" pitchFamily="18" charset="0"/>
            </a:endParaRPr>
          </a:p>
          <a:p>
            <a:endParaRPr lang="en-IN" sz="1600" dirty="0" smtClean="0"/>
          </a:p>
          <a:p>
            <a:pPr>
              <a:buSzPct val="100000"/>
              <a:buFont typeface="Wingdings" panose="05000000000000000000" pitchFamily="2" charset="2"/>
              <a:buChar char="Ø"/>
            </a:pPr>
            <a:r>
              <a:rPr lang="en-IN" sz="1600" dirty="0" smtClean="0">
                <a:latin typeface="Arial" pitchFamily="34" charset="0"/>
                <a:cs typeface="Arial" pitchFamily="34" charset="0"/>
              </a:rPr>
              <a:t>r2_score</a:t>
            </a:r>
            <a:endParaRPr lang="en-IN" sz="1600" dirty="0" smtClean="0">
              <a:latin typeface="Arial" pitchFamily="34" charset="0"/>
              <a:cs typeface="Arial" pitchFamily="34" charset="0"/>
            </a:endParaRPr>
          </a:p>
          <a:p>
            <a:pPr>
              <a:buSzPct val="100000"/>
              <a:buFont typeface="Wingdings" panose="05000000000000000000" pitchFamily="2" charset="2"/>
              <a:buChar char="Ø"/>
            </a:pPr>
            <a:r>
              <a:rPr lang="en-IN" sz="1600" dirty="0" smtClean="0">
                <a:latin typeface="Arial" pitchFamily="34" charset="0"/>
                <a:cs typeface="Arial" pitchFamily="34" charset="0"/>
              </a:rPr>
              <a:t> </a:t>
            </a:r>
            <a:r>
              <a:rPr lang="en-IN" sz="1600" dirty="0" smtClean="0">
                <a:latin typeface="Arial" pitchFamily="34" charset="0"/>
                <a:cs typeface="Arial" pitchFamily="34" charset="0"/>
              </a:rPr>
              <a:t>Mean Absolute Error (MAE)</a:t>
            </a:r>
            <a:endParaRPr lang="en-IN" sz="1600" dirty="0" smtClean="0">
              <a:latin typeface="Arial" pitchFamily="34" charset="0"/>
              <a:cs typeface="Arial" pitchFamily="34" charset="0"/>
            </a:endParaRPr>
          </a:p>
          <a:p>
            <a:pPr>
              <a:buSzPct val="100000"/>
              <a:buFont typeface="Wingdings" panose="05000000000000000000" pitchFamily="2" charset="2"/>
              <a:buChar char="Ø"/>
            </a:pPr>
            <a:r>
              <a:rPr lang="en-IN" sz="1600" dirty="0" smtClean="0">
                <a:latin typeface="Arial" pitchFamily="34" charset="0"/>
                <a:cs typeface="Arial" pitchFamily="34" charset="0"/>
              </a:rPr>
              <a:t> </a:t>
            </a:r>
            <a:r>
              <a:rPr lang="en-IN" sz="1600" dirty="0" smtClean="0">
                <a:latin typeface="Arial" pitchFamily="34" charset="0"/>
                <a:cs typeface="Arial" pitchFamily="34" charset="0"/>
              </a:rPr>
              <a:t>Mean Square Error (MSE)</a:t>
            </a:r>
          </a:p>
          <a:p>
            <a:pPr>
              <a:buSzPct val="100000"/>
              <a:buFont typeface="Wingdings" panose="05000000000000000000" pitchFamily="2" charset="2"/>
              <a:buChar char="Ø"/>
            </a:pPr>
            <a:r>
              <a:rPr lang="en-IN" sz="1600" dirty="0" smtClean="0">
                <a:latin typeface="Arial" pitchFamily="34" charset="0"/>
                <a:cs typeface="Arial" pitchFamily="34" charset="0"/>
              </a:rPr>
              <a:t>Root </a:t>
            </a:r>
            <a:r>
              <a:rPr lang="en-IN" sz="1600" dirty="0" smtClean="0">
                <a:latin typeface="Arial" pitchFamily="34" charset="0"/>
                <a:cs typeface="Arial" pitchFamily="34" charset="0"/>
              </a:rPr>
              <a:t>Mean Square Error </a:t>
            </a:r>
            <a:r>
              <a:rPr lang="en-IN" sz="1600" dirty="0" smtClean="0">
                <a:latin typeface="Arial" pitchFamily="34" charset="0"/>
                <a:cs typeface="Arial" pitchFamily="34" charset="0"/>
              </a:rPr>
              <a:t>(RMSE)</a:t>
            </a:r>
          </a:p>
          <a:p>
            <a:pPr>
              <a:buSzPct val="100000"/>
              <a:buFont typeface="Wingdings" panose="05000000000000000000" pitchFamily="2" charset="2"/>
              <a:buChar char="Ø"/>
            </a:pPr>
            <a:r>
              <a:rPr lang="en-IN" sz="1600" dirty="0" smtClean="0">
                <a:latin typeface="Arial" pitchFamily="34" charset="0"/>
                <a:cs typeface="Arial" pitchFamily="34" charset="0"/>
              </a:rPr>
              <a:t> </a:t>
            </a:r>
            <a:r>
              <a:rPr lang="en-IN" sz="1600" dirty="0" smtClean="0">
                <a:latin typeface="Arial" pitchFamily="34" charset="0"/>
                <a:cs typeface="Arial" pitchFamily="34" charset="0"/>
              </a:rPr>
              <a:t>Cross-validation</a:t>
            </a:r>
            <a:endParaRPr lang="en-IN" sz="1600" dirty="0" smtClean="0">
              <a:latin typeface="Arial" pitchFamily="34" charset="0"/>
              <a:cs typeface="Arial" pitchFamily="34" charset="0"/>
            </a:endParaRPr>
          </a:p>
          <a:p>
            <a:pPr>
              <a:buSzPct val="100000"/>
              <a:buFont typeface="Wingdings" panose="05000000000000000000" pitchFamily="2" charset="2"/>
              <a:buChar char="Ø"/>
            </a:pP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Hyperparameter</a:t>
            </a:r>
            <a:r>
              <a:rPr lang="en-IN" sz="1600" dirty="0" smtClean="0">
                <a:latin typeface="Arial" pitchFamily="34" charset="0"/>
                <a:cs typeface="Arial" pitchFamily="34" charset="0"/>
              </a:rPr>
              <a:t> Tuning using </a:t>
            </a:r>
            <a:r>
              <a:rPr lang="en-IN" sz="1600" dirty="0" err="1" smtClean="0">
                <a:latin typeface="Arial" pitchFamily="34" charset="0"/>
                <a:cs typeface="Arial" pitchFamily="34" charset="0"/>
              </a:rPr>
              <a:t>GridSearchCV</a:t>
            </a:r>
            <a:endParaRPr lang="en-IN" sz="1600" dirty="0" smtClean="0">
              <a:latin typeface="Arial" pitchFamily="34" charset="0"/>
              <a:cs typeface="Arial" pitchFamily="34" charset="0"/>
            </a:endParaRPr>
          </a:p>
          <a:p>
            <a:pPr>
              <a:buSzPct val="100000"/>
              <a:buFont typeface="Wingdings" panose="05000000000000000000" pitchFamily="2" charset="2"/>
              <a:buChar char="Ø"/>
            </a:pPr>
            <a:endParaRPr lang="en-IN" sz="1600" dirty="0" smtClean="0">
              <a:latin typeface="Arial" pitchFamily="34" charset="0"/>
              <a:cs typeface="Arial" pitchFamily="34" charset="0"/>
            </a:endParaRPr>
          </a:p>
          <a:p>
            <a:pPr marL="114300" indent="0">
              <a:buSzPct val="100000"/>
            </a:pPr>
            <a:r>
              <a:rPr lang="en-US" sz="1600" dirty="0" smtClean="0">
                <a:latin typeface="Arial" pitchFamily="34" charset="0"/>
                <a:cs typeface="Arial" pitchFamily="34" charset="0"/>
              </a:rPr>
              <a:t>After </a:t>
            </a:r>
            <a:r>
              <a:rPr lang="en-US" sz="1600" dirty="0" err="1" smtClean="0">
                <a:latin typeface="Arial" pitchFamily="34" charset="0"/>
                <a:cs typeface="Arial" pitchFamily="34" charset="0"/>
              </a:rPr>
              <a:t>hyperparameter</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tunning</a:t>
            </a:r>
            <a:r>
              <a:rPr lang="en-US" sz="1600" dirty="0" smtClean="0">
                <a:latin typeface="Arial" pitchFamily="34" charset="0"/>
                <a:cs typeface="Arial" pitchFamily="34" charset="0"/>
              </a:rPr>
              <a:t> the accuracy score of </a:t>
            </a:r>
            <a:r>
              <a:rPr lang="en-US" sz="1600" dirty="0" smtClean="0">
                <a:latin typeface="Arial" pitchFamily="34" charset="0"/>
                <a:cs typeface="Arial" pitchFamily="34" charset="0"/>
              </a:rPr>
              <a:t>Random Forest </a:t>
            </a:r>
            <a:r>
              <a:rPr lang="en-US" sz="1600" dirty="0" err="1" smtClean="0">
                <a:latin typeface="Arial" pitchFamily="34" charset="0"/>
                <a:cs typeface="Arial" pitchFamily="34" charset="0"/>
              </a:rPr>
              <a:t>Regressor</a:t>
            </a:r>
            <a:r>
              <a:rPr lang="en-US" sz="1600" dirty="0" smtClean="0">
                <a:latin typeface="Arial" pitchFamily="34" charset="0"/>
                <a:cs typeface="Arial" pitchFamily="34" charset="0"/>
              </a:rPr>
              <a:t> </a:t>
            </a:r>
            <a:r>
              <a:rPr lang="en-US" sz="1600" dirty="0" smtClean="0">
                <a:latin typeface="Arial" pitchFamily="34" charset="0"/>
                <a:cs typeface="Arial" pitchFamily="34" charset="0"/>
              </a:rPr>
              <a:t>is increased, </a:t>
            </a:r>
            <a:r>
              <a:rPr lang="en-US" sz="1600" b="1" dirty="0" smtClean="0">
                <a:latin typeface="Arial" pitchFamily="34" charset="0"/>
                <a:cs typeface="Arial" pitchFamily="34" charset="0"/>
              </a:rPr>
              <a:t>13.53</a:t>
            </a:r>
            <a:r>
              <a:rPr lang="en-US" sz="1600" dirty="0" smtClean="0">
                <a:latin typeface="Arial" pitchFamily="34" charset="0"/>
                <a:cs typeface="Arial" pitchFamily="34" charset="0"/>
              </a:rPr>
              <a:t> to </a:t>
            </a:r>
            <a:r>
              <a:rPr lang="en-US" sz="1600" b="1" dirty="0" smtClean="0">
                <a:latin typeface="Arial" pitchFamily="34" charset="0"/>
                <a:cs typeface="Arial" pitchFamily="34" charset="0"/>
              </a:rPr>
              <a:t>16.84</a:t>
            </a:r>
            <a:r>
              <a:rPr lang="en-US" sz="1600" dirty="0" smtClean="0">
                <a:latin typeface="Arial" pitchFamily="34" charset="0"/>
                <a:cs typeface="Arial" pitchFamily="34" charset="0"/>
              </a:rPr>
              <a:t> and Cross validation score </a:t>
            </a:r>
            <a:r>
              <a:rPr lang="en-US" sz="1600" dirty="0" smtClean="0">
                <a:latin typeface="Arial" pitchFamily="34" charset="0"/>
                <a:cs typeface="Arial" pitchFamily="34" charset="0"/>
              </a:rPr>
              <a:t>is </a:t>
            </a:r>
            <a:r>
              <a:rPr lang="en-US" sz="1600" b="1" dirty="0" smtClean="0">
                <a:latin typeface="Arial" pitchFamily="34" charset="0"/>
                <a:cs typeface="Arial" pitchFamily="34" charset="0"/>
              </a:rPr>
              <a:t>5.85</a:t>
            </a:r>
            <a:r>
              <a:rPr lang="en-US" sz="1600" dirty="0" smtClean="0">
                <a:latin typeface="Arial" pitchFamily="34" charset="0"/>
                <a:cs typeface="Arial" pitchFamily="34" charset="0"/>
              </a:rPr>
              <a:t> to </a:t>
            </a:r>
            <a:r>
              <a:rPr lang="en-US" sz="1600" b="1" dirty="0" smtClean="0">
                <a:latin typeface="Arial" pitchFamily="34" charset="0"/>
                <a:cs typeface="Arial" pitchFamily="34" charset="0"/>
              </a:rPr>
              <a:t>8.96.</a:t>
            </a:r>
            <a:endParaRPr lang="en-IN" sz="1600" dirty="0" smtClean="0">
              <a:latin typeface="Arial" pitchFamily="34" charset="0"/>
              <a:ea typeface="Calibri" panose="020F0502020204030204"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9" name="AutoShape 7"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219200" y="315813"/>
            <a:ext cx="7543800" cy="4093428"/>
          </a:xfrm>
          <a:prstGeom prst="rect">
            <a:avLst/>
          </a:prstGeom>
        </p:spPr>
        <p:txBody>
          <a:bodyPr wrap="square">
            <a:spAutoFit/>
          </a:bodyPr>
          <a:lstStyle/>
          <a:p>
            <a:r>
              <a:rPr lang="en-US" sz="2000" b="1" u="sng" dirty="0" smtClean="0">
                <a:solidFill>
                  <a:srgbClr val="000000"/>
                </a:solidFill>
                <a:effectLst/>
                <a:latin typeface="Arial" pitchFamily="34" charset="0"/>
                <a:ea typeface="Times New Roman" panose="02020603050405020304" pitchFamily="18" charset="0"/>
                <a:cs typeface="Arial" pitchFamily="34" charset="0"/>
              </a:rPr>
              <a:t>Conclusion</a:t>
            </a:r>
            <a:endParaRPr lang="en-US" sz="2000" dirty="0" smtClean="0">
              <a:latin typeface="Arial" pitchFamily="34" charset="0"/>
              <a:cs typeface="Arial" pitchFamily="34" charset="0"/>
            </a:endParaRPr>
          </a:p>
          <a:p>
            <a:endParaRPr lang="en-US" sz="1600" dirty="0" smtClean="0">
              <a:latin typeface="Arial" pitchFamily="34" charset="0"/>
              <a:cs typeface="Arial" pitchFamily="34" charset="0"/>
            </a:endParaRPr>
          </a:p>
          <a:p>
            <a:pPr lvl="0">
              <a:buFont typeface="Wingdings" pitchFamily="2" charset="2"/>
              <a:buChar char="Ø"/>
            </a:pPr>
            <a:r>
              <a:rPr lang="en-IN" sz="1600" dirty="0" smtClean="0">
                <a:latin typeface="Arial" pitchFamily="34" charset="0"/>
                <a:cs typeface="Arial" pitchFamily="34" charset="0"/>
              </a:rPr>
              <a:t>After web scraping from cars24.com (using selenium) we making a dataset in </a:t>
            </a:r>
            <a:r>
              <a:rPr lang="en-IN" sz="1600" dirty="0" err="1" smtClean="0">
                <a:latin typeface="Arial" pitchFamily="34" charset="0"/>
                <a:cs typeface="Arial" pitchFamily="34" charset="0"/>
              </a:rPr>
              <a:t>csv</a:t>
            </a:r>
            <a:r>
              <a:rPr lang="en-IN" sz="1600" dirty="0" smtClean="0">
                <a:latin typeface="Arial" pitchFamily="34" charset="0"/>
                <a:cs typeface="Arial" pitchFamily="34" charset="0"/>
              </a:rPr>
              <a:t> format.</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lvl="0">
              <a:buFont typeface="Wingdings" pitchFamily="2" charset="2"/>
              <a:buChar char="Ø"/>
            </a:pPr>
            <a:r>
              <a:rPr lang="en-IN" sz="1600" dirty="0" smtClean="0">
                <a:latin typeface="Arial" pitchFamily="34" charset="0"/>
                <a:cs typeface="Arial" pitchFamily="34" charset="0"/>
              </a:rPr>
              <a:t>First, we loaded the dataset and did the EDA process and other pre-processing techniques like </a:t>
            </a:r>
            <a:r>
              <a:rPr lang="en-IN" sz="1600" dirty="0" err="1" smtClean="0">
                <a:latin typeface="Arial" pitchFamily="34" charset="0"/>
                <a:cs typeface="Arial" pitchFamily="34" charset="0"/>
              </a:rPr>
              <a:t>skewness</a:t>
            </a:r>
            <a:r>
              <a:rPr lang="en-IN" sz="1600" dirty="0" smtClean="0">
                <a:latin typeface="Arial" pitchFamily="34" charset="0"/>
                <a:cs typeface="Arial" pitchFamily="34" charset="0"/>
              </a:rPr>
              <a:t> check and removal, handling the outliers present, filling the missing data, visualizing the distribution of data, etc. </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lvl="0">
              <a:buFont typeface="Wingdings" pitchFamily="2" charset="2"/>
              <a:buChar char="Ø"/>
            </a:pPr>
            <a:r>
              <a:rPr lang="en-IN" sz="1600" dirty="0" smtClean="0">
                <a:latin typeface="Arial" pitchFamily="34" charset="0"/>
                <a:cs typeface="Arial" pitchFamily="34" charset="0"/>
              </a:rPr>
              <a:t>During the outlier’s analysis, we found that we are losing nearly 6% of data and it’s not a big loss. </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lvl="0">
              <a:buFont typeface="Wingdings" pitchFamily="2" charset="2"/>
              <a:buChar char="Ø"/>
            </a:pPr>
            <a:r>
              <a:rPr lang="en-IN" sz="1600" dirty="0" smtClean="0">
                <a:latin typeface="Arial" pitchFamily="34" charset="0"/>
                <a:cs typeface="Arial" pitchFamily="34" charset="0"/>
              </a:rPr>
              <a:t>Then we did the model training, building the model and finding out the best model on the basis of different metrics scores we got like r2_score, Mean Absolute Error (MAE), Mean Square Error (MSE)</a:t>
            </a:r>
            <a:r>
              <a:rPr lang="en-US" sz="1600" dirty="0" smtClean="0">
                <a:latin typeface="Arial" pitchFamily="34" charset="0"/>
                <a:cs typeface="Arial" pitchFamily="34" charset="0"/>
              </a:rPr>
              <a:t>, </a:t>
            </a:r>
            <a:r>
              <a:rPr lang="en-IN" sz="1600" dirty="0" smtClean="0">
                <a:latin typeface="Arial" pitchFamily="34" charset="0"/>
                <a:cs typeface="Arial" pitchFamily="34" charset="0"/>
              </a:rPr>
              <a:t>Root Mean Square Error (RMSE)</a:t>
            </a:r>
            <a:r>
              <a:rPr lang="en-US" sz="1600" dirty="0" smtClean="0">
                <a:latin typeface="Arial" pitchFamily="34" charset="0"/>
                <a:cs typeface="Arial" pitchFamily="34" charset="0"/>
              </a:rPr>
              <a:t>, </a:t>
            </a:r>
            <a:r>
              <a:rPr lang="en-IN" sz="1600" dirty="0" smtClean="0">
                <a:latin typeface="Arial" pitchFamily="34" charset="0"/>
                <a:cs typeface="Arial" pitchFamily="34" charset="0"/>
              </a:rPr>
              <a:t>Cross-validation </a:t>
            </a:r>
            <a:endParaRPr lang="en-US" sz="1600" dirty="0" smtClean="0">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9" name="AutoShape 7"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219200" y="361950"/>
            <a:ext cx="7543800" cy="4031873"/>
          </a:xfrm>
          <a:prstGeom prst="rect">
            <a:avLst/>
          </a:prstGeom>
        </p:spPr>
        <p:txBody>
          <a:bodyPr wrap="square">
            <a:spAutoFit/>
          </a:bodyPr>
          <a:lstStyle/>
          <a:p>
            <a:pPr lvl="0">
              <a:buFont typeface="Wingdings" pitchFamily="2" charset="2"/>
              <a:buChar char="Ø"/>
            </a:pPr>
            <a:r>
              <a:rPr lang="en-IN" sz="1600" dirty="0" smtClean="0">
                <a:latin typeface="Arial" pitchFamily="34" charset="0"/>
                <a:cs typeface="Arial" pitchFamily="34" charset="0"/>
              </a:rPr>
              <a:t>We </a:t>
            </a:r>
            <a:r>
              <a:rPr lang="en-IN" sz="1600" dirty="0" smtClean="0">
                <a:latin typeface="Arial" pitchFamily="34" charset="0"/>
                <a:cs typeface="Arial" pitchFamily="34" charset="0"/>
              </a:rPr>
              <a:t>used algorithms like Linear Regression, Lasso Regression, Ridge Regression, </a:t>
            </a:r>
            <a:r>
              <a:rPr lang="en-IN" sz="1600" dirty="0" err="1" smtClean="0">
                <a:latin typeface="Arial" pitchFamily="34" charset="0"/>
                <a:cs typeface="Arial" pitchFamily="34" charset="0"/>
              </a:rPr>
              <a:t>ElasticNet</a:t>
            </a:r>
            <a:r>
              <a:rPr lang="en-IN" sz="1600" dirty="0" smtClean="0">
                <a:latin typeface="Arial" pitchFamily="34" charset="0"/>
                <a:cs typeface="Arial" pitchFamily="34" charset="0"/>
              </a:rPr>
              <a:t>, Decision Tree </a:t>
            </a:r>
            <a:r>
              <a:rPr lang="en-IN" sz="1600" dirty="0" err="1" smtClean="0">
                <a:latin typeface="Arial" pitchFamily="34" charset="0"/>
                <a:cs typeface="Arial" pitchFamily="34" charset="0"/>
              </a:rPr>
              <a:t>Regressor</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KNeighbors</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Regressor</a:t>
            </a:r>
            <a:r>
              <a:rPr lang="en-IN" sz="1600" dirty="0" smtClean="0">
                <a:latin typeface="Arial" pitchFamily="34" charset="0"/>
                <a:cs typeface="Arial" pitchFamily="34" charset="0"/>
              </a:rPr>
              <a:t>, Random Forest </a:t>
            </a:r>
            <a:r>
              <a:rPr lang="en-IN" sz="1600" dirty="0" err="1" smtClean="0">
                <a:latin typeface="Arial" pitchFamily="34" charset="0"/>
                <a:cs typeface="Arial" pitchFamily="34" charset="0"/>
              </a:rPr>
              <a:t>Regressor</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AdaBoost</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Regressor</a:t>
            </a:r>
            <a:r>
              <a:rPr lang="en-US" sz="1600" dirty="0" smtClean="0">
                <a:latin typeface="Arial" pitchFamily="34" charset="0"/>
                <a:cs typeface="Arial" pitchFamily="34" charset="0"/>
              </a:rPr>
              <a:t>, </a:t>
            </a:r>
            <a:r>
              <a:rPr lang="en-IN" sz="1600" dirty="0" smtClean="0">
                <a:latin typeface="Arial" pitchFamily="34" charset="0"/>
                <a:cs typeface="Arial" pitchFamily="34" charset="0"/>
              </a:rPr>
              <a:t>Gradient Boosting </a:t>
            </a:r>
            <a:r>
              <a:rPr lang="en-IN" sz="1600" dirty="0" err="1" smtClean="0">
                <a:latin typeface="Arial" pitchFamily="34" charset="0"/>
                <a:cs typeface="Arial" pitchFamily="34" charset="0"/>
              </a:rPr>
              <a:t>Regressor</a:t>
            </a:r>
            <a:r>
              <a:rPr lang="en-IN" sz="1600" dirty="0" smtClean="0">
                <a:latin typeface="Arial" pitchFamily="34" charset="0"/>
                <a:cs typeface="Arial" pitchFamily="34" charset="0"/>
              </a:rPr>
              <a:t> </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lvl="0">
              <a:buFont typeface="Wingdings" pitchFamily="2" charset="2"/>
              <a:buChar char="Ø"/>
            </a:pPr>
            <a:r>
              <a:rPr lang="en-IN" sz="1600" dirty="0" smtClean="0">
                <a:latin typeface="Arial" pitchFamily="34" charset="0"/>
                <a:cs typeface="Arial" pitchFamily="34" charset="0"/>
              </a:rPr>
              <a:t>After performing the analysis, we got </a:t>
            </a:r>
            <a:r>
              <a:rPr lang="en-IN" sz="1600" dirty="0" err="1" smtClean="0">
                <a:latin typeface="Arial" pitchFamily="34" charset="0"/>
                <a:cs typeface="Arial" pitchFamily="34" charset="0"/>
              </a:rPr>
              <a:t>KNeighbors</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Regressor</a:t>
            </a:r>
            <a:r>
              <a:rPr lang="en-IN" sz="1600" dirty="0" smtClean="0">
                <a:latin typeface="Arial" pitchFamily="34" charset="0"/>
                <a:cs typeface="Arial" pitchFamily="34" charset="0"/>
              </a:rPr>
              <a:t> and </a:t>
            </a:r>
            <a:r>
              <a:rPr lang="en-US" sz="1600" dirty="0" smtClean="0">
                <a:latin typeface="Arial" pitchFamily="34" charset="0"/>
                <a:cs typeface="Arial" pitchFamily="34" charset="0"/>
              </a:rPr>
              <a:t>Random Forest </a:t>
            </a:r>
            <a:r>
              <a:rPr lang="en-US" sz="1600" dirty="0" err="1" smtClean="0">
                <a:latin typeface="Arial" pitchFamily="34" charset="0"/>
                <a:cs typeface="Arial" pitchFamily="34" charset="0"/>
              </a:rPr>
              <a:t>Regressor</a:t>
            </a:r>
            <a:r>
              <a:rPr lang="en-IN" sz="1600" dirty="0" smtClean="0">
                <a:latin typeface="Arial" pitchFamily="34" charset="0"/>
                <a:cs typeface="Arial" pitchFamily="34" charset="0"/>
              </a:rPr>
              <a:t> algorithm as the best algorithms among all. After that finding out the best parameter and improving the scores, we performed </a:t>
            </a:r>
            <a:r>
              <a:rPr lang="en-IN" sz="1600" dirty="0" err="1" smtClean="0">
                <a:latin typeface="Arial" pitchFamily="34" charset="0"/>
                <a:cs typeface="Arial" pitchFamily="34" charset="0"/>
              </a:rPr>
              <a:t>Hyperparameter</a:t>
            </a:r>
            <a:r>
              <a:rPr lang="en-IN" sz="1600" dirty="0" smtClean="0">
                <a:latin typeface="Arial" pitchFamily="34" charset="0"/>
                <a:cs typeface="Arial" pitchFamily="34" charset="0"/>
              </a:rPr>
              <a:t> Tuning. </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lvl="0">
              <a:buFont typeface="Wingdings" pitchFamily="2" charset="2"/>
              <a:buChar char="Ø"/>
            </a:pPr>
            <a:r>
              <a:rPr lang="en-IN" sz="1600" dirty="0" smtClean="0">
                <a:latin typeface="Arial" pitchFamily="34" charset="0"/>
                <a:cs typeface="Arial" pitchFamily="34" charset="0"/>
              </a:rPr>
              <a:t>The problem while doing </a:t>
            </a:r>
            <a:r>
              <a:rPr lang="en-IN" sz="1600" dirty="0" err="1" smtClean="0">
                <a:latin typeface="Arial" pitchFamily="34" charset="0"/>
                <a:cs typeface="Arial" pitchFamily="34" charset="0"/>
              </a:rPr>
              <a:t>Hyperparameter</a:t>
            </a:r>
            <a:r>
              <a:rPr lang="en-IN" sz="1600" dirty="0" smtClean="0">
                <a:latin typeface="Arial" pitchFamily="34" charset="0"/>
                <a:cs typeface="Arial" pitchFamily="34" charset="0"/>
              </a:rPr>
              <a:t> Tuning is that it took nearly 2 hours to fetch the best parameters.  </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lvl="0">
              <a:buFont typeface="Wingdings" pitchFamily="2" charset="2"/>
              <a:buChar char="Ø"/>
            </a:pPr>
            <a:r>
              <a:rPr lang="en-IN" sz="1600" dirty="0" smtClean="0">
                <a:latin typeface="Arial" pitchFamily="34" charset="0"/>
                <a:cs typeface="Arial" pitchFamily="34" charset="0"/>
              </a:rPr>
              <a:t>After Tuning  </a:t>
            </a:r>
            <a:r>
              <a:rPr lang="en-US" sz="1600" dirty="0" smtClean="0">
                <a:latin typeface="Arial" pitchFamily="34" charset="0"/>
                <a:cs typeface="Arial" pitchFamily="34" charset="0"/>
              </a:rPr>
              <a:t>Random Forest </a:t>
            </a:r>
            <a:r>
              <a:rPr lang="en-US" sz="1600" dirty="0" err="1" smtClean="0">
                <a:latin typeface="Arial" pitchFamily="34" charset="0"/>
                <a:cs typeface="Arial" pitchFamily="34" charset="0"/>
              </a:rPr>
              <a:t>Regressor</a:t>
            </a:r>
            <a:r>
              <a:rPr lang="en-IN" sz="1600" dirty="0" smtClean="0">
                <a:latin typeface="Arial" pitchFamily="34" charset="0"/>
                <a:cs typeface="Arial" pitchFamily="34" charset="0"/>
              </a:rPr>
              <a:t> is selected as the final model at R2 Score of </a:t>
            </a:r>
            <a:r>
              <a:rPr lang="en-IN" sz="1600" b="1" dirty="0" smtClean="0">
                <a:latin typeface="Arial" pitchFamily="34" charset="0"/>
                <a:cs typeface="Arial" pitchFamily="34" charset="0"/>
              </a:rPr>
              <a:t>16.84</a:t>
            </a:r>
            <a:r>
              <a:rPr lang="en-IN" sz="1600" dirty="0" smtClean="0">
                <a:latin typeface="Arial" pitchFamily="34" charset="0"/>
                <a:cs typeface="Arial" pitchFamily="34" charset="0"/>
              </a:rPr>
              <a:t> with Hyper-parameter tuning. </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lvl="0">
              <a:buFont typeface="Wingdings" pitchFamily="2" charset="2"/>
              <a:buChar char="Ø"/>
            </a:pPr>
            <a:r>
              <a:rPr lang="en-IN" sz="1600" dirty="0" smtClean="0">
                <a:latin typeface="Arial" pitchFamily="34" charset="0"/>
                <a:cs typeface="Arial" pitchFamily="34" charset="0"/>
              </a:rPr>
              <a:t>We finalized the best model we obtained by saving the model in an </a:t>
            </a:r>
            <a:r>
              <a:rPr lang="en-IN" sz="1600" dirty="0" err="1" smtClean="0">
                <a:latin typeface="Arial" pitchFamily="34" charset="0"/>
                <a:cs typeface="Arial" pitchFamily="34" charset="0"/>
              </a:rPr>
              <a:t>pkl</a:t>
            </a:r>
            <a:r>
              <a:rPr lang="en-IN" sz="1600" dirty="0" smtClean="0">
                <a:latin typeface="Arial" pitchFamily="34" charset="0"/>
                <a:cs typeface="Arial" pitchFamily="34" charset="0"/>
              </a:rPr>
              <a:t> </a:t>
            </a:r>
            <a:r>
              <a:rPr lang="en-IN" sz="1600" smtClean="0">
                <a:latin typeface="Arial" pitchFamily="34" charset="0"/>
                <a:cs typeface="Arial" pitchFamily="34" charset="0"/>
              </a:rPr>
              <a:t>file</a:t>
            </a:r>
            <a:r>
              <a:rPr lang="en-IN" sz="1600" smtClean="0">
                <a:latin typeface="Arial" pitchFamily="34" charset="0"/>
                <a:cs typeface="Arial" pitchFamily="34" charset="0"/>
              </a:rPr>
              <a:t>. </a:t>
            </a:r>
            <a:r>
              <a:rPr lang="en-IN" sz="1600" dirty="0" smtClean="0">
                <a:latin typeface="Arial" pitchFamily="34" charset="0"/>
                <a:cs typeface="Arial" pitchFamily="34" charset="0"/>
              </a:rPr>
              <a:t>  </a:t>
            </a:r>
            <a:endParaRPr lang="en-US" sz="1600" dirty="0" smtClean="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descr="Thank You Page Slide"/>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85750"/>
            <a:ext cx="7696200" cy="4154984"/>
          </a:xfrm>
          <a:prstGeom prst="rect">
            <a:avLst/>
          </a:prstGeom>
          <a:noFill/>
        </p:spPr>
        <p:txBody>
          <a:bodyPr wrap="square" rtlCol="0">
            <a:spAutoFit/>
          </a:bodyPr>
          <a:lstStyle/>
          <a:p>
            <a:r>
              <a:rPr lang="en-US" sz="2000" b="1" u="sng" dirty="0" smtClean="0">
                <a:latin typeface="Arial" pitchFamily="34" charset="0"/>
                <a:cs typeface="Arial" pitchFamily="34" charset="0"/>
              </a:rPr>
              <a:t>About the project</a:t>
            </a:r>
            <a:endParaRPr lang="en-US" sz="1200" b="1" u="sng" dirty="0" smtClean="0">
              <a:latin typeface="Arial" pitchFamily="34" charset="0"/>
              <a:cs typeface="Arial" pitchFamily="34" charset="0"/>
            </a:endParaRPr>
          </a:p>
          <a:p>
            <a:endParaRPr lang="en-US" sz="2000" b="1" u="sng" dirty="0" smtClean="0">
              <a:latin typeface="Arial" pitchFamily="34" charset="0"/>
              <a:cs typeface="Arial" pitchFamily="34" charset="0"/>
            </a:endParaRPr>
          </a:p>
          <a:p>
            <a:r>
              <a:rPr lang="en-US" sz="1600" b="1" dirty="0" smtClean="0">
                <a:latin typeface="Arial" pitchFamily="34" charset="0"/>
                <a:cs typeface="Arial" pitchFamily="34" charset="0"/>
              </a:rPr>
              <a:t>Data Collection Phase</a:t>
            </a:r>
          </a:p>
          <a:p>
            <a:pPr algn="just"/>
            <a:r>
              <a:rPr lang="en-US" sz="1600" dirty="0" smtClean="0">
                <a:latin typeface="Arial" pitchFamily="34" charset="0"/>
                <a:cs typeface="Arial" pitchFamily="34" charset="0"/>
              </a:rPr>
              <a:t>You </a:t>
            </a:r>
            <a:r>
              <a:rPr lang="en-US" sz="1600" dirty="0" smtClean="0">
                <a:latin typeface="Arial" pitchFamily="34" charset="0"/>
                <a:cs typeface="Arial" pitchFamily="34" charset="0"/>
              </a:rPr>
              <a:t>have to scrape at least 5000 used cars data. You can scrape more data as well, it’s up to you. more the data better the </a:t>
            </a:r>
            <a:r>
              <a:rPr lang="en-US" sz="1600" dirty="0" smtClean="0">
                <a:latin typeface="Arial" pitchFamily="34" charset="0"/>
                <a:cs typeface="Arial" pitchFamily="34" charset="0"/>
              </a:rPr>
              <a:t>model.</a:t>
            </a:r>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In this section You need to scrape the data of used cars from websites (</a:t>
            </a:r>
            <a:r>
              <a:rPr lang="en-US" sz="1600" dirty="0" err="1" smtClean="0">
                <a:latin typeface="Arial" pitchFamily="34" charset="0"/>
                <a:cs typeface="Arial" pitchFamily="34" charset="0"/>
              </a:rPr>
              <a:t>Olx</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cardekho</a:t>
            </a:r>
            <a:r>
              <a:rPr lang="en-US" sz="1600" dirty="0" smtClean="0">
                <a:latin typeface="Arial" pitchFamily="34" charset="0"/>
                <a:cs typeface="Arial" pitchFamily="34" charset="0"/>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algn="just"/>
            <a:r>
              <a:rPr lang="en-US" sz="1600" dirty="0" smtClean="0">
                <a:latin typeface="Arial" pitchFamily="34" charset="0"/>
                <a:cs typeface="Arial" pitchFamily="34" charset="0"/>
              </a:rPr>
              <a:t>Try to include all types of cars in your data for example- SUV, Sedans, Coupe, minivan, Hatchback</a:t>
            </a:r>
            <a:r>
              <a:rPr lang="en-US" sz="1600" dirty="0" smtClean="0"/>
              <a: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11408"/>
            <a:ext cx="7696200" cy="3785652"/>
          </a:xfrm>
          <a:prstGeom prst="rect">
            <a:avLst/>
          </a:prstGeom>
          <a:noFill/>
        </p:spPr>
        <p:txBody>
          <a:bodyPr wrap="square" rtlCol="0">
            <a:spAutoFit/>
          </a:bodyPr>
          <a:lstStyle/>
          <a:p>
            <a:endParaRPr lang="en-US" sz="1600" b="1" dirty="0" smtClean="0">
              <a:latin typeface="Arial" pitchFamily="34" charset="0"/>
              <a:cs typeface="Arial" pitchFamily="34" charset="0"/>
            </a:endParaRPr>
          </a:p>
          <a:p>
            <a:r>
              <a:rPr lang="en-US" sz="1600" b="1" dirty="0" smtClean="0">
                <a:latin typeface="Arial" pitchFamily="34" charset="0"/>
                <a:cs typeface="Arial" pitchFamily="34" charset="0"/>
              </a:rPr>
              <a:t>Model </a:t>
            </a:r>
            <a:r>
              <a:rPr lang="en-US" sz="1600" b="1" dirty="0" smtClean="0">
                <a:latin typeface="Arial" pitchFamily="34" charset="0"/>
                <a:cs typeface="Arial" pitchFamily="34" charset="0"/>
              </a:rPr>
              <a:t>Building Phase</a:t>
            </a:r>
          </a:p>
          <a:p>
            <a:pPr algn="just"/>
            <a:r>
              <a:rPr lang="en-US" sz="1600" dirty="0" smtClean="0">
                <a:latin typeface="Arial" pitchFamily="34" charset="0"/>
                <a:cs typeface="Arial" pitchFamily="34" charset="0"/>
              </a:rPr>
              <a:t>After collecting the data, you need to build a machine learning model. Before model building do all data pre-processing steps. Try different models with different hyper parameters and select the best model</a:t>
            </a:r>
            <a:r>
              <a:rPr lang="en-US" sz="1600" dirty="0" smtClean="0">
                <a:latin typeface="Arial" pitchFamily="34" charset="0"/>
                <a:cs typeface="Arial" pitchFamily="34" charset="0"/>
              </a:rPr>
              <a:t>.</a:t>
            </a:r>
          </a:p>
          <a:p>
            <a:pPr algn="just"/>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Follow the complete life cycle of data science. Include all the steps like</a:t>
            </a:r>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1. Data Cleaning</a:t>
            </a:r>
          </a:p>
          <a:p>
            <a:r>
              <a:rPr lang="en-US" sz="1600" dirty="0" smtClean="0">
                <a:latin typeface="Arial" pitchFamily="34" charset="0"/>
                <a:cs typeface="Arial" pitchFamily="34" charset="0"/>
              </a:rPr>
              <a:t>2. Exploratory Data Analysis</a:t>
            </a:r>
          </a:p>
          <a:p>
            <a:r>
              <a:rPr lang="en-US" sz="1600" dirty="0" smtClean="0">
                <a:latin typeface="Arial" pitchFamily="34" charset="0"/>
                <a:cs typeface="Arial" pitchFamily="34" charset="0"/>
              </a:rPr>
              <a:t>3. Data Pre-processing</a:t>
            </a:r>
          </a:p>
          <a:p>
            <a:r>
              <a:rPr lang="en-US" sz="1600" dirty="0" smtClean="0">
                <a:latin typeface="Arial" pitchFamily="34" charset="0"/>
                <a:cs typeface="Arial" pitchFamily="34" charset="0"/>
              </a:rPr>
              <a:t>4. Model Building</a:t>
            </a:r>
          </a:p>
          <a:p>
            <a:r>
              <a:rPr lang="en-US" sz="1600" dirty="0" smtClean="0">
                <a:latin typeface="Arial" pitchFamily="34" charset="0"/>
                <a:cs typeface="Arial" pitchFamily="34" charset="0"/>
              </a:rPr>
              <a:t>5. Model Evaluation</a:t>
            </a:r>
          </a:p>
          <a:p>
            <a:r>
              <a:rPr lang="en-US" sz="1600" dirty="0" smtClean="0">
                <a:latin typeface="Arial" pitchFamily="34" charset="0"/>
                <a:cs typeface="Arial" pitchFamily="34" charset="0"/>
              </a:rPr>
              <a:t>6. Selecting the best model</a:t>
            </a:r>
          </a:p>
          <a:p>
            <a:endParaRPr lang="en-IN" sz="1600"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24743"/>
            <a:ext cx="7696200" cy="3847207"/>
          </a:xfrm>
          <a:prstGeom prst="rect">
            <a:avLst/>
          </a:prstGeom>
          <a:noFill/>
        </p:spPr>
        <p:txBody>
          <a:bodyPr wrap="square" rtlCol="0">
            <a:spAutoFit/>
          </a:bodyPr>
          <a:lstStyle/>
          <a:p>
            <a:r>
              <a:rPr lang="en-US" sz="2000" b="1" u="sng" dirty="0" smtClean="0">
                <a:latin typeface="Arial" pitchFamily="34" charset="0"/>
                <a:ea typeface="Verdana" pitchFamily="34" charset="0"/>
                <a:cs typeface="Arial" pitchFamily="34" charset="0"/>
              </a:rPr>
              <a:t>Business Goal</a:t>
            </a:r>
            <a:endParaRPr lang="en-IN" sz="2000" dirty="0" smtClean="0">
              <a:latin typeface="Arial" pitchFamily="34" charset="0"/>
              <a:ea typeface="Verdana" pitchFamily="34" charset="0"/>
              <a:cs typeface="Arial" pitchFamily="34" charset="0"/>
            </a:endParaRPr>
          </a:p>
          <a:p>
            <a:pPr algn="just"/>
            <a:r>
              <a:rPr lang="en-US" sz="1600" dirty="0" smtClean="0">
                <a:latin typeface="Arial" pitchFamily="34" charset="0"/>
                <a:cs typeface="Arial" pitchFamily="34" charset="0"/>
              </a:rPr>
              <a:t>With the </a:t>
            </a:r>
            <a:r>
              <a:rPr lang="en-US" sz="1600" dirty="0" err="1" smtClean="0">
                <a:latin typeface="Arial" pitchFamily="34" charset="0"/>
                <a:cs typeface="Arial" pitchFamily="34" charset="0"/>
              </a:rPr>
              <a:t>covid</a:t>
            </a:r>
            <a:r>
              <a:rPr lang="en-US" sz="1600" dirty="0" smtClean="0">
                <a:latin typeface="Arial" pitchFamily="34" charset="0"/>
                <a:cs typeface="Arial" pitchFamily="34" charset="0"/>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600" dirty="0" err="1" smtClean="0">
                <a:latin typeface="Arial" pitchFamily="34" charset="0"/>
                <a:cs typeface="Arial" pitchFamily="34" charset="0"/>
              </a:rPr>
              <a:t>covid</a:t>
            </a:r>
            <a:r>
              <a:rPr lang="en-US" sz="1600" dirty="0" smtClean="0">
                <a:latin typeface="Arial" pitchFamily="34" charset="0"/>
                <a:cs typeface="Arial" pitchFamily="34" charset="0"/>
              </a:rPr>
              <a:t> 19 impact, our client is facing problems with their previous car price valuation machine learning models. So, they are looking for new machine learning models from new data. We have to make car price valuation model. </a:t>
            </a:r>
            <a:endParaRPr lang="en-US" sz="1600" dirty="0" smtClean="0">
              <a:latin typeface="Arial" pitchFamily="34" charset="0"/>
              <a:cs typeface="Arial" pitchFamily="34" charset="0"/>
            </a:endParaRPr>
          </a:p>
          <a:p>
            <a:pPr algn="just"/>
            <a:endParaRPr lang="en-US" sz="1600" dirty="0" smtClean="0">
              <a:latin typeface="Arial" pitchFamily="34" charset="0"/>
              <a:cs typeface="Arial" pitchFamily="34" charset="0"/>
            </a:endParaRPr>
          </a:p>
          <a:p>
            <a:r>
              <a:rPr lang="en-US" sz="2000" b="1" u="sng" dirty="0" smtClean="0">
                <a:latin typeface="Arial" pitchFamily="34" charset="0"/>
                <a:cs typeface="Arial" pitchFamily="34" charset="0"/>
              </a:rPr>
              <a:t>Data source and their format</a:t>
            </a:r>
          </a:p>
          <a:p>
            <a:endParaRPr lang="en-US" sz="1200" b="1" u="sng" dirty="0" smtClean="0">
              <a:latin typeface="Arial" pitchFamily="34" charset="0"/>
              <a:cs typeface="Arial" pitchFamily="34" charset="0"/>
            </a:endParaRPr>
          </a:p>
          <a:p>
            <a:r>
              <a:rPr lang="en-US" sz="1600" dirty="0" smtClean="0">
                <a:latin typeface="Arial" pitchFamily="34" charset="0"/>
                <a:cs typeface="Arial" pitchFamily="34" charset="0"/>
              </a:rPr>
              <a:t>We </a:t>
            </a:r>
            <a:r>
              <a:rPr lang="en-US" sz="1600" dirty="0" smtClean="0">
                <a:latin typeface="Arial" pitchFamily="34" charset="0"/>
                <a:cs typeface="Arial" pitchFamily="34" charset="0"/>
              </a:rPr>
              <a:t>collected the data </a:t>
            </a:r>
            <a:r>
              <a:rPr lang="en-US" sz="1600" dirty="0" smtClean="0">
                <a:latin typeface="Arial" pitchFamily="34" charset="0"/>
                <a:cs typeface="Arial" pitchFamily="34" charset="0"/>
              </a:rPr>
              <a:t>from website </a:t>
            </a:r>
            <a:r>
              <a:rPr lang="en-US" sz="1600" dirty="0" smtClean="0">
                <a:solidFill>
                  <a:srgbClr val="FF0000"/>
                </a:solidFill>
                <a:latin typeface="Arial" pitchFamily="34" charset="0"/>
                <a:cs typeface="Arial" pitchFamily="34" charset="0"/>
              </a:rPr>
              <a:t>www.cars24.com</a:t>
            </a:r>
            <a:r>
              <a:rPr lang="en-US" sz="1600" dirty="0" smtClean="0">
                <a:solidFill>
                  <a:srgbClr val="FF0000"/>
                </a:solidFill>
                <a:latin typeface="Arial" pitchFamily="34" charset="0"/>
                <a:cs typeface="Arial" pitchFamily="34" charset="0"/>
              </a:rPr>
              <a:t>.</a:t>
            </a:r>
            <a:r>
              <a:rPr lang="en-US" sz="1600" dirty="0" smtClean="0">
                <a:latin typeface="Arial" pitchFamily="34" charset="0"/>
                <a:cs typeface="Arial" pitchFamily="34" charset="0"/>
              </a:rPr>
              <a:t>The </a:t>
            </a:r>
            <a:r>
              <a:rPr lang="en-US" sz="1600" dirty="0" smtClean="0">
                <a:latin typeface="Arial" pitchFamily="34" charset="0"/>
                <a:cs typeface="Arial" pitchFamily="34" charset="0"/>
              </a:rPr>
              <a:t>data is scrapped using Web scraping technique </a:t>
            </a:r>
            <a:r>
              <a:rPr lang="en-US" sz="1600" dirty="0" smtClean="0">
                <a:latin typeface="Arial" pitchFamily="34" charset="0"/>
                <a:cs typeface="Arial" pitchFamily="34" charset="0"/>
              </a:rPr>
              <a:t>and the </a:t>
            </a:r>
            <a:r>
              <a:rPr lang="en-US" sz="1600" dirty="0" smtClean="0">
                <a:latin typeface="Arial" pitchFamily="34" charset="0"/>
                <a:cs typeface="Arial" pitchFamily="34" charset="0"/>
              </a:rPr>
              <a:t>framework used is Selenium.  </a:t>
            </a:r>
          </a:p>
          <a:p>
            <a:endParaRPr lang="en-US" sz="1600" dirty="0" smtClean="0">
              <a:latin typeface="Arial" pitchFamily="34" charset="0"/>
              <a:cs typeface="Arial" pitchFamily="34" charset="0"/>
            </a:endParaRPr>
          </a:p>
          <a:p>
            <a:pPr>
              <a:buFont typeface="Wingdings" pitchFamily="2" charset="2"/>
              <a:buChar char="v"/>
            </a:pPr>
            <a:r>
              <a:rPr lang="en-US" sz="1600" dirty="0" smtClean="0">
                <a:latin typeface="Arial" pitchFamily="34" charset="0"/>
                <a:cs typeface="Arial" pitchFamily="34" charset="0"/>
              </a:rPr>
              <a:t> </a:t>
            </a:r>
            <a:r>
              <a:rPr lang="en-US" sz="1600" dirty="0" smtClean="0">
                <a:latin typeface="Arial" pitchFamily="34" charset="0"/>
                <a:cs typeface="Arial" pitchFamily="34" charset="0"/>
              </a:rPr>
              <a:t>We </a:t>
            </a:r>
            <a:r>
              <a:rPr lang="en-US" sz="1600" dirty="0" smtClean="0">
                <a:latin typeface="Arial" pitchFamily="34" charset="0"/>
                <a:cs typeface="Arial" pitchFamily="34" charset="0"/>
              </a:rPr>
              <a:t>scrapped nearly 10000 </a:t>
            </a:r>
            <a:r>
              <a:rPr lang="en-US" sz="1600" dirty="0" smtClean="0">
                <a:latin typeface="Arial" pitchFamily="34" charset="0"/>
                <a:cs typeface="Arial" pitchFamily="34" charset="0"/>
              </a:rPr>
              <a:t>rows of </a:t>
            </a:r>
            <a:r>
              <a:rPr lang="en-US" sz="1600" dirty="0" smtClean="0">
                <a:latin typeface="Arial" pitchFamily="34" charset="0"/>
                <a:cs typeface="Arial" pitchFamily="34" charset="0"/>
              </a:rPr>
              <a:t>the data and saved </a:t>
            </a:r>
            <a:r>
              <a:rPr lang="en-US" sz="1600" dirty="0" smtClean="0">
                <a:latin typeface="Arial" pitchFamily="34" charset="0"/>
                <a:cs typeface="Arial" pitchFamily="34" charset="0"/>
              </a:rPr>
              <a:t>as </a:t>
            </a:r>
            <a:r>
              <a:rPr lang="en-US" sz="1600" dirty="0" err="1" smtClean="0">
                <a:latin typeface="Arial" pitchFamily="34" charset="0"/>
                <a:cs typeface="Arial" pitchFamily="34" charset="0"/>
              </a:rPr>
              <a:t>csv</a:t>
            </a:r>
            <a:r>
              <a:rPr lang="en-US" sz="1600" dirty="0" smtClean="0">
                <a:latin typeface="Arial" pitchFamily="34" charset="0"/>
                <a:cs typeface="Arial" pitchFamily="34" charset="0"/>
              </a:rPr>
              <a:t> file.</a:t>
            </a:r>
            <a:endParaRPr lang="en-US" sz="1600" dirty="0" smtClean="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3662541"/>
          </a:xfrm>
          <a:prstGeom prst="rect">
            <a:avLst/>
          </a:prstGeom>
          <a:noFill/>
        </p:spPr>
        <p:txBody>
          <a:bodyPr wrap="square" rtlCol="0">
            <a:spAutoFit/>
          </a:bodyPr>
          <a:lstStyle/>
          <a:p>
            <a:r>
              <a:rPr lang="en-US" sz="2000" b="1" u="sng" dirty="0" smtClean="0">
                <a:latin typeface="Arial" pitchFamily="34" charset="0"/>
                <a:cs typeface="Arial" pitchFamily="34" charset="0"/>
              </a:rPr>
              <a:t>Hardware, Software and Tools</a:t>
            </a:r>
            <a:endParaRPr lang="en-US" sz="1200" b="1" u="sng" dirty="0" smtClean="0">
              <a:latin typeface="Arial" pitchFamily="34" charset="0"/>
              <a:cs typeface="Arial" pitchFamily="34" charset="0"/>
            </a:endParaRPr>
          </a:p>
          <a:p>
            <a:endParaRPr lang="en-US" sz="2000" b="1" u="sng" dirty="0" smtClean="0">
              <a:latin typeface="Arial" pitchFamily="34" charset="0"/>
              <a:cs typeface="Arial" pitchFamily="34" charset="0"/>
            </a:endParaRPr>
          </a:p>
          <a:p>
            <a:pPr>
              <a:buFont typeface="Wingdings" pitchFamily="2" charset="2"/>
              <a:buChar char="v"/>
            </a:pPr>
            <a:r>
              <a:rPr lang="en-IN" sz="1600" dirty="0">
                <a:latin typeface="Arial" pitchFamily="34" charset="0"/>
                <a:cs typeface="Arial" pitchFamily="34" charset="0"/>
              </a:rPr>
              <a:t> </a:t>
            </a:r>
            <a:r>
              <a:rPr lang="en-US" sz="1600" dirty="0" smtClean="0">
                <a:latin typeface="Arial" pitchFamily="34" charset="0"/>
                <a:cs typeface="Arial" pitchFamily="34" charset="0"/>
              </a:rPr>
              <a:t>For doing this project, we require laptop with high configuration and specification with a stable Internet connection.</a:t>
            </a:r>
          </a:p>
          <a:p>
            <a:pPr>
              <a:buFont typeface="Wingdings" pitchFamily="2" charset="2"/>
              <a:buChar char="v"/>
            </a:pPr>
            <a:endParaRPr lang="en-US" sz="1600" dirty="0">
              <a:latin typeface="Arial" pitchFamily="34" charset="0"/>
              <a:cs typeface="Arial" pitchFamily="34" charset="0"/>
            </a:endParaRPr>
          </a:p>
          <a:p>
            <a:pPr>
              <a:buFont typeface="Wingdings" pitchFamily="2" charset="2"/>
              <a:buChar char="v"/>
            </a:pPr>
            <a:r>
              <a:rPr lang="en-US" sz="1600" dirty="0" smtClean="0">
                <a:latin typeface="Arial" pitchFamily="34" charset="0"/>
                <a:cs typeface="Arial" pitchFamily="34" charset="0"/>
              </a:rPr>
              <a:t> Microsoft office, Anaconda distribution as software.</a:t>
            </a:r>
          </a:p>
          <a:p>
            <a:pPr>
              <a:buFont typeface="Wingdings" pitchFamily="2" charset="2"/>
              <a:buChar char="v"/>
            </a:pPr>
            <a:endParaRPr lang="en-US" sz="1600" dirty="0">
              <a:latin typeface="Arial" pitchFamily="34" charset="0"/>
              <a:cs typeface="Arial" pitchFamily="34" charset="0"/>
            </a:endParaRPr>
          </a:p>
          <a:p>
            <a:pPr>
              <a:buFont typeface="Wingdings" pitchFamily="2" charset="2"/>
              <a:buChar char="v"/>
            </a:pPr>
            <a:r>
              <a:rPr lang="en-US" sz="1600" dirty="0" smtClean="0">
                <a:latin typeface="Arial" pitchFamily="34" charset="0"/>
                <a:cs typeface="Arial" pitchFamily="34" charset="0"/>
              </a:rPr>
              <a:t> Python 3.x as programming language. </a:t>
            </a:r>
          </a:p>
          <a:p>
            <a:pPr>
              <a:buFont typeface="Wingdings" pitchFamily="2" charset="2"/>
              <a:buChar char="v"/>
            </a:pPr>
            <a:endParaRPr lang="en-US" sz="1600" dirty="0">
              <a:latin typeface="Arial" pitchFamily="34" charset="0"/>
              <a:cs typeface="Arial" pitchFamily="34" charset="0"/>
            </a:endParaRPr>
          </a:p>
          <a:p>
            <a:pPr>
              <a:buFont typeface="Wingdings" pitchFamily="2" charset="2"/>
              <a:buChar char="v"/>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Jupyter</a:t>
            </a:r>
            <a:r>
              <a:rPr lang="en-US" sz="1600" dirty="0" smtClean="0">
                <a:latin typeface="Arial" pitchFamily="34" charset="0"/>
                <a:cs typeface="Arial" pitchFamily="34" charset="0"/>
              </a:rPr>
              <a:t> Notebook as Editor which is in Anaconda navigator. </a:t>
            </a:r>
          </a:p>
          <a:p>
            <a:endParaRPr lang="en-IN" sz="1600" dirty="0" smtClean="0">
              <a:solidFill>
                <a:schemeClr val="tx1"/>
              </a:solidFill>
              <a:effectLst/>
              <a:latin typeface="Arial" pitchFamily="34" charset="0"/>
              <a:ea typeface="Calibri" panose="020F0502020204030204" pitchFamily="34" charset="0"/>
              <a:cs typeface="Arial" pitchFamily="34" charset="0"/>
            </a:endParaRPr>
          </a:p>
          <a:p>
            <a:pPr>
              <a:buFont typeface="Wingdings" pitchFamily="2" charset="2"/>
              <a:buChar char="v"/>
            </a:pPr>
            <a:r>
              <a:rPr lang="en-IN" sz="1600" dirty="0" smtClean="0">
                <a:latin typeface="Arial" pitchFamily="34" charset="0"/>
                <a:ea typeface="Calibri" panose="020F0502020204030204" pitchFamily="34" charset="0"/>
                <a:cs typeface="Arial" pitchFamily="34" charset="0"/>
              </a:rPr>
              <a:t> Some tools or libraries required like </a:t>
            </a:r>
            <a:r>
              <a:rPr lang="en-IN" sz="1600" dirty="0" err="1" smtClean="0">
                <a:latin typeface="Arial" pitchFamily="34" charset="0"/>
                <a:ea typeface="Calibri" panose="020F0502020204030204" pitchFamily="34" charset="0"/>
                <a:cs typeface="Arial" pitchFamily="34" charset="0"/>
              </a:rPr>
              <a:t>Numpy</a:t>
            </a:r>
            <a:r>
              <a:rPr lang="en-IN" sz="1600" dirty="0" smtClean="0">
                <a:latin typeface="Arial" pitchFamily="34" charset="0"/>
                <a:ea typeface="Calibri" panose="020F0502020204030204" pitchFamily="34" charset="0"/>
                <a:cs typeface="Arial" pitchFamily="34" charset="0"/>
              </a:rPr>
              <a:t> – used to numerical calculations. Pandas – used to data manipulation. </a:t>
            </a:r>
            <a:r>
              <a:rPr lang="en-IN" sz="1600" dirty="0" err="1" smtClean="0">
                <a:latin typeface="Arial" pitchFamily="34" charset="0"/>
                <a:ea typeface="Calibri" panose="020F0502020204030204" pitchFamily="34" charset="0"/>
                <a:cs typeface="Arial" pitchFamily="34" charset="0"/>
              </a:rPr>
              <a:t>Matplotlib</a:t>
            </a:r>
            <a:r>
              <a:rPr lang="en-IN" sz="1600" dirty="0" smtClean="0">
                <a:latin typeface="Arial" pitchFamily="34" charset="0"/>
                <a:ea typeface="Calibri" panose="020F0502020204030204" pitchFamily="34" charset="0"/>
                <a:cs typeface="Arial" pitchFamily="34" charset="0"/>
              </a:rPr>
              <a:t> and </a:t>
            </a:r>
            <a:r>
              <a:rPr lang="en-IN" sz="1600" dirty="0" err="1" smtClean="0">
                <a:latin typeface="Arial" pitchFamily="34" charset="0"/>
                <a:ea typeface="Calibri" panose="020F0502020204030204" pitchFamily="34" charset="0"/>
                <a:cs typeface="Arial" pitchFamily="34" charset="0"/>
              </a:rPr>
              <a:t>Seaborn</a:t>
            </a:r>
            <a:r>
              <a:rPr lang="en-IN" sz="1600" dirty="0" smtClean="0">
                <a:latin typeface="Arial" pitchFamily="34" charset="0"/>
                <a:ea typeface="Calibri" panose="020F0502020204030204" pitchFamily="34" charset="0"/>
                <a:cs typeface="Arial" pitchFamily="34" charset="0"/>
              </a:rPr>
              <a:t> – used to data  visualization.</a:t>
            </a:r>
            <a:endParaRPr lang="en-IN" sz="16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2895600" y="3714750"/>
            <a:ext cx="3395662" cy="13144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1815882"/>
          </a:xfrm>
          <a:prstGeom prst="rect">
            <a:avLst/>
          </a:prstGeom>
          <a:noFill/>
        </p:spPr>
        <p:txBody>
          <a:bodyPr wrap="square" rtlCol="0">
            <a:spAutoFit/>
          </a:bodyPr>
          <a:lstStyle/>
          <a:p>
            <a:r>
              <a:rPr lang="en-US" sz="2000" b="1" u="sng" dirty="0" smtClean="0">
                <a:latin typeface="Arial" pitchFamily="34" charset="0"/>
                <a:cs typeface="Arial" pitchFamily="34" charset="0"/>
              </a:rPr>
              <a:t>Data Analysis</a:t>
            </a:r>
          </a:p>
          <a:p>
            <a:endParaRPr lang="en-US" sz="2000" b="1" u="sng" dirty="0">
              <a:latin typeface="Arial" pitchFamily="34" charset="0"/>
              <a:cs typeface="Arial" pitchFamily="34" charset="0"/>
            </a:endParaRPr>
          </a:p>
          <a:p>
            <a:endParaRPr lang="en-US" sz="2000" b="1" u="sng" dirty="0" smtClean="0">
              <a:latin typeface="Arial" pitchFamily="34" charset="0"/>
              <a:cs typeface="Arial" pitchFamily="34" charset="0"/>
            </a:endParaRPr>
          </a:p>
          <a:p>
            <a:endParaRPr lang="en-US" sz="2000" b="1" u="sng" dirty="0" smtClean="0">
              <a:latin typeface="Arial" pitchFamily="34" charset="0"/>
              <a:cs typeface="Arial" pitchFamily="34" charset="0"/>
            </a:endParaRP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 The dataset has </a:t>
            </a:r>
            <a:r>
              <a:rPr lang="en-US" sz="1600" dirty="0" smtClean="0">
                <a:latin typeface="Arial" pitchFamily="34" charset="0"/>
                <a:cs typeface="Arial" pitchFamily="34" charset="0"/>
              </a:rPr>
              <a:t>10000 </a:t>
            </a:r>
            <a:r>
              <a:rPr lang="en-US" sz="1600" dirty="0" smtClean="0">
                <a:latin typeface="Arial" pitchFamily="34" charset="0"/>
                <a:cs typeface="Arial" pitchFamily="34" charset="0"/>
              </a:rPr>
              <a:t>rows and </a:t>
            </a:r>
            <a:r>
              <a:rPr lang="en-US" sz="1600" dirty="0" smtClean="0">
                <a:latin typeface="Arial" pitchFamily="34" charset="0"/>
                <a:cs typeface="Arial" pitchFamily="34" charset="0"/>
              </a:rPr>
              <a:t>7 </a:t>
            </a:r>
            <a:r>
              <a:rPr lang="en-US" sz="1600" dirty="0" smtClean="0">
                <a:latin typeface="Arial" pitchFamily="34" charset="0"/>
                <a:cs typeface="Arial" pitchFamily="34" charset="0"/>
              </a:rPr>
              <a:t>columns.</a:t>
            </a:r>
          </a:p>
        </p:txBody>
      </p:sp>
      <p:sp>
        <p:nvSpPr>
          <p:cNvPr id="7" name="Rectangle 6"/>
          <p:cNvSpPr/>
          <p:nvPr/>
        </p:nvSpPr>
        <p:spPr>
          <a:xfrm>
            <a:off x="1066800" y="4095750"/>
            <a:ext cx="7772400" cy="892552"/>
          </a:xfrm>
          <a:prstGeom prst="rect">
            <a:avLst/>
          </a:prstGeom>
        </p:spPr>
        <p:txBody>
          <a:bodyPr wrap="square">
            <a:spAutoFit/>
          </a:bodyPr>
          <a:lstStyle/>
          <a:p>
            <a:pPr algn="just">
              <a:buFont typeface="Wingdings" pitchFamily="2" charset="2"/>
              <a:buChar char="Ø"/>
            </a:pPr>
            <a:r>
              <a:rPr lang="en-US" dirty="0" smtClean="0">
                <a:latin typeface="Arial" pitchFamily="34" charset="0"/>
                <a:cs typeface="Arial" pitchFamily="34" charset="0"/>
              </a:rPr>
              <a:t> </a:t>
            </a:r>
            <a:r>
              <a:rPr lang="en-US" sz="1600" dirty="0" smtClean="0">
                <a:latin typeface="Arial" pitchFamily="34" charset="0"/>
                <a:cs typeface="Arial" pitchFamily="34" charset="0"/>
              </a:rPr>
              <a:t>We have seen that, in Transmission column there are 149 missing </a:t>
            </a:r>
            <a:r>
              <a:rPr lang="en-US" sz="1600" dirty="0" smtClean="0">
                <a:latin typeface="Arial" pitchFamily="34" charset="0"/>
                <a:cs typeface="Arial" pitchFamily="34" charset="0"/>
              </a:rPr>
              <a:t>v</a:t>
            </a:r>
            <a:r>
              <a:rPr lang="en-US" sz="1600" dirty="0" smtClean="0">
                <a:latin typeface="Arial" pitchFamily="34" charset="0"/>
                <a:cs typeface="Arial" pitchFamily="34" charset="0"/>
              </a:rPr>
              <a:t>alues are available. We have find mode of Transmission column and filled with mode value. (i.e. Manual)</a:t>
            </a:r>
            <a:endParaRPr lang="en-US" sz="1600" dirty="0"/>
          </a:p>
        </p:txBody>
      </p:sp>
      <p:pic>
        <p:nvPicPr>
          <p:cNvPr id="2050" name="Picture 2"/>
          <p:cNvPicPr>
            <a:picLocks noChangeAspect="1" noChangeArrowheads="1"/>
          </p:cNvPicPr>
          <p:nvPr/>
        </p:nvPicPr>
        <p:blipFill>
          <a:blip r:embed="rId2"/>
          <a:srcRect/>
          <a:stretch>
            <a:fillRect/>
          </a:stretch>
        </p:blipFill>
        <p:spPr bwMode="auto">
          <a:xfrm>
            <a:off x="1752601" y="742950"/>
            <a:ext cx="3657600" cy="100277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219200" y="2081689"/>
            <a:ext cx="3733800" cy="186166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400110"/>
          </a:xfrm>
          <a:prstGeom prst="rect">
            <a:avLst/>
          </a:prstGeom>
          <a:noFill/>
        </p:spPr>
        <p:txBody>
          <a:bodyPr wrap="square" rtlCol="0">
            <a:spAutoFit/>
          </a:bodyPr>
          <a:lstStyle/>
          <a:p>
            <a:r>
              <a:rPr lang="en-US" sz="2000" b="1" u="sng" dirty="0" smtClean="0">
                <a:latin typeface="Arial" pitchFamily="34" charset="0"/>
                <a:cs typeface="Arial" pitchFamily="34" charset="0"/>
              </a:rPr>
              <a:t>Data Cleaning</a:t>
            </a:r>
            <a:endParaRPr lang="en-US" sz="2000" b="1" u="sng" dirty="0" smtClean="0">
              <a:latin typeface="Arial" pitchFamily="34" charset="0"/>
              <a:cs typeface="Arial" pitchFamily="34" charset="0"/>
            </a:endParaRPr>
          </a:p>
        </p:txBody>
      </p:sp>
      <p:sp>
        <p:nvSpPr>
          <p:cNvPr id="6" name="Rectangle 5"/>
          <p:cNvSpPr/>
          <p:nvPr/>
        </p:nvSpPr>
        <p:spPr>
          <a:xfrm>
            <a:off x="1143000" y="666750"/>
            <a:ext cx="7467600" cy="830997"/>
          </a:xfrm>
          <a:prstGeom prst="rect">
            <a:avLst/>
          </a:prstGeom>
        </p:spPr>
        <p:txBody>
          <a:bodyPr wrap="square">
            <a:spAutoFit/>
          </a:bodyPr>
          <a:lstStyle/>
          <a:p>
            <a:pPr>
              <a:buFont typeface="Wingdings" pitchFamily="2" charset="2"/>
              <a:buChar char="v"/>
            </a:pPr>
            <a:r>
              <a:rPr lang="en-US" sz="1600" dirty="0" smtClean="0">
                <a:latin typeface="Arial" pitchFamily="34" charset="0"/>
                <a:cs typeface="Arial" pitchFamily="34" charset="0"/>
              </a:rPr>
              <a:t> Removing </a:t>
            </a:r>
            <a:r>
              <a:rPr lang="en-US" sz="1600" dirty="0" smtClean="0">
                <a:latin typeface="Arial" pitchFamily="34" charset="0"/>
                <a:cs typeface="Arial" pitchFamily="34" charset="0"/>
              </a:rPr>
              <a:t>words from object data and converting them into </a:t>
            </a:r>
            <a:r>
              <a:rPr lang="en-US" sz="1600" dirty="0" err="1" smtClean="0">
                <a:latin typeface="Arial" pitchFamily="34" charset="0"/>
                <a:cs typeface="Arial" pitchFamily="34" charset="0"/>
              </a:rPr>
              <a:t>int</a:t>
            </a:r>
            <a:r>
              <a:rPr lang="en-US" sz="1600" dirty="0" smtClean="0">
                <a:latin typeface="Arial" pitchFamily="34" charset="0"/>
                <a:cs typeface="Arial" pitchFamily="34" charset="0"/>
              </a:rPr>
              <a:t> data type.  </a:t>
            </a:r>
            <a:endParaRPr lang="en-US" sz="1600" b="1" dirty="0" smtClean="0">
              <a:latin typeface="Arial" pitchFamily="34" charset="0"/>
              <a:cs typeface="Arial" pitchFamily="34" charset="0"/>
            </a:endParaRPr>
          </a:p>
          <a:p>
            <a:pPr>
              <a:buFont typeface="Wingdings" pitchFamily="2" charset="2"/>
              <a:buChar char="v"/>
            </a:pPr>
            <a:r>
              <a:rPr lang="en-US" sz="1600" dirty="0" smtClean="0">
                <a:latin typeface="Arial" pitchFamily="34" charset="0"/>
                <a:cs typeface="Arial" pitchFamily="34" charset="0"/>
              </a:rPr>
              <a:t> </a:t>
            </a:r>
            <a:r>
              <a:rPr lang="en-US" sz="1600" dirty="0" smtClean="0">
                <a:latin typeface="Arial" pitchFamily="34" charset="0"/>
                <a:cs typeface="Arial" pitchFamily="34" charset="0"/>
              </a:rPr>
              <a:t>Removing ‘,’ , ‘ ’ </a:t>
            </a:r>
            <a:r>
              <a:rPr lang="en-US" sz="1600" dirty="0" smtClean="0">
                <a:latin typeface="Arial" pitchFamily="34" charset="0"/>
                <a:cs typeface="Arial" pitchFamily="34" charset="0"/>
              </a:rPr>
              <a:t>replacing missing data with highest </a:t>
            </a:r>
            <a:r>
              <a:rPr lang="en-US" sz="1600" dirty="0" err="1" smtClean="0">
                <a:latin typeface="Arial" pitchFamily="34" charset="0"/>
                <a:cs typeface="Arial" pitchFamily="34" charset="0"/>
              </a:rPr>
              <a:t>weightage</a:t>
            </a:r>
            <a:r>
              <a:rPr lang="en-US" sz="1600" dirty="0" smtClean="0">
                <a:latin typeface="Arial" pitchFamily="34" charset="0"/>
                <a:cs typeface="Arial" pitchFamily="34" charset="0"/>
              </a:rPr>
              <a:t> data</a:t>
            </a:r>
            <a:r>
              <a:rPr lang="en-US" sz="1600" dirty="0" smtClean="0">
                <a:latin typeface="Arial" pitchFamily="34" charset="0"/>
                <a:cs typeface="Arial" pitchFamily="34" charset="0"/>
              </a:rPr>
              <a:t>.</a:t>
            </a:r>
            <a:r>
              <a:rPr lang="en-US" sz="1600" b="1" dirty="0" smtClean="0">
                <a:latin typeface="Arial" pitchFamily="34" charset="0"/>
                <a:cs typeface="Arial" pitchFamily="34" charset="0"/>
              </a:rPr>
              <a:t> </a:t>
            </a:r>
          </a:p>
          <a:p>
            <a:pPr>
              <a:buFont typeface="Wingdings" pitchFamily="2" charset="2"/>
              <a:buChar char="v"/>
            </a:pPr>
            <a:r>
              <a:rPr lang="en-US" sz="1600" dirty="0" smtClean="0">
                <a:latin typeface="Arial" pitchFamily="34" charset="0"/>
                <a:cs typeface="Arial" pitchFamily="34" charset="0"/>
              </a:rPr>
              <a:t> </a:t>
            </a:r>
            <a:r>
              <a:rPr lang="en-US" sz="1600" dirty="0" smtClean="0">
                <a:latin typeface="Arial" pitchFamily="34" charset="0"/>
                <a:cs typeface="Arial" pitchFamily="34" charset="0"/>
              </a:rPr>
              <a:t>Removing </a:t>
            </a:r>
            <a:r>
              <a:rPr lang="en-US" sz="1600" dirty="0" smtClean="0">
                <a:latin typeface="Arial" pitchFamily="34" charset="0"/>
                <a:cs typeface="Arial" pitchFamily="34" charset="0"/>
              </a:rPr>
              <a:t>unnecessary </a:t>
            </a:r>
            <a:r>
              <a:rPr lang="en-US" sz="1600" dirty="0" smtClean="0">
                <a:latin typeface="Arial" pitchFamily="34" charset="0"/>
                <a:cs typeface="Arial" pitchFamily="34" charset="0"/>
              </a:rPr>
              <a:t>features.</a:t>
            </a:r>
            <a:endParaRPr lang="en-US" sz="16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1295400" y="1504950"/>
            <a:ext cx="5919787" cy="327843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4267200" cy="1877437"/>
          </a:xfrm>
          <a:prstGeom prst="rect">
            <a:avLst/>
          </a:prstGeom>
          <a:noFill/>
        </p:spPr>
        <p:txBody>
          <a:bodyPr wrap="square" rtlCol="0">
            <a:spAutoFit/>
          </a:bodyPr>
          <a:lstStyle/>
          <a:p>
            <a:r>
              <a:rPr lang="en-US" sz="2000" b="1" u="sng" dirty="0" smtClean="0">
                <a:latin typeface="Arial" pitchFamily="34" charset="0"/>
                <a:cs typeface="Arial" pitchFamily="34" charset="0"/>
              </a:rPr>
              <a:t>Exploratory Data Analysis (EDA)</a:t>
            </a:r>
          </a:p>
          <a:p>
            <a:endParaRPr lang="en-US" sz="1600" b="1" dirty="0" smtClean="0">
              <a:latin typeface="Calibri" pitchFamily="34" charset="0"/>
              <a:cs typeface="Calibri" pitchFamily="34" charset="0"/>
            </a:endParaRPr>
          </a:p>
          <a:p>
            <a:r>
              <a:rPr lang="en-US" sz="1600" b="1" dirty="0" smtClean="0">
                <a:latin typeface="Calibri" pitchFamily="34" charset="0"/>
                <a:cs typeface="Calibri" pitchFamily="34" charset="0"/>
              </a:rPr>
              <a:t>Observations</a:t>
            </a:r>
            <a:r>
              <a:rPr lang="en-US" sz="1600" b="1" dirty="0" smtClean="0">
                <a:latin typeface="Calibri" pitchFamily="34" charset="0"/>
                <a:cs typeface="Calibri" pitchFamily="34" charset="0"/>
              </a:rPr>
              <a:t>:</a:t>
            </a:r>
            <a:endParaRPr lang="en-US" sz="1600" b="1" u="sng" dirty="0">
              <a:latin typeface="Calibri" pitchFamily="34" charset="0"/>
              <a:cs typeface="Calibri" pitchFamily="34" charset="0"/>
            </a:endParaRPr>
          </a:p>
          <a:p>
            <a:pPr algn="just">
              <a:buFont typeface="Wingdings" pitchFamily="2" charset="2"/>
              <a:buChar char="v"/>
            </a:pPr>
            <a:r>
              <a:rPr lang="en-US" sz="1600" dirty="0" smtClean="0">
                <a:latin typeface="Arial" pitchFamily="34" charset="0"/>
                <a:cs typeface="Arial" pitchFamily="34" charset="0"/>
              </a:rPr>
              <a:t> </a:t>
            </a:r>
            <a:r>
              <a:rPr lang="en-US" sz="1600" dirty="0" smtClean="0">
                <a:latin typeface="Arial" pitchFamily="34" charset="0"/>
                <a:cs typeface="Arial" pitchFamily="34" charset="0"/>
              </a:rPr>
              <a:t>We can see that Petrol is the maximum fuels used by cars, whereas Diesel, CNG and LPG are the least used.</a:t>
            </a:r>
            <a:endParaRPr lang="en-US" sz="1600" dirty="0" smtClean="0">
              <a:latin typeface="Arial" pitchFamily="34" charset="0"/>
              <a:cs typeface="Arial" pitchFamily="34" charset="0"/>
            </a:endParaRPr>
          </a:p>
          <a:p>
            <a:pPr>
              <a:buFont typeface="Wingdings" pitchFamily="2" charset="2"/>
              <a:buChar char="Ø"/>
            </a:pPr>
            <a:endParaRPr lang="en-US" sz="1600" dirty="0" smtClean="0">
              <a:latin typeface="Arial" pitchFamily="34" charset="0"/>
              <a:cs typeface="Arial" pitchFamily="34" charset="0"/>
            </a:endParaRPr>
          </a:p>
        </p:txBody>
      </p:sp>
      <p:sp>
        <p:nvSpPr>
          <p:cNvPr id="7" name="Rectangle 6"/>
          <p:cNvSpPr/>
          <p:nvPr/>
        </p:nvSpPr>
        <p:spPr>
          <a:xfrm>
            <a:off x="4724400" y="3493353"/>
            <a:ext cx="3810000" cy="830997"/>
          </a:xfrm>
          <a:prstGeom prst="rect">
            <a:avLst/>
          </a:prstGeom>
        </p:spPr>
        <p:txBody>
          <a:bodyPr wrap="square">
            <a:spAutoFit/>
          </a:bodyPr>
          <a:lstStyle/>
          <a:p>
            <a:r>
              <a:rPr lang="en-US" sz="1600" b="1" dirty="0" smtClean="0">
                <a:latin typeface="Calibri" pitchFamily="34" charset="0"/>
                <a:cs typeface="Calibri" pitchFamily="34" charset="0"/>
              </a:rPr>
              <a:t>Observations:</a:t>
            </a:r>
          </a:p>
          <a:p>
            <a:pPr algn="just">
              <a:buFont typeface="Wingdings" pitchFamily="2" charset="2"/>
              <a:buChar char="v"/>
            </a:pPr>
            <a:r>
              <a:rPr lang="en-US" sz="1600" dirty="0" smtClean="0">
                <a:latin typeface="Calibri" pitchFamily="34" charset="0"/>
                <a:cs typeface="Calibri" pitchFamily="34" charset="0"/>
              </a:rPr>
              <a:t> </a:t>
            </a:r>
            <a:r>
              <a:rPr lang="en-US" sz="1600" dirty="0" smtClean="0">
                <a:latin typeface="Arial" pitchFamily="34" charset="0"/>
                <a:cs typeface="Arial" pitchFamily="34" charset="0"/>
              </a:rPr>
              <a:t>Most of the cars have manual transmission as the highest </a:t>
            </a:r>
            <a:r>
              <a:rPr lang="en-US" sz="1600" dirty="0" err="1" smtClean="0">
                <a:latin typeface="Arial" pitchFamily="34" charset="0"/>
                <a:cs typeface="Arial" pitchFamily="34" charset="0"/>
              </a:rPr>
              <a:t>weightage</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5718765" y="532638"/>
            <a:ext cx="2434635" cy="2496312"/>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1219200" y="2419350"/>
            <a:ext cx="2819751" cy="25146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3236</TotalTime>
  <Words>1518</Words>
  <Application>Microsoft Office PowerPoint</Application>
  <PresentationFormat>On-screen Show (16:9)</PresentationFormat>
  <Paragraphs>182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169</cp:revision>
  <dcterms:created xsi:type="dcterms:W3CDTF">2022-01-23T06:37:11Z</dcterms:created>
  <dcterms:modified xsi:type="dcterms:W3CDTF">2022-02-23T13:55:00Z</dcterms:modified>
</cp:coreProperties>
</file>