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9" r:id="rId3"/>
    <p:sldId id="270" r:id="rId4"/>
    <p:sldId id="327" r:id="rId5"/>
    <p:sldId id="271" r:id="rId6"/>
    <p:sldId id="328" r:id="rId7"/>
    <p:sldId id="309" r:id="rId8"/>
    <p:sldId id="274" r:id="rId9"/>
    <p:sldId id="275" r:id="rId10"/>
    <p:sldId id="310" r:id="rId11"/>
    <p:sldId id="276" r:id="rId12"/>
    <p:sldId id="313" r:id="rId13"/>
    <p:sldId id="316" r:id="rId14"/>
    <p:sldId id="317" r:id="rId15"/>
    <p:sldId id="321" r:id="rId16"/>
    <p:sldId id="322" r:id="rId17"/>
    <p:sldId id="323" r:id="rId18"/>
    <p:sldId id="329" r:id="rId19"/>
    <p:sldId id="330" r:id="rId20"/>
    <p:sldId id="331" r:id="rId21"/>
    <p:sldId id="324" r:id="rId22"/>
    <p:sldId id="332" r:id="rId23"/>
    <p:sldId id="325" r:id="rId24"/>
    <p:sldId id="308" r:id="rId25"/>
    <p:sldId id="326" r:id="rId26"/>
    <p:sldId id="30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499" autoAdjust="0"/>
  </p:normalViewPr>
  <p:slideViewPr>
    <p:cSldViewPr>
      <p:cViewPr varScale="1">
        <p:scale>
          <a:sx n="97" d="100"/>
          <a:sy n="97" d="100"/>
        </p:scale>
        <p:origin x="-55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9054B-2E5D-4591-85EA-A6EC3957B38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58D25E-4619-44A8-A09D-3ADE8ADC4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9054B-2E5D-4591-85EA-A6EC3957B38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58D25E-4619-44A8-A09D-3ADE8ADC4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9054B-2E5D-4591-85EA-A6EC3957B38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58D25E-4619-44A8-A09D-3ADE8ADC4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9054B-2E5D-4591-85EA-A6EC3957B38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58D25E-4619-44A8-A09D-3ADE8ADC4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9054B-2E5D-4591-85EA-A6EC3957B38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58D25E-4619-44A8-A09D-3ADE8ADC4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9054B-2E5D-4591-85EA-A6EC3957B38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58D25E-4619-44A8-A09D-3ADE8ADC4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9054B-2E5D-4591-85EA-A6EC3957B38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58D25E-4619-44A8-A09D-3ADE8ADC4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9054B-2E5D-4591-85EA-A6EC3957B38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58D25E-4619-44A8-A09D-3ADE8ADC4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9054B-2E5D-4591-85EA-A6EC3957B38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58D25E-4619-44A8-A09D-3ADE8ADC4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9054B-2E5D-4591-85EA-A6EC3957B38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58D25E-4619-44A8-A09D-3ADE8ADC4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9054B-2E5D-4591-85EA-A6EC3957B38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58D25E-4619-44A8-A09D-3ADE8ADC4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39054B-2E5D-4591-85EA-A6EC3957B38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C58D25E-4619-44A8-A09D-3ADE8ADC4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361950"/>
            <a:ext cx="7391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 smtClean="0">
                <a:solidFill>
                  <a:srgbClr val="002060"/>
                </a:solidFill>
              </a:rPr>
              <a:t> </a:t>
            </a:r>
          </a:p>
          <a:p>
            <a:pPr algn="ctr"/>
            <a:endParaRPr lang="en-IN" sz="2000" b="1" dirty="0" smtClean="0">
              <a:solidFill>
                <a:srgbClr val="002060"/>
              </a:solidFill>
            </a:endParaRPr>
          </a:p>
          <a:p>
            <a:pPr algn="ctr"/>
            <a:endParaRPr lang="en-IN" sz="2000" b="1" dirty="0">
              <a:solidFill>
                <a:srgbClr val="002060"/>
              </a:solidFill>
            </a:endParaRPr>
          </a:p>
          <a:p>
            <a:pPr algn="ctr"/>
            <a:endParaRPr lang="en-IN" b="1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</a:endParaRPr>
          </a:p>
          <a:p>
            <a:pPr algn="ctr"/>
            <a:r>
              <a:rPr lang="en-IN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</a:rPr>
              <a:t>Flight </a:t>
            </a:r>
            <a:r>
              <a:rPr lang="en-US" sz="28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</a:rPr>
              <a:t>Price Prediction Project</a:t>
            </a:r>
            <a:r>
              <a:rPr lang="en-US" sz="2800" dirty="0" smtClean="0"/>
              <a:t> </a:t>
            </a:r>
            <a:endParaRPr lang="en-IN" sz="2800" b="1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</a:endParaRPr>
          </a:p>
          <a:p>
            <a:pPr algn="r"/>
            <a:endParaRPr lang="en-IN" sz="2800" b="1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</a:endParaRPr>
          </a:p>
          <a:p>
            <a:pPr algn="r"/>
            <a:endParaRPr lang="en-IN" sz="1600" b="1" dirty="0">
              <a:solidFill>
                <a:srgbClr val="002060"/>
              </a:solidFill>
              <a:latin typeface="Verdana" pitchFamily="34" charset="0"/>
              <a:ea typeface="Verdana" pitchFamily="34" charset="0"/>
            </a:endParaRPr>
          </a:p>
          <a:p>
            <a:pPr algn="r"/>
            <a:endParaRPr lang="en-IN" sz="1600" b="1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</a:endParaRPr>
          </a:p>
          <a:p>
            <a:pPr algn="r"/>
            <a:endParaRPr lang="en-IN" sz="1600" b="1" dirty="0">
              <a:solidFill>
                <a:srgbClr val="002060"/>
              </a:solidFill>
              <a:latin typeface="Verdana" pitchFamily="34" charset="0"/>
              <a:ea typeface="Verdana" pitchFamily="34" charset="0"/>
            </a:endParaRPr>
          </a:p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</a:rPr>
              <a:t>					Submitted By:</a:t>
            </a:r>
          </a:p>
          <a:p>
            <a:pPr algn="r"/>
            <a:r>
              <a:rPr lang="en-US" sz="2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</a:rPr>
              <a:t>SYED MUGERA BILAL</a:t>
            </a:r>
          </a:p>
          <a:p>
            <a:pPr algn="r"/>
            <a:r>
              <a:rPr lang="en-US" sz="16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</a:rPr>
              <a:t>s</a:t>
            </a:r>
            <a:r>
              <a:rPr lang="en-US" sz="1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</a:rPr>
              <a:t>yedbilalarmaan@gmail.com</a:t>
            </a:r>
            <a:endParaRPr lang="en-US" sz="2800" dirty="0">
              <a:solidFill>
                <a:srgbClr val="002060"/>
              </a:solidFill>
              <a:latin typeface="Verdana" pitchFamily="34" charset="0"/>
              <a:ea typeface="Verdana" pitchFamily="34" charset="0"/>
            </a:endParaRPr>
          </a:p>
          <a:p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76400" y="2952750"/>
            <a:ext cx="6781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9843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Data Cleaning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66750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Removing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word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from object data and converting them into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data type.  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Removing ‘,’ , ‘ ’ replacing missing data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Removing unnecessary features.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81150"/>
            <a:ext cx="53721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571750"/>
            <a:ext cx="43148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98430"/>
            <a:ext cx="4267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Exploratory Data Analysis (EDA)</a:t>
            </a:r>
          </a:p>
          <a:p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00150"/>
            <a:ext cx="7315200" cy="280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10063"/>
            <a:ext cx="7362826" cy="292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514350"/>
            <a:ext cx="2471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Multivariate Analysis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71550"/>
            <a:ext cx="3657600" cy="380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835604"/>
            <a:ext cx="3581400" cy="172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33966"/>
            <a:ext cx="7696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Splitting the data</a:t>
            </a:r>
          </a:p>
          <a:p>
            <a:endParaRPr lang="en-US" sz="1600" b="1" u="sng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split our dataset into two parts training and testing, with 80% data of training and 20% of testing. We use train test split method. 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80% of the observation as training set. 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x_train</a:t>
            </a: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The associated target for each observation in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x_train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y_train</a:t>
            </a: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20% of the observation as test.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x_test</a:t>
            </a: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The target associated with the test set.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y_test</a:t>
            </a: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We found best score on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random_state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45 </a:t>
            </a: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Bahnschrift" panose="020B0502040204020203" pitchFamily="34" charset="0"/>
            </a:endParaRPr>
          </a:p>
          <a:p>
            <a:endParaRPr lang="en-IN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181350"/>
            <a:ext cx="7105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33966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Building Machine Learning Algorithms</a:t>
            </a:r>
            <a:endParaRPr lang="en-IN" sz="1600" dirty="0" smtClean="0"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endParaRPr lang="en-IN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 following classifier algorithms we used are:</a:t>
            </a: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Linear Regression, Lasso, Ridge,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ElasticNet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Decision Tree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Regressor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KNeighbors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Regressor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Random Forest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AdaBoost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 Gradient Boosting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Regressor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SzPct val="100000"/>
            </a:pPr>
            <a:endParaRPr lang="en-IN" sz="1600" dirty="0" smtClean="0">
              <a:latin typeface="Calibri" pitchFamily="34" charset="0"/>
              <a:cs typeface="Calibri" pitchFamily="34" charset="0"/>
            </a:endParaRPr>
          </a:p>
          <a:p>
            <a:endParaRPr lang="en-US" sz="1600" dirty="0" smtClean="0">
              <a:latin typeface="Bahnschrift" panose="020B0502040204020203" pitchFamily="34" charset="0"/>
            </a:endParaRPr>
          </a:p>
          <a:p>
            <a:endParaRPr lang="en-IN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419350"/>
            <a:ext cx="5867400" cy="227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33966"/>
            <a:ext cx="7696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Evaluation of ML Models </a:t>
            </a:r>
            <a:endParaRPr lang="en-IN" sz="1600" b="1" u="sng" dirty="0" smtClean="0">
              <a:latin typeface="Calibri" pitchFamily="34" charset="0"/>
              <a:cs typeface="Calibri" pitchFamily="34" charset="0"/>
            </a:endParaRPr>
          </a:p>
          <a:p>
            <a:endParaRPr lang="en-IN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As you can see , I had called the algorithms, then I called the empty list with the name models [ ], and calling all the model one by one and storing the result in that.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We can observe that I imported the metrics to find the r2_score, </a:t>
            </a:r>
            <a:r>
              <a:rPr lang="en-IN" sz="1600" dirty="0" err="1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mean_absolute_error</a:t>
            </a:r>
            <a:r>
              <a:rPr lang="en-IN" sz="16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(MAE) ,</a:t>
            </a:r>
            <a:r>
              <a:rPr lang="en-IN" sz="1600" dirty="0" err="1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mean_squared_error</a:t>
            </a:r>
            <a:r>
              <a:rPr lang="en-IN" sz="16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(MSE), </a:t>
            </a:r>
            <a:r>
              <a:rPr lang="en-IN" sz="1600" dirty="0" err="1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r</a:t>
            </a:r>
            <a:r>
              <a:rPr lang="en-IN" sz="1600" dirty="0" err="1" smtClean="0"/>
              <a:t>oot_mean_squared_error</a:t>
            </a:r>
            <a:r>
              <a:rPr lang="en-IN" sz="1600" dirty="0" smtClean="0"/>
              <a:t> (RMSE)</a:t>
            </a:r>
            <a:r>
              <a:rPr lang="en-IN" sz="16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in order to interpret the model’s output. Then I also selected the model to find the </a:t>
            </a:r>
            <a:r>
              <a:rPr lang="en-IN" sz="1600" dirty="0" err="1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cross_validation_score</a:t>
            </a:r>
            <a:r>
              <a:rPr lang="en-IN" sz="16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value.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876550"/>
            <a:ext cx="52578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0" y="104775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16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As you can observe, I made a for loop and called all the algorithms one by one and appending their result to models.  </a:t>
            </a:r>
          </a:p>
          <a:p>
            <a:r>
              <a:rPr lang="en-IN" sz="16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Let me show the output so that we can glance the result in more appropriate way. </a:t>
            </a:r>
            <a:endParaRPr lang="en-IN" sz="1600" dirty="0"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285750"/>
            <a:ext cx="4323780" cy="455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6044"/>
            <a:ext cx="6248400" cy="49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209550"/>
            <a:ext cx="7496175" cy="45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83183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sz="1200" b="1" u="sng" dirty="0" smtClean="0">
              <a:latin typeface="Arial" pitchFamily="34" charset="0"/>
              <a:cs typeface="Arial" pitchFamily="34" charset="0"/>
            </a:endParaRPr>
          </a:p>
          <a:p>
            <a:endParaRPr lang="en-IN" sz="1400" dirty="0" smtClean="0">
              <a:latin typeface="Verdana" pitchFamily="34" charset="0"/>
              <a:ea typeface="Verdana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IN" sz="1400" dirty="0" smtClean="0">
                <a:latin typeface="Verdana" pitchFamily="34" charset="0"/>
                <a:ea typeface="Verdana" pitchFamily="34" charset="0"/>
              </a:rPr>
              <a:t> About the project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 Business Goal</a:t>
            </a:r>
            <a:endParaRPr lang="en-IN" sz="1400" dirty="0" smtClean="0">
              <a:latin typeface="Verdana" pitchFamily="34" charset="0"/>
              <a:ea typeface="Verdana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IN" sz="1400" dirty="0" smtClean="0">
                <a:latin typeface="Verdana" pitchFamily="34" charset="0"/>
                <a:ea typeface="Verdana" pitchFamily="34" charset="0"/>
              </a:rPr>
              <a:t> Data source &amp; their formats</a:t>
            </a:r>
          </a:p>
          <a:p>
            <a:pPr lvl="1">
              <a:buFont typeface="Wingdings" pitchFamily="2" charset="2"/>
              <a:buChar char="v"/>
            </a:pPr>
            <a:r>
              <a:rPr lang="en-IN" sz="1400" dirty="0" smtClean="0">
                <a:latin typeface="Verdana" pitchFamily="34" charset="0"/>
                <a:ea typeface="Verdana" pitchFamily="34" charset="0"/>
              </a:rPr>
              <a:t> Hardware, Software and Tools</a:t>
            </a:r>
          </a:p>
          <a:p>
            <a:pPr lvl="1">
              <a:buFont typeface="Wingdings" pitchFamily="2" charset="2"/>
              <a:buChar char="v"/>
            </a:pPr>
            <a:r>
              <a:rPr lang="en-IN" sz="1400" dirty="0" smtClean="0">
                <a:latin typeface="Verdana" pitchFamily="34" charset="0"/>
                <a:ea typeface="Verdana" pitchFamily="34" charset="0"/>
              </a:rPr>
              <a:t> Data Analysis</a:t>
            </a:r>
          </a:p>
          <a:p>
            <a:pPr lvl="1">
              <a:buFont typeface="Wingdings" pitchFamily="2" charset="2"/>
              <a:buChar char="v"/>
            </a:pPr>
            <a:r>
              <a:rPr lang="en-IN" sz="1400" dirty="0" smtClean="0">
                <a:latin typeface="Verdana" pitchFamily="34" charset="0"/>
                <a:ea typeface="Verdana" pitchFamily="34" charset="0"/>
              </a:rPr>
              <a:t> Data Cleaning</a:t>
            </a:r>
          </a:p>
          <a:p>
            <a:pPr lvl="1">
              <a:buFont typeface="Wingdings" pitchFamily="2" charset="2"/>
              <a:buChar char="v"/>
            </a:pPr>
            <a:r>
              <a:rPr lang="en-IN" sz="1400" dirty="0" smtClean="0">
                <a:latin typeface="Verdana" pitchFamily="34" charset="0"/>
                <a:ea typeface="Verdana" pitchFamily="34" charset="0"/>
              </a:rPr>
              <a:t> Exploratory Data Analysis (EDA</a:t>
            </a:r>
            <a:r>
              <a:rPr lang="en-IN" sz="1400" dirty="0" smtClean="0">
                <a:latin typeface="Verdana" pitchFamily="34" charset="0"/>
                <a:ea typeface="Verdana" pitchFamily="34" charset="0"/>
              </a:rPr>
              <a:t>)</a:t>
            </a:r>
            <a:endParaRPr lang="en-IN" sz="1400" dirty="0" smtClean="0">
              <a:latin typeface="Verdana" pitchFamily="34" charset="0"/>
              <a:ea typeface="Verdana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IN" sz="1400" dirty="0" smtClean="0">
                <a:latin typeface="Verdana" pitchFamily="34" charset="0"/>
                <a:ea typeface="Verdana" pitchFamily="34" charset="0"/>
              </a:rPr>
              <a:t> Splitting the data</a:t>
            </a:r>
          </a:p>
          <a:p>
            <a:pPr lvl="1">
              <a:buFont typeface="Wingdings" pitchFamily="2" charset="2"/>
              <a:buChar char="v"/>
            </a:pPr>
            <a:r>
              <a:rPr lang="en-IN" sz="1400" dirty="0" smtClean="0">
                <a:latin typeface="Verdana" pitchFamily="34" charset="0"/>
                <a:ea typeface="Verdana" pitchFamily="34" charset="0"/>
              </a:rPr>
              <a:t> Building Machine Learning Algorithms</a:t>
            </a:r>
          </a:p>
          <a:p>
            <a:pPr lvl="1">
              <a:buFont typeface="Wingdings" pitchFamily="2" charset="2"/>
              <a:buChar char="v"/>
            </a:pPr>
            <a:r>
              <a:rPr lang="en-IN" sz="1400" dirty="0" smtClean="0">
                <a:latin typeface="Verdana" pitchFamily="34" charset="0"/>
                <a:ea typeface="Verdana" pitchFamily="34" charset="0"/>
              </a:rPr>
              <a:t> Evaluation of ML Models </a:t>
            </a:r>
          </a:p>
          <a:p>
            <a:pPr lvl="1">
              <a:buFont typeface="Wingdings" pitchFamily="2" charset="2"/>
              <a:buChar char="v"/>
            </a:pPr>
            <a:r>
              <a:rPr lang="en-IN" sz="1400" dirty="0" smtClean="0">
                <a:latin typeface="Verdana" pitchFamily="34" charset="0"/>
                <a:ea typeface="Verdana" pitchFamily="34" charset="0"/>
              </a:rPr>
              <a:t> Result of ML Models </a:t>
            </a:r>
          </a:p>
          <a:p>
            <a:pPr lvl="1">
              <a:buFont typeface="Wingdings" pitchFamily="2" charset="2"/>
              <a:buChar char="v"/>
            </a:pPr>
            <a:r>
              <a:rPr lang="en-IN" sz="1400" dirty="0" smtClean="0">
                <a:latin typeface="Verdana" pitchFamily="34" charset="0"/>
                <a:ea typeface="Verdana" pitchFamily="34" charset="0"/>
              </a:rPr>
              <a:t> Key Metrics for success in solving problem under consideration</a:t>
            </a:r>
          </a:p>
          <a:p>
            <a:pPr lvl="1">
              <a:buFont typeface="Wingdings" pitchFamily="2" charset="2"/>
              <a:buChar char="v"/>
            </a:pPr>
            <a:r>
              <a:rPr lang="en-IN" sz="1400" dirty="0" smtClean="0">
                <a:latin typeface="Verdana" pitchFamily="34" charset="0"/>
                <a:ea typeface="Verdana" pitchFamily="34" charset="0"/>
              </a:rPr>
              <a:t> 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09550"/>
            <a:ext cx="665823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33966"/>
            <a:ext cx="7696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Result of ML Models </a:t>
            </a:r>
            <a:endParaRPr lang="en-IN" sz="1600" b="1" u="sng" dirty="0" smtClean="0">
              <a:latin typeface="Calibri" pitchFamily="34" charset="0"/>
              <a:cs typeface="Calibri" pitchFamily="34" charset="0"/>
            </a:endParaRPr>
          </a:p>
          <a:p>
            <a:endParaRPr lang="en-IN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We saved result of ML Models  in </a:t>
            </a:r>
            <a:r>
              <a:rPr lang="en-IN" sz="1600" dirty="0" err="1" smtClean="0"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DataFrame</a:t>
            </a:r>
            <a:r>
              <a:rPr lang="en-IN" sz="1600" dirty="0" smtClean="0"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1600" dirty="0" smtClean="0"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1600" dirty="0" smtClean="0"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1600" dirty="0" smtClean="0"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1600" dirty="0" smtClean="0"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1600" dirty="0" smtClean="0"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1600" dirty="0" smtClean="0"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1600" dirty="0" smtClean="0"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endParaRPr lang="en-IN" sz="1600" dirty="0" smtClean="0"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endParaRPr lang="en-IN" sz="1600" dirty="0" smtClean="0"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We can see that Random Forest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KNeighbors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are performing well compared to other algorithms. Now we will try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Tuning to find out the best parameters and try to increase the scores.</a:t>
            </a:r>
            <a:endParaRPr lang="en-IN" sz="1600" dirty="0" smtClean="0"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00150"/>
            <a:ext cx="7315200" cy="230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9550"/>
            <a:ext cx="6705600" cy="463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925651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Key Metrics for success in solving problem under consideration</a:t>
            </a:r>
            <a:endParaRPr lang="en-IN" sz="1400" dirty="0" smtClean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 smtClean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r2_score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Mean Absolute Error (MAE)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Mean Square Error (MSE)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Root Mean Square Error (RMSE)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Cross-validation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Hyperparameter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Tuning using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GridSearchCV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SzPct val="100000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After applying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Tuning, we can see that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RandomForestRegressor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improve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acuuracy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r2_score slightly decreased. Now we will finalize the model.</a:t>
            </a:r>
            <a:endParaRPr lang="en-IN" sz="1600" dirty="0" smtClean="0"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AutoShape 5" descr="data:image/png;base64,iVBORw0KGgoAAAANSUhEUgAAAX4AAAFfCAYAAABJKqdvAAAABHNCSVQICAgIfAhkiAAAAAlwSFlzAAALEgAACxIB0t1+/AAAADh0RVh0U29mdHdhcmUAbWF0cGxvdGxpYiB2ZXJzaW9uMy4xLjMsIGh0dHA6Ly9tYXRwbG90bGliLm9yZy+AADFEAAAgAElEQVR4nO3de7hcVX3/8feHhLvcOWAMxlBFFJ8KKUdEsVqJULAIaKFFxUagxv6qCOINtU/F2vqjtIoUrTWFQrQUBBTBK2CAwE8QSAABCRhEbhJIRCgRuQU+vz/2PpyTk5nk5MCeNcn+vJ7nPDN7z8yZb3bO/syetddeS7aJiIj2WKd0ARER0VsJ/oiIlknwR0S0TII/IqJlEvwRES0zsXQBY7H11lt76tSppcuIiFijzJ8//ze2B0avXyOCf+rUqcybN690GRERaxRJd3Van6aeiIiWSfBHRLRMgj8iomUS/BERLZPgj4homQR/RETLJPgjIlomwR8R0TKNBr+kD0v6uaSbJZ0paQNJ20u6WtJCSd+UtF6TNURExPIau3JX0mTgQ8BOth+TdDZwCPBW4ETbZ0n6D+AI4KvjfZ9dP/b156XefjL/X/6qdAkRsRZruqlnIrChpInARsAiYE/g3Prx2cCBDdcQEREjNBb8tn8N/CtwN1Xg/y8wH3jY9rL6afcCkzu9XtJMSfMkzVuyZElTZUZEtE5jwS9pC+AAYHvgRcDGwL4dntpx0l/bs2wP2h4cGFhhcLmIiBinJpt63gL8yvYS208B3wZeD2xeN/0AbAfc12ANERExSpPDMt8N7C5pI+AxYDowD7gUOAg4C5gBnN9gDa1x9z/8YekSGjHl728qXULEWqfJNv6rqU7iXgfcVL/XLOATwDGSbge2Ak5tqoaIiFhRoxOx2P4M8JlRq+8AdmvyfSMiortcuRsR0TIJ/oiIlknwR0S0TII/IqJlEvwRES2T4I+IaJkEf0REyyT4IyJaJsEfEdEyCf6IiJZJ8EdEtEyCPyKiZRL8EREtk+CPiGiZBH9ERMsk+CMiWibBHxHRMo0Fv6QdJd0w4ucRSUdL2lLSxZIW1rdbNFVDRESsqMk5d2+zvYvtXYBdgd8D5wHHAnNs7wDMqZcjIqJHetXUMx34pe27gAOA2fX62cCBPaohIiJoeLL1EQ4Bzqzvb2t7EYDtRZK26fQCSTOBmQBTpkzpSZGxdtjj5D1Kl9CInxz5k9IlxFqi8SN+SesB+wPnrM7rbM+yPWh7cGBgoJniIiJaqBdNPfsC19l+oF5+QNIkgPp2cQ9qiIiIWi+C/50MN/MAXADMqO/PAM7vQQ0REVFrNPglbQTsBXx7xOrjgb0kLawfO77JGiIiYnmNnty1/Xtgq1HrHqTq5RMREQXkyt2IiJZJ8EdEtEyCPyKiZRL8EREtk+CPiGiZBH9ERMsk+CMiWibBHxHRMgn+iIiWSfBHRLRMgj8iomUS/BERLZPgj4homQR/RETLJPgjIlomwR8R0TJNz8C1uaRzJd0qaYGk10naUtLFkhbWt1s0WUNERCyv6SP+k4Af2X4FsDOwADgWmGN7B2BOvRwRET3SWPBL2hR4I3AqgO0nbT8MHADMrp82GziwqRoiImJFTR7x/wGwBDhN0vWSTpG0MbCt7UUA9e02DdYQERGjNBn8E4E/Ar5qexrwKKvRrCNppqR5kuYtWbKkqRojIlqnyeC/F7jX9tX18rlUHwQPSJoEUN8u7vRi27NsD9oeHBgYaLDMiIh2aSz4bd8P3CNpx3rVdOAW4AJgRr1uBnB+UzVERMSKJjb8+48EzpC0HnAHcBjVh83Zko4A7gYObriGiIgYodHgt30DMNjhoelNvm9ERHSXK3cjIlomwR8R0TIJ/oiIlknwR0S0TII/IqJlEvwRES2T4I+IaJkEf0REyyT4IyJaJsEfEdEyCf6IiJZJ8EdEtEyCPyKiZRL8EREtk+CPiGiZBH9ERMsk+CMiWqbRGbgk3QksBZ4GltkelLQl8E1gKnAn8Be2H2qyjoiIGNaLI/43297F9tAUjMcCc2zvAMyplyMiokdKNPUcAMyu788GDixQQ0REazUd/AYukjRf0sx63ba2FwHUt9t0eqGkmZLmSZq3ZMmShsuMiGiPRtv4gT1s3ydpG+BiSbeO9YW2ZwGzAAYHB91UgRERbdPoEb/t++rbxcB5wG7AA5ImAdS3i5usISIiltdY8EvaWNImQ/eBvYGbgQuAGfXTZgDnN1VDRESsqMmmnm2B8yQNvc//2P6RpGuBsyUdAdwNHNxgDRERMUpjwW/7DmDnDusfBKY39b4REbFyuXI3IqJlEvwRES0zpuCXNGcs6yIiov+ttI1f0gbARsDWkrYAVD+0KfCihmuLiIgGrOrk7vuBo6lCfj7Dwf8I8JUG64qIiIasNPhtnwScJOlI2yf3qKaIiGjQmLpz2j5Z0uuphlKeOGL91xuqKyIiGjKm4Jf0DeClwA1UY+tDNQBbgj8iYg0z1gu4BoGdbGewtIiINdxY+/HfDLywyUIiIqI3xnrEvzVwi6RrgCeGVtrev5GqIiKiMWMN/uOaLCIiInpnrL165jZdSERE9MZYe/UsperFA7AesC7wqO1NmyosIiKaMdYj/k1GLks6kGo2rYiIWMOMa3RO298B9nyea4mIiB4Ya1PPO0YsrkPVr39MffolTQDmAb+2vZ+k7YGzgC2B64D32H5ytaqOiIhxG+sR/9tG/PwpsBQ4YIyvPQpYMGL5n4ETbe8APAQcMcbfExERz4OxtvEfNp5fLmk74M+AfwKOUTUB757Au+qnzKbqKvrV8fz+iIhYfWOdiGU7SedJWizpAUnfqkN9Vb4EfBx4pl7eCnjY9rJ6+V5g8mpXHRER4zbWpp7TgAuoxuWfDHy3XteVpP2Axbbnj1zd4akdzxVImilpnqR5S5YsGWOZERGxKmMN/gHbp9leVv+cDgys4jV7APtLupPqZO6eVN8ANpc01MS0HXBfpxfbnmV70PbgwMCq3ioiIsZqrMH/G0mHSppQ/xwKPLiyF9j+pO3tbE8FDgEusf1u4FLgoPppM4Dzx1l7RESMw1iD/3DgL4D7gUVUwT2uE77AJ6hO9N5O1eZ/6jh/T0REjMNYB2n7HDDD9kMAkrYE/pXqA2GVbF8GXFbfv4Nc9RsRUcxYj/hfPRT6ALZ/C0xrpqSIiGjSWIN/HUlbDC3UR/xj/bYQERF9ZKzh/QXgSknnUnW//Auqi7IiImINM9Yrd78uaR5Vl0wB77B9S6OVRUREI8bcXFMHfcI+ImINN65hmSMiYs2V4I+IaJkEf0REyyT4IyJaJsEfEdEyCf6IiJZJ8EdEtEyCPyKiZRL8EREtk+CPiGiZBH9ERMsk+CMiWqax4Je0gaRrJP1M0s8lfbZev72kqyUtlPRNSes1VUNERKyoySP+J4A9be8M7ALsI2l34J+BE23vADwEHNFgDRERMUpjwe/K7+rFdesfU43pf269fjZwYFM1RETEihpt45c0QdINwGLgYuCXwMO2l9VPuReY3OW1MyXNkzRvyZIlTZYZEdEqjQa/7adt7wJsB+wGvLLT07q8dpbtQduDAwMDTZYZEdEqPenVY/th4DJgd2BzSUMzf20H3NeLGiIiotJkr54BSZvX9zcE3gIsAC4FDqqfNgM4v6kaIiJiRWOec3ccJgGzJU2g+oA52/b3JN0CnCXpH4HrgVMbrCEiIkZpLPht3whM67D+Dqr2/oiIKCBX7kZEtEyCPyKiZRL8EREtk+CPiGiZBH9ERMsk+CMiWibBHxHRMgn+iIiWSfBHRLRMgj8iomUS/BERLZPgj4homQR/RETLJPgjIlomwR8R0TIJ/oiIlknwR0S0TJNz7r5Y0qWSFkj6uaSj6vVbSrpY0sL6doumaoiIiBU1ecS/DPiI7VcCuwMfkLQTcCwwx/YOwJx6OSIieqSx4Le9yPZ19f2lwAJgMnAAMLt+2mzgwKZqiIiIFTU22fpIkqZSTbx+NbCt7UVQfThI2qbLa2YCMwGmTJnSizIj1jpz3/im0iU04k2Xzy1dwhqt8ZO7kl4AfAs42vYjY32d7Vm2B20PDgwMNFdgRETLNHrEL2ldqtA/w/a369UPSJpUH+1PAhY3WUNEBMCXP/Ld0iU04oNfeNtqv6bJXj0CTgUW2P7iiIcuAGbU92cA5zdVQ0RErKjJI/49gPcAN0m6oV73KeB44GxJRwB3Awc3WENERIzSWPDb/n+Aujw8van3jYiIlcuVuxERLZPgj4homQR/RETLJPgjIlomwR8R0TIJ/oiIlknwR0S0TII/IqJlEvwRES2T4I+IaJkEf0REyyT4IyJaJsEfEdEyCf6IiJZJ8EdEtEyCPyKiZZqcevG/JC2WdPOIdVtKuljSwvp2i6bePyIiOmvyiP90YJ9R644F5tjeAZhTL0dERA81Fvy2Lwd+O2r1AcDs+v5s4MCm3j8iIjrrdRv/trYXAdS323R7oqSZkuZJmrdkyZKeFRgRsbbr25O7tmfZHrQ9ODAwULqciIi1Rq+D/wFJkwDq28U9fv+IiNbrdfBfAMyo788Azu/x+0dEtF6T3TnPBK4CdpR0r6QjgOOBvSQtBPaqlyMioocmNvWLbb+zy0PTm3rPiIhYtb49uRsREc1I8EdEtEyCPyKiZRL8EREtk+CPiGiZBH9ERMsk+CMiWibBHxHRMgn+iIiWSfBHRLRMgj8iomUS/BERLZPgj4homQR/RETLJPgjIlomwR8R0TIJ/oiIlikS/JL2kXSbpNslHVuihoiItup58EuaAHwF2BfYCXinpJ16XUdERFuVOOLfDbjd9h22nwTOAg4oUEdERCvJdm/fUDoI2Mf2X9fL7wFea/uDo543E5hZL+4I3NbTQle0NfCbwjX0i2yLYdkWw7IthvXLtniJ7YHRKycWKEQd1q3w6WN7FjCr+XLGRtI824Ol6+gH2RbDsi2GZVsM6/dtUaKp517gxSOWtwPuK1BHREQrlQj+a4EdJG0vaT3gEOCCAnVERLRSz5t6bC+T9EHgQmAC8F+2f97rOsahb5qd+kC2xbBsi2HZFsP6elv0/ORuRESUlSt3IyJaJsEfEdEyCf6IiJZJ8Hch6ShJm6pyqqTrJO1duq4SJJ1Qb4t1Jc2R9BtJh5auq4Rsi2HZR5Yn6SWS3lLf31DSJqVr6ibB393hth8B9gYGgMOA48uWVMze9bbYj+o6jJcDHytbUjHZFsOyj9QkvQ84F/havWo74DvlKlq5BH93Q1cYvxU4zfbP6HzVcRusW9++FTjT9m9LFlNYtsWw7CPDPgDsATwCYHshsE3RilYiwd/dfEkXUf1RX1h/bXumcE2lXCDpVmAQmCNpAHi8cE2lZFsMyz4y7Il60EkAJE2kw1A0/SL9+DuQJKqvagPAHbYflrQVMNn2jWWr6y1J6wC7AwuAR2w/LWljYBPb95etrreyLYZlH1mepBOAh4G/Ao4E/ha4xfanixbWRYK/C0nzbe9auo5+IOkq268rXUc/yLYYln1kWH1QcATV+Q5RjUxwivs0YNPU091PJb2mdBF94iJJf14f5bVdtsWw7CPDDgC+bvtg2wfZ/s9+DX3IEX9Xkm6h6rFxF/Ao1ae4bb+6aGEFSFoKbAwso2rPHtoWmxYtrIAR2+Jp4DHavS2yj9QknQbsCVxONbnUhbaXla2quwR/F5Je0mm97bt6XUtEP8o+sjxJ61JNKfuXwBuAi4cmnOo3Cf5VkLQNsMHQsu27C5ZTjKQtgB1YfltcXq6iMuomnncD29v+nKQXA5NsX1O4tGKyjwyrw38fqmsa/rjT7Ff9IG38XUjaX9JC4FfAXOBO4IdFiypE0l9TfYW9EPhsfXtcyZoK+nfgdcC76uXfAV8pV0452UeGSdpH0unA7cBBwCnApKJFrUSCv7vPUXXd+4Xt7YHpwE/KllTMUcBrgLtsvxmYBiwpW1Ixr7X9Aeq++7YfAtYrW1Ix2UeGvZfqSt2X255h+wf93Maf4O/uKdsPAutIWsf2pcAupYsq5HHbjwNIWt/2rcCOhWsq5SlJE6gvzqkv4GrrRUvZR2q2DwGuAvaStF/d/NW3Sky2vqZ4WNILgCuAMyQtpurV0kb3Stqc6ojmYkkP0d55kv8NOA/YRtI/UX2t/7uyJRWTfaQm6WDgX4HLqHo3nSzpY7bPLVpYFzm520V9ReZjVN+K3g1sBpxRH+G0lqQ3UW2LH428RL1NJL2CqllDwBzbCwqXVET2kWGSfgbsZXtxvTwA/Nj2zmUr6yxH/F3YfrTurraD7dmSNqKaI7iVJL2BalucVv9RT6Y6qdc6tm+V9FvqniySprSxJ0v2keWsMxT6tQfp46b0vi2stA7DrE6mj4dZbZKkzwCfAD5Zr1oX+O9yFZWTnizDso8s50eSLpT0XknvBb4P/KBwTV0l+Ltbo4ZZbdjbgf2prs7E9n1A304y0bD0ZBmWfaRm+2NUH4CvBnYGZtn+RNmquktTT3dP2H5yaEiWfh9mtWFP2rakoZ4sG5cuqKCnbD8o6dmeLJL+uXRRhWQfWd6VVEN5PANcW7iWlcoRf3dzJX0K2FDSXsA5wHcL11TK2ZK+Bmxef73/MfCfhWsqZagny+VUPVlOoqU9Wcg+8qz6IsdrqL4dH0Q1gN3hZavqLr16uljThlltWr1jP7stbF9cuKQi6m87QwPVtb0nS/aRmqTbgNcP/R3UcxNcabsvr3dJ8HchaT/gB7bbenHOsyR9kCrcHipdS2nZFsOyjwyTNAfYd6iLs6T1qLbNW8pW1lmaero7BFgo6QRJryxdTGEvBK6VdHY9Jkmbx6LPthjW+n1E0jGSjgF+DVwt6bi6F9xPqcbt6Us54l8JSZsC76Qaac/AaVQTbC8tWlgBdcDtTbUtBoGzgVNt/7JoYQVkWwxr+z5Sh3xXtj/bq1pWR4J/FSRtDRwKHE011+rLgH+zfXLRwgqQtDPVDr4PcClVt8aLbX+8aGEFZFsMyz6y5knwdyHpbcDhwEuBbwCzbS+ur05cYLvjJBRrI0kfAmYAv6EabvY7tp+qT+4ttP3SogX2ULbFsOwjw+qr2T8OvIrl5ybYs1hRK5F+/N0dDJw4erIR27/v525aDdkaeMfomZVsP1Of4GuTbIth2UeGnQF8E9gP+Buqg4O+Hbo8R/wREc+RpPm2d5V049Ccw5Lm2n5T6do6yRF/RMRz91R9u0jSn1ENW75dwXpWKsEfEfHc/aOkzYCPACcDmwIfLltSd2nqWQlJWwJu+8U6kralGnnRwH22HyhcUjHZFsvLPrJmSvCPImkKcALVqIsPU12KvilwCXCs7TvLVddbknYB/oNqWIJf16u3o9ouf2v7ulK19Vq2xbDsI2u+BP8okq4CvgSca/vpet0Eqh4MR9vevWR9vSTpBuD9tq8etX534Gv9OrtQE7IthmUfWfMl+EeRtND2Dqv72NpoFdvidtsv63VNpWRbDMs+subLyd0VzZf078Bs4J563Yup+uVeX6yqMn4o6fvA11l+W/wV8KNiVZWRbTEs+0itHqenK9tf7FUtqyNH/KPUo+odARxAdRJPwL3ABVTjsTxRsLyek/RWqtm3ltsWtvt2WrmmSNqXDn8XbdsWXfaRe6jG4m/VPjJirJ4dgddQ5QTA24DLbf91kcJWIcEfEfEcSboI+POhwekkbQKcY3ufspV1lmGZx0DSL0rXUIKkF0r6qqSvSNqqHnL2xnpI4kml6+slSa8ecX9dSX8n6QJJn6/HpmkVSX8q6QhJLxm1vm1DNQyZAjw5YvlJYGqZUlYtwT+KpKWSHqlvl0paCrx0aH3p+nrsdOAWqq/xlwKPUY1FcgVV18Y2OX3E/eOpRqD8ArAhLdsWkj4PfBr4Q+ASSUeOePiDZaoq7hvANSPG47+a6nxQX0pTzyiSTqbqq/2xoYtzJP3K9vZlK+s9Sdfbnlbfv9v2lBGP3WB7l3LV9daobXED8Jp6VE4BPxsan6UNJN0ETLO9TNLmwP8At9n+8Mjt1DaSdgXeUC9ebrtvT3SnV88oto+s/wPPlPQd4MtUV2m20chvhKOPXtr2bXEzSW+n+nevb/spqC5ZldS2v4+JtpcB2H64Hp55lqRzgPXKllbUDcAi6lyVNMX23WVL6qxtO++Y2J4PDM2VOZcR42u3zPmSXgBg+++GVkp6GdC28x5zqXo37Qf8tB66AUkvpBqbv01+KenZUSdtP237COA2oK1TMB4JPABcDHwP+H5925fS1LMK9UnMaW3rshfRjaQNAWw/1uGxybZ/veKr1m6Sbgdea/vB0rWMRY74V8H2IuDA0nX0C0l9exTTa5Jmla6hBNuPdQr9+rHWhX7tHuB/SxcxVmnjH5vB0gX0kcmlC+gj+buIIXcAl9VXdz97AVu/Xrmb4B+bxaUL6CN921OhgPxdxJC765/1WANOcKeNPyLGrR6Vc1tGHET2a0+WGJY2/tXQ1jbdTiT9sHQN/aKtfxejerJ8nz7vydIkSQOS/kXSDyRdMvRTuq5u0tQzSj2jUMeHgLf2spbSJP1Rt4eA1ly8Bfm76OIoYMc1pSdLw84AvknV3fdvqEYqXVK0opVI8K9oCXAX1Q49xPXyNkUqKudaqv7r6vDY5j2upbT8XaxojerJ0rCtbJ8q6Sjbc4G5kuaWLqqbBP+K7gCmd2qnlHRPh+evzRZQzTq1cPQDLdwW+btY0RrVk6VhT9W3iyT9GXAf1dScfSnBv6IvAVtQnaEf7YQe11LacXQ/D3Rkl/Vrq/xdrGiN6snSsH+UtBnwEeBkqjmIP1y2pO7SqyciomXSq6cDSbtJek19fydJx9QzUbWOpFdImj40Zs+I9X05wUQvSerbYXd7YU3ryRLD0tQzSj2W9r7AREkXA68FLgOOlTTN9j+VrK+XJH0I+ABVW//Qiavz64c/T4vmmpV0wehVwJvrYYmxvX/vqypujerJEsPS1DNKPdb4LsD6wP3AdrYfqQemurqF466/zvbvJE0FzgW+Yfukto27Luk6qklpTmG4N8+ZwCEAdU+OVpE03/aukm4c2i8kzbX9plW9NspKU8+KltXDzP4e+KXtR+DZkQifKVtaz02w/TsA23cCfwLsK+mLdO7iuTYbBOZTzTz1v7YvAx6zPbeNoV9brieLpGn0cU+WJkk6StKmqpwq6TpJe5euq5sE/4qeHDGH6q5DK+sz9m0L/vslPXuhVv0hsB+wNdW0e61h+xnbJwKHAZ+W9GXSVDqyJ8tHqb4N9W1PloYdXh8k7g0MUP2dHF+2pO7S1DOKpPVtP9Fh/dbAJNs3FSirCEnbUX0Dur/DY3vY/kmBsvpC3Vd7D9ufKl1LlDfU3CXpJOAy2+f1c3Nogj8ixkXSAPA+YCrLD9J2eKmaSpF0GtWQ5dsDOwMTqD4Adl3pCwtJ8EfEuEi6EriC6tzH00PrbX+rWFEFSBLVuY0B4I56HuKtgMm2byxbXWcJ/ogYF0k32G7VYH3dDPVwKl3HWOXkbkSM1/faemFjBz8duuhzTZAj/ohYLZKWMnwtw8ZUA7Q9VS/b9qYFyytC0i3Ay6lGcH2U4W3Rl9f9JPgjIp4jSS/ptN72Xb2uZSzS1BMR4yJpzljWtYHtu+qQf4zq29DQT19q+wUoEbGaJG1A1cSztaQtGL6Ke1PgRcUKK0jS/sAXqP79i4GXUI1x9aqSdXWT4I+I1fV+4GiqkJvPcPA/AnylVFGFfQ7YHfix7WmS3gy8s3BNXaWNPyLGRdKRtk8uXUc/kDTP9qCknwHTbD8j6Rrbu5WurZMc8UfEuCT0l/NwPWfFFcAZkhYDywrX1FWO+CMiniNJG1Od2F0HeDewGXCG7QeLFtZFgj8i4nlQd+ncwfaP6xF+J9heWrquTtKdMyLGRdIe9ZEukg6V9MVu/dnXdpLeRzVR0dfqVZOB75SraOUS/BExXl8Ffi9pZ+DjVFettnUe4g8Ae1D1bML2QmCbohWtRII/IsZrmau24gOAk2yfBGxSuKZSnrD95NCCpIn08QVcCf6IGK+lkj4JHAp8X9IEYN3CNZUyV9KngA0l7QWcA3y3cE1d5eRuRIyLpBcC7wKutX2FpCnAn9huXXOPpHWAI6imXhRwIXCK+zRgE/wRMS71id3HbT8t6eXAK4Af2n5qFS9d60jaD/iB7TViXu409UTEeF0OrC9pMjCHaoLx04tWVM4hwEJJJ0h6ZeliViXBHxHjJdu/B94BnGz77fTpoGRNs30oMA34JXCapKskzZTUlye7E/wRMV6S9DqqK1W/X6+bULCeomw/AnwLOAuYBLwduE7SkUUL6yDBHxHjdTTwSeA82z+X9AfApYVrKkLS2ySdB1xC1bNpN9v7AjsDHy1aXAc5uRsRz4mkjW0/WrqOkiR9naoXz+UdHptuu68mqEnwR8S41M08pwIvsD2lvoL3/bb/tnBpsQpp6omI8foS8KfAgwC2fwa8sWhFMSYJ/ogYN9v3jFr1dJFCYrVkIpaIGK97JL0esKT1gA9RzTMbfS5H/BExXn9DNSrlZOBeYBcg7fs1ST8sXUM3ObkbEc8bSUfb/lLpOnpF0h91ewj4nu1JvaxnrBL8EfG8kXS37Sml6+gVSU8Dc6mCfrTdbW/Y45LGJG38EfF86hSAa7MFVF1YF45+QNLoE999I238EfF8alsTwnF0z9G+G6phSJp6ImK1SFpK54AXsKHttCT0uQR/RMTzRNIbgN2Am21fVLqebtLUExExTpKuGXH/fcCXqeYd/oykY4sVtgo54o+IGCdJ19ueVt+/Fnir7SX17GQ/tf2HZSvsLG1xERHjt46kLahaT2R7CYDtRyUtK1tadwn+iIjx2wyYT3Vi25JeaPt+SS+gj7u2pqknIuJ5JmkjYFvbvypdSycJ/oiIlkmvnoiIlknwR0S0TII/ipH0YkmXSlog6eeSjuryvOMkfXTUujslbd2DGi+TNNhh/Xslfbnp93++SDql3sa3SXpb6XqirAR/lLQM+IjtVwK7Ax+QtFPhmhonqURvum/bfhWwP3BigfePPpLgj2JsL7J9XX1/KdVIh5NX9/dIOkbSzfXP0fW6j0v6UH3/REmX1PenS/rvDr9juqTrJY+epw4AAAMUSURBVN0k6b8krd/hOYdJ+oWkucAeXWrZTdKV9e+6UtKO9fr3SjpH0neBi+p1H5N0raQbJX22w+86QtKJI5bfJ+mLK/k3T5V084jnf1TScQC2f1Cv3gB4fJUbNdZqCf7oC5KmAtOAq7s85cOSbhj6AV5Uv25X4DDgtVTfGt4naRpwOfDH9WsHgRdIWhd4A3DFqPfeADgd+Mv6SsuJwP8Z9ZxJwGepAn8voNs3k1uBN9ZXc/498PkRj70OmGF7T0l7AztQjeuyC7CrpNETlZ8F7F/XTf3vPG0l/+aVkrQp8A3gU6t6bqzdEvxRXH2xy7eAo20/0uVpJ9reZegHuK9e/wbgPNuP2v4d8G2qwJ9PFaabAE8AV1F9APwxo4If2BH4le1f1MuzgdEh/FrgMttLbD8JfLNLnZsB59RH3icCrxrx2MW2f1vf37v+uR64DngF1QfBs2w/ClwC7CfpFcC6tm9ayb95VY4DzrV9wRieG2uxXLkbRdVHs98CzrD97fH8ik4rbT8l6U6qI+MrgRuBNwMvZcUJwcd6heVYLnr5HHCp7bfX32IuG/HYo6Pe8//a/toqft8pVEfotwKnjXhtJ8tY/mBug1GPvxr45CreL1ogR/xRjCQBpwILbH9xnL/mcuBASRvVA2O9neEj+suBj9a3V1BNDn6DV7xq8VZgqqSX1cvvoZpOb6SrgT+RtFX9YXVwl3o2A35d33/vSuq+EDi8/raDpMmSthn9JNtXAy8G3gWcuYp/8wPANnWN6wP7jfp1nwduX0lN0RI54o+S9qAK2ZvqdnuAT404EblKtq+TdDowNDzuKbavr+9fAXwauKoeNOtxVmzmwfbjkg6jaqKZCFwL/Meo5yyqT5ReBSyiap6Z0KGkE4DZko6haqbpVvdFkl4JXFV9/vE74FBgcYennw3sYvuhVf2bJf0D1YfUr6g+0EZ6F3A/8FC3uqIdMmRDRJ+T9D2qcxxzStcSa4c09UT0KUmbS/oF8FhCP55POeKPiGiZHPFHRLRMgj8iomUS/BERLZPgj4homQR/RETL/H8PjLt+0zWUfA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9" name="AutoShape 7" descr="data:image/png;base64,iVBORw0KGgoAAAANSUhEUgAAAX4AAAFfCAYAAABJKqdvAAAABHNCSVQICAgIfAhkiAAAAAlwSFlzAAALEgAACxIB0t1+/AAAADh0RVh0U29mdHdhcmUAbWF0cGxvdGxpYiB2ZXJzaW9uMy4xLjMsIGh0dHA6Ly9tYXRwbG90bGliLm9yZy+AADFEAAAgAElEQVR4nO3de7hcVX3/8feHhLvcOWAMxlBFFJ8KKUdEsVqJULAIaKFFxUagxv6qCOINtU/F2vqjtIoUrTWFQrQUBBTBK2CAwE8QSAABCRhEbhJIRCgRuQU+vz/2PpyTk5nk5MCeNcn+vJ7nPDN7z8yZb3bO/syetddeS7aJiIj2WKd0ARER0VsJ/oiIlknwR0S0TII/IqJlEvwRES0zsXQBY7H11lt76tSppcuIiFijzJ8//ze2B0avXyOCf+rUqcybN690GRERaxRJd3Van6aeiIiWSfBHRLRMgj8iomUS/BERLZPgj4homQR/RETLJPgjIlomwR8R0TKNBr+kD0v6uaSbJZ0paQNJ20u6WtJCSd+UtF6TNURExPIau3JX0mTgQ8BOth+TdDZwCPBW4ETbZ0n6D+AI4KvjfZ9dP/b156XefjL/X/6qdAkRsRZruqlnIrChpInARsAiYE/g3Prx2cCBDdcQEREjNBb8tn8N/CtwN1Xg/y8wH3jY9rL6afcCkzu9XtJMSfMkzVuyZElTZUZEtE5jwS9pC+AAYHvgRcDGwL4dntpx0l/bs2wP2h4cGFhhcLmIiBinJpt63gL8yvYS208B3wZeD2xeN/0AbAfc12ANERExSpPDMt8N7C5pI+AxYDowD7gUOAg4C5gBnN9gDa1x9z/8YekSGjHl728qXULEWqfJNv6rqU7iXgfcVL/XLOATwDGSbge2Ak5tqoaIiFhRoxOx2P4M8JlRq+8AdmvyfSMiortcuRsR0TIJ/oiIlknwR0S0TII/IqJlEvwRES2T4I+IaJkEf0REyyT4IyJaJsEfEdEyCf6IiJZJ8EdEtEyCPyKiZRL8EREtk+CPiGiZBH9ERMsk+CMiWibBHxHRMo0Fv6QdJd0w4ucRSUdL2lLSxZIW1rdbNFVDRESsqMk5d2+zvYvtXYBdgd8D5wHHAnNs7wDMqZcjIqJHetXUMx34pe27gAOA2fX62cCBPaohIiJoeLL1EQ4Bzqzvb2t7EYDtRZK26fQCSTOBmQBTpkzpSZGxdtjj5D1Kl9CInxz5k9IlxFqi8SN+SesB+wPnrM7rbM+yPWh7cGBgoJniIiJaqBdNPfsC19l+oF5+QNIkgPp2cQ9qiIiIWi+C/50MN/MAXADMqO/PAM7vQQ0REVFrNPglbQTsBXx7xOrjgb0kLawfO77JGiIiYnmNnty1/Xtgq1HrHqTq5RMREQXkyt2IiJZJ8EdEtEyCPyKiZRL8EREtk+CPiGiZBH9ERMsk+CMiWibBHxHRMgn+iIiWSfBHRLRMgj8iomUS/BERLZPgj4homQR/RETLJPgjIlomwR8R0TJNz8C1uaRzJd0qaYGk10naUtLFkhbWt1s0WUNERCyv6SP+k4Af2X4FsDOwADgWmGN7B2BOvRwRET3SWPBL2hR4I3AqgO0nbT8MHADMrp82GziwqRoiImJFTR7x/wGwBDhN0vWSTpG0MbCt7UUA9e02DdYQERGjNBn8E4E/Ar5qexrwKKvRrCNppqR5kuYtWbKkqRojIlqnyeC/F7jX9tX18rlUHwQPSJoEUN8u7vRi27NsD9oeHBgYaLDMiIh2aSz4bd8P3CNpx3rVdOAW4AJgRr1uBnB+UzVERMSKJjb8+48EzpC0HnAHcBjVh83Zko4A7gYObriGiIgYodHgt30DMNjhoelNvm9ERHSXK3cjIlomwR8R0TIJ/oiIlknwR0S0TII/IqJlEvwRES2T4I+IaJkEf0REyyT4IyJaJsEfEdEyCf6IiJZJ8EdEtEyCPyKiZRL8EREtk+CPiGiZBH9ERMsk+CMiWqbRGbgk3QksBZ4GltkelLQl8E1gKnAn8Be2H2qyjoiIGNaLI/43297F9tAUjMcCc2zvAMyplyMiokdKNPUcAMyu788GDixQQ0REazUd/AYukjRf0sx63ba2FwHUt9t0eqGkmZLmSZq3ZMmShsuMiGiPRtv4gT1s3ydpG+BiSbeO9YW2ZwGzAAYHB91UgRERbdPoEb/t++rbxcB5wG7AA5ImAdS3i5usISIiltdY8EvaWNImQ/eBvYGbgQuAGfXTZgDnN1VDRESsqMmmnm2B8yQNvc//2P6RpGuBsyUdAdwNHNxgDRERMUpjwW/7DmDnDusfBKY39b4REbFyuXI3IqJlEvwRES0zpuCXNGcs6yIiov+ttI1f0gbARsDWkrYAVD+0KfCihmuLiIgGrOrk7vuBo6lCfj7Dwf8I8JUG64qIiIasNPhtnwScJOlI2yf3qKaIiGjQmLpz2j5Z0uuphlKeOGL91xuqKyIiGjKm4Jf0DeClwA1UY+tDNQBbgj8iYg0z1gu4BoGdbGewtIiINdxY+/HfDLywyUIiIqI3xnrEvzVwi6RrgCeGVtrev5GqIiKiMWMN/uOaLCIiInpnrL165jZdSERE9MZYe/UsperFA7AesC7wqO1NmyosIiKaMdYj/k1GLks6kGo2rYiIWMOMa3RO298B9nyea4mIiB4Ya1PPO0YsrkPVr39MffolTQDmAb+2vZ+k7YGzgC2B64D32H5ytaqOiIhxG+sR/9tG/PwpsBQ4YIyvPQpYMGL5n4ETbe8APAQcMcbfExERz4OxtvEfNp5fLmk74M+AfwKOUTUB757Au+qnzKbqKvrV8fz+iIhYfWOdiGU7SedJWizpAUnfqkN9Vb4EfBx4pl7eCnjY9rJ6+V5g8mpXHRER4zbWpp7TgAuoxuWfDHy3XteVpP2Axbbnj1zd4akdzxVImilpnqR5S5YsGWOZERGxKmMN/gHbp9leVv+cDgys4jV7APtLupPqZO6eVN8ANpc01MS0HXBfpxfbnmV70PbgwMCq3ioiIsZqrMH/G0mHSppQ/xwKPLiyF9j+pO3tbE8FDgEusf1u4FLgoPppM4Dzx1l7RESMw1iD/3DgL4D7gUVUwT2uE77AJ6hO9N5O1eZ/6jh/T0REjMNYB2n7HDDD9kMAkrYE/pXqA2GVbF8GXFbfv4Nc9RsRUcxYj/hfPRT6ALZ/C0xrpqSIiGjSWIN/HUlbDC3UR/xj/bYQERF9ZKzh/QXgSknnUnW//Auqi7IiImINM9Yrd78uaR5Vl0wB77B9S6OVRUREI8bcXFMHfcI+ImINN65hmSMiYs2V4I+IaJkEf0REyyT4IyJaJsEfEdEyCf6IiJZJ8EdEtEyCPyKiZRL8EREtk+CPiGiZBH9ERMsk+CMiWqax4Je0gaRrJP1M0s8lfbZev72kqyUtlPRNSes1VUNERKyoySP+J4A9be8M7ALsI2l34J+BE23vADwEHNFgDRERMUpjwe/K7+rFdesfU43pf269fjZwYFM1RETEihpt45c0QdINwGLgYuCXwMO2l9VPuReY3OW1MyXNkzRvyZIlTZYZEdEqjQa/7adt7wJsB+wGvLLT07q8dpbtQduDAwMDTZYZEdEqPenVY/th4DJgd2BzSUMzf20H3NeLGiIiotJkr54BSZvX9zcE3gIsAC4FDqqfNgM4v6kaIiJiRWOec3ccJgGzJU2g+oA52/b3JN0CnCXpH4HrgVMbrCEiIkZpLPht3whM67D+Dqr2/oiIKCBX7kZEtEyCPyKiZRL8EREtk+CPiGiZBH9ERMsk+CMiWibBHxHRMgn+iIiWSfBHRLRMgj8iomUS/BERLZPgj4homQR/RETLJPgjIlomwR8R0TIJ/oiIlknwR0S0TJNz7r5Y0qWSFkj6uaSj6vVbSrpY0sL6doumaoiIiBU1ecS/DPiI7VcCuwMfkLQTcCwwx/YOwJx6OSIieqSx4Le9yPZ19f2lwAJgMnAAMLt+2mzgwKZqiIiIFTU22fpIkqZSTbx+NbCt7UVQfThI2qbLa2YCMwGmTJnSizIj1jpz3/im0iU04k2Xzy1dwhqt8ZO7kl4AfAs42vYjY32d7Vm2B20PDgwMNFdgRETLNHrEL2ldqtA/w/a369UPSJpUH+1PAhY3WUNEBMCXP/Ld0iU04oNfeNtqv6bJXj0CTgUW2P7iiIcuAGbU92cA5zdVQ0RErKjJI/49gPcAN0m6oV73KeB44GxJRwB3Awc3WENERIzSWPDb/n+Aujw8van3jYiIlcuVuxERLZPgj4homQR/RETLJPgjIlomwR8R0TIJ/oiIlknwR0S0TII/IqJlEvwRES2T4I+IaJkEf0REyyT4IyJaJsEfEdEyCf6IiJZJ8EdEtEyCPyKiZZqcevG/JC2WdPOIdVtKuljSwvp2i6bePyIiOmvyiP90YJ9R644F5tjeAZhTL0dERA81Fvy2Lwd+O2r1AcDs+v5s4MCm3j8iIjrrdRv/trYXAdS323R7oqSZkuZJmrdkyZKeFRgRsbbr25O7tmfZHrQ9ODAwULqciIi1Rq+D/wFJkwDq28U9fv+IiNbrdfBfAMyo788Azu/x+0dEtF6T3TnPBK4CdpR0r6QjgOOBvSQtBPaqlyMioocmNvWLbb+zy0PTm3rPiIhYtb49uRsREc1I8EdEtEyCPyKiZRL8EREtk+CPiGiZBH9ERMsk+CMiWibBHxHRMgn+iIiWSfBHRLRMgj8iomUS/BERLZPgj4homQR/RETLJPgjIlomwR8R0TIJ/oiIlikS/JL2kXSbpNslHVuihoiItup58EuaAHwF2BfYCXinpJ16XUdERFuVOOLfDbjd9h22nwTOAg4oUEdERCvJdm/fUDoI2Mf2X9fL7wFea/uDo543E5hZL+4I3NbTQle0NfCbwjX0i2yLYdkWw7IthvXLtniJ7YHRKycWKEQd1q3w6WN7FjCr+XLGRtI824Ol6+gH2RbDsi2GZVsM6/dtUaKp517gxSOWtwPuK1BHREQrlQj+a4EdJG0vaT3gEOCCAnVERLRSz5t6bC+T9EHgQmAC8F+2f97rOsahb5qd+kC2xbBsi2HZFsP6elv0/ORuRESUlSt3IyJaJsEfEdEyCf6IiJZJ8Hch6ShJm6pyqqTrJO1duq4SJJ1Qb4t1Jc2R9BtJh5auq4Rsi2HZR5Yn6SWS3lLf31DSJqVr6ibB393hth8B9gYGgMOA48uWVMze9bbYj+o6jJcDHytbUjHZFsOyj9QkvQ84F/havWo74DvlKlq5BH93Q1cYvxU4zfbP6HzVcRusW9++FTjT9m9LFlNYtsWw7CPDPgDsATwCYHshsE3RilYiwd/dfEkXUf1RX1h/bXumcE2lXCDpVmAQmCNpAHi8cE2lZFsMyz4y7Il60EkAJE2kw1A0/SL9+DuQJKqvagPAHbYflrQVMNn2jWWr6y1J6wC7AwuAR2w/LWljYBPb95etrreyLYZlH1mepBOAh4G/Ao4E/ha4xfanixbWRYK/C0nzbe9auo5+IOkq268rXUc/yLYYln1kWH1QcATV+Q5RjUxwivs0YNPU091PJb2mdBF94iJJf14f5bVdtsWw7CPDDgC+bvtg2wfZ/s9+DX3IEX9Xkm6h6rFxF/Ao1ae4bb+6aGEFSFoKbAwso2rPHtoWmxYtrIAR2+Jp4DHavS2yj9QknQbsCVxONbnUhbaXla2quwR/F5Je0mm97bt6XUtEP8o+sjxJ61JNKfuXwBuAi4cmnOo3Cf5VkLQNsMHQsu27C5ZTjKQtgB1YfltcXq6iMuomnncD29v+nKQXA5NsX1O4tGKyjwyrw38fqmsa/rjT7Ff9IG38XUjaX9JC4FfAXOBO4IdFiypE0l9TfYW9EPhsfXtcyZoK+nfgdcC76uXfAV8pV0452UeGSdpH0unA7cBBwCnApKJFrUSCv7vPUXXd+4Xt7YHpwE/KllTMUcBrgLtsvxmYBiwpW1Ixr7X9Aeq++7YfAtYrW1Ix2UeGvZfqSt2X255h+wf93Maf4O/uKdsPAutIWsf2pcAupYsq5HHbjwNIWt/2rcCOhWsq5SlJE6gvzqkv4GrrRUvZR2q2DwGuAvaStF/d/NW3Sky2vqZ4WNILgCuAMyQtpurV0kb3Stqc6ojmYkkP0d55kv8NOA/YRtI/UX2t/7uyJRWTfaQm6WDgX4HLqHo3nSzpY7bPLVpYFzm520V9ReZjVN+K3g1sBpxRH+G0lqQ3UW2LH428RL1NJL2CqllDwBzbCwqXVET2kWGSfgbsZXtxvTwA/Nj2zmUr6yxH/F3YfrTurraD7dmSNqKaI7iVJL2BalucVv9RT6Y6qdc6tm+V9FvqniySprSxJ0v2keWsMxT6tQfp46b0vi2stA7DrE6mj4dZbZKkzwCfAD5Zr1oX+O9yFZWTnizDso8s50eSLpT0XknvBb4P/KBwTV0l+Ltbo4ZZbdjbgf2prs7E9n1A304y0bD0ZBmWfaRm+2NUH4CvBnYGZtn+RNmquktTT3dP2H5yaEiWfh9mtWFP2rakoZ4sG5cuqKCnbD8o6dmeLJL+uXRRhWQfWd6VVEN5PANcW7iWlcoRf3dzJX0K2FDSXsA5wHcL11TK2ZK+Bmxef73/MfCfhWsqZagny+VUPVlOoqU9Wcg+8qz6IsdrqL4dH0Q1gN3hZavqLr16uljThlltWr1jP7stbF9cuKQi6m87QwPVtb0nS/aRmqTbgNcP/R3UcxNcabsvr3dJ8HchaT/gB7bbenHOsyR9kCrcHipdS2nZFsOyjwyTNAfYd6iLs6T1qLbNW8pW1lmaero7BFgo6QRJryxdTGEvBK6VdHY9Jkmbx6LPthjW+n1E0jGSjgF+DVwt6bi6F9xPqcbt6Us54l8JSZsC76Qaac/AaVQTbC8tWlgBdcDtTbUtBoGzgVNt/7JoYQVkWwxr+z5Sh3xXtj/bq1pWR4J/FSRtDRwKHE011+rLgH+zfXLRwgqQtDPVDr4PcClVt8aLbX+8aGEFZFsMyz6y5knwdyHpbcDhwEuBbwCzbS+ur05cYLvjJBRrI0kfAmYAv6EabvY7tp+qT+4ttP3SogX2ULbFsOwjw+qr2T8OvIrl5ybYs1hRK5F+/N0dDJw4erIR27/v525aDdkaeMfomZVsP1Of4GuTbIth2UeGnQF8E9gP+Buqg4O+Hbo8R/wREc+RpPm2d5V049Ccw5Lm2n5T6do6yRF/RMRz91R9u0jSn1ENW75dwXpWKsEfEfHc/aOkzYCPACcDmwIfLltSd2nqWQlJWwJu+8U6kralGnnRwH22HyhcUjHZFsvLPrJmSvCPImkKcALVqIsPU12KvilwCXCs7TvLVddbknYB/oNqWIJf16u3o9ouf2v7ulK19Vq2xbDsI2u+BP8okq4CvgSca/vpet0Eqh4MR9vevWR9vSTpBuD9tq8etX534Gv9OrtQE7IthmUfWfMl+EeRtND2Dqv72NpoFdvidtsv63VNpWRbDMs+subLyd0VzZf078Bs4J563Yup+uVeX6yqMn4o6fvA11l+W/wV8KNiVZWRbTEs+0itHqenK9tf7FUtqyNH/KPUo+odARxAdRJPwL3ABVTjsTxRsLyek/RWqtm3ltsWtvt2WrmmSNqXDn8XbdsWXfaRe6jG4m/VPjJirJ4dgddQ5QTA24DLbf91kcJWIcEfEfEcSboI+POhwekkbQKcY3ufspV1lmGZx0DSL0rXUIKkF0r6qqSvSNqqHnL2xnpI4kml6+slSa8ecX9dSX8n6QJJn6/HpmkVSX8q6QhJLxm1vm1DNQyZAjw5YvlJYGqZUlYtwT+KpKWSHqlvl0paCrx0aH3p+nrsdOAWqq/xlwKPUY1FcgVV18Y2OX3E/eOpRqD8ArAhLdsWkj4PfBr4Q+ASSUeOePiDZaoq7hvANSPG47+a6nxQX0pTzyiSTqbqq/2xoYtzJP3K9vZlK+s9Sdfbnlbfv9v2lBGP3WB7l3LV9daobXED8Jp6VE4BPxsan6UNJN0ETLO9TNLmwP8At9n+8Mjt1DaSdgXeUC9ebrtvT3SnV88oto+s/wPPlPQd4MtUV2m20chvhKOPXtr2bXEzSW+n+nevb/spqC5ZldS2v4+JtpcB2H64Hp55lqRzgPXKllbUDcAi6lyVNMX23WVL6qxtO++Y2J4PDM2VOZcR42u3zPmSXgBg+++GVkp6GdC28x5zqXo37Qf8tB66AUkvpBqbv01+KenZUSdtP237COA2oK1TMB4JPABcDHwP+H5925fS1LMK9UnMaW3rshfRjaQNAWw/1uGxybZ/veKr1m6Sbgdea/vB0rWMRY74V8H2IuDA0nX0C0l9exTTa5Jmla6hBNuPdQr9+rHWhX7tHuB/SxcxVmnjH5vB0gX0kcmlC+gj+buIIXcAl9VXdz97AVu/Xrmb4B+bxaUL6CN921OhgPxdxJC765/1WANOcKeNPyLGrR6Vc1tGHET2a0+WGJY2/tXQ1jbdTiT9sHQN/aKtfxejerJ8nz7vydIkSQOS/kXSDyRdMvRTuq5u0tQzSj2jUMeHgLf2spbSJP1Rt4eA1ly8Bfm76OIoYMc1pSdLw84AvknV3fdvqEYqXVK0opVI8K9oCXAX1Q49xPXyNkUqKudaqv7r6vDY5j2upbT8XaxojerJ0rCtbJ8q6Sjbc4G5kuaWLqqbBP+K7gCmd2qnlHRPh+evzRZQzTq1cPQDLdwW+btY0RrVk6VhT9W3iyT9GXAf1dScfSnBv6IvAVtQnaEf7YQe11LacXQ/D3Rkl/Vrq/xdrGiN6snSsH+UtBnwEeBkqjmIP1y2pO7SqyciomXSq6cDSbtJek19fydJx9QzUbWOpFdImj40Zs+I9X05wUQvSerbYXd7YU3ryRLD0tQzSj2W9r7AREkXA68FLgOOlTTN9j+VrK+XJH0I+ABVW//Qiavz64c/T4vmmpV0wehVwJvrYYmxvX/vqypujerJEsPS1DNKPdb4LsD6wP3AdrYfqQemurqF466/zvbvJE0FzgW+Yfukto27Luk6qklpTmG4N8+ZwCEAdU+OVpE03/aukm4c2i8kzbX9plW9NspKU8+KltXDzP4e+KXtR+DZkQifKVtaz02w/TsA23cCfwLsK+mLdO7iuTYbBOZTzTz1v7YvAx6zPbeNoV9brieLpGn0cU+WJkk6StKmqpwq6TpJe5euq5sE/4qeHDGH6q5DK+sz9m0L/vslPXuhVv0hsB+wNdW0e61h+xnbJwKHAZ+W9GXSVDqyJ8tHqb4N9W1PloYdXh8k7g0MUP2dHF+2pO7S1DOKpPVtP9Fh/dbAJNs3FSirCEnbUX0Dur/DY3vY/kmBsvpC3Vd7D9ufKl1LlDfU3CXpJOAy2+f1c3Nogj8ixkXSAPA+YCrLD9J2eKmaSpF0GtWQ5dsDOwMTqD4Adl3pCwtJ8EfEuEi6EriC6tzH00PrbX+rWFEFSBLVuY0B4I56HuKtgMm2byxbXWcJ/ogYF0k32G7VYH3dDPVwKl3HWOXkbkSM1/faemFjBz8duuhzTZAj/ohYLZKWMnwtw8ZUA7Q9VS/b9qYFyytC0i3Ay6lGcH2U4W3Rl9f9JPgjIp4jSS/ptN72Xb2uZSzS1BMR4yJpzljWtYHtu+qQf4zq29DQT19q+wUoEbGaJG1A1cSztaQtGL6Ke1PgRcUKK0jS/sAXqP79i4GXUI1x9aqSdXWT4I+I1fV+4GiqkJvPcPA/AnylVFGFfQ7YHfix7WmS3gy8s3BNXaWNPyLGRdKRtk8uXUc/kDTP9qCknwHTbD8j6Rrbu5WurZMc8UfEuCT0l/NwPWfFFcAZkhYDywrX1FWO+CMiniNJG1Od2F0HeDewGXCG7QeLFtZFgj8i4nlQd+ncwfaP6xF+J9heWrquTtKdMyLGRdIe9ZEukg6V9MVu/dnXdpLeRzVR0dfqVZOB75SraOUS/BExXl8Ffi9pZ+DjVFettnUe4g8Ae1D1bML2QmCbohWtRII/IsZrmau24gOAk2yfBGxSuKZSnrD95NCCpIn08QVcCf6IGK+lkj4JHAp8X9IEYN3CNZUyV9KngA0l7QWcA3y3cE1d5eRuRIyLpBcC7wKutX2FpCnAn9huXXOPpHWAI6imXhRwIXCK+zRgE/wRMS71id3HbT8t6eXAK4Af2n5qFS9d60jaD/iB7TViXu409UTEeF0OrC9pMjCHaoLx04tWVM4hwEJJJ0h6ZeliViXBHxHjJdu/B94BnGz77fTpoGRNs30oMA34JXCapKskzZTUlye7E/wRMV6S9DqqK1W/X6+bULCeomw/AnwLOAuYBLwduE7SkUUL6yDBHxHjdTTwSeA82z+X9AfApYVrKkLS2ySdB1xC1bNpN9v7AjsDHy1aXAc5uRsRz4mkjW0/WrqOkiR9naoXz+UdHptuu68mqEnwR8S41M08pwIvsD2lvoL3/bb/tnBpsQpp6omI8foS8KfAgwC2fwa8sWhFMSYJ/ogYN9v3jFr1dJFCYrVkIpaIGK97JL0esKT1gA9RzTMbfS5H/BExXn9DNSrlZOBeYBcg7fs1ST8sXUM3ObkbEc8bSUfb/lLpOnpF0h91ewj4nu1JvaxnrBL8EfG8kXS37Sml6+gVSU8Dc6mCfrTdbW/Y45LGJG38EfF86hSAa7MFVF1YF45+QNLoE999I238EfF8alsTwnF0z9G+G6phSJp6ImK1SFpK54AXsKHttCT0uQR/RMTzRNIbgN2Am21fVLqebtLUExExTpKuGXH/fcCXqeYd/oykY4sVtgo54o+IGCdJ19ueVt+/Fnir7SX17GQ/tf2HZSvsLG1xERHjt46kLahaT2R7CYDtRyUtK1tadwn+iIjx2wyYT3Vi25JeaPt+SS+gj7u2pqknIuJ5JmkjYFvbvypdSycJ/oiIlkmvnoiIlknwR0S0TII/ipH0YkmXSlog6eeSjuryvOMkfXTUujslbd2DGi+TNNhh/Xslfbnp93++SDql3sa3SXpb6XqirAR/lLQM+IjtVwK7Ax+QtFPhmhonqURvum/bfhWwP3BigfePPpLgj2JsL7J9XX1/KdVIh5NX9/dIOkbSzfXP0fW6j0v6UH3/REmX1PenS/rvDr9juqTrJY+epw4AAAMUSURBVN0k6b8krd/hOYdJ+oWkucAeXWrZTdKV9e+6UtKO9fr3SjpH0neBi+p1H5N0raQbJX22w+86QtKJI5bfJ+mLK/k3T5V084jnf1TScQC2f1Cv3gB4fJUbNdZqCf7oC5KmAtOAq7s85cOSbhj6AV5Uv25X4DDgtVTfGt4naRpwOfDH9WsHgRdIWhd4A3DFqPfeADgd+Mv6SsuJwP8Z9ZxJwGepAn8voNs3k1uBN9ZXc/498PkRj70OmGF7T0l7AztQjeuyC7CrpNETlZ8F7F/XTf3vPG0l/+aVkrQp8A3gU6t6bqzdEvxRXH2xy7eAo20/0uVpJ9reZegHuK9e/wbgPNuP2v4d8G2qwJ9PFaabAE8AV1F9APwxo4If2BH4le1f1MuzgdEh/FrgMttLbD8JfLNLnZsB59RH3icCrxrx2MW2f1vf37v+uR64DngF1QfBs2w/ClwC7CfpFcC6tm9ayb95VY4DzrV9wRieG2uxXLkbRdVHs98CzrD97fH8ik4rbT8l6U6qI+MrgRuBNwMvZcUJwcd6heVYLnr5HHCp7bfX32IuG/HYo6Pe8//a/toqft8pVEfotwKnjXhtJ8tY/mBug1GPvxr45CreL1ogR/xRjCQBpwILbH9xnL/mcuBASRvVA2O9neEj+suBj9a3V1BNDn6DV7xq8VZgqqSX1cvvoZpOb6SrgT+RtFX9YXVwl3o2A35d33/vSuq+EDi8/raDpMmSthn9JNtXAy8G3gWcuYp/8wPANnWN6wP7jfp1nwduX0lN0RI54o+S9qAK2ZvqdnuAT404EblKtq+TdDowNDzuKbavr+9fAXwauKoeNOtxVmzmwfbjkg6jaqKZCFwL/Meo5yyqT5ReBSyiap6Z0KGkE4DZko6haqbpVvdFkl4JXFV9/vE74FBgcYennw3sYvuhVf2bJf0D1YfUr6g+0EZ6F3A/8FC3uqIdMmRDRJ+T9D2qcxxzStcSa4c09UT0KUmbS/oF8FhCP55POeKPiGiZHPFHRLRMgj8iomUS/BERLZPgj4homQR/RETL/H8PjLt+0zWUfA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514350"/>
            <a:ext cx="7543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000000"/>
                </a:solidFill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Conclusion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After web scraping from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https://www.en.kayak.sa/flights/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(using selenium) we making a dataset in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csv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format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The target variable column [‘Price’] in SAR.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First, we loaded the dataset and did the EDA process and other pre-processing techniques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checking and filling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the missing data,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converting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categorical data into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datetime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format and numerical data, visualizing the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of data, etc.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Then we did the model training, building the model and finding out the best model on the basis of different metrics scores we got like r2_score, Mean Absolute Error (MAE), Mean Square Error (MSE)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Root Mean Square Error (RMSE)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Cross-validation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AutoShape 5" descr="data:image/png;base64,iVBORw0KGgoAAAANSUhEUgAAAX4AAAFfCAYAAABJKqdvAAAABHNCSVQICAgIfAhkiAAAAAlwSFlzAAALEgAACxIB0t1+/AAAADh0RVh0U29mdHdhcmUAbWF0cGxvdGxpYiB2ZXJzaW9uMy4xLjMsIGh0dHA6Ly9tYXRwbG90bGliLm9yZy+AADFEAAAgAElEQVR4nO3de7hcVX3/8feHhLvcOWAMxlBFFJ8KKUdEsVqJULAIaKFFxUagxv6qCOINtU/F2vqjtIoUrTWFQrQUBBTBK2CAwE8QSAABCRhEbhJIRCgRuQU+vz/2PpyTk5nk5MCeNcn+vJ7nPDN7z8yZb3bO/syetddeS7aJiIj2WKd0ARER0VsJ/oiIlknwR0S0TII/IqJlEvwRES0zsXQBY7H11lt76tSppcuIiFijzJ8//ze2B0avXyOCf+rUqcybN690GRERaxRJd3Van6aeiIiWSfBHRLRMgj8iomUS/BERLZPgj4homQR/RETLJPgjIlomwR8R0TKNBr+kD0v6uaSbJZ0paQNJ20u6WtJCSd+UtF6TNURExPIau3JX0mTgQ8BOth+TdDZwCPBW4ETbZ0n6D+AI4KvjfZ9dP/b156XefjL/X/6qdAkRsRZruqlnIrChpInARsAiYE/g3Prx2cCBDdcQEREjNBb8tn8N/CtwN1Xg/y8wH3jY9rL6afcCkzu9XtJMSfMkzVuyZElTZUZEtE5jwS9pC+AAYHvgRcDGwL4dntpx0l/bs2wP2h4cGFhhcLmIiBinJpt63gL8yvYS208B3wZeD2xeN/0AbAfc12ANERExSpPDMt8N7C5pI+AxYDowD7gUOAg4C5gBnN9gDa1x9z/8YekSGjHl728qXULEWqfJNv6rqU7iXgfcVL/XLOATwDGSbge2Ak5tqoaIiFhRoxOx2P4M8JlRq+8AdmvyfSMiortcuRsR0TIJ/oiIlknwR0S0TII/IqJlEvwRES2T4I+IaJkEf0REyyT4IyJaJsEfEdEyCf6IiJZJ8EdEtEyCPyKiZRL8EREtk+CPiGiZBH9ERMsk+CMiWibBHxHRMo0Fv6QdJd0w4ucRSUdL2lLSxZIW1rdbNFVDRESsqMk5d2+zvYvtXYBdgd8D5wHHAnNs7wDMqZcjIqJHetXUMx34pe27gAOA2fX62cCBPaohIiJoeLL1EQ4Bzqzvb2t7EYDtRZK26fQCSTOBmQBTpkzpSZGxdtjj5D1Kl9CInxz5k9IlxFqi8SN+SesB+wPnrM7rbM+yPWh7cGBgoJniIiJaqBdNPfsC19l+oF5+QNIkgPp2cQ9qiIiIWi+C/50MN/MAXADMqO/PAM7vQQ0REVFrNPglbQTsBXx7xOrjgb0kLawfO77JGiIiYnmNnty1/Xtgq1HrHqTq5RMREQXkyt2IiJZJ8EdEtEyCPyKiZRL8EREtk+CPiGiZBH9ERMsk+CMiWibBHxHRMgn+iIiWSfBHRLRMgj8iomUS/BERLZPgj4homQR/RETLJPgjIlomwR8R0TJNz8C1uaRzJd0qaYGk10naUtLFkhbWt1s0WUNERCyv6SP+k4Af2X4FsDOwADgWmGN7B2BOvRwRET3SWPBL2hR4I3AqgO0nbT8MHADMrp82GziwqRoiImJFTR7x/wGwBDhN0vWSTpG0MbCt7UUA9e02DdYQERGjNBn8E4E/Ar5qexrwKKvRrCNppqR5kuYtWbKkqRojIlqnyeC/F7jX9tX18rlUHwQPSJoEUN8u7vRi27NsD9oeHBgYaLDMiIh2aSz4bd8P3CNpx3rVdOAW4AJgRr1uBnB+UzVERMSKJjb8+48EzpC0HnAHcBjVh83Zko4A7gYObriGiIgYodHgt30DMNjhoelNvm9ERHSXK3cjIlomwR8R0TIJ/oiIlknwR0S0TII/IqJlEvwRES2T4I+IaJkEf0REyyT4IyJaJsEfEdEyCf6IiJZJ8EdEtEyCPyKiZRL8EREtk+CPiGiZBH9ERMsk+CMiWqbRGbgk3QksBZ4GltkelLQl8E1gKnAn8Be2H2qyjoiIGNaLI/43297F9tAUjMcCc2zvAMyplyMiokdKNPUcAMyu788GDixQQ0REazUd/AYukjRf0sx63ba2FwHUt9t0eqGkmZLmSZq3ZMmShsuMiGiPRtv4gT1s3ydpG+BiSbeO9YW2ZwGzAAYHB91UgRERbdPoEb/t++rbxcB5wG7AA5ImAdS3i5usISIiltdY8EvaWNImQ/eBvYGbgQuAGfXTZgDnN1VDRESsqMmmnm2B8yQNvc//2P6RpGuBsyUdAdwNHNxgDRERMUpjwW/7DmDnDusfBKY39b4REbFyuXI3IqJlEvwRES0zpuCXNGcs6yIiov+ttI1f0gbARsDWkrYAVD+0KfCihmuLiIgGrOrk7vuBo6lCfj7Dwf8I8JUG64qIiIasNPhtnwScJOlI2yf3qKaIiGjQmLpz2j5Z0uuphlKeOGL91xuqKyIiGjKm4Jf0DeClwA1UY+tDNQBbgj8iYg0z1gu4BoGdbGewtIiINdxY+/HfDLywyUIiIqI3xnrEvzVwi6RrgCeGVtrev5GqIiKiMWMN/uOaLCIiInpnrL165jZdSERE9MZYe/UsperFA7AesC7wqO1NmyosIiKaMdYj/k1GLks6kGo2rYiIWMOMa3RO298B9nyea4mIiB4Ya1PPO0YsrkPVr39MffolTQDmAb+2vZ+k7YGzgC2B64D32H5ytaqOiIhxG+sR/9tG/PwpsBQ4YIyvPQpYMGL5n4ETbe8APAQcMcbfExERz4OxtvEfNp5fLmk74M+AfwKOUTUB757Au+qnzKbqKvrV8fz+iIhYfWOdiGU7SedJWizpAUnfqkN9Vb4EfBx4pl7eCnjY9rJ6+V5g8mpXHRER4zbWpp7TgAuoxuWfDHy3XteVpP2Axbbnj1zd4akdzxVImilpnqR5S5YsGWOZERGxKmMN/gHbp9leVv+cDgys4jV7APtLupPqZO6eVN8ANpc01MS0HXBfpxfbnmV70PbgwMCq3ioiIsZqrMH/G0mHSppQ/xwKPLiyF9j+pO3tbE8FDgEusf1u4FLgoPppM4Dzx1l7RESMw1iD/3DgL4D7gUVUwT2uE77AJ6hO9N5O1eZ/6jh/T0REjMNYB2n7HDDD9kMAkrYE/pXqA2GVbF8GXFbfv4Nc9RsRUcxYj/hfPRT6ALZ/C0xrpqSIiGjSWIN/HUlbDC3UR/xj/bYQERF9ZKzh/QXgSknnUnW//Auqi7IiImINM9Yrd78uaR5Vl0wB77B9S6OVRUREI8bcXFMHfcI+ImINN65hmSMiYs2V4I+IaJkEf0REyyT4IyJaJsEfEdEyCf6IiJZJ8EdEtEyCPyKiZRL8EREtk+CPiGiZBH9ERMsk+CMiWqax4Je0gaRrJP1M0s8lfbZev72kqyUtlPRNSes1VUNERKyoySP+J4A9be8M7ALsI2l34J+BE23vADwEHNFgDRERMUpjwe/K7+rFdesfU43pf269fjZwYFM1RETEihpt45c0QdINwGLgYuCXwMO2l9VPuReY3OW1MyXNkzRvyZIlTZYZEdEqjQa/7adt7wJsB+wGvLLT07q8dpbtQduDAwMDTZYZEdEqPenVY/th4DJgd2BzSUMzf20H3NeLGiIiotJkr54BSZvX9zcE3gIsAC4FDqqfNgM4v6kaIiJiRWOec3ccJgGzJU2g+oA52/b3JN0CnCXpH4HrgVMbrCEiIkZpLPht3whM67D+Dqr2/oiIKCBX7kZEtEyCPyKiZRL8EREtk+CPiGiZBH9ERMsk+CMiWibBHxHRMgn+iIiWSfBHRLRMgj8iomUS/BERLZPgj4homQR/RETLJPgjIlomwR8R0TIJ/oiIlknwR0S0TJNz7r5Y0qWSFkj6uaSj6vVbSrpY0sL6doumaoiIiBU1ecS/DPiI7VcCuwMfkLQTcCwwx/YOwJx6OSIieqSx4Le9yPZ19f2lwAJgMnAAMLt+2mzgwKZqiIiIFTU22fpIkqZSTbx+NbCt7UVQfThI2qbLa2YCMwGmTJnSizIj1jpz3/im0iU04k2Xzy1dwhqt8ZO7kl4AfAs42vYjY32d7Vm2B20PDgwMNFdgRETLNHrEL2ldqtA/w/a369UPSJpUH+1PAhY3WUNEBMCXP/Ld0iU04oNfeNtqv6bJXj0CTgUW2P7iiIcuAGbU92cA5zdVQ0RErKjJI/49gPcAN0m6oV73KeB44GxJRwB3Awc3WENERIzSWPDb/n+Aujw8van3jYiIlcuVuxERLZPgj4homQR/RETLJPgjIlomwR8R0TIJ/oiIlknwR0S0TII/IqJlEvwRES2T4I+IaJkEf0REyyT4IyJaJsEfEdEyCf6IiJZJ8EdEtEyCPyKiZZqcevG/JC2WdPOIdVtKuljSwvp2i6bePyIiOmvyiP90YJ9R644F5tjeAZhTL0dERA81Fvy2Lwd+O2r1AcDs+v5s4MCm3j8iIjrrdRv/trYXAdS323R7oqSZkuZJmrdkyZKeFRgRsbbr25O7tmfZHrQ9ODAwULqciIi1Rq+D/wFJkwDq28U9fv+IiNbrdfBfAMyo788Azu/x+0dEtF6T3TnPBK4CdpR0r6QjgOOBvSQtBPaqlyMioocmNvWLbb+zy0PTm3rPiIhYtb49uRsREc1I8EdEtEyCPyKiZRL8EREtk+CPiGiZBH9ERMsk+CMiWibBHxHRMgn+iIiWSfBHRLRMgj8iomUS/BERLZPgj4homQR/RETLJPgjIlomwR8R0TIJ/oiIlikS/JL2kXSbpNslHVuihoiItup58EuaAHwF2BfYCXinpJ16XUdERFuVOOLfDbjd9h22nwTOAg4oUEdERCvJdm/fUDoI2Mf2X9fL7wFea/uDo543E5hZL+4I3NbTQle0NfCbwjX0i2yLYdkWw7IthvXLtniJ7YHRKycWKEQd1q3w6WN7FjCr+XLGRtI824Ol6+gH2RbDsi2GZVsM6/dtUaKp517gxSOWtwPuK1BHREQrlQj+a4EdJG0vaT3gEOCCAnVERLRSz5t6bC+T9EHgQmAC8F+2f97rOsahb5qd+kC2xbBsi2HZFsP6elv0/ORuRESUlSt3IyJaJsEfEdEyCf6IiJZJ8Hch6ShJm6pyqqTrJO1duq4SJJ1Qb4t1Jc2R9BtJh5auq4Rsi2HZR5Yn6SWS3lLf31DSJqVr6ibB393hth8B9gYGgMOA48uWVMze9bbYj+o6jJcDHytbUjHZFsOyj9QkvQ84F/havWo74DvlKlq5BH93Q1cYvxU4zfbP6HzVcRusW9++FTjT9m9LFlNYtsWw7CPDPgDsATwCYHshsE3RilYiwd/dfEkXUf1RX1h/bXumcE2lXCDpVmAQmCNpAHi8cE2lZFsMyz4y7Il60EkAJE2kw1A0/SL9+DuQJKqvagPAHbYflrQVMNn2jWWr6y1J6wC7AwuAR2w/LWljYBPb95etrreyLYZlH1mepBOAh4G/Ao4E/ha4xfanixbWRYK/C0nzbe9auo5+IOkq268rXUc/yLYYln1kWH1QcATV+Q5RjUxwivs0YNPU091PJb2mdBF94iJJf14f5bVdtsWw7CPDDgC+bvtg2wfZ/s9+DX3IEX9Xkm6h6rFxF/Ao1ae4bb+6aGEFSFoKbAwso2rPHtoWmxYtrIAR2+Jp4DHavS2yj9QknQbsCVxONbnUhbaXla2quwR/F5Je0mm97bt6XUtEP8o+sjxJ61JNKfuXwBuAi4cmnOo3Cf5VkLQNsMHQsu27C5ZTjKQtgB1YfltcXq6iMuomnncD29v+nKQXA5NsX1O4tGKyjwyrw38fqmsa/rjT7Ff9IG38XUjaX9JC4FfAXOBO4IdFiypE0l9TfYW9EPhsfXtcyZoK+nfgdcC76uXfAV8pV0452UeGSdpH0unA7cBBwCnApKJFrUSCv7vPUXXd+4Xt7YHpwE/KllTMUcBrgLtsvxmYBiwpW1Ixr7X9Aeq++7YfAtYrW1Ix2UeGvZfqSt2X255h+wf93Maf4O/uKdsPAutIWsf2pcAupYsq5HHbjwNIWt/2rcCOhWsq5SlJE6gvzqkv4GrrRUvZR2q2DwGuAvaStF/d/NW3Sky2vqZ4WNILgCuAMyQtpurV0kb3Stqc6ojmYkkP0d55kv8NOA/YRtI/UX2t/7uyJRWTfaQm6WDgX4HLqHo3nSzpY7bPLVpYFzm520V9ReZjVN+K3g1sBpxRH+G0lqQ3UW2LH428RL1NJL2CqllDwBzbCwqXVET2kWGSfgbsZXtxvTwA/Nj2zmUr6yxH/F3YfrTurraD7dmSNqKaI7iVJL2BalucVv9RT6Y6qdc6tm+V9FvqniySprSxJ0v2keWsMxT6tQfp46b0vi2stA7DrE6mj4dZbZKkzwCfAD5Zr1oX+O9yFZWTnizDso8s50eSLpT0XknvBb4P/KBwTV0l+Ltbo4ZZbdjbgf2prs7E9n1A304y0bD0ZBmWfaRm+2NUH4CvBnYGZtn+RNmquktTT3dP2H5yaEiWfh9mtWFP2rakoZ4sG5cuqKCnbD8o6dmeLJL+uXRRhWQfWd6VVEN5PANcW7iWlcoRf3dzJX0K2FDSXsA5wHcL11TK2ZK+Bmxef73/MfCfhWsqZagny+VUPVlOoqU9Wcg+8qz6IsdrqL4dH0Q1gN3hZavqLr16uljThlltWr1jP7stbF9cuKQi6m87QwPVtb0nS/aRmqTbgNcP/R3UcxNcabsvr3dJ8HchaT/gB7bbenHOsyR9kCrcHipdS2nZFsOyjwyTNAfYd6iLs6T1qLbNW8pW1lmaero7BFgo6QRJryxdTGEvBK6VdHY9Jkmbx6LPthjW+n1E0jGSjgF+DVwt6bi6F9xPqcbt6Us54l8JSZsC76Qaac/AaVQTbC8tWlgBdcDtTbUtBoGzgVNt/7JoYQVkWwxr+z5Sh3xXtj/bq1pWR4J/FSRtDRwKHE011+rLgH+zfXLRwgqQtDPVDr4PcClVt8aLbX+8aGEFZFsMyz6y5knwdyHpbcDhwEuBbwCzbS+ur05cYLvjJBRrI0kfAmYAv6EabvY7tp+qT+4ttP3SogX2ULbFsOwjw+qr2T8OvIrl5ybYs1hRK5F+/N0dDJw4erIR27/v525aDdkaeMfomZVsP1Of4GuTbIth2UeGnQF8E9gP+Buqg4O+Hbo8R/wREc+RpPm2d5V049Ccw5Lm2n5T6do6yRF/RMRz91R9u0jSn1ENW75dwXpWKsEfEfHc/aOkzYCPACcDmwIfLltSd2nqWQlJWwJu+8U6kralGnnRwH22HyhcUjHZFsvLPrJmSvCPImkKcALVqIsPU12KvilwCXCs7TvLVddbknYB/oNqWIJf16u3o9ouf2v7ulK19Vq2xbDsI2u+BP8okq4CvgSca/vpet0Eqh4MR9vevWR9vSTpBuD9tq8etX534Gv9OrtQE7IthmUfWfMl+EeRtND2Dqv72NpoFdvidtsv63VNpWRbDMs+subLyd0VzZf078Bs4J563Yup+uVeX6yqMn4o6fvA11l+W/wV8KNiVZWRbTEs+0itHqenK9tf7FUtqyNH/KPUo+odARxAdRJPwL3ABVTjsTxRsLyek/RWqtm3ltsWtvt2WrmmSNqXDn8XbdsWXfaRe6jG4m/VPjJirJ4dgddQ5QTA24DLbf91kcJWIcEfEfEcSboI+POhwekkbQKcY3ufspV1lmGZx0DSL0rXUIKkF0r6qqSvSNqqHnL2xnpI4kml6+slSa8ecX9dSX8n6QJJn6/HpmkVSX8q6QhJLxm1vm1DNQyZAjw5YvlJYGqZUlYtwT+KpKWSHqlvl0paCrx0aH3p+nrsdOAWqq/xlwKPUY1FcgVV18Y2OX3E/eOpRqD8ArAhLdsWkj4PfBr4Q+ASSUeOePiDZaoq7hvANSPG47+a6nxQX0pTzyiSTqbqq/2xoYtzJP3K9vZlK+s9Sdfbnlbfv9v2lBGP3WB7l3LV9daobXED8Jp6VE4BPxsan6UNJN0ETLO9TNLmwP8At9n+8Mjt1DaSdgXeUC9ebrtvT3SnV88oto+s/wPPlPQd4MtUV2m20chvhKOPXtr2bXEzSW+n+nevb/spqC5ZldS2v4+JtpcB2H64Hp55lqRzgPXKllbUDcAi6lyVNMX23WVL6qxtO++Y2J4PDM2VOZcR42u3zPmSXgBg+++GVkp6GdC28x5zqXo37Qf8tB66AUkvpBqbv01+KenZUSdtP237COA2oK1TMB4JPABcDHwP+H5925fS1LMK9UnMaW3rshfRjaQNAWw/1uGxybZ/veKr1m6Sbgdea/vB0rWMRY74V8H2IuDA0nX0C0l9exTTa5Jmla6hBNuPdQr9+rHWhX7tHuB/SxcxVmnjH5vB0gX0kcmlC+gj+buIIXcAl9VXdz97AVu/Xrmb4B+bxaUL6CN921OhgPxdxJC765/1WANOcKeNPyLGrR6Vc1tGHET2a0+WGJY2/tXQ1jbdTiT9sHQN/aKtfxejerJ8nz7vydIkSQOS/kXSDyRdMvRTuq5u0tQzSj2jUMeHgLf2spbSJP1Rt4eA1ly8Bfm76OIoYMc1pSdLw84AvknV3fdvqEYqXVK0opVI8K9oCXAX1Q49xPXyNkUqKudaqv7r6vDY5j2upbT8XaxojerJ0rCtbJ8q6Sjbc4G5kuaWLqqbBP+K7gCmd2qnlHRPh+evzRZQzTq1cPQDLdwW+btY0RrVk6VhT9W3iyT9GXAf1dScfSnBv6IvAVtQnaEf7YQe11LacXQ/D3Rkl/Vrq/xdrGiN6snSsH+UtBnwEeBkqjmIP1y2pO7SqyciomXSq6cDSbtJek19fydJx9QzUbWOpFdImj40Zs+I9X05wUQvSerbYXd7YU3ryRLD0tQzSj2W9r7AREkXA68FLgOOlTTN9j+VrK+XJH0I+ABVW//Qiavz64c/T4vmmpV0wehVwJvrYYmxvX/vqypujerJEsPS1DNKPdb4LsD6wP3AdrYfqQemurqF466/zvbvJE0FzgW+Yfukto27Luk6qklpTmG4N8+ZwCEAdU+OVpE03/aukm4c2i8kzbX9plW9NspKU8+KltXDzP4e+KXtR+DZkQifKVtaz02w/TsA23cCfwLsK+mLdO7iuTYbBOZTzTz1v7YvAx6zPbeNoV9brieLpGn0cU+WJkk6StKmqpwq6TpJe5euq5sE/4qeHDGH6q5DK+sz9m0L/vslPXuhVv0hsB+wNdW0e61h+xnbJwKHAZ+W9GXSVDqyJ8tHqb4N9W1PloYdXh8k7g0MUP2dHF+2pO7S1DOKpPVtP9Fh/dbAJNs3FSirCEnbUX0Dur/DY3vY/kmBsvpC3Vd7D9ufKl1LlDfU3CXpJOAy2+f1c3Nogj8ixkXSAPA+YCrLD9J2eKmaSpF0GtWQ5dsDOwMTqD4Adl3pCwtJ8EfEuEi6EriC6tzH00PrbX+rWFEFSBLVuY0B4I56HuKtgMm2byxbXWcJ/ogYF0k32G7VYH3dDPVwKl3HWOXkbkSM1/faemFjBz8duuhzTZAj/ohYLZKWMnwtw8ZUA7Q9VS/b9qYFyytC0i3Ay6lGcH2U4W3Rl9f9JPgjIp4jSS/ptN72Xb2uZSzS1BMR4yJpzljWtYHtu+qQf4zq29DQT19q+wUoEbGaJG1A1cSztaQtGL6Ke1PgRcUKK0jS/sAXqP79i4GXUI1x9aqSdXWT4I+I1fV+4GiqkJvPcPA/AnylVFGFfQ7YHfix7WmS3gy8s3BNXaWNPyLGRdKRtk8uXUc/kDTP9qCknwHTbD8j6Rrbu5WurZMc8UfEuCT0l/NwPWfFFcAZkhYDywrX1FWO+CMiniNJG1Od2F0HeDewGXCG7QeLFtZFgj8i4nlQd+ncwfaP6xF+J9heWrquTtKdMyLGRdIe9ZEukg6V9MVu/dnXdpLeRzVR0dfqVZOB75SraOUS/BExXl8Ffi9pZ+DjVFettnUe4g8Ae1D1bML2QmCbohWtRII/IsZrmau24gOAk2yfBGxSuKZSnrD95NCCpIn08QVcCf6IGK+lkj4JHAp8X9IEYN3CNZUyV9KngA0l7QWcA3y3cE1d5eRuRIyLpBcC7wKutX2FpCnAn9huXXOPpHWAI6imXhRwIXCK+zRgE/wRMS71id3HbT8t6eXAK4Af2n5qFS9d60jaD/iB7TViXu409UTEeF0OrC9pMjCHaoLx04tWVM4hwEJJJ0h6ZeliViXBHxHjJdu/B94BnGz77fTpoGRNs30oMA34JXCapKskzZTUlye7E/wRMV6S9DqqK1W/X6+bULCeomw/AnwLOAuYBLwduE7SkUUL6yDBHxHjdTTwSeA82z+X9AfApYVrKkLS2ySdB1xC1bNpN9v7AjsDHy1aXAc5uRsRz4mkjW0/WrqOkiR9naoXz+UdHptuu68mqEnwR8S41M08pwIvsD2lvoL3/bb/tnBpsQpp6omI8foS8KfAgwC2fwa8sWhFMSYJ/ogYN9v3jFr1dJFCYrVkIpaIGK97JL0esKT1gA9RzTMbfS5H/BExXn9DNSrlZOBeYBcg7fs1ST8sXUM3ObkbEc8bSUfb/lLpOnpF0h91ewj4nu1JvaxnrBL8EfG8kXS37Sml6+gVSU8Dc6mCfrTdbW/Y45LGJG38EfF86hSAa7MFVF1YF45+QNLoE999I238EfF8alsTwnF0z9G+G6phSJp6ImK1SFpK54AXsKHttCT0uQR/RMTzRNIbgN2Am21fVLqebtLUExExTpKuGXH/fcCXqeYd/oykY4sVtgo54o+IGCdJ19ueVt+/Fnir7SX17GQ/tf2HZSvsLG1xERHjt46kLahaT2R7CYDtRyUtK1tadwn+iIjx2wyYT3Vi25JeaPt+SS+gj7u2pqknIuJ5JmkjYFvbvypdSycJ/oiIlkmvnoiIlknwR0S0TII/ipH0YkmXSlog6eeSjuryvOMkfXTUujslbd2DGi+TNNhh/Xslfbnp93++SDql3sa3SXpb6XqirAR/lLQM+IjtVwK7Ax+QtFPhmhonqURvum/bfhWwP3BigfePPpLgj2JsL7J9XX1/KdVIh5NX9/dIOkbSzfXP0fW6j0v6UH3/REmX1PenS/rvDr9juqTrJY+epw4AAAMUSURBVN0k6b8krd/hOYdJ+oWkucAeXWrZTdKV9e+6UtKO9fr3SjpH0neBi+p1H5N0raQbJX22w+86QtKJI5bfJ+mLK/k3T5V084jnf1TScQC2f1Cv3gB4fJUbNdZqCf7oC5KmAtOAq7s85cOSbhj6AV5Uv25X4DDgtVTfGt4naRpwOfDH9WsHgRdIWhd4A3DFqPfeADgd+Mv6SsuJwP8Z9ZxJwGepAn8voNs3k1uBN9ZXc/498PkRj70OmGF7T0l7AztQjeuyC7CrpNETlZ8F7F/XTf3vPG0l/+aVkrQp8A3gU6t6bqzdEvxRXH2xy7eAo20/0uVpJ9reZegHuK9e/wbgPNuP2v4d8G2qwJ9PFaabAE8AV1F9APwxo4If2BH4le1f1MuzgdEh/FrgMttLbD8JfLNLnZsB59RH3icCrxrx2MW2f1vf37v+uR64DngF1QfBs2w/ClwC7CfpFcC6tm9ayb95VY4DzrV9wRieG2uxXLkbRdVHs98CzrD97fH8ik4rbT8l6U6qI+MrgRuBNwMvZcUJwcd6heVYLnr5HHCp7bfX32IuG/HYo6Pe8//a/toqft8pVEfotwKnjXhtJ8tY/mBug1GPvxr45CreL1ogR/xRjCQBpwILbH9xnL/mcuBASRvVA2O9neEj+suBj9a3V1BNDn6DV7xq8VZgqqSX1cvvoZpOb6SrgT+RtFX9YXVwl3o2A35d33/vSuq+EDi8/raDpMmSthn9JNtXAy8G3gWcuYp/8wPANnWN6wP7jfp1nwduX0lN0RI54o+S9qAK2ZvqdnuAT404EblKtq+TdDowNDzuKbavr+9fAXwauKoeNOtxVmzmwfbjkg6jaqKZCFwL/Meo5yyqT5ReBSyiap6Z0KGkE4DZko6haqbpVvdFkl4JXFV9/vE74FBgcYennw3sYvuhVf2bJf0D1YfUr6g+0EZ6F3A/8FC3uqIdMmRDRJ+T9D2qcxxzStcSa4c09UT0KUmbS/oF8FhCP55POeKPiGiZHPFHRLRMgj8iomUS/BERLZPgj4homQR/RETL/H8PjLt+0zWUfA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9" name="AutoShape 7" descr="data:image/png;base64,iVBORw0KGgoAAAANSUhEUgAAAX4AAAFfCAYAAABJKqdvAAAABHNCSVQICAgIfAhkiAAAAAlwSFlzAAALEgAACxIB0t1+/AAAADh0RVh0U29mdHdhcmUAbWF0cGxvdGxpYiB2ZXJzaW9uMy4xLjMsIGh0dHA6Ly9tYXRwbG90bGliLm9yZy+AADFEAAAgAElEQVR4nO3de7hcVX3/8feHhLvcOWAMxlBFFJ8KKUdEsVqJULAIaKFFxUagxv6qCOINtU/F2vqjtIoUrTWFQrQUBBTBK2CAwE8QSAABCRhEbhJIRCgRuQU+vz/2PpyTk5nk5MCeNcn+vJ7nPDN7z8yZb3bO/syetddeS7aJiIj2WKd0ARER0VsJ/oiIlknwR0S0TII/IqJlEvwRES0zsXQBY7H11lt76tSppcuIiFijzJ8//ze2B0avXyOCf+rUqcybN690GRERaxRJd3Van6aeiIiWSfBHRLRMgj8iomUS/BERLZPgj4homQR/RETLJPgjIlomwR8R0TKNBr+kD0v6uaSbJZ0paQNJ20u6WtJCSd+UtF6TNURExPIau3JX0mTgQ8BOth+TdDZwCPBW4ETbZ0n6D+AI4KvjfZ9dP/b156XefjL/X/6qdAkRsRZruqlnIrChpInARsAiYE/g3Prx2cCBDdcQEREjNBb8tn8N/CtwN1Xg/y8wH3jY9rL6afcCkzu9XtJMSfMkzVuyZElTZUZEtE5jwS9pC+AAYHvgRcDGwL4dntpx0l/bs2wP2h4cGFhhcLmIiBinJpt63gL8yvYS208B3wZeD2xeN/0AbAfc12ANERExSpPDMt8N7C5pI+AxYDowD7gUOAg4C5gBnN9gDa1x9z/8YekSGjHl728qXULEWqfJNv6rqU7iXgfcVL/XLOATwDGSbge2Ak5tqoaIiFhRoxOx2P4M8JlRq+8AdmvyfSMiortcuRsR0TIJ/oiIlknwR0S0TII/IqJlEvwRES2T4I+IaJkEf0REyyT4IyJaJsEfEdEyCf6IiJZJ8EdEtEyCPyKiZRL8EREtk+CPiGiZBH9ERMsk+CMiWibBHxHRMo0Fv6QdJd0w4ucRSUdL2lLSxZIW1rdbNFVDRESsqMk5d2+zvYvtXYBdgd8D5wHHAnNs7wDMqZcjIqJHetXUMx34pe27gAOA2fX62cCBPaohIiJoeLL1EQ4Bzqzvb2t7EYDtRZK26fQCSTOBmQBTpkzpSZGxdtjj5D1Kl9CInxz5k9IlxFqi8SN+SesB+wPnrM7rbM+yPWh7cGBgoJniIiJaqBdNPfsC19l+oF5+QNIkgPp2cQ9qiIiIWi+C/50MN/MAXADMqO/PAM7vQQ0REVFrNPglbQTsBXx7xOrjgb0kLawfO77JGiIiYnmNnty1/Xtgq1HrHqTq5RMREQXkyt2IiJZJ8EdEtEyCPyKiZRL8EREtk+CPiGiZBH9ERMsk+CMiWibBHxHRMgn+iIiWSfBHRLRMgj8iomUS/BERLZPgj4homQR/RETLJPgjIlomwR8R0TJNz8C1uaRzJd0qaYGk10naUtLFkhbWt1s0WUNERCyv6SP+k4Af2X4FsDOwADgWmGN7B2BOvRwRET3SWPBL2hR4I3AqgO0nbT8MHADMrp82GziwqRoiImJFTR7x/wGwBDhN0vWSTpG0MbCt7UUA9e02DdYQERGjNBn8E4E/Ar5qexrwKKvRrCNppqR5kuYtWbKkqRojIlqnyeC/F7jX9tX18rlUHwQPSJoEUN8u7vRi27NsD9oeHBgYaLDMiIh2aSz4bd8P3CNpx3rVdOAW4AJgRr1uBnB+UzVERMSKJjb8+48EzpC0HnAHcBjVh83Zko4A7gYObriGiIgYodHgt30DMNjhoelNvm9ERHSXK3cjIlomwR8R0TIJ/oiIlknwR0S0TII/IqJlEvwRES2T4I+IaJkEf0REyyT4IyJaJsEfEdEyCf6IiJZJ8EdEtEyCPyKiZRL8EREtk+CPiGiZBH9ERMsk+CMiWqbRGbgk3QksBZ4GltkelLQl8E1gKnAn8Be2H2qyjoiIGNaLI/43297F9tAUjMcCc2zvAMyplyMiokdKNPUcAMyu788GDixQQ0REazUd/AYukjRf0sx63ba2FwHUt9t0eqGkmZLmSZq3ZMmShsuMiGiPRtv4gT1s3ydpG+BiSbeO9YW2ZwGzAAYHB91UgRERbdPoEb/t++rbxcB5wG7AA5ImAdS3i5usISIiltdY8EvaWNImQ/eBvYGbgQuAGfXTZgDnN1VDRESsqMmmnm2B8yQNvc//2P6RpGuBsyUdAdwNHNxgDRERMUpjwW/7DmDnDusfBKY39b4REbFyuXI3IqJlEvwRES0zpuCXNGcs6yIiov+ttI1f0gbARsDWkrYAVD+0KfCihmuLiIgGrOrk7vuBo6lCfj7Dwf8I8JUG64qIiIasNPhtnwScJOlI2yf3qKaIiGjQmLpz2j5Z0uuphlKeOGL91xuqKyIiGjKm4Jf0DeClwA1UY+tDNQBbgj8iYg0z1gu4BoGdbGewtIiINdxY+/HfDLywyUIiIqI3xnrEvzVwi6RrgCeGVtrev5GqIiKiMWMN/uOaLCIiInpnrL165jZdSERE9MZYe/UsperFA7AesC7wqO1NmyosIiKaMdYj/k1GLks6kGo2rYiIWMOMa3RO298B9nyea4mIiB4Ya1PPO0YsrkPVr39MffolTQDmAb+2vZ+k7YGzgC2B64D32H5ytaqOiIhxG+sR/9tG/PwpsBQ4YIyvPQpYMGL5n4ETbe8APAQcMcbfExERz4OxtvEfNp5fLmk74M+AfwKOUTUB757Au+qnzKbqKvrV8fz+iIhYfWOdiGU7SedJWizpAUnfqkN9Vb4EfBx4pl7eCnjY9rJ6+V5g8mpXHRER4zbWpp7TgAuoxuWfDHy3XteVpP2Axbbnj1zd4akdzxVImilpnqR5S5YsGWOZERGxKmMN/gHbp9leVv+cDgys4jV7APtLupPqZO6eVN8ANpc01MS0HXBfpxfbnmV70PbgwMCq3ioiIsZqrMH/G0mHSppQ/xwKPLiyF9j+pO3tbE8FDgEusf1u4FLgoPppM4Dzx1l7RESMw1iD/3DgL4D7gUVUwT2uE77AJ6hO9N5O1eZ/6jh/T0REjMNYB2n7HDDD9kMAkrYE/pXqA2GVbF8GXFbfv4Nc9RsRUcxYj/hfPRT6ALZ/C0xrpqSIiGjSWIN/HUlbDC3UR/xj/bYQERF9ZKzh/QXgSknnUnW//Auqi7IiImINM9Yrd78uaR5Vl0wB77B9S6OVRUREI8bcXFMHfcI+ImINN65hmSMiYs2V4I+IaJkEf0REyyT4IyJaJsEfEdEyCf6IiJZJ8EdEtEyCPyKiZRL8EREtk+CPiGiZBH9ERMsk+CMiWqax4Je0gaRrJP1M0s8lfbZev72kqyUtlPRNSes1VUNERKyoySP+J4A9be8M7ALsI2l34J+BE23vADwEHNFgDRERMUpjwe/K7+rFdesfU43pf269fjZwYFM1RETEihpt45c0QdINwGLgYuCXwMO2l9VPuReY3OW1MyXNkzRvyZIlTZYZEdEqjQa/7adt7wJsB+wGvLLT07q8dpbtQduDAwMDTZYZEdEqPenVY/th4DJgd2BzSUMzf20H3NeLGiIiotJkr54BSZvX9zcE3gIsAC4FDqqfNgM4v6kaIiJiRWOec3ccJgGzJU2g+oA52/b3JN0CnCXpH4HrgVMbrCEiIkZpLPht3whM67D+Dqr2/oiIKCBX7kZEtEyCPyKiZRL8EREtk+CPiGiZBH9ERMsk+CMiWibBHxHRMgn+iIiWSfBHRLRMgj8iomUS/BERLZPgj4homQR/RETLJPgjIlomwR8R0TIJ/oiIlknwR0S0TJNz7r5Y0qWSFkj6uaSj6vVbSrpY0sL6doumaoiIiBU1ecS/DPiI7VcCuwMfkLQTcCwwx/YOwJx6OSIieqSx4Le9yPZ19f2lwAJgMnAAMLt+2mzgwKZqiIiIFTU22fpIkqZSTbx+NbCt7UVQfThI2qbLa2YCMwGmTJnSizIj1jpz3/im0iU04k2Xzy1dwhqt8ZO7kl4AfAs42vYjY32d7Vm2B20PDgwMNFdgRETLNHrEL2ldqtA/w/a369UPSJpUH+1PAhY3WUNEBMCXP/Ld0iU04oNfeNtqv6bJXj0CTgUW2P7iiIcuAGbU92cA5zdVQ0RErKjJI/49gPcAN0m6oV73KeB44GxJRwB3Awc3WENERIzSWPDb/n+Aujw8van3jYiIlcuVuxERLZPgj4homQR/RETLJPgjIlomwR8R0TIJ/oiIlknwR0S0TII/IqJlEvwRES2T4I+IaJkEf0REyyT4IyJaJsEfEdEyCf6IiJZJ8EdEtEyCPyKiZZqcevG/JC2WdPOIdVtKuljSwvp2i6bePyIiOmvyiP90YJ9R644F5tjeAZhTL0dERA81Fvy2Lwd+O2r1AcDs+v5s4MCm3j8iIjrrdRv/trYXAdS323R7oqSZkuZJmrdkyZKeFRgRsbbr25O7tmfZHrQ9ODAwULqciIi1Rq+D/wFJkwDq28U9fv+IiNbrdfBfAMyo788Azu/x+0dEtF6T3TnPBK4CdpR0r6QjgOOBvSQtBPaqlyMioocmNvWLbb+zy0PTm3rPiIhYtb49uRsREc1I8EdEtEyCPyKiZRL8EREtk+CPiGiZBH9ERMsk+CMiWibBHxHRMgn+iIiWSfBHRLRMgj8iomUS/BERLZPgj4homQR/RETLJPgjIlomwR8R0TIJ/oiIlikS/JL2kXSbpNslHVuihoiItup58EuaAHwF2BfYCXinpJ16XUdERFuVOOLfDbjd9h22nwTOAg4oUEdERCvJdm/fUDoI2Mf2X9fL7wFea/uDo543E5hZL+4I3NbTQle0NfCbwjX0i2yLYdkWw7IthvXLtniJ7YHRKycWKEQd1q3w6WN7FjCr+XLGRtI824Ol6+gH2RbDsi2GZVsM6/dtUaKp517gxSOWtwPuK1BHREQrlQj+a4EdJG0vaT3gEOCCAnVERLRSz5t6bC+T9EHgQmAC8F+2f97rOsahb5qd+kC2xbBsi2HZFsP6elv0/ORuRESUlSt3IyJaJsEfEdEyCf6IiJZJ8Hch6ShJm6pyqqTrJO1duq4SJJ1Qb4t1Jc2R9BtJh5auq4Rsi2HZR5Yn6SWS3lLf31DSJqVr6ibB393hth8B9gYGgMOA48uWVMze9bbYj+o6jJcDHytbUjHZFsOyj9QkvQ84F/havWo74DvlKlq5BH93Q1cYvxU4zfbP6HzVcRusW9++FTjT9m9LFlNYtsWw7CPDPgDsATwCYHshsE3RilYiwd/dfEkXUf1RX1h/bXumcE2lXCDpVmAQmCNpAHi8cE2lZFsMyz4y7Il60EkAJE2kw1A0/SL9+DuQJKqvagPAHbYflrQVMNn2jWWr6y1J6wC7AwuAR2w/LWljYBPb95etrreyLYZlH1mepBOAh4G/Ao4E/ha4xfanixbWRYK/C0nzbe9auo5+IOkq268rXUc/yLYYln1kWH1QcATV+Q5RjUxwivs0YNPU091PJb2mdBF94iJJf14f5bVdtsWw7CPDDgC+bvtg2wfZ/s9+DX3IEX9Xkm6h6rFxF/Ao1ae4bb+6aGEFSFoKbAwso2rPHtoWmxYtrIAR2+Jp4DHavS2yj9QknQbsCVxONbnUhbaXla2quwR/F5Je0mm97bt6XUtEP8o+sjxJ61JNKfuXwBuAi4cmnOo3Cf5VkLQNsMHQsu27C5ZTjKQtgB1YfltcXq6iMuomnncD29v+nKQXA5NsX1O4tGKyjwyrw38fqmsa/rjT7Ff9IG38XUjaX9JC4FfAXOBO4IdFiypE0l9TfYW9EPhsfXtcyZoK+nfgdcC76uXfAV8pV0452UeGSdpH0unA7cBBwCnApKJFrUSCv7vPUXXd+4Xt7YHpwE/KllTMUcBrgLtsvxmYBiwpW1Ixr7X9Aeq++7YfAtYrW1Ix2UeGvZfqSt2X255h+wf93Maf4O/uKdsPAutIWsf2pcAupYsq5HHbjwNIWt/2rcCOhWsq5SlJE6gvzqkv4GrrRUvZR2q2DwGuAvaStF/d/NW3Sky2vqZ4WNILgCuAMyQtpurV0kb3Stqc6ojmYkkP0d55kv8NOA/YRtI/UX2t/7uyJRWTfaQm6WDgX4HLqHo3nSzpY7bPLVpYFzm520V9ReZjVN+K3g1sBpxRH+G0lqQ3UW2LH428RL1NJL2CqllDwBzbCwqXVET2kWGSfgbsZXtxvTwA/Nj2zmUr6yxH/F3YfrTurraD7dmSNqKaI7iVJL2BalucVv9RT6Y6qdc6tm+V9FvqniySprSxJ0v2keWsMxT6tQfp46b0vi2stA7DrE6mj4dZbZKkzwCfAD5Zr1oX+O9yFZWTnizDso8s50eSLpT0XknvBb4P/KBwTV0l+Ltbo4ZZbdjbgf2prs7E9n1A304y0bD0ZBmWfaRm+2NUH4CvBnYGZtn+RNmquktTT3dP2H5yaEiWfh9mtWFP2rakoZ4sG5cuqKCnbD8o6dmeLJL+uXRRhWQfWd6VVEN5PANcW7iWlcoRf3dzJX0K2FDSXsA5wHcL11TK2ZK+Bmxef73/MfCfhWsqZagny+VUPVlOoqU9Wcg+8qz6IsdrqL4dH0Q1gN3hZavqLr16uljThlltWr1jP7stbF9cuKQi6m87QwPVtb0nS/aRmqTbgNcP/R3UcxNcabsvr3dJ8HchaT/gB7bbenHOsyR9kCrcHipdS2nZFsOyjwyTNAfYd6iLs6T1qLbNW8pW1lmaero7BFgo6QRJryxdTGEvBK6VdHY9Jkmbx6LPthjW+n1E0jGSjgF+DVwt6bi6F9xPqcbt6Us54l8JSZsC76Qaac/AaVQTbC8tWlgBdcDtTbUtBoGzgVNt/7JoYQVkWwxr+z5Sh3xXtj/bq1pWR4J/FSRtDRwKHE011+rLgH+zfXLRwgqQtDPVDr4PcClVt8aLbX+8aGEFZFsMyz6y5knwdyHpbcDhwEuBbwCzbS+ur05cYLvjJBRrI0kfAmYAv6EabvY7tp+qT+4ttP3SogX2ULbFsOwjw+qr2T8OvIrl5ybYs1hRK5F+/N0dDJw4erIR27/v525aDdkaeMfomZVsP1Of4GuTbIth2UeGnQF8E9gP+Buqg4O+Hbo8R/wREc+RpPm2d5V049Ccw5Lm2n5T6do6yRF/RMRz91R9u0jSn1ENW75dwXpWKsEfEfHc/aOkzYCPACcDmwIfLltSd2nqWQlJWwJu+8U6kralGnnRwH22HyhcUjHZFsvLPrJmSvCPImkKcALVqIsPU12KvilwCXCs7TvLVddbknYB/oNqWIJf16u3o9ouf2v7ulK19Vq2xbDsI2u+BP8okq4CvgSca/vpet0Eqh4MR9vevWR9vSTpBuD9tq8etX534Gv9OrtQE7IthmUfWfMl+EeRtND2Dqv72NpoFdvidtsv63VNpWRbDMs+subLyd0VzZf078Bs4J563Yup+uVeX6yqMn4o6fvA11l+W/wV8KNiVZWRbTEs+0itHqenK9tf7FUtqyNH/KPUo+odARxAdRJPwL3ABVTjsTxRsLyek/RWqtm3ltsWtvt2WrmmSNqXDn8XbdsWXfaRe6jG4m/VPjJirJ4dgddQ5QTA24DLbf91kcJWIcEfEfEcSboI+POhwekkbQKcY3ufspV1lmGZx0DSL0rXUIKkF0r6qqSvSNqqHnL2xnpI4kml6+slSa8ecX9dSX8n6QJJn6/HpmkVSX8q6QhJLxm1vm1DNQyZAjw5YvlJYGqZUlYtwT+KpKWSHqlvl0paCrx0aH3p+nrsdOAWqq/xlwKPUY1FcgVV18Y2OX3E/eOpRqD8ArAhLdsWkj4PfBr4Q+ASSUeOePiDZaoq7hvANSPG47+a6nxQX0pTzyiSTqbqq/2xoYtzJP3K9vZlK+s9Sdfbnlbfv9v2lBGP3WB7l3LV9daobXED8Jp6VE4BPxsan6UNJN0ETLO9TNLmwP8At9n+8Mjt1DaSdgXeUC9ebrtvT3SnV88oto+s/wPPlPQd4MtUV2m20chvhKOPXtr2bXEzSW+n+nevb/spqC5ZldS2v4+JtpcB2H64Hp55lqRzgPXKllbUDcAi6lyVNMX23WVL6qxtO++Y2J4PDM2VOZcR42u3zPmSXgBg+++GVkp6GdC28x5zqXo37Qf8tB66AUkvpBqbv01+KenZUSdtP237COA2oK1TMB4JPABcDHwP+H5925fS1LMK9UnMaW3rshfRjaQNAWw/1uGxybZ/veKr1m6Sbgdea/vB0rWMRY74V8H2IuDA0nX0C0l9exTTa5Jmla6hBNuPdQr9+rHWhX7tHuB/SxcxVmnjH5vB0gX0kcmlC+gj+buIIXcAl9VXdz97AVu/Xrmb4B+bxaUL6CN921OhgPxdxJC765/1WANOcKeNPyLGrR6Vc1tGHET2a0+WGJY2/tXQ1jbdTiT9sHQN/aKtfxejerJ8nz7vydIkSQOS/kXSDyRdMvRTuq5u0tQzSj2jUMeHgLf2spbSJP1Rt4eA1ly8Bfm76OIoYMc1pSdLw84AvknV3fdvqEYqXVK0opVI8K9oCXAX1Q49xPXyNkUqKudaqv7r6vDY5j2upbT8XaxojerJ0rCtbJ8q6Sjbc4G5kuaWLqqbBP+K7gCmd2qnlHRPh+evzRZQzTq1cPQDLdwW+btY0RrVk6VhT9W3iyT9GXAf1dScfSnBv6IvAVtQnaEf7YQe11LacXQ/D3Rkl/Vrq/xdrGiN6snSsH+UtBnwEeBkqjmIP1y2pO7SqyciomXSq6cDSbtJek19fydJx9QzUbWOpFdImj40Zs+I9X05wUQvSerbYXd7YU3ryRLD0tQzSj2W9r7AREkXA68FLgOOlTTN9j+VrK+XJH0I+ABVW//Qiavz64c/T4vmmpV0wehVwJvrYYmxvX/vqypujerJEsPS1DNKPdb4LsD6wP3AdrYfqQemurqF466/zvbvJE0FzgW+Yfukto27Luk6qklpTmG4N8+ZwCEAdU+OVpE03/aukm4c2i8kzbX9plW9NspKU8+KltXDzP4e+KXtR+DZkQifKVtaz02w/TsA23cCfwLsK+mLdO7iuTYbBOZTzTz1v7YvAx6zPbeNoV9brieLpGn0cU+WJkk6StKmqpwq6TpJe5euq5sE/4qeHDGH6q5DK+sz9m0L/vslPXuhVv0hsB+wNdW0e61h+xnbJwKHAZ+W9GXSVDqyJ8tHqb4N9W1PloYdXh8k7g0MUP2dHF+2pO7S1DOKpPVtP9Fh/dbAJNs3FSirCEnbUX0Dur/DY3vY/kmBsvpC3Vd7D9ufKl1LlDfU3CXpJOAy2+f1c3Nogj8ixkXSAPA+YCrLD9J2eKmaSpF0GtWQ5dsDOwMTqD4Adl3pCwtJ8EfEuEi6EriC6tzH00PrbX+rWFEFSBLVuY0B4I56HuKtgMm2byxbXWcJ/ogYF0k32G7VYH3dDPVwKl3HWOXkbkSM1/faemFjBz8duuhzTZAj/ohYLZKWMnwtw8ZUA7Q9VS/b9qYFyytC0i3Ay6lGcH2U4W3Rl9f9JPgjIp4jSS/ptN72Xb2uZSzS1BMR4yJpzljWtYHtu+qQf4zq29DQT19q+wUoEbGaJG1A1cSztaQtGL6Ke1PgRcUKK0jS/sAXqP79i4GXUI1x9aqSdXWT4I+I1fV+4GiqkJvPcPA/AnylVFGFfQ7YHfix7WmS3gy8s3BNXaWNPyLGRdKRtk8uXUc/kDTP9qCknwHTbD8j6Rrbu5WurZMc8UfEuCT0l/NwPWfFFcAZkhYDywrX1FWO+CMiniNJG1Od2F0HeDewGXCG7QeLFtZFgj8i4nlQd+ncwfaP6xF+J9heWrquTtKdMyLGRdIe9ZEukg6V9MVu/dnXdpLeRzVR0dfqVZOB75SraOUS/BExXl8Ffi9pZ+DjVFettnUe4g8Ae1D1bML2QmCbohWtRII/IsZrmau24gOAk2yfBGxSuKZSnrD95NCCpIn08QVcCf6IGK+lkj4JHAp8X9IEYN3CNZUyV9KngA0l7QWcA3y3cE1d5eRuRIyLpBcC7wKutX2FpCnAn9huXXOPpHWAI6imXhRwIXCK+zRgE/wRMS71id3HbT8t6eXAK4Af2n5qFS9d60jaD/iB7TViXu409UTEeF0OrC9pMjCHaoLx04tWVM4hwEJJJ0h6ZeliViXBHxHjJdu/B94BnGz77fTpoGRNs30oMA34JXCapKskzZTUlye7E/wRMV6S9DqqK1W/X6+bULCeomw/AnwLOAuYBLwduE7SkUUL6yDBHxHjdTTwSeA82z+X9AfApYVrKkLS2ySdB1xC1bNpN9v7AjsDHy1aXAc5uRsRz4mkjW0/WrqOkiR9naoXz+UdHptuu68mqEnwR8S41M08pwIvsD2lvoL3/bb/tnBpsQpp6omI8foS8KfAgwC2fwa8sWhFMSYJ/ogYN9v3jFr1dJFCYrVkIpaIGK97JL0esKT1gA9RzTMbfS5H/BExXn9DNSrlZOBeYBcg7fs1ST8sXUM3ObkbEc8bSUfb/lLpOnpF0h91ewj4nu1JvaxnrBL8EfG8kXS37Sml6+gVSU8Dc6mCfrTdbW/Y45LGJG38EfF86hSAa7MFVF1YF45+QNLoE999I238EfF8alsTwnF0z9G+G6phSJp6ImK1SFpK54AXsKHttCT0uQR/RMTzRNIbgN2Am21fVLqebtLUExExTpKuGXH/fcCXqeYd/oykY4sVtgo54o+IGCdJ19ueVt+/Fnir7SX17GQ/tf2HZSvsLG1xERHjt46kLahaT2R7CYDtRyUtK1tadwn+iIjx2wyYT3Vi25JeaPt+SS+gj7u2pqknIuJ5JmkjYFvbvypdSycJ/oiIlkmvnoiIlknwR0S0TII/ipH0YkmXSlog6eeSjuryvOMkfXTUujslbd2DGi+TNNhh/Xslfbnp93++SDql3sa3SXpb6XqirAR/lLQM+IjtVwK7Ax+QtFPhmhonqURvum/bfhWwP3BigfePPpLgj2JsL7J9XX1/KdVIh5NX9/dIOkbSzfXP0fW6j0v6UH3/REmX1PenS/rvDr9juqTrJY+epw4AAAMUSURBVN0k6b8krd/hOYdJ+oWkucAeXWrZTdKV9e+6UtKO9fr3SjpH0neBi+p1H5N0raQbJX22w+86QtKJI5bfJ+mLK/k3T5V084jnf1TScQC2f1Cv3gB4fJUbNdZqCf7oC5KmAtOAq7s85cOSbhj6AV5Uv25X4DDgtVTfGt4naRpwOfDH9WsHgRdIWhd4A3DFqPfeADgd+Mv6SsuJwP8Z9ZxJwGepAn8voNs3k1uBN9ZXc/498PkRj70OmGF7T0l7AztQjeuyC7CrpNETlZ8F7F/XTf3vPG0l/+aVkrQp8A3gU6t6bqzdEvxRXH2xy7eAo20/0uVpJ9reZegHuK9e/wbgPNuP2v4d8G2qwJ9PFaabAE8AV1F9APwxo4If2BH4le1f1MuzgdEh/FrgMttLbD8JfLNLnZsB59RH3icCrxrx2MW2f1vf37v+uR64DngF1QfBs2w/ClwC7CfpFcC6tm9ayb95VY4DzrV9wRieG2uxXLkbRdVHs98CzrD97fH8ik4rbT8l6U6qI+MrgRuBNwMvZcUJwcd6heVYLnr5HHCp7bfX32IuG/HYo6Pe8//a/toqft8pVEfotwKnjXhtJ8tY/mBug1GPvxr45CreL1ogR/xRjCQBpwILbH9xnL/mcuBASRvVA2O9neEj+suBj9a3V1BNDn6DV7xq8VZgqqSX1cvvoZpOb6SrgT+RtFX9YXVwl3o2A35d33/vSuq+EDi8/raDpMmSthn9JNtXAy8G3gWcuYp/8wPANnWN6wP7jfp1nwduX0lN0RI54o+S9qAK2ZvqdnuAT404EblKtq+TdDowNDzuKbavr+9fAXwauKoeNOtxVmzmwfbjkg6jaqKZCFwL/Meo5yyqT5ReBSyiap6Z0KGkE4DZko6haqbpVvdFkl4JXFV9/vE74FBgcYennw3sYvuhVf2bJf0D1YfUr6g+0EZ6F3A/8FC3uqIdMmRDRJ+T9D2qcxxzStcSa4c09UT0KUmbS/oF8FhCP55POeKPiGiZHPFHRLRMgj8iomUS/BERLZPgj4homQR/RETL/H8PjLt+0zWUfA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538698"/>
            <a:ext cx="754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We used algorithms like Linear Regression, Lasso Regression, Ridge Regression,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ElasticNet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 Decision Tree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KNeighbors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 Random Forest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AdaBoost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Gradient Boosting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After performing the analysis, we got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KNeighbors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Random Forest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algorithm as the best algorithms among all. After that finding out the best parameter and improving the scores, we performed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Hyperparameter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Tuning.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The problem while doing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Hyperparameter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Tuning is that it took nearly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5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hours to fetch the best parameters. 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After Tuning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Random Forest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is selected as the final model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We finalized the best model we obtained by saving the model in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pkl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file.  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Thank You Page 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819150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About the project</a:t>
            </a:r>
            <a:endParaRPr lang="en-US" sz="1200" b="1" u="sng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Anyone who has booked a flight ticket knows how unexpectedly the prices vary. The cheapest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available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ticket on a given flight gets more and less expensive over time. This usually happens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as an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attempt to maximize revenue based on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 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Time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of purchase patterns (making sure last-minute purchases are expensive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2. Keeping the flight as full as they want it (raising prices on a flight which is filling up in order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reduce sales and hold back inventory for those expensive last-minute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expensive purchases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you have to work on a project where you collect data of flight fares with other features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and work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to make a model to predict fares of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flights.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60323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Business Goal</a:t>
            </a:r>
            <a:endParaRPr lang="en-IN" sz="20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endParaRPr lang="en-US" sz="2000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Data Collection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Phase</a:t>
            </a:r>
            <a:endParaRPr lang="en-US" sz="1600" b="1" dirty="0" smtClean="0"/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have to scrape at least 1500 rows of data. You can scrape more data as well, it’s up to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you, More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 data better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model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this section you have to scrape the data of flights from different websites (yatra.com,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skyscanner.com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official websites of airlines, etc). The number of columns for data doesn’t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have limit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it’s up to you and your creativity. Generally, these columns are airline name, date of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journey, source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destination, route, departure time, arrival time, duration, total stops and the target variable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price. You can make changes to it, you can add or you can remove some columns, it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completely depends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on the website from which you are fetching the data.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11408"/>
            <a:ext cx="7696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u="sng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</a:p>
          <a:p>
            <a:endParaRPr lang="en-US" sz="1600" b="1" u="sng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Analysis Phase </a:t>
            </a:r>
          </a:p>
          <a:p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After cleaning the data, you have to do some analysis on the data. 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Do airfares change frequently?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they move in small increments or in large jumps?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they tend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go up or down over time?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What is the best time to buy so that the consumer can save the most by taking the least risk?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Does price increase as we get near to departure date?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Indigo cheaper than Jet Airways?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Are morning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flights expensive?</a:t>
            </a:r>
          </a:p>
          <a:p>
            <a:endParaRPr lang="en-IN" sz="16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11408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Model Building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Phase</a:t>
            </a:r>
          </a:p>
          <a:p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After collecting the data, you need to build a machine learning model. Before model building do all data pre-processing steps. Try different models with different hyper parameters and select the best model.</a:t>
            </a:r>
          </a:p>
          <a:p>
            <a:pPr algn="just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Follow the complete life cycle of data science. Include all the steps like.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1. Data Cleaning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2. Exploratory Data Analysis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3. Data Pre-processing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4. Model Building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5. Model Evaluation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6. Selecting the best model</a:t>
            </a: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24743"/>
            <a:ext cx="769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Data source and their format</a:t>
            </a:r>
          </a:p>
          <a:p>
            <a:endParaRPr lang="en-US" sz="1200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collected the data from website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https://www.en.kayak.sa/flights/.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 data is scrapped using Web scraping technique and the framework used is Selenium.  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We scrapped nearly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1848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rows of the data and saved as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csv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98430"/>
            <a:ext cx="7696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Hardware, Software and Tools</a:t>
            </a:r>
            <a:endParaRPr lang="en-US" sz="1200" b="1" u="sng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u="sng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For doing this project, we require laptop with high configuration and specification with a stable Internet connection.</a:t>
            </a: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Microsoft office, Anaconda distribution as software.</a:t>
            </a: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Python 3.x as programming language. </a:t>
            </a: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Jupyter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Notebook as Editor which is in Anaconda navigator. </a:t>
            </a:r>
          </a:p>
          <a:p>
            <a:endParaRPr lang="en-IN" sz="1600" dirty="0" smtClean="0">
              <a:solidFill>
                <a:schemeClr val="tx1"/>
              </a:solidFill>
              <a:effectLst/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6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Some tools or libraries required like </a:t>
            </a:r>
            <a:r>
              <a:rPr lang="en-IN" sz="1600" dirty="0" err="1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Numpy</a:t>
            </a:r>
            <a:r>
              <a:rPr lang="en-IN" sz="16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– used to numerical calculations. Pandas – used to data manipulation. </a:t>
            </a:r>
            <a:r>
              <a:rPr lang="en-IN" sz="1600" dirty="0" err="1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Matplotlib</a:t>
            </a:r>
            <a:r>
              <a:rPr lang="en-IN" sz="16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and </a:t>
            </a:r>
            <a:r>
              <a:rPr lang="en-IN" sz="1600" dirty="0" err="1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Seaborn</a:t>
            </a:r>
            <a:r>
              <a:rPr lang="en-IN" sz="16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– used to data  visualization.</a:t>
            </a:r>
            <a:endParaRPr lang="en-IN" sz="1600" dirty="0" smtClean="0">
              <a:solidFill>
                <a:schemeClr val="tx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714750"/>
            <a:ext cx="2638425" cy="114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9843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Data Analysis</a:t>
            </a:r>
          </a:p>
          <a:p>
            <a:endParaRPr lang="en-US" sz="2000" b="1" u="sng" dirty="0">
              <a:latin typeface="Arial" pitchFamily="34" charset="0"/>
              <a:cs typeface="Arial" pitchFamily="34" charset="0"/>
            </a:endParaRPr>
          </a:p>
          <a:p>
            <a:endParaRPr lang="en-US" sz="2000" b="1" u="sng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u="sng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The dataset has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1848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rows and 7 columns.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409575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We have seen that,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there is no missing values.</a:t>
            </a:r>
            <a:endParaRPr lang="en-US" sz="1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19150"/>
            <a:ext cx="35623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190750"/>
            <a:ext cx="27717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3376</TotalTime>
  <Words>1301</Words>
  <Application>Microsoft Office PowerPoint</Application>
  <PresentationFormat>On-screen Show (16:9)</PresentationFormat>
  <Paragraphs>170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181</cp:revision>
  <dcterms:created xsi:type="dcterms:W3CDTF">2022-01-23T06:37:11Z</dcterms:created>
  <dcterms:modified xsi:type="dcterms:W3CDTF">2022-03-26T20:23:30Z</dcterms:modified>
</cp:coreProperties>
</file>