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69" r:id="rId3"/>
    <p:sldId id="270" r:id="rId4"/>
    <p:sldId id="327" r:id="rId5"/>
    <p:sldId id="309" r:id="rId6"/>
    <p:sldId id="274" r:id="rId7"/>
    <p:sldId id="275" r:id="rId8"/>
    <p:sldId id="328" r:id="rId9"/>
    <p:sldId id="310" r:id="rId10"/>
    <p:sldId id="276" r:id="rId11"/>
    <p:sldId id="329" r:id="rId12"/>
    <p:sldId id="330" r:id="rId13"/>
    <p:sldId id="331" r:id="rId14"/>
    <p:sldId id="332" r:id="rId15"/>
    <p:sldId id="333" r:id="rId16"/>
    <p:sldId id="334" r:id="rId17"/>
    <p:sldId id="335" r:id="rId18"/>
    <p:sldId id="336" r:id="rId19"/>
    <p:sldId id="337" r:id="rId20"/>
    <p:sldId id="338" r:id="rId21"/>
    <p:sldId id="316" r:id="rId22"/>
    <p:sldId id="277" r:id="rId23"/>
    <p:sldId id="318" r:id="rId24"/>
    <p:sldId id="320" r:id="rId25"/>
    <p:sldId id="344" r:id="rId26"/>
    <p:sldId id="317" r:id="rId27"/>
    <p:sldId id="321" r:id="rId28"/>
    <p:sldId id="322" r:id="rId29"/>
    <p:sldId id="323" r:id="rId30"/>
    <p:sldId id="324" r:id="rId31"/>
    <p:sldId id="339" r:id="rId32"/>
    <p:sldId id="340" r:id="rId33"/>
    <p:sldId id="341" r:id="rId34"/>
    <p:sldId id="342" r:id="rId35"/>
    <p:sldId id="343" r:id="rId36"/>
    <p:sldId id="325" r:id="rId37"/>
    <p:sldId id="308" r:id="rId38"/>
    <p:sldId id="326" r:id="rId39"/>
    <p:sldId id="307" r:id="rId4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499" autoAdjust="0"/>
  </p:normalViewPr>
  <p:slideViewPr>
    <p:cSldViewPr>
      <p:cViewPr varScale="1">
        <p:scale>
          <a:sx n="97" d="100"/>
          <a:sy n="97" d="100"/>
        </p:scale>
        <p:origin x="-558" y="-9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2039054B-2E5D-4591-85EA-A6EC3957B384}" type="datetimeFigureOut">
              <a:rPr lang="en-US" smtClean="0"/>
              <a:pPr/>
              <a:t>3/9/2022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EC58D25E-4619-44A8-A09D-3ADE8ADC4613}" type="slidenum">
              <a:rPr lang="en-US" smtClean="0"/>
              <a:pPr/>
              <a:t>‹#›</a:t>
            </a:fld>
            <a:endParaRPr lang="en-US"/>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039054B-2E5D-4591-85EA-A6EC3957B384}" type="datetimeFigureOut">
              <a:rPr lang="en-US" smtClean="0"/>
              <a:pPr/>
              <a:t>3/9/2022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58D25E-4619-44A8-A09D-3ADE8ADC46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039054B-2E5D-4591-85EA-A6EC3957B384}" type="datetimeFigureOut">
              <a:rPr lang="en-US" smtClean="0"/>
              <a:pPr/>
              <a:t>3/9/2022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58D25E-4619-44A8-A09D-3ADE8ADC46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039054B-2E5D-4591-85EA-A6EC3957B384}" type="datetimeFigureOut">
              <a:rPr lang="en-US" smtClean="0"/>
              <a:pPr/>
              <a:t>3/9/2022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58D25E-4619-44A8-A09D-3ADE8ADC46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039054B-2E5D-4591-85EA-A6EC3957B384}" type="datetimeFigureOut">
              <a:rPr lang="en-US" smtClean="0"/>
              <a:pPr/>
              <a:t>3/9/2022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C58D25E-4619-44A8-A09D-3ADE8ADC4613}" type="slidenum">
              <a:rPr lang="en-US" smtClean="0"/>
              <a:pPr/>
              <a:t>‹#›</a:t>
            </a:fld>
            <a:endParaRPr lang="en-US"/>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039054B-2E5D-4591-85EA-A6EC3957B384}" type="datetimeFigureOut">
              <a:rPr lang="en-US" smtClean="0"/>
              <a:pPr/>
              <a:t>3/9/2022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C58D25E-4619-44A8-A09D-3ADE8ADC46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039054B-2E5D-4591-85EA-A6EC3957B384}" type="datetimeFigureOut">
              <a:rPr lang="en-US" smtClean="0"/>
              <a:pPr/>
              <a:t>3/9/2022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C58D25E-4619-44A8-A09D-3ADE8ADC46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039054B-2E5D-4591-85EA-A6EC3957B384}" type="datetimeFigureOut">
              <a:rPr lang="en-US" smtClean="0"/>
              <a:pPr/>
              <a:t>3/9/2022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C58D25E-4619-44A8-A09D-3ADE8ADC46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039054B-2E5D-4591-85EA-A6EC3957B384}" type="datetimeFigureOut">
              <a:rPr lang="en-US" smtClean="0"/>
              <a:pPr/>
              <a:t>3/9/2022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C58D25E-4619-44A8-A09D-3ADE8ADC4613}" type="slidenum">
              <a:rPr lang="en-US" smtClean="0"/>
              <a:pPr/>
              <a:t>‹#›</a:t>
            </a:fld>
            <a:endParaRPr lang="en-US"/>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039054B-2E5D-4591-85EA-A6EC3957B384}" type="datetimeFigureOut">
              <a:rPr lang="en-US" smtClean="0"/>
              <a:pPr/>
              <a:t>3/9/2022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C58D25E-4619-44A8-A09D-3ADE8ADC46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2039054B-2E5D-4591-85EA-A6EC3957B384}" type="datetimeFigureOut">
              <a:rPr lang="en-US" smtClean="0"/>
              <a:pPr/>
              <a:t>3/9/2022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C58D25E-4619-44A8-A09D-3ADE8ADC4613}" type="slidenum">
              <a:rPr lang="en-US" smtClean="0"/>
              <a:pPr/>
              <a:t>‹#›</a:t>
            </a:fld>
            <a:endParaRPr lang="en-US"/>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039054B-2E5D-4591-85EA-A6EC3957B384}" type="datetimeFigureOut">
              <a:rPr lang="en-US" smtClean="0"/>
              <a:pPr/>
              <a:t>3/9/2022</a:t>
            </a:fld>
            <a:endParaRPr lang="en-US"/>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C58D25E-4619-44A8-A09D-3ADE8ADC4613}" type="slidenum">
              <a:rPr lang="en-US" smtClean="0"/>
              <a:pPr/>
              <a:t>‹#›</a:t>
            </a:fld>
            <a:endParaRPr lang="en-US"/>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71600" y="361950"/>
            <a:ext cx="7391400" cy="4154984"/>
          </a:xfrm>
          <a:prstGeom prst="rect">
            <a:avLst/>
          </a:prstGeom>
          <a:noFill/>
        </p:spPr>
        <p:txBody>
          <a:bodyPr wrap="square" rtlCol="0">
            <a:spAutoFit/>
          </a:bodyPr>
          <a:lstStyle/>
          <a:p>
            <a:r>
              <a:rPr lang="en-IN" sz="1600" b="1" u="sng" dirty="0" smtClean="0">
                <a:solidFill>
                  <a:srgbClr val="002060"/>
                </a:solidFill>
              </a:rPr>
              <a:t> </a:t>
            </a:r>
          </a:p>
          <a:p>
            <a:pPr algn="ctr"/>
            <a:endParaRPr lang="en-IN" sz="2000" b="1" dirty="0" smtClean="0">
              <a:solidFill>
                <a:srgbClr val="002060"/>
              </a:solidFill>
            </a:endParaRPr>
          </a:p>
          <a:p>
            <a:pPr algn="ctr"/>
            <a:endParaRPr lang="en-IN" sz="2000" b="1" dirty="0">
              <a:solidFill>
                <a:srgbClr val="002060"/>
              </a:solidFill>
            </a:endParaRPr>
          </a:p>
          <a:p>
            <a:pPr algn="ctr"/>
            <a:endParaRPr lang="en-IN" b="1" dirty="0" smtClean="0">
              <a:solidFill>
                <a:srgbClr val="002060"/>
              </a:solidFill>
              <a:latin typeface="Verdana" pitchFamily="34" charset="0"/>
              <a:ea typeface="Verdana" pitchFamily="34" charset="0"/>
            </a:endParaRPr>
          </a:p>
          <a:p>
            <a:pPr algn="ctr"/>
            <a:r>
              <a:rPr lang="en-IN" b="1" dirty="0" smtClean="0">
                <a:solidFill>
                  <a:srgbClr val="002060"/>
                </a:solidFill>
                <a:latin typeface="Verdana" pitchFamily="34" charset="0"/>
                <a:ea typeface="Verdana" pitchFamily="34" charset="0"/>
              </a:rPr>
              <a:t> </a:t>
            </a:r>
          </a:p>
          <a:p>
            <a:pPr algn="ctr"/>
            <a:r>
              <a:rPr lang="en-US" sz="2800" b="1" dirty="0" smtClean="0">
                <a:solidFill>
                  <a:srgbClr val="002060"/>
                </a:solidFill>
                <a:latin typeface="Verdana" pitchFamily="34" charset="0"/>
                <a:ea typeface="Verdana" pitchFamily="34" charset="0"/>
              </a:rPr>
              <a:t>Housing </a:t>
            </a:r>
            <a:r>
              <a:rPr lang="en-US" sz="2800" b="1" dirty="0" smtClean="0">
                <a:solidFill>
                  <a:srgbClr val="002060"/>
                </a:solidFill>
                <a:latin typeface="Verdana" pitchFamily="34" charset="0"/>
                <a:ea typeface="Verdana" pitchFamily="34" charset="0"/>
              </a:rPr>
              <a:t>Price Prediction Project</a:t>
            </a:r>
            <a:r>
              <a:rPr lang="en-US" sz="2800" dirty="0" smtClean="0"/>
              <a:t> </a:t>
            </a:r>
            <a:endParaRPr lang="en-IN" sz="2800" b="1" dirty="0" smtClean="0">
              <a:solidFill>
                <a:srgbClr val="002060"/>
              </a:solidFill>
              <a:latin typeface="Verdana" pitchFamily="34" charset="0"/>
              <a:ea typeface="Verdana" pitchFamily="34" charset="0"/>
            </a:endParaRPr>
          </a:p>
          <a:p>
            <a:pPr algn="r"/>
            <a:endParaRPr lang="en-IN" sz="2800" b="1" dirty="0" smtClean="0">
              <a:solidFill>
                <a:srgbClr val="002060"/>
              </a:solidFill>
              <a:latin typeface="Verdana" pitchFamily="34" charset="0"/>
              <a:ea typeface="Verdana" pitchFamily="34" charset="0"/>
            </a:endParaRPr>
          </a:p>
          <a:p>
            <a:pPr algn="r"/>
            <a:endParaRPr lang="en-IN" sz="1600" b="1" dirty="0">
              <a:solidFill>
                <a:srgbClr val="002060"/>
              </a:solidFill>
              <a:latin typeface="Verdana" pitchFamily="34" charset="0"/>
              <a:ea typeface="Verdana" pitchFamily="34" charset="0"/>
            </a:endParaRPr>
          </a:p>
          <a:p>
            <a:pPr algn="r"/>
            <a:endParaRPr lang="en-IN" sz="1600" b="1" dirty="0" smtClean="0">
              <a:solidFill>
                <a:srgbClr val="002060"/>
              </a:solidFill>
              <a:latin typeface="Verdana" pitchFamily="34" charset="0"/>
              <a:ea typeface="Verdana" pitchFamily="34" charset="0"/>
            </a:endParaRPr>
          </a:p>
          <a:p>
            <a:pPr algn="r"/>
            <a:endParaRPr lang="en-IN" sz="1600" b="1" dirty="0">
              <a:solidFill>
                <a:srgbClr val="002060"/>
              </a:solidFill>
              <a:latin typeface="Verdana" pitchFamily="34" charset="0"/>
              <a:ea typeface="Verdana" pitchFamily="34" charset="0"/>
            </a:endParaRPr>
          </a:p>
          <a:p>
            <a:pPr algn="ctr"/>
            <a:r>
              <a:rPr lang="en-IN" sz="1600" b="1" dirty="0" smtClean="0">
                <a:solidFill>
                  <a:srgbClr val="002060"/>
                </a:solidFill>
                <a:latin typeface="Verdana" pitchFamily="34" charset="0"/>
                <a:ea typeface="Verdana" pitchFamily="34" charset="0"/>
              </a:rPr>
              <a:t>					Submitted By:</a:t>
            </a:r>
          </a:p>
          <a:p>
            <a:pPr algn="r"/>
            <a:r>
              <a:rPr lang="en-US" sz="2000" b="1" dirty="0" smtClean="0">
                <a:solidFill>
                  <a:srgbClr val="002060"/>
                </a:solidFill>
                <a:latin typeface="Verdana" pitchFamily="34" charset="0"/>
                <a:ea typeface="Verdana" pitchFamily="34" charset="0"/>
              </a:rPr>
              <a:t>SYED MUGERA BILAL</a:t>
            </a:r>
          </a:p>
          <a:p>
            <a:pPr algn="r"/>
            <a:r>
              <a:rPr lang="en-US" sz="1600" dirty="0">
                <a:solidFill>
                  <a:srgbClr val="002060"/>
                </a:solidFill>
                <a:latin typeface="Verdana" pitchFamily="34" charset="0"/>
                <a:ea typeface="Verdana" pitchFamily="34" charset="0"/>
              </a:rPr>
              <a:t>s</a:t>
            </a:r>
            <a:r>
              <a:rPr lang="en-US" sz="1600" dirty="0" smtClean="0">
                <a:solidFill>
                  <a:srgbClr val="002060"/>
                </a:solidFill>
                <a:latin typeface="Verdana" pitchFamily="34" charset="0"/>
                <a:ea typeface="Verdana" pitchFamily="34" charset="0"/>
              </a:rPr>
              <a:t>yedbilalarmaan@gmail.com</a:t>
            </a:r>
            <a:endParaRPr lang="en-US" sz="2800" dirty="0">
              <a:solidFill>
                <a:srgbClr val="002060"/>
              </a:solidFill>
              <a:latin typeface="Verdana" pitchFamily="34" charset="0"/>
              <a:ea typeface="Verdana" pitchFamily="34" charset="0"/>
            </a:endParaRPr>
          </a:p>
          <a:p>
            <a:endParaRPr lang="en-US" sz="1600" dirty="0"/>
          </a:p>
        </p:txBody>
      </p:sp>
      <p:cxnSp>
        <p:nvCxnSpPr>
          <p:cNvPr id="8" name="Straight Connector 7"/>
          <p:cNvCxnSpPr/>
          <p:nvPr/>
        </p:nvCxnSpPr>
        <p:spPr>
          <a:xfrm>
            <a:off x="1676400" y="2952750"/>
            <a:ext cx="6781800" cy="1588"/>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298430"/>
            <a:ext cx="4267200" cy="400110"/>
          </a:xfrm>
          <a:prstGeom prst="rect">
            <a:avLst/>
          </a:prstGeom>
          <a:noFill/>
        </p:spPr>
        <p:txBody>
          <a:bodyPr wrap="square" rtlCol="0">
            <a:spAutoFit/>
          </a:bodyPr>
          <a:lstStyle/>
          <a:p>
            <a:r>
              <a:rPr lang="en-US" sz="2000" b="1" u="sng" dirty="0" smtClean="0">
                <a:latin typeface="Arial" pitchFamily="34" charset="0"/>
                <a:cs typeface="Arial" pitchFamily="34" charset="0"/>
              </a:rPr>
              <a:t>Exploratory Data Analysis (EDA</a:t>
            </a:r>
            <a:r>
              <a:rPr lang="en-US" sz="2000" b="1" u="sng" dirty="0" smtClean="0">
                <a:latin typeface="Arial" pitchFamily="34" charset="0"/>
                <a:cs typeface="Arial" pitchFamily="34" charset="0"/>
              </a:rPr>
              <a:t>)</a:t>
            </a:r>
            <a:endParaRPr lang="en-US" sz="2000" b="1" u="sng" dirty="0" smtClean="0">
              <a:latin typeface="Arial" pitchFamily="34" charset="0"/>
              <a:cs typeface="Arial" pitchFamily="34" charset="0"/>
            </a:endParaRPr>
          </a:p>
        </p:txBody>
      </p:sp>
      <p:sp>
        <p:nvSpPr>
          <p:cNvPr id="7" name="Rectangle 6"/>
          <p:cNvSpPr/>
          <p:nvPr/>
        </p:nvSpPr>
        <p:spPr>
          <a:xfrm>
            <a:off x="1143000" y="843498"/>
            <a:ext cx="7696200" cy="3785652"/>
          </a:xfrm>
          <a:prstGeom prst="rect">
            <a:avLst/>
          </a:prstGeom>
        </p:spPr>
        <p:txBody>
          <a:bodyPr wrap="square">
            <a:spAutoFit/>
          </a:bodyPr>
          <a:lstStyle/>
          <a:p>
            <a:r>
              <a:rPr lang="en-US" sz="1600" b="1" dirty="0" smtClean="0">
                <a:latin typeface="Arial" pitchFamily="34" charset="0"/>
                <a:cs typeface="Arial" pitchFamily="34" charset="0"/>
              </a:rPr>
              <a:t>Observations from </a:t>
            </a:r>
            <a:r>
              <a:rPr lang="en-US" sz="1600" b="1" dirty="0" err="1" smtClean="0">
                <a:latin typeface="Arial" pitchFamily="34" charset="0"/>
                <a:cs typeface="Arial" pitchFamily="34" charset="0"/>
              </a:rPr>
              <a:t>univariate</a:t>
            </a:r>
            <a:r>
              <a:rPr lang="en-US" sz="1600" b="1" dirty="0" smtClean="0">
                <a:latin typeface="Arial" pitchFamily="34" charset="0"/>
                <a:cs typeface="Arial" pitchFamily="34" charset="0"/>
              </a:rPr>
              <a:t> analysis:</a:t>
            </a:r>
          </a:p>
          <a:p>
            <a:endParaRPr lang="en-US" sz="1600" b="1" dirty="0" smtClean="0">
              <a:latin typeface="Calibri" pitchFamily="34" charset="0"/>
              <a:cs typeface="Calibri" pitchFamily="34" charset="0"/>
            </a:endParaRPr>
          </a:p>
          <a:p>
            <a:pPr>
              <a:buFont typeface="Wingdings" pitchFamily="2" charset="2"/>
              <a:buChar char="Ø"/>
            </a:pPr>
            <a:r>
              <a:rPr lang="en-US" sz="1600" dirty="0" smtClean="0">
                <a:latin typeface="Arial" pitchFamily="34" charset="0"/>
                <a:cs typeface="Arial" pitchFamily="34" charset="0"/>
              </a:rPr>
              <a:t>By looking at </a:t>
            </a:r>
            <a:r>
              <a:rPr lang="en-US" sz="1600" dirty="0" err="1" smtClean="0">
                <a:latin typeface="Arial" pitchFamily="34" charset="0"/>
                <a:cs typeface="Arial" pitchFamily="34" charset="0"/>
              </a:rPr>
              <a:t>countplot</a:t>
            </a:r>
            <a:r>
              <a:rPr lang="en-US" sz="1600" dirty="0" smtClean="0">
                <a:latin typeface="Arial" pitchFamily="34" charset="0"/>
                <a:cs typeface="Arial" pitchFamily="34" charset="0"/>
              </a:rPr>
              <a:t> of </a:t>
            </a:r>
            <a:r>
              <a:rPr lang="en-US" sz="1600" dirty="0" err="1" smtClean="0">
                <a:latin typeface="Arial" pitchFamily="34" charset="0"/>
                <a:cs typeface="Arial" pitchFamily="34" charset="0"/>
              </a:rPr>
              <a:t>MSZoning</a:t>
            </a:r>
            <a:r>
              <a:rPr lang="en-US" sz="1600" dirty="0" smtClean="0">
                <a:latin typeface="Arial" pitchFamily="34" charset="0"/>
                <a:cs typeface="Arial" pitchFamily="34" charset="0"/>
              </a:rPr>
              <a:t> ,which Identifies the general zoning classification of the </a:t>
            </a:r>
            <a:r>
              <a:rPr lang="en-US" sz="1600" dirty="0" err="1" smtClean="0">
                <a:latin typeface="Arial" pitchFamily="34" charset="0"/>
                <a:cs typeface="Arial" pitchFamily="34" charset="0"/>
              </a:rPr>
              <a:t>sale,we</a:t>
            </a:r>
            <a:r>
              <a:rPr lang="en-US" sz="1600" dirty="0" smtClean="0">
                <a:latin typeface="Arial" pitchFamily="34" charset="0"/>
                <a:cs typeface="Arial" pitchFamily="34" charset="0"/>
              </a:rPr>
              <a:t> find that 79 % of houses were sold in Low density </a:t>
            </a:r>
            <a:r>
              <a:rPr lang="en-US" sz="1600" dirty="0" err="1" smtClean="0">
                <a:latin typeface="Arial" pitchFamily="34" charset="0"/>
                <a:cs typeface="Arial" pitchFamily="34" charset="0"/>
              </a:rPr>
              <a:t>resedential</a:t>
            </a:r>
            <a:r>
              <a:rPr lang="en-US" sz="1600" dirty="0" smtClean="0">
                <a:latin typeface="Arial" pitchFamily="34" charset="0"/>
                <a:cs typeface="Arial" pitchFamily="34" charset="0"/>
              </a:rPr>
              <a:t> Areas</a:t>
            </a:r>
            <a:r>
              <a:rPr lang="en-US" sz="1600" dirty="0" smtClean="0">
                <a:latin typeface="Arial" pitchFamily="34" charset="0"/>
                <a:cs typeface="Arial" pitchFamily="34" charset="0"/>
              </a:rPr>
              <a:t>.</a:t>
            </a:r>
          </a:p>
          <a:p>
            <a:endParaRPr lang="en-US" sz="1600" dirty="0" smtClean="0">
              <a:latin typeface="Arial" pitchFamily="34" charset="0"/>
              <a:cs typeface="Arial" pitchFamily="34" charset="0"/>
            </a:endParaRPr>
          </a:p>
          <a:p>
            <a:pPr>
              <a:buFont typeface="Wingdings" pitchFamily="2" charset="2"/>
              <a:buChar char="Ø"/>
            </a:pPr>
            <a:r>
              <a:rPr lang="en-US" sz="1600" dirty="0" smtClean="0">
                <a:latin typeface="Arial" pitchFamily="34" charset="0"/>
                <a:cs typeface="Arial" pitchFamily="34" charset="0"/>
              </a:rPr>
              <a:t>For street ,which </a:t>
            </a:r>
            <a:r>
              <a:rPr lang="en-US" sz="1600" dirty="0" err="1" smtClean="0">
                <a:latin typeface="Arial" pitchFamily="34" charset="0"/>
                <a:cs typeface="Arial" pitchFamily="34" charset="0"/>
              </a:rPr>
              <a:t>states:Type</a:t>
            </a:r>
            <a:r>
              <a:rPr lang="en-US" sz="1600" dirty="0" smtClean="0">
                <a:latin typeface="Arial" pitchFamily="34" charset="0"/>
                <a:cs typeface="Arial" pitchFamily="34" charset="0"/>
              </a:rPr>
              <a:t> of road access to </a:t>
            </a:r>
            <a:r>
              <a:rPr lang="en-US" sz="1600" dirty="0" err="1" smtClean="0">
                <a:latin typeface="Arial" pitchFamily="34" charset="0"/>
                <a:cs typeface="Arial" pitchFamily="34" charset="0"/>
              </a:rPr>
              <a:t>property,we</a:t>
            </a:r>
            <a:r>
              <a:rPr lang="en-US" sz="1600" dirty="0" smtClean="0">
                <a:latin typeface="Arial" pitchFamily="34" charset="0"/>
                <a:cs typeface="Arial" pitchFamily="34" charset="0"/>
              </a:rPr>
              <a:t> observe that almost 100% of house which were sold had access to paved roads so we can consider that no houses were purchased which had gravel road access</a:t>
            </a:r>
            <a:r>
              <a:rPr lang="en-US" sz="1600" dirty="0" smtClean="0">
                <a:latin typeface="Arial" pitchFamily="34" charset="0"/>
                <a:cs typeface="Arial" pitchFamily="34" charset="0"/>
              </a:rPr>
              <a:t>.</a:t>
            </a:r>
          </a:p>
          <a:p>
            <a:endParaRPr lang="en-US" sz="1600" dirty="0" smtClean="0">
              <a:latin typeface="Arial" pitchFamily="34" charset="0"/>
              <a:cs typeface="Arial" pitchFamily="34" charset="0"/>
            </a:endParaRPr>
          </a:p>
          <a:p>
            <a:pPr>
              <a:buFont typeface="Wingdings" pitchFamily="2" charset="2"/>
              <a:buChar char="Ø"/>
            </a:pPr>
            <a:r>
              <a:rPr lang="en-US" sz="1600" dirty="0" smtClean="0">
                <a:latin typeface="Arial" pitchFamily="34" charset="0"/>
                <a:cs typeface="Arial" pitchFamily="34" charset="0"/>
              </a:rPr>
              <a:t>For Alley,93% of the purchased house do not have access to </a:t>
            </a:r>
            <a:r>
              <a:rPr lang="en-US" sz="1600" dirty="0" err="1" smtClean="0">
                <a:latin typeface="Arial" pitchFamily="34" charset="0"/>
                <a:cs typeface="Arial" pitchFamily="34" charset="0"/>
              </a:rPr>
              <a:t>alley.Only</a:t>
            </a:r>
            <a:r>
              <a:rPr lang="en-US" sz="1600" dirty="0" smtClean="0">
                <a:latin typeface="Arial" pitchFamily="34" charset="0"/>
                <a:cs typeface="Arial" pitchFamily="34" charset="0"/>
              </a:rPr>
              <a:t> 4% have gravel &amp; 3% have paved alley</a:t>
            </a:r>
            <a:r>
              <a:rPr lang="en-US" sz="1600" dirty="0" smtClean="0">
                <a:latin typeface="Arial" pitchFamily="34" charset="0"/>
                <a:cs typeface="Arial" pitchFamily="34" charset="0"/>
              </a:rPr>
              <a:t>.</a:t>
            </a:r>
          </a:p>
          <a:p>
            <a:endParaRPr lang="en-US" sz="1600" dirty="0" smtClean="0">
              <a:latin typeface="Arial" pitchFamily="34" charset="0"/>
              <a:cs typeface="Arial" pitchFamily="34" charset="0"/>
            </a:endParaRPr>
          </a:p>
          <a:p>
            <a:pPr>
              <a:buFont typeface="Wingdings" pitchFamily="2" charset="2"/>
              <a:buChar char="Ø"/>
            </a:pPr>
            <a:r>
              <a:rPr lang="en-US" sz="1600" dirty="0" err="1" smtClean="0">
                <a:latin typeface="Arial" pitchFamily="34" charset="0"/>
                <a:cs typeface="Arial" pitchFamily="34" charset="0"/>
              </a:rPr>
              <a:t>LotShape</a:t>
            </a:r>
            <a:r>
              <a:rPr lang="en-US" sz="1600" dirty="0" smtClean="0">
                <a:latin typeface="Arial" pitchFamily="34" charset="0"/>
                <a:cs typeface="Arial" pitchFamily="34" charset="0"/>
              </a:rPr>
              <a:t> : 63% of the sold property was of Regular shape followed by slightly irregular type (33%).It means Australian gives priority to regular shaped houses</a:t>
            </a:r>
            <a:r>
              <a:rPr lang="en-US" sz="1600" dirty="0" smtClean="0">
                <a:latin typeface="Arial" pitchFamily="34" charset="0"/>
                <a:cs typeface="Arial" pitchFamily="3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43000" y="438150"/>
            <a:ext cx="7696200" cy="4031873"/>
          </a:xfrm>
          <a:prstGeom prst="rect">
            <a:avLst/>
          </a:prstGeom>
        </p:spPr>
        <p:txBody>
          <a:bodyPr wrap="square">
            <a:spAutoFit/>
          </a:bodyPr>
          <a:lstStyle/>
          <a:p>
            <a:pPr>
              <a:buFont typeface="Wingdings" pitchFamily="2" charset="2"/>
              <a:buChar char="Ø"/>
            </a:pPr>
            <a:r>
              <a:rPr lang="en-US" sz="1600" dirty="0" err="1" smtClean="0">
                <a:latin typeface="Arial" pitchFamily="34" charset="0"/>
                <a:cs typeface="Arial" pitchFamily="34" charset="0"/>
              </a:rPr>
              <a:t>LandContour</a:t>
            </a:r>
            <a:r>
              <a:rPr lang="en-US" sz="1600" dirty="0" smtClean="0">
                <a:latin typeface="Arial" pitchFamily="34" charset="0"/>
                <a:cs typeface="Arial" pitchFamily="34" charset="0"/>
              </a:rPr>
              <a:t> </a:t>
            </a:r>
            <a:r>
              <a:rPr lang="en-US" sz="1600" dirty="0" smtClean="0">
                <a:latin typeface="Arial" pitchFamily="34" charset="0"/>
                <a:cs typeface="Arial" pitchFamily="34" charset="0"/>
              </a:rPr>
              <a:t>:90% of sold houses were </a:t>
            </a:r>
            <a:r>
              <a:rPr lang="en-US" sz="1600" dirty="0" err="1" smtClean="0">
                <a:latin typeface="Arial" pitchFamily="34" charset="0"/>
                <a:cs typeface="Arial" pitchFamily="34" charset="0"/>
              </a:rPr>
              <a:t>neary</a:t>
            </a:r>
            <a:r>
              <a:rPr lang="en-US" sz="1600" dirty="0" smtClean="0">
                <a:latin typeface="Arial" pitchFamily="34" charset="0"/>
                <a:cs typeface="Arial" pitchFamily="34" charset="0"/>
              </a:rPr>
              <a:t> flat level.</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err="1" smtClean="0">
                <a:latin typeface="Arial" pitchFamily="34" charset="0"/>
                <a:cs typeface="Arial" pitchFamily="34" charset="0"/>
              </a:rPr>
              <a:t>LotConfig</a:t>
            </a:r>
            <a:r>
              <a:rPr lang="en-US" sz="1600" dirty="0" smtClean="0">
                <a:latin typeface="Arial" pitchFamily="34" charset="0"/>
                <a:cs typeface="Arial" pitchFamily="34" charset="0"/>
              </a:rPr>
              <a:t> : 72% of purchased houses had Inside lot of the property.</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err="1" smtClean="0">
                <a:latin typeface="Arial" pitchFamily="34" charset="0"/>
                <a:cs typeface="Arial" pitchFamily="34" charset="0"/>
              </a:rPr>
              <a:t>LandSlope</a:t>
            </a:r>
            <a:r>
              <a:rPr lang="en-US" sz="1600" dirty="0" smtClean="0">
                <a:latin typeface="Arial" pitchFamily="34" charset="0"/>
                <a:cs typeface="Arial" pitchFamily="34" charset="0"/>
              </a:rPr>
              <a:t> :Around 95% of the sold property had gentle </a:t>
            </a:r>
            <a:r>
              <a:rPr lang="en-US" sz="1600" dirty="0" smtClean="0">
                <a:latin typeface="Arial" pitchFamily="34" charset="0"/>
                <a:cs typeface="Arial" pitchFamily="34" charset="0"/>
              </a:rPr>
              <a:t>slope.</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smtClean="0">
                <a:latin typeface="Arial" pitchFamily="34" charset="0"/>
                <a:cs typeface="Arial" pitchFamily="34" charset="0"/>
              </a:rPr>
              <a:t>Neighborhood: Physical locations within Ames city limits-:highest 16% of </a:t>
            </a:r>
            <a:r>
              <a:rPr lang="en-US" sz="1600" dirty="0" err="1" smtClean="0">
                <a:latin typeface="Arial" pitchFamily="34" charset="0"/>
                <a:cs typeface="Arial" pitchFamily="34" charset="0"/>
              </a:rPr>
              <a:t>purhcased</a:t>
            </a:r>
            <a:r>
              <a:rPr lang="en-US" sz="1600" dirty="0" smtClean="0">
                <a:latin typeface="Arial" pitchFamily="34" charset="0"/>
                <a:cs typeface="Arial" pitchFamily="34" charset="0"/>
              </a:rPr>
              <a:t> houses has </a:t>
            </a:r>
            <a:r>
              <a:rPr lang="en-US" sz="1600" dirty="0" err="1" smtClean="0">
                <a:latin typeface="Arial" pitchFamily="34" charset="0"/>
                <a:cs typeface="Arial" pitchFamily="34" charset="0"/>
              </a:rPr>
              <a:t>neighbourhood</a:t>
            </a:r>
            <a:r>
              <a:rPr lang="en-US" sz="1600" dirty="0" smtClean="0">
                <a:latin typeface="Arial" pitchFamily="34" charset="0"/>
                <a:cs typeface="Arial" pitchFamily="34" charset="0"/>
              </a:rPr>
              <a:t> of </a:t>
            </a:r>
            <a:r>
              <a:rPr lang="en-US" sz="1600" dirty="0" err="1" smtClean="0">
                <a:latin typeface="Arial" pitchFamily="34" charset="0"/>
                <a:cs typeface="Arial" pitchFamily="34" charset="0"/>
              </a:rPr>
              <a:t>NWAmes</a:t>
            </a:r>
            <a:r>
              <a:rPr lang="en-US" sz="1600" dirty="0" smtClean="0">
                <a:latin typeface="Arial" pitchFamily="34" charset="0"/>
                <a:cs typeface="Arial" pitchFamily="34" charset="0"/>
              </a:rPr>
              <a:t>(Northwest Ames) followed by </a:t>
            </a:r>
            <a:r>
              <a:rPr lang="en-US" sz="1600" dirty="0" err="1" smtClean="0">
                <a:latin typeface="Arial" pitchFamily="34" charset="0"/>
                <a:cs typeface="Arial" pitchFamily="34" charset="0"/>
              </a:rPr>
              <a:t>CollgCr</a:t>
            </a:r>
            <a:r>
              <a:rPr lang="en-US" sz="1600" dirty="0" smtClean="0">
                <a:latin typeface="Arial" pitchFamily="34" charset="0"/>
                <a:cs typeface="Arial" pitchFamily="34" charset="0"/>
              </a:rPr>
              <a:t>(College Creek) and least houses were purchased in </a:t>
            </a:r>
            <a:r>
              <a:rPr lang="en-US" sz="1600" dirty="0" err="1" smtClean="0">
                <a:latin typeface="Arial" pitchFamily="34" charset="0"/>
                <a:cs typeface="Arial" pitchFamily="34" charset="0"/>
              </a:rPr>
              <a:t>neighbour</a:t>
            </a:r>
            <a:r>
              <a:rPr lang="en-US" sz="1600" dirty="0" smtClean="0">
                <a:latin typeface="Arial" pitchFamily="34" charset="0"/>
                <a:cs typeface="Arial" pitchFamily="34" charset="0"/>
              </a:rPr>
              <a:t> hood of </a:t>
            </a:r>
            <a:r>
              <a:rPr lang="en-US" sz="1600" dirty="0" smtClean="0">
                <a:latin typeface="Arial" pitchFamily="34" charset="0"/>
                <a:cs typeface="Arial" pitchFamily="34" charset="0"/>
              </a:rPr>
              <a:t>Bluestem.</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smtClean="0">
                <a:latin typeface="Arial" pitchFamily="34" charset="0"/>
                <a:cs typeface="Arial" pitchFamily="34" charset="0"/>
              </a:rPr>
              <a:t>Condition1: Proximity to various conditions-:86% of purchased houses had normal proximity to various conditions1 and least 0.00 had </a:t>
            </a:r>
            <a:r>
              <a:rPr lang="en-US" sz="1600" dirty="0" err="1" smtClean="0">
                <a:latin typeface="Arial" pitchFamily="34" charset="0"/>
                <a:cs typeface="Arial" pitchFamily="34" charset="0"/>
              </a:rPr>
              <a:t>RRne,RRNn</a:t>
            </a:r>
            <a:r>
              <a:rPr lang="en-US" sz="1600" dirty="0" smtClean="0">
                <a:latin typeface="Arial" pitchFamily="34" charset="0"/>
                <a:cs typeface="Arial" pitchFamily="34" charset="0"/>
              </a:rPr>
              <a:t> </a:t>
            </a:r>
            <a:r>
              <a:rPr lang="en-US" sz="1600" dirty="0" smtClean="0">
                <a:latin typeface="Arial" pitchFamily="34" charset="0"/>
                <a:cs typeface="Arial" pitchFamily="34" charset="0"/>
              </a:rPr>
              <a:t>proximity.</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smtClean="0">
                <a:latin typeface="Arial" pitchFamily="34" charset="0"/>
                <a:cs typeface="Arial" pitchFamily="34" charset="0"/>
              </a:rPr>
              <a:t>Condition2: Proximity to various conditions (if more than one is present)-:99% of purchased houses had normal proximity to various </a:t>
            </a:r>
            <a:r>
              <a:rPr lang="en-US" sz="1600" dirty="0" smtClean="0">
                <a:latin typeface="Arial" pitchFamily="34" charset="0"/>
                <a:cs typeface="Arial" pitchFamily="34" charset="0"/>
              </a:rPr>
              <a:t>conditions2.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43000" y="438150"/>
            <a:ext cx="7696200" cy="4524315"/>
          </a:xfrm>
          <a:prstGeom prst="rect">
            <a:avLst/>
          </a:prstGeom>
        </p:spPr>
        <p:txBody>
          <a:bodyPr wrap="square">
            <a:spAutoFit/>
          </a:bodyPr>
          <a:lstStyle/>
          <a:p>
            <a:pPr>
              <a:buFont typeface="Wingdings" pitchFamily="2" charset="2"/>
              <a:buChar char="Ø"/>
            </a:pPr>
            <a:r>
              <a:rPr lang="en-US" sz="1600" dirty="0" err="1" smtClean="0">
                <a:latin typeface="Arial" pitchFamily="34" charset="0"/>
                <a:cs typeface="Arial" pitchFamily="34" charset="0"/>
              </a:rPr>
              <a:t>BldgType</a:t>
            </a:r>
            <a:r>
              <a:rPr lang="en-US" sz="1600" dirty="0" smtClean="0">
                <a:latin typeface="Arial" pitchFamily="34" charset="0"/>
                <a:cs typeface="Arial" pitchFamily="34" charset="0"/>
              </a:rPr>
              <a:t>: Type of dwelling-:84% purchased houses were single family </a:t>
            </a:r>
            <a:r>
              <a:rPr lang="en-US" sz="1600" dirty="0" err="1" smtClean="0">
                <a:latin typeface="Arial" pitchFamily="34" charset="0"/>
                <a:cs typeface="Arial" pitchFamily="34" charset="0"/>
              </a:rPr>
              <a:t>detached,followed</a:t>
            </a:r>
            <a:r>
              <a:rPr lang="en-US" sz="1600" dirty="0" smtClean="0">
                <a:latin typeface="Arial" pitchFamily="34" charset="0"/>
                <a:cs typeface="Arial" pitchFamily="34" charset="0"/>
              </a:rPr>
              <a:t> by 8% 2FmCon(Two-family Conversion</a:t>
            </a:r>
            <a:r>
              <a:rPr lang="en-US" sz="1600" dirty="0" smtClean="0">
                <a:latin typeface="Arial" pitchFamily="34" charset="0"/>
                <a:cs typeface="Arial" pitchFamily="34" charset="0"/>
              </a:rPr>
              <a:t>).</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err="1" smtClean="0">
                <a:latin typeface="Arial" pitchFamily="34" charset="0"/>
                <a:cs typeface="Arial" pitchFamily="34" charset="0"/>
              </a:rPr>
              <a:t>HouseStyle</a:t>
            </a:r>
            <a:r>
              <a:rPr lang="en-US" sz="1600" dirty="0" smtClean="0">
                <a:latin typeface="Arial" pitchFamily="34" charset="0"/>
                <a:cs typeface="Arial" pitchFamily="34" charset="0"/>
              </a:rPr>
              <a:t>: Style of dwelling-:49% houses had 1story followed by 2story style (31</a:t>
            </a:r>
            <a:r>
              <a:rPr lang="en-US" sz="1600" dirty="0" smtClean="0">
                <a:latin typeface="Arial" pitchFamily="34" charset="0"/>
                <a:cs typeface="Arial" pitchFamily="34" charset="0"/>
              </a:rPr>
              <a:t>%)</a:t>
            </a:r>
          </a:p>
          <a:p>
            <a:endParaRPr lang="en-US" sz="1600" dirty="0" smtClean="0">
              <a:latin typeface="Arial" pitchFamily="34" charset="0"/>
              <a:cs typeface="Arial" pitchFamily="34" charset="0"/>
            </a:endParaRPr>
          </a:p>
          <a:p>
            <a:pPr>
              <a:buFont typeface="Wingdings" pitchFamily="2" charset="2"/>
              <a:buChar char="Ø"/>
            </a:pPr>
            <a:r>
              <a:rPr lang="en-US" sz="1600" dirty="0" err="1" smtClean="0">
                <a:latin typeface="Arial" pitchFamily="34" charset="0"/>
                <a:cs typeface="Arial" pitchFamily="34" charset="0"/>
              </a:rPr>
              <a:t>RoofStyle</a:t>
            </a:r>
            <a:r>
              <a:rPr lang="en-US" sz="1600" dirty="0" smtClean="0">
                <a:latin typeface="Arial" pitchFamily="34" charset="0"/>
                <a:cs typeface="Arial" pitchFamily="34" charset="0"/>
              </a:rPr>
              <a:t>: Type of roof-:78% of houses have Gable roof style and 19% have Hip roof </a:t>
            </a:r>
            <a:r>
              <a:rPr lang="en-US" sz="1600" dirty="0" smtClean="0">
                <a:latin typeface="Arial" pitchFamily="34" charset="0"/>
                <a:cs typeface="Arial" pitchFamily="34" charset="0"/>
              </a:rPr>
              <a:t>style.</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err="1" smtClean="0">
                <a:latin typeface="Arial" pitchFamily="34" charset="0"/>
                <a:cs typeface="Arial" pitchFamily="34" charset="0"/>
              </a:rPr>
              <a:t>RoofMatl</a:t>
            </a:r>
            <a:r>
              <a:rPr lang="en-US" sz="1600" dirty="0" smtClean="0">
                <a:latin typeface="Arial" pitchFamily="34" charset="0"/>
                <a:cs typeface="Arial" pitchFamily="34" charset="0"/>
              </a:rPr>
              <a:t>: Roof material-:98% houses have </a:t>
            </a:r>
            <a:r>
              <a:rPr lang="en-US" sz="1600" dirty="0" err="1" smtClean="0">
                <a:latin typeface="Arial" pitchFamily="34" charset="0"/>
                <a:cs typeface="Arial" pitchFamily="34" charset="0"/>
              </a:rPr>
              <a:t>CompShg</a:t>
            </a:r>
            <a:r>
              <a:rPr lang="en-US" sz="1600" dirty="0" smtClean="0">
                <a:latin typeface="Arial" pitchFamily="34" charset="0"/>
                <a:cs typeface="Arial" pitchFamily="34" charset="0"/>
              </a:rPr>
              <a:t>(Standard (Composite) Shingle) roof </a:t>
            </a:r>
            <a:r>
              <a:rPr lang="en-US" sz="1600" dirty="0" smtClean="0">
                <a:latin typeface="Arial" pitchFamily="34" charset="0"/>
                <a:cs typeface="Arial" pitchFamily="34" charset="0"/>
              </a:rPr>
              <a:t>material.</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smtClean="0">
                <a:latin typeface="Arial" pitchFamily="34" charset="0"/>
                <a:cs typeface="Arial" pitchFamily="34" charset="0"/>
              </a:rPr>
              <a:t>Exterior1st: Exterior covering on house-:34% houses have </a:t>
            </a:r>
            <a:r>
              <a:rPr lang="en-US" sz="1600" dirty="0" err="1" smtClean="0">
                <a:latin typeface="Arial" pitchFamily="34" charset="0"/>
                <a:cs typeface="Arial" pitchFamily="34" charset="0"/>
              </a:rPr>
              <a:t>Vinylsiding</a:t>
            </a:r>
            <a:r>
              <a:rPr lang="en-US" sz="1600" dirty="0" smtClean="0">
                <a:latin typeface="Arial" pitchFamily="34" charset="0"/>
                <a:cs typeface="Arial" pitchFamily="34" charset="0"/>
              </a:rPr>
              <a:t> covering on exteriors 15% have hard board and metal </a:t>
            </a:r>
            <a:r>
              <a:rPr lang="en-US" sz="1600" dirty="0" smtClean="0">
                <a:latin typeface="Arial" pitchFamily="34" charset="0"/>
                <a:cs typeface="Arial" pitchFamily="34" charset="0"/>
              </a:rPr>
              <a:t>siding.</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smtClean="0">
                <a:latin typeface="Arial" pitchFamily="34" charset="0"/>
                <a:cs typeface="Arial" pitchFamily="34" charset="0"/>
              </a:rPr>
              <a:t>Exterior2nd: Exterior covering on house (if more than one material)-:33% houses have </a:t>
            </a:r>
            <a:r>
              <a:rPr lang="en-US" sz="1600" dirty="0" err="1" smtClean="0">
                <a:latin typeface="Arial" pitchFamily="34" charset="0"/>
                <a:cs typeface="Arial" pitchFamily="34" charset="0"/>
              </a:rPr>
              <a:t>VinylSd</a:t>
            </a:r>
            <a:r>
              <a:rPr lang="en-US" sz="1600" dirty="0" smtClean="0">
                <a:latin typeface="Arial" pitchFamily="34" charset="0"/>
                <a:cs typeface="Arial" pitchFamily="34" charset="0"/>
              </a:rPr>
              <a:t>(Vinyl Siding) 15% have hard board and metal </a:t>
            </a:r>
            <a:r>
              <a:rPr lang="en-US" sz="1600" dirty="0" smtClean="0">
                <a:latin typeface="Arial" pitchFamily="34" charset="0"/>
                <a:cs typeface="Arial" pitchFamily="34" charset="0"/>
              </a:rPr>
              <a:t>siding.</a:t>
            </a:r>
          </a:p>
          <a:p>
            <a:endParaRPr lang="en-US" sz="1600" dirty="0" smtClean="0">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43000" y="361950"/>
            <a:ext cx="7696200" cy="4524315"/>
          </a:xfrm>
          <a:prstGeom prst="rect">
            <a:avLst/>
          </a:prstGeom>
        </p:spPr>
        <p:txBody>
          <a:bodyPr wrap="square">
            <a:spAutoFit/>
          </a:bodyPr>
          <a:lstStyle/>
          <a:p>
            <a:pPr>
              <a:buFont typeface="Wingdings" pitchFamily="2" charset="2"/>
              <a:buChar char="Ø"/>
            </a:pPr>
            <a:r>
              <a:rPr lang="en-US" sz="1600" dirty="0" err="1" smtClean="0">
                <a:latin typeface="Arial" pitchFamily="34" charset="0"/>
                <a:cs typeface="Arial" pitchFamily="34" charset="0"/>
              </a:rPr>
              <a:t>MasVnrType</a:t>
            </a:r>
            <a:r>
              <a:rPr lang="en-US" sz="1600" dirty="0" smtClean="0">
                <a:latin typeface="Arial" pitchFamily="34" charset="0"/>
                <a:cs typeface="Arial" pitchFamily="34" charset="0"/>
              </a:rPr>
              <a:t>: Masonry veneer type-:60% of houses have no masonry veneer type followed by </a:t>
            </a:r>
            <a:r>
              <a:rPr lang="en-US" sz="1600" dirty="0" err="1" smtClean="0">
                <a:latin typeface="Arial" pitchFamily="34" charset="0"/>
                <a:cs typeface="Arial" pitchFamily="34" charset="0"/>
              </a:rPr>
              <a:t>BrkFace</a:t>
            </a:r>
            <a:r>
              <a:rPr lang="en-US" sz="1600" dirty="0" smtClean="0">
                <a:latin typeface="Arial" pitchFamily="34" charset="0"/>
                <a:cs typeface="Arial" pitchFamily="34" charset="0"/>
              </a:rPr>
              <a:t>(Brick Face) (30</a:t>
            </a:r>
            <a:r>
              <a:rPr lang="en-US" sz="1600" dirty="0" smtClean="0">
                <a:latin typeface="Arial" pitchFamily="34" charset="0"/>
                <a:cs typeface="Arial" pitchFamily="34" charset="0"/>
              </a:rPr>
              <a:t>%)</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err="1" smtClean="0">
                <a:latin typeface="Arial" pitchFamily="34" charset="0"/>
                <a:cs typeface="Arial" pitchFamily="34" charset="0"/>
              </a:rPr>
              <a:t>ExterQual</a:t>
            </a:r>
            <a:r>
              <a:rPr lang="en-US" sz="1600" dirty="0" smtClean="0">
                <a:latin typeface="Arial" pitchFamily="34" charset="0"/>
                <a:cs typeface="Arial" pitchFamily="34" charset="0"/>
              </a:rPr>
              <a:t>: Evaluates the quality of the material on the exterior-:61% of the sold </a:t>
            </a:r>
            <a:r>
              <a:rPr lang="en-US" sz="1600" dirty="0" err="1" smtClean="0">
                <a:latin typeface="Arial" pitchFamily="34" charset="0"/>
                <a:cs typeface="Arial" pitchFamily="34" charset="0"/>
              </a:rPr>
              <a:t>hoUse</a:t>
            </a:r>
            <a:r>
              <a:rPr lang="en-US" sz="1600" dirty="0" smtClean="0">
                <a:latin typeface="Arial" pitchFamily="34" charset="0"/>
                <a:cs typeface="Arial" pitchFamily="34" charset="0"/>
              </a:rPr>
              <a:t> have TA(Average/Typical) quality material on exterior followed by </a:t>
            </a:r>
            <a:r>
              <a:rPr lang="en-US" sz="1600" dirty="0" err="1" smtClean="0">
                <a:latin typeface="Arial" pitchFamily="34" charset="0"/>
                <a:cs typeface="Arial" pitchFamily="34" charset="0"/>
              </a:rPr>
              <a:t>Gd</a:t>
            </a:r>
            <a:r>
              <a:rPr lang="en-US" sz="1600" dirty="0" smtClean="0">
                <a:latin typeface="Arial" pitchFamily="34" charset="0"/>
                <a:cs typeface="Arial" pitchFamily="34" charset="0"/>
              </a:rPr>
              <a:t>(Good) 34</a:t>
            </a:r>
            <a:r>
              <a:rPr lang="en-US" sz="1600" dirty="0" smtClean="0">
                <a:latin typeface="Arial" pitchFamily="34" charset="0"/>
                <a:cs typeface="Arial" pitchFamily="34" charset="0"/>
              </a:rPr>
              <a:t>%</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err="1" smtClean="0">
                <a:latin typeface="Arial" pitchFamily="34" charset="0"/>
                <a:cs typeface="Arial" pitchFamily="34" charset="0"/>
              </a:rPr>
              <a:t>ExterCond</a:t>
            </a:r>
            <a:r>
              <a:rPr lang="en-US" sz="1600" dirty="0" smtClean="0">
                <a:latin typeface="Arial" pitchFamily="34" charset="0"/>
                <a:cs typeface="Arial" pitchFamily="34" charset="0"/>
              </a:rPr>
              <a:t>: Evaluates the present condition of the material on the exterior-:88% houses are currently in TA(average) condition of exterior </a:t>
            </a:r>
            <a:r>
              <a:rPr lang="en-US" sz="1600" dirty="0" smtClean="0">
                <a:latin typeface="Arial" pitchFamily="34" charset="0"/>
                <a:cs typeface="Arial" pitchFamily="34" charset="0"/>
              </a:rPr>
              <a:t>material.</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smtClean="0">
                <a:latin typeface="Arial" pitchFamily="34" charset="0"/>
                <a:cs typeface="Arial" pitchFamily="34" charset="0"/>
              </a:rPr>
              <a:t>Foundation: Type of foundation-:44% houses have foundation </a:t>
            </a:r>
            <a:r>
              <a:rPr lang="en-US" sz="1600" dirty="0" err="1" smtClean="0">
                <a:latin typeface="Arial" pitchFamily="34" charset="0"/>
                <a:cs typeface="Arial" pitchFamily="34" charset="0"/>
              </a:rPr>
              <a:t>CBlock</a:t>
            </a:r>
            <a:r>
              <a:rPr lang="en-US" sz="1600" dirty="0" smtClean="0">
                <a:latin typeface="Arial" pitchFamily="34" charset="0"/>
                <a:cs typeface="Arial" pitchFamily="34" charset="0"/>
              </a:rPr>
              <a:t>(Cinder Block) &amp; 44% have </a:t>
            </a:r>
            <a:r>
              <a:rPr lang="en-US" sz="1600" dirty="0" err="1" smtClean="0">
                <a:latin typeface="Arial" pitchFamily="34" charset="0"/>
                <a:cs typeface="Arial" pitchFamily="34" charset="0"/>
              </a:rPr>
              <a:t>PConc</a:t>
            </a:r>
            <a:r>
              <a:rPr lang="en-US" sz="1600" dirty="0" smtClean="0">
                <a:latin typeface="Arial" pitchFamily="34" charset="0"/>
                <a:cs typeface="Arial" pitchFamily="34" charset="0"/>
              </a:rPr>
              <a:t>(Poured </a:t>
            </a:r>
            <a:r>
              <a:rPr lang="en-US" sz="1600" dirty="0" err="1" smtClean="0">
                <a:latin typeface="Arial" pitchFamily="34" charset="0"/>
                <a:cs typeface="Arial" pitchFamily="34" charset="0"/>
              </a:rPr>
              <a:t>Contrete</a:t>
            </a:r>
            <a:r>
              <a:rPr lang="en-US" sz="1600" dirty="0" smtClean="0">
                <a:latin typeface="Arial" pitchFamily="34" charset="0"/>
                <a:cs typeface="Arial" pitchFamily="34" charset="0"/>
              </a:rPr>
              <a:t>)</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err="1" smtClean="0">
                <a:latin typeface="Arial" pitchFamily="34" charset="0"/>
                <a:cs typeface="Arial" pitchFamily="34" charset="0"/>
              </a:rPr>
              <a:t>BsmtQual</a:t>
            </a:r>
            <a:r>
              <a:rPr lang="en-US" sz="1600" dirty="0" smtClean="0">
                <a:latin typeface="Arial" pitchFamily="34" charset="0"/>
                <a:cs typeface="Arial" pitchFamily="34" charset="0"/>
              </a:rPr>
              <a:t>: Evaluates the height of the basement-:44% of houses have TA(typical) (80-89 inches) basement height followed by </a:t>
            </a:r>
            <a:r>
              <a:rPr lang="en-US" sz="1600" dirty="0" err="1" smtClean="0">
                <a:latin typeface="Arial" pitchFamily="34" charset="0"/>
                <a:cs typeface="Arial" pitchFamily="34" charset="0"/>
              </a:rPr>
              <a:t>Gd</a:t>
            </a:r>
            <a:r>
              <a:rPr lang="en-US" sz="1600" dirty="0" smtClean="0">
                <a:latin typeface="Arial" pitchFamily="34" charset="0"/>
                <a:cs typeface="Arial" pitchFamily="34" charset="0"/>
              </a:rPr>
              <a:t>(Good) (90-99 inches</a:t>
            </a:r>
            <a:r>
              <a:rPr lang="en-US" sz="1600" dirty="0" smtClean="0">
                <a:latin typeface="Arial" pitchFamily="34" charset="0"/>
                <a:cs typeface="Arial" pitchFamily="34" charset="0"/>
              </a:rPr>
              <a:t>)</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err="1" smtClean="0">
                <a:latin typeface="Arial" pitchFamily="34" charset="0"/>
                <a:cs typeface="Arial" pitchFamily="34" charset="0"/>
              </a:rPr>
              <a:t>BsmtCond</a:t>
            </a:r>
            <a:r>
              <a:rPr lang="en-US" sz="1600" dirty="0" smtClean="0">
                <a:latin typeface="Arial" pitchFamily="34" charset="0"/>
                <a:cs typeface="Arial" pitchFamily="34" charset="0"/>
              </a:rPr>
              <a:t>: Evaluates the general condition of the basement-:89% of houses have TA(Typical - slight dampness allowed) </a:t>
            </a:r>
            <a:r>
              <a:rPr lang="en-US" sz="1600" dirty="0" err="1" smtClean="0">
                <a:latin typeface="Arial" pitchFamily="34" charset="0"/>
                <a:cs typeface="Arial" pitchFamily="34" charset="0"/>
              </a:rPr>
              <a:t>basment</a:t>
            </a:r>
            <a:endParaRPr lang="en-US" sz="1600" dirty="0" smtClean="0">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43000" y="361950"/>
            <a:ext cx="7696200" cy="4524315"/>
          </a:xfrm>
          <a:prstGeom prst="rect">
            <a:avLst/>
          </a:prstGeom>
        </p:spPr>
        <p:txBody>
          <a:bodyPr wrap="square">
            <a:spAutoFit/>
          </a:bodyPr>
          <a:lstStyle/>
          <a:p>
            <a:pPr>
              <a:buFont typeface="Wingdings" pitchFamily="2" charset="2"/>
              <a:buChar char="Ø"/>
            </a:pPr>
            <a:r>
              <a:rPr lang="en-US" sz="1600" dirty="0" err="1" smtClean="0">
                <a:latin typeface="Arial" pitchFamily="34" charset="0"/>
                <a:cs typeface="Arial" pitchFamily="34" charset="0"/>
              </a:rPr>
              <a:t>BsmtExposure</a:t>
            </a:r>
            <a:r>
              <a:rPr lang="en-US" sz="1600" dirty="0" smtClean="0">
                <a:latin typeface="Arial" pitchFamily="34" charset="0"/>
                <a:cs typeface="Arial" pitchFamily="34" charset="0"/>
              </a:rPr>
              <a:t>: Refers to walkout or garden level walls-:64% of houses have No(No Exposure) followed by Av(Average Exposure ) 15%</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smtClean="0">
                <a:latin typeface="Arial" pitchFamily="34" charset="0"/>
                <a:cs typeface="Arial" pitchFamily="34" charset="0"/>
              </a:rPr>
              <a:t>BsmtFinType1: Rating of basement finished area-:(30%) have </a:t>
            </a:r>
            <a:r>
              <a:rPr lang="en-US" sz="1600" dirty="0" err="1" smtClean="0">
                <a:latin typeface="Arial" pitchFamily="34" charset="0"/>
                <a:cs typeface="Arial" pitchFamily="34" charset="0"/>
              </a:rPr>
              <a:t>Unf</a:t>
            </a:r>
            <a:r>
              <a:rPr lang="en-US" sz="1600" dirty="0" smtClean="0">
                <a:latin typeface="Arial" pitchFamily="34" charset="0"/>
                <a:cs typeface="Arial" pitchFamily="34" charset="0"/>
              </a:rPr>
              <a:t>(</a:t>
            </a:r>
            <a:r>
              <a:rPr lang="en-US" sz="1600" dirty="0" err="1" smtClean="0">
                <a:latin typeface="Arial" pitchFamily="34" charset="0"/>
                <a:cs typeface="Arial" pitchFamily="34" charset="0"/>
              </a:rPr>
              <a:t>Unfinshed</a:t>
            </a:r>
            <a:r>
              <a:rPr lang="en-US" sz="1600" dirty="0" smtClean="0">
                <a:latin typeface="Arial" pitchFamily="34" charset="0"/>
                <a:cs typeface="Arial" pitchFamily="34" charset="0"/>
              </a:rPr>
              <a:t>) basement area and 28% comes under GLQ(good living quarters)</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smtClean="0">
                <a:latin typeface="Arial" pitchFamily="34" charset="0"/>
                <a:cs typeface="Arial" pitchFamily="34" charset="0"/>
              </a:rPr>
              <a:t>Heating: Type of heating-:98% houses have </a:t>
            </a:r>
            <a:r>
              <a:rPr lang="en-US" sz="1600" dirty="0" err="1" smtClean="0">
                <a:latin typeface="Arial" pitchFamily="34" charset="0"/>
                <a:cs typeface="Arial" pitchFamily="34" charset="0"/>
              </a:rPr>
              <a:t>GasA</a:t>
            </a:r>
            <a:r>
              <a:rPr lang="en-US" sz="1600" dirty="0" smtClean="0">
                <a:latin typeface="Arial" pitchFamily="34" charset="0"/>
                <a:cs typeface="Arial" pitchFamily="34" charset="0"/>
              </a:rPr>
              <a:t>(Gas forced warm air furnace) heating type.</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err="1" smtClean="0">
                <a:latin typeface="Arial" pitchFamily="34" charset="0"/>
                <a:cs typeface="Arial" pitchFamily="34" charset="0"/>
              </a:rPr>
              <a:t>HeatingQC</a:t>
            </a:r>
            <a:r>
              <a:rPr lang="en-US" sz="1600" dirty="0" smtClean="0">
                <a:latin typeface="Arial" pitchFamily="34" charset="0"/>
                <a:cs typeface="Arial" pitchFamily="34" charset="0"/>
              </a:rPr>
              <a:t>: Heating quality and condition-:30% houses have average quality heating.</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err="1" smtClean="0">
                <a:latin typeface="Arial" pitchFamily="34" charset="0"/>
                <a:cs typeface="Arial" pitchFamily="34" charset="0"/>
              </a:rPr>
              <a:t>CentralAir</a:t>
            </a:r>
            <a:r>
              <a:rPr lang="en-US" sz="1600" dirty="0" smtClean="0">
                <a:latin typeface="Arial" pitchFamily="34" charset="0"/>
                <a:cs typeface="Arial" pitchFamily="34" charset="0"/>
              </a:rPr>
              <a:t>: Central air conditioning-:93% houses are central air.</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smtClean="0">
                <a:latin typeface="Arial" pitchFamily="34" charset="0"/>
                <a:cs typeface="Arial" pitchFamily="34" charset="0"/>
              </a:rPr>
              <a:t>Electrical: Electrical system-:92% houses have </a:t>
            </a:r>
            <a:r>
              <a:rPr lang="en-US" sz="1600" dirty="0" err="1" smtClean="0">
                <a:latin typeface="Arial" pitchFamily="34" charset="0"/>
                <a:cs typeface="Arial" pitchFamily="34" charset="0"/>
              </a:rPr>
              <a:t>SbrKr</a:t>
            </a:r>
            <a:r>
              <a:rPr lang="en-US" sz="1600" dirty="0" smtClean="0">
                <a:latin typeface="Arial" pitchFamily="34" charset="0"/>
                <a:cs typeface="Arial" pitchFamily="34" charset="0"/>
              </a:rPr>
              <a:t>(Standard Circuit Breakers &amp; </a:t>
            </a:r>
            <a:r>
              <a:rPr lang="en-US" sz="1600" dirty="0" err="1" smtClean="0">
                <a:latin typeface="Arial" pitchFamily="34" charset="0"/>
                <a:cs typeface="Arial" pitchFamily="34" charset="0"/>
              </a:rPr>
              <a:t>Romex</a:t>
            </a:r>
            <a:r>
              <a:rPr lang="en-US" sz="1600" dirty="0" smtClean="0">
                <a:latin typeface="Arial" pitchFamily="34" charset="0"/>
                <a:cs typeface="Arial" pitchFamily="34" charset="0"/>
              </a:rPr>
              <a:t>) type of electrical systems.</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err="1" smtClean="0">
                <a:latin typeface="Arial" pitchFamily="34" charset="0"/>
                <a:cs typeface="Arial" pitchFamily="34" charset="0"/>
              </a:rPr>
              <a:t>KitchenQual</a:t>
            </a:r>
            <a:r>
              <a:rPr lang="en-US" sz="1600" dirty="0" smtClean="0">
                <a:latin typeface="Arial" pitchFamily="34" charset="0"/>
                <a:cs typeface="Arial" pitchFamily="34" charset="0"/>
              </a:rPr>
              <a:t>: Kitchen quality-:49% houses have average (TA) kitchen quality</a:t>
            </a:r>
            <a:r>
              <a:rPr lang="en-US" sz="1600" dirty="0" smtClean="0">
                <a:latin typeface="Arial" pitchFamily="34" charset="0"/>
                <a:cs typeface="Arial" pitchFamily="34" charset="0"/>
              </a:rPr>
              <a:t>.</a:t>
            </a:r>
            <a:endParaRPr lang="en-US" sz="1600" dirty="0" smtClean="0">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43000" y="285750"/>
            <a:ext cx="7696200" cy="4524315"/>
          </a:xfrm>
          <a:prstGeom prst="rect">
            <a:avLst/>
          </a:prstGeom>
        </p:spPr>
        <p:txBody>
          <a:bodyPr wrap="square">
            <a:spAutoFit/>
          </a:bodyPr>
          <a:lstStyle/>
          <a:p>
            <a:pPr>
              <a:buFont typeface="Wingdings" pitchFamily="2" charset="2"/>
              <a:buChar char="Ø"/>
            </a:pPr>
            <a:r>
              <a:rPr lang="en-US" sz="1600" dirty="0" smtClean="0">
                <a:latin typeface="Arial" pitchFamily="34" charset="0"/>
                <a:cs typeface="Arial" pitchFamily="34" charset="0"/>
              </a:rPr>
              <a:t>Functional</a:t>
            </a:r>
            <a:r>
              <a:rPr lang="en-US" sz="1600" dirty="0" smtClean="0">
                <a:latin typeface="Arial" pitchFamily="34" charset="0"/>
                <a:cs typeface="Arial" pitchFamily="34" charset="0"/>
              </a:rPr>
              <a:t>: Home functionality (Assume typical unless deductions are warranted)-:92% houses have typical (TA) home functionality.</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err="1" smtClean="0">
                <a:latin typeface="Arial" pitchFamily="34" charset="0"/>
                <a:cs typeface="Arial" pitchFamily="34" charset="0"/>
              </a:rPr>
              <a:t>FireplaceQu</a:t>
            </a:r>
            <a:r>
              <a:rPr lang="en-US" sz="1600" dirty="0" smtClean="0">
                <a:latin typeface="Arial" pitchFamily="34" charset="0"/>
                <a:cs typeface="Arial" pitchFamily="34" charset="0"/>
              </a:rPr>
              <a:t>: Fireplace quality-:47% of the houses </a:t>
            </a:r>
            <a:r>
              <a:rPr lang="en-US" sz="1600" dirty="0" err="1" smtClean="0">
                <a:latin typeface="Arial" pitchFamily="34" charset="0"/>
                <a:cs typeface="Arial" pitchFamily="34" charset="0"/>
              </a:rPr>
              <a:t>donot</a:t>
            </a:r>
            <a:r>
              <a:rPr lang="en-US" sz="1600" dirty="0" smtClean="0">
                <a:latin typeface="Arial" pitchFamily="34" charset="0"/>
                <a:cs typeface="Arial" pitchFamily="34" charset="0"/>
              </a:rPr>
              <a:t> have fireplace,25% houses have </a:t>
            </a:r>
            <a:r>
              <a:rPr lang="en-US" sz="1600" dirty="0" err="1" smtClean="0">
                <a:latin typeface="Arial" pitchFamily="34" charset="0"/>
                <a:cs typeface="Arial" pitchFamily="34" charset="0"/>
              </a:rPr>
              <a:t>Gd</a:t>
            </a:r>
            <a:r>
              <a:rPr lang="en-US" sz="1600" dirty="0" smtClean="0">
                <a:latin typeface="Arial" pitchFamily="34" charset="0"/>
                <a:cs typeface="Arial" pitchFamily="34" charset="0"/>
              </a:rPr>
              <a:t>(Good - Masonry Fireplace in main level) </a:t>
            </a:r>
            <a:r>
              <a:rPr lang="en-US" sz="1600" dirty="0" err="1" smtClean="0">
                <a:latin typeface="Arial" pitchFamily="34" charset="0"/>
                <a:cs typeface="Arial" pitchFamily="34" charset="0"/>
              </a:rPr>
              <a:t>FireplaceQuality</a:t>
            </a:r>
            <a:r>
              <a:rPr lang="en-US" sz="1600" dirty="0" smtClean="0">
                <a:latin typeface="Arial" pitchFamily="34" charset="0"/>
                <a:cs typeface="Arial" pitchFamily="34" charset="0"/>
              </a:rPr>
              <a:t>.</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err="1" smtClean="0">
                <a:latin typeface="Arial" pitchFamily="34" charset="0"/>
                <a:cs typeface="Arial" pitchFamily="34" charset="0"/>
              </a:rPr>
              <a:t>GarageType</a:t>
            </a:r>
            <a:r>
              <a:rPr lang="en-US" sz="1600" dirty="0" smtClean="0">
                <a:latin typeface="Arial" pitchFamily="34" charset="0"/>
                <a:cs typeface="Arial" pitchFamily="34" charset="0"/>
              </a:rPr>
              <a:t>: Garage location-:57% houses have Attached garage </a:t>
            </a:r>
            <a:r>
              <a:rPr lang="en-US" sz="1600" dirty="0" err="1" smtClean="0">
                <a:latin typeface="Arial" pitchFamily="34" charset="0"/>
                <a:cs typeface="Arial" pitchFamily="34" charset="0"/>
              </a:rPr>
              <a:t>type,while</a:t>
            </a:r>
            <a:r>
              <a:rPr lang="en-US" sz="1600" dirty="0" smtClean="0">
                <a:latin typeface="Arial" pitchFamily="34" charset="0"/>
                <a:cs typeface="Arial" pitchFamily="34" charset="0"/>
              </a:rPr>
              <a:t> 29% have </a:t>
            </a:r>
            <a:r>
              <a:rPr lang="en-US" sz="1600" dirty="0" err="1" smtClean="0">
                <a:latin typeface="Arial" pitchFamily="34" charset="0"/>
                <a:cs typeface="Arial" pitchFamily="34" charset="0"/>
              </a:rPr>
              <a:t>Detchd</a:t>
            </a:r>
            <a:r>
              <a:rPr lang="en-US" sz="1600" dirty="0" smtClean="0">
                <a:latin typeface="Arial" pitchFamily="34" charset="0"/>
                <a:cs typeface="Arial" pitchFamily="34" charset="0"/>
              </a:rPr>
              <a:t>(Detached from home).</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err="1" smtClean="0">
                <a:latin typeface="Arial" pitchFamily="34" charset="0"/>
                <a:cs typeface="Arial" pitchFamily="34" charset="0"/>
              </a:rPr>
              <a:t>GarageFinish</a:t>
            </a:r>
            <a:r>
              <a:rPr lang="en-US" sz="1600" dirty="0" smtClean="0">
                <a:latin typeface="Arial" pitchFamily="34" charset="0"/>
                <a:cs typeface="Arial" pitchFamily="34" charset="0"/>
              </a:rPr>
              <a:t>: Interior finish of the garage:42% of houses have unfinished garage while 29% have </a:t>
            </a:r>
            <a:r>
              <a:rPr lang="en-US" sz="1600" dirty="0" err="1" smtClean="0">
                <a:latin typeface="Arial" pitchFamily="34" charset="0"/>
                <a:cs typeface="Arial" pitchFamily="34" charset="0"/>
              </a:rPr>
              <a:t>RFn</a:t>
            </a:r>
            <a:r>
              <a:rPr lang="en-US" sz="1600" dirty="0" smtClean="0">
                <a:latin typeface="Arial" pitchFamily="34" charset="0"/>
                <a:cs typeface="Arial" pitchFamily="34" charset="0"/>
              </a:rPr>
              <a:t>(Rough Finished).</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err="1" smtClean="0">
                <a:latin typeface="Arial" pitchFamily="34" charset="0"/>
                <a:cs typeface="Arial" pitchFamily="34" charset="0"/>
              </a:rPr>
              <a:t>GarageQual</a:t>
            </a:r>
            <a:r>
              <a:rPr lang="en-US" sz="1600" dirty="0" smtClean="0">
                <a:latin typeface="Arial" pitchFamily="34" charset="0"/>
                <a:cs typeface="Arial" pitchFamily="34" charset="0"/>
              </a:rPr>
              <a:t>: Garage quality-:90% of houses have average garage quality.</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err="1" smtClean="0">
                <a:latin typeface="Arial" pitchFamily="34" charset="0"/>
                <a:cs typeface="Arial" pitchFamily="34" charset="0"/>
              </a:rPr>
              <a:t>GarageCond</a:t>
            </a:r>
            <a:r>
              <a:rPr lang="en-US" sz="1600" dirty="0" smtClean="0">
                <a:latin typeface="Arial" pitchFamily="34" charset="0"/>
                <a:cs typeface="Arial" pitchFamily="34" charset="0"/>
              </a:rPr>
              <a:t>: Garage condition-:91% of houses have TA( average garage condition).</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err="1" smtClean="0">
                <a:latin typeface="Arial" pitchFamily="34" charset="0"/>
                <a:cs typeface="Arial" pitchFamily="34" charset="0"/>
              </a:rPr>
              <a:t>PavedDrive</a:t>
            </a:r>
            <a:r>
              <a:rPr lang="en-US" sz="1600" dirty="0" smtClean="0">
                <a:latin typeface="Arial" pitchFamily="34" charset="0"/>
                <a:cs typeface="Arial" pitchFamily="34" charset="0"/>
              </a:rPr>
              <a:t>: Paved driveway-:92% of houses have Y( paved drive) way</a:t>
            </a:r>
            <a:r>
              <a:rPr lang="en-US" sz="1600" dirty="0" smtClean="0">
                <a:latin typeface="Arial" pitchFamily="34" charset="0"/>
                <a:cs typeface="Arial" pitchFamily="34" charset="0"/>
              </a:rPr>
              <a:t>.</a:t>
            </a:r>
            <a:endParaRPr lang="en-US" sz="1600" dirty="0" smtClean="0">
              <a:latin typeface="Arial" pitchFamily="34" charset="0"/>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143000" y="285750"/>
            <a:ext cx="7696200" cy="2308324"/>
          </a:xfrm>
          <a:prstGeom prst="rect">
            <a:avLst/>
          </a:prstGeom>
        </p:spPr>
        <p:txBody>
          <a:bodyPr wrap="square">
            <a:spAutoFit/>
          </a:bodyPr>
          <a:lstStyle/>
          <a:p>
            <a:pPr>
              <a:buFont typeface="Wingdings" pitchFamily="2" charset="2"/>
              <a:buChar char="Ø"/>
            </a:pPr>
            <a:r>
              <a:rPr lang="en-US" sz="1600" dirty="0" smtClean="0">
                <a:latin typeface="Arial" pitchFamily="34" charset="0"/>
                <a:cs typeface="Arial" pitchFamily="34" charset="0"/>
              </a:rPr>
              <a:t>Fence</a:t>
            </a:r>
            <a:r>
              <a:rPr lang="en-US" sz="1600" dirty="0" smtClean="0">
                <a:latin typeface="Arial" pitchFamily="34" charset="0"/>
                <a:cs typeface="Arial" pitchFamily="34" charset="0"/>
              </a:rPr>
              <a:t>: Fence quality-:89% houses have NA(no fence).</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err="1" smtClean="0">
                <a:latin typeface="Arial" pitchFamily="34" charset="0"/>
                <a:cs typeface="Arial" pitchFamily="34" charset="0"/>
              </a:rPr>
              <a:t>MiscFeature</a:t>
            </a:r>
            <a:r>
              <a:rPr lang="en-US" sz="1600" dirty="0" smtClean="0">
                <a:latin typeface="Arial" pitchFamily="34" charset="0"/>
                <a:cs typeface="Arial" pitchFamily="34" charset="0"/>
              </a:rPr>
              <a:t>: Miscellaneous feature-:96% houses have no miscellaneous features.</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err="1" smtClean="0">
                <a:latin typeface="Arial" pitchFamily="34" charset="0"/>
                <a:cs typeface="Arial" pitchFamily="34" charset="0"/>
              </a:rPr>
              <a:t>SaleType</a:t>
            </a:r>
            <a:r>
              <a:rPr lang="en-US" sz="1600" dirty="0" smtClean="0">
                <a:latin typeface="Arial" pitchFamily="34" charset="0"/>
                <a:cs typeface="Arial" pitchFamily="34" charset="0"/>
              </a:rPr>
              <a:t>: Type of sale-:85% houses have sale type WD(warranty deed -conventional).</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smtClean="0">
                <a:latin typeface="Arial" pitchFamily="34" charset="0"/>
                <a:cs typeface="Arial" pitchFamily="34" charset="0"/>
              </a:rPr>
              <a:t>SaleCondition:81% of houses are in normal sale </a:t>
            </a:r>
            <a:r>
              <a:rPr lang="en-US" sz="1600" dirty="0" smtClean="0">
                <a:latin typeface="Arial" pitchFamily="34" charset="0"/>
                <a:cs typeface="Arial" pitchFamily="34" charset="0"/>
              </a:rPr>
              <a:t>condition</a:t>
            </a:r>
            <a:endParaRPr lang="en-US" sz="1600" dirty="0" smtClean="0">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285750"/>
            <a:ext cx="7696200" cy="4524315"/>
          </a:xfrm>
          <a:prstGeom prst="rect">
            <a:avLst/>
          </a:prstGeom>
        </p:spPr>
        <p:txBody>
          <a:bodyPr wrap="square">
            <a:spAutoFit/>
          </a:bodyPr>
          <a:lstStyle/>
          <a:p>
            <a:r>
              <a:rPr lang="en-US" sz="1600" b="1" dirty="0" smtClean="0">
                <a:latin typeface="Arial" pitchFamily="34" charset="0"/>
                <a:cs typeface="Arial" pitchFamily="34" charset="0"/>
              </a:rPr>
              <a:t>Observations from </a:t>
            </a:r>
            <a:r>
              <a:rPr lang="en-US" sz="1600" b="1" dirty="0" err="1" smtClean="0">
                <a:latin typeface="Arial" pitchFamily="34" charset="0"/>
                <a:cs typeface="Arial" pitchFamily="34" charset="0"/>
              </a:rPr>
              <a:t>bivariate</a:t>
            </a:r>
            <a:r>
              <a:rPr lang="en-US" sz="1600" b="1" dirty="0" smtClean="0">
                <a:latin typeface="Arial" pitchFamily="34" charset="0"/>
                <a:cs typeface="Arial" pitchFamily="34" charset="0"/>
              </a:rPr>
              <a:t> analysis:</a:t>
            </a:r>
          </a:p>
          <a:p>
            <a:endParaRPr lang="en-US" sz="1600" b="1" dirty="0" smtClean="0">
              <a:latin typeface="Calibri" pitchFamily="34" charset="0"/>
              <a:cs typeface="Calibri" pitchFamily="34" charset="0"/>
            </a:endParaRPr>
          </a:p>
          <a:p>
            <a:pPr>
              <a:buFont typeface="Wingdings" pitchFamily="2" charset="2"/>
              <a:buChar char="Ø"/>
            </a:pPr>
            <a:r>
              <a:rPr lang="en-US" sz="1600" dirty="0" err="1" smtClean="0">
                <a:latin typeface="Arial" pitchFamily="34" charset="0"/>
                <a:cs typeface="Arial" pitchFamily="34" charset="0"/>
              </a:rPr>
              <a:t>MSZoning:The</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avg</a:t>
            </a:r>
            <a:r>
              <a:rPr lang="en-US" sz="1600" dirty="0" smtClean="0">
                <a:latin typeface="Arial" pitchFamily="34" charset="0"/>
                <a:cs typeface="Arial" pitchFamily="34" charset="0"/>
              </a:rPr>
              <a:t> sale price of the house is maximum in FV(Floating Village Residential) </a:t>
            </a:r>
            <a:r>
              <a:rPr lang="en-US" sz="1600" dirty="0" err="1" smtClean="0">
                <a:latin typeface="Arial" pitchFamily="34" charset="0"/>
                <a:cs typeface="Arial" pitchFamily="34" charset="0"/>
              </a:rPr>
              <a:t>foloowed</a:t>
            </a:r>
            <a:r>
              <a:rPr lang="en-US" sz="1600" dirty="0" smtClean="0">
                <a:latin typeface="Arial" pitchFamily="34" charset="0"/>
                <a:cs typeface="Arial" pitchFamily="34" charset="0"/>
              </a:rPr>
              <a:t> by RL(Residential Low Density) </a:t>
            </a:r>
            <a:r>
              <a:rPr lang="en-US" sz="1600" dirty="0" smtClean="0">
                <a:latin typeface="Arial" pitchFamily="34" charset="0"/>
                <a:cs typeface="Arial" pitchFamily="34" charset="0"/>
              </a:rPr>
              <a:t>zone.</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err="1" smtClean="0">
                <a:latin typeface="Arial" pitchFamily="34" charset="0"/>
                <a:cs typeface="Arial" pitchFamily="34" charset="0"/>
              </a:rPr>
              <a:t>Street:The</a:t>
            </a:r>
            <a:r>
              <a:rPr lang="en-US" sz="1600" dirty="0" smtClean="0">
                <a:latin typeface="Arial" pitchFamily="34" charset="0"/>
                <a:cs typeface="Arial" pitchFamily="34" charset="0"/>
              </a:rPr>
              <a:t> property that have access to paved road have much higher average sale price as compared to that with gravel </a:t>
            </a:r>
            <a:r>
              <a:rPr lang="en-US" sz="1600" dirty="0" smtClean="0">
                <a:latin typeface="Arial" pitchFamily="34" charset="0"/>
                <a:cs typeface="Arial" pitchFamily="34" charset="0"/>
              </a:rPr>
              <a:t>street.</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err="1" smtClean="0">
                <a:latin typeface="Arial" pitchFamily="34" charset="0"/>
                <a:cs typeface="Arial" pitchFamily="34" charset="0"/>
              </a:rPr>
              <a:t>Alley:houses</a:t>
            </a:r>
            <a:r>
              <a:rPr lang="en-US" sz="1600" dirty="0" smtClean="0">
                <a:latin typeface="Arial" pitchFamily="34" charset="0"/>
                <a:cs typeface="Arial" pitchFamily="34" charset="0"/>
              </a:rPr>
              <a:t> that do not have access to alley have higher sale price as compared to those with paved or gravel </a:t>
            </a:r>
            <a:r>
              <a:rPr lang="en-US" sz="1600" dirty="0" smtClean="0">
                <a:latin typeface="Arial" pitchFamily="34" charset="0"/>
                <a:cs typeface="Arial" pitchFamily="34" charset="0"/>
              </a:rPr>
              <a:t>alley.</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err="1" smtClean="0">
                <a:latin typeface="Arial" pitchFamily="34" charset="0"/>
                <a:cs typeface="Arial" pitchFamily="34" charset="0"/>
              </a:rPr>
              <a:t>LotShape:sale</a:t>
            </a:r>
            <a:r>
              <a:rPr lang="en-US" sz="1600" dirty="0" smtClean="0">
                <a:latin typeface="Arial" pitchFamily="34" charset="0"/>
                <a:cs typeface="Arial" pitchFamily="34" charset="0"/>
              </a:rPr>
              <a:t> price is not much affected by </a:t>
            </a:r>
            <a:r>
              <a:rPr lang="en-US" sz="1600" dirty="0" err="1" smtClean="0">
                <a:latin typeface="Arial" pitchFamily="34" charset="0"/>
                <a:cs typeface="Arial" pitchFamily="34" charset="0"/>
              </a:rPr>
              <a:t>lotshape,however</a:t>
            </a:r>
            <a:r>
              <a:rPr lang="en-US" sz="1600" dirty="0" smtClean="0">
                <a:latin typeface="Arial" pitchFamily="34" charset="0"/>
                <a:cs typeface="Arial" pitchFamily="34" charset="0"/>
              </a:rPr>
              <a:t> IR2(Moderately Irregular) have a bit higher price compared to other while </a:t>
            </a:r>
            <a:r>
              <a:rPr lang="en-US" sz="1600" dirty="0" err="1" smtClean="0">
                <a:latin typeface="Arial" pitchFamily="34" charset="0"/>
                <a:cs typeface="Arial" pitchFamily="34" charset="0"/>
              </a:rPr>
              <a:t>Reg</a:t>
            </a:r>
            <a:r>
              <a:rPr lang="en-US" sz="1600" dirty="0" smtClean="0">
                <a:latin typeface="Arial" pitchFamily="34" charset="0"/>
                <a:cs typeface="Arial" pitchFamily="34" charset="0"/>
              </a:rPr>
              <a:t>(Regular) have lowest </a:t>
            </a:r>
            <a:r>
              <a:rPr lang="en-US" sz="1600" dirty="0" err="1" smtClean="0">
                <a:latin typeface="Arial" pitchFamily="34" charset="0"/>
                <a:cs typeface="Arial" pitchFamily="34" charset="0"/>
              </a:rPr>
              <a:t>avg</a:t>
            </a:r>
            <a:r>
              <a:rPr lang="en-US" sz="1600" dirty="0" smtClean="0">
                <a:latin typeface="Arial" pitchFamily="34" charset="0"/>
                <a:cs typeface="Arial" pitchFamily="34" charset="0"/>
              </a:rPr>
              <a:t> sale </a:t>
            </a:r>
            <a:r>
              <a:rPr lang="en-US" sz="1600" dirty="0" smtClean="0">
                <a:latin typeface="Arial" pitchFamily="34" charset="0"/>
                <a:cs typeface="Arial" pitchFamily="34" charset="0"/>
              </a:rPr>
              <a:t>price.</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err="1" smtClean="0">
                <a:latin typeface="Arial" pitchFamily="34" charset="0"/>
                <a:cs typeface="Arial" pitchFamily="34" charset="0"/>
              </a:rPr>
              <a:t>LandContour:Flatness</a:t>
            </a:r>
            <a:r>
              <a:rPr lang="en-US" sz="1600" dirty="0" smtClean="0">
                <a:latin typeface="Arial" pitchFamily="34" charset="0"/>
                <a:cs typeface="Arial" pitchFamily="34" charset="0"/>
              </a:rPr>
              <a:t> of the property-:HLS(Hillside - Significant slope from side to side) have maximum average sale price &amp; </a:t>
            </a:r>
            <a:r>
              <a:rPr lang="en-US" sz="1600" dirty="0" err="1" smtClean="0">
                <a:latin typeface="Arial" pitchFamily="34" charset="0"/>
                <a:cs typeface="Arial" pitchFamily="34" charset="0"/>
              </a:rPr>
              <a:t>Bnk</a:t>
            </a:r>
            <a:r>
              <a:rPr lang="en-US" sz="1600" dirty="0" smtClean="0">
                <a:latin typeface="Arial" pitchFamily="34" charset="0"/>
                <a:cs typeface="Arial" pitchFamily="34" charset="0"/>
              </a:rPr>
              <a:t>(Banked - Quick and significant rise from street grade to building) have </a:t>
            </a:r>
            <a:r>
              <a:rPr lang="en-US" sz="1600" dirty="0" err="1" smtClean="0">
                <a:latin typeface="Arial" pitchFamily="34" charset="0"/>
                <a:cs typeface="Arial" pitchFamily="34" charset="0"/>
              </a:rPr>
              <a:t>miimum</a:t>
            </a:r>
            <a:r>
              <a:rPr lang="en-US" sz="1600" dirty="0" smtClean="0">
                <a:latin typeface="Arial" pitchFamily="34" charset="0"/>
                <a:cs typeface="Arial" pitchFamily="34" charset="0"/>
              </a:rPr>
              <a:t> average sale </a:t>
            </a:r>
            <a:r>
              <a:rPr lang="en-US" sz="1600" dirty="0" smtClean="0">
                <a:latin typeface="Arial" pitchFamily="34" charset="0"/>
                <a:cs typeface="Arial" pitchFamily="34" charset="0"/>
              </a:rPr>
              <a:t>price.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521077"/>
            <a:ext cx="7696200" cy="4031873"/>
          </a:xfrm>
          <a:prstGeom prst="rect">
            <a:avLst/>
          </a:prstGeom>
        </p:spPr>
        <p:txBody>
          <a:bodyPr wrap="square">
            <a:spAutoFit/>
          </a:bodyPr>
          <a:lstStyle/>
          <a:p>
            <a:pPr>
              <a:buFont typeface="Wingdings" pitchFamily="2" charset="2"/>
              <a:buChar char="Ø"/>
            </a:pPr>
            <a:r>
              <a:rPr lang="en-US" sz="1600" dirty="0" err="1" smtClean="0">
                <a:latin typeface="Arial" pitchFamily="34" charset="0"/>
                <a:cs typeface="Arial" pitchFamily="34" charset="0"/>
              </a:rPr>
              <a:t>LandSlope</a:t>
            </a:r>
            <a:r>
              <a:rPr lang="en-US" sz="1600" dirty="0" smtClean="0">
                <a:latin typeface="Arial" pitchFamily="34" charset="0"/>
                <a:cs typeface="Arial" pitchFamily="34" charset="0"/>
              </a:rPr>
              <a:t>: It doesn't affect the average sale price of </a:t>
            </a:r>
            <a:r>
              <a:rPr lang="en-US" sz="1600" dirty="0" smtClean="0">
                <a:latin typeface="Arial" pitchFamily="34" charset="0"/>
                <a:cs typeface="Arial" pitchFamily="34" charset="0"/>
              </a:rPr>
              <a:t>house.</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err="1" smtClean="0">
                <a:latin typeface="Arial" pitchFamily="34" charset="0"/>
                <a:cs typeface="Arial" pitchFamily="34" charset="0"/>
              </a:rPr>
              <a:t>Neighborhood:The</a:t>
            </a:r>
            <a:r>
              <a:rPr lang="en-US" sz="1600" dirty="0" smtClean="0">
                <a:latin typeface="Arial" pitchFamily="34" charset="0"/>
                <a:cs typeface="Arial" pitchFamily="34" charset="0"/>
              </a:rPr>
              <a:t> houses that has a </a:t>
            </a:r>
            <a:r>
              <a:rPr lang="en-US" sz="1600" dirty="0" err="1" smtClean="0">
                <a:latin typeface="Arial" pitchFamily="34" charset="0"/>
                <a:cs typeface="Arial" pitchFamily="34" charset="0"/>
              </a:rPr>
              <a:t>neighbourhood</a:t>
            </a:r>
            <a:r>
              <a:rPr lang="en-US" sz="1600" dirty="0" smtClean="0">
                <a:latin typeface="Arial" pitchFamily="34" charset="0"/>
                <a:cs typeface="Arial" pitchFamily="34" charset="0"/>
              </a:rPr>
              <a:t> of </a:t>
            </a:r>
            <a:r>
              <a:rPr lang="en-US" sz="1600" dirty="0" err="1" smtClean="0">
                <a:latin typeface="Arial" pitchFamily="34" charset="0"/>
                <a:cs typeface="Arial" pitchFamily="34" charset="0"/>
              </a:rPr>
              <a:t>NoRidge</a:t>
            </a:r>
            <a:r>
              <a:rPr lang="en-US" sz="1600" dirty="0" smtClean="0">
                <a:latin typeface="Arial" pitchFamily="34" charset="0"/>
                <a:cs typeface="Arial" pitchFamily="34" charset="0"/>
              </a:rPr>
              <a:t>(Northridge) has the maximum sale price followed by that with a </a:t>
            </a:r>
            <a:r>
              <a:rPr lang="en-US" sz="1600" dirty="0" err="1" smtClean="0">
                <a:latin typeface="Arial" pitchFamily="34" charset="0"/>
                <a:cs typeface="Arial" pitchFamily="34" charset="0"/>
              </a:rPr>
              <a:t>neighbourhood</a:t>
            </a:r>
            <a:r>
              <a:rPr lang="en-US" sz="1600" dirty="0" smtClean="0">
                <a:latin typeface="Arial" pitchFamily="34" charset="0"/>
                <a:cs typeface="Arial" pitchFamily="34" charset="0"/>
              </a:rPr>
              <a:t> of </a:t>
            </a:r>
            <a:r>
              <a:rPr lang="en-US" sz="1600" dirty="0" err="1" smtClean="0">
                <a:latin typeface="Arial" pitchFamily="34" charset="0"/>
                <a:cs typeface="Arial" pitchFamily="34" charset="0"/>
              </a:rPr>
              <a:t>NridgHt</a:t>
            </a:r>
            <a:r>
              <a:rPr lang="en-US" sz="1600" dirty="0" smtClean="0">
                <a:latin typeface="Arial" pitchFamily="34" charset="0"/>
                <a:cs typeface="Arial" pitchFamily="34" charset="0"/>
              </a:rPr>
              <a:t>(Northridge Heights</a:t>
            </a:r>
            <a:r>
              <a:rPr lang="en-US" sz="1600" dirty="0" smtClean="0">
                <a:latin typeface="Arial" pitchFamily="34" charset="0"/>
                <a:cs typeface="Arial" pitchFamily="34" charset="0"/>
              </a:rPr>
              <a:t>)</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smtClean="0">
                <a:latin typeface="Arial" pitchFamily="34" charset="0"/>
                <a:cs typeface="Arial" pitchFamily="34" charset="0"/>
              </a:rPr>
              <a:t>Condition1:house that is </a:t>
            </a:r>
            <a:r>
              <a:rPr lang="en-US" sz="1600" dirty="0" err="1" smtClean="0">
                <a:latin typeface="Arial" pitchFamily="34" charset="0"/>
                <a:cs typeface="Arial" pitchFamily="34" charset="0"/>
              </a:rPr>
              <a:t>RRAn</a:t>
            </a:r>
            <a:r>
              <a:rPr lang="en-US" sz="1600" dirty="0" smtClean="0">
                <a:latin typeface="Arial" pitchFamily="34" charset="0"/>
                <a:cs typeface="Arial" pitchFamily="34" charset="0"/>
              </a:rPr>
              <a:t>(Adjacent to North-South Railroad) has </a:t>
            </a:r>
            <a:r>
              <a:rPr lang="en-US" sz="1600" dirty="0" err="1" smtClean="0">
                <a:latin typeface="Arial" pitchFamily="34" charset="0"/>
                <a:cs typeface="Arial" pitchFamily="34" charset="0"/>
              </a:rPr>
              <a:t>hightest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avg</a:t>
            </a:r>
            <a:r>
              <a:rPr lang="en-US" sz="1600" dirty="0" smtClean="0">
                <a:latin typeface="Arial" pitchFamily="34" charset="0"/>
                <a:cs typeface="Arial" pitchFamily="34" charset="0"/>
              </a:rPr>
              <a:t> sale price followed by </a:t>
            </a:r>
            <a:r>
              <a:rPr lang="en-US" sz="1600" dirty="0" err="1" smtClean="0">
                <a:latin typeface="Arial" pitchFamily="34" charset="0"/>
                <a:cs typeface="Arial" pitchFamily="34" charset="0"/>
              </a:rPr>
              <a:t>PosA</a:t>
            </a:r>
            <a:r>
              <a:rPr lang="en-US" sz="1600" dirty="0" smtClean="0">
                <a:latin typeface="Arial" pitchFamily="34" charset="0"/>
                <a:cs typeface="Arial" pitchFamily="34" charset="0"/>
              </a:rPr>
              <a:t>(Adjacent to </a:t>
            </a:r>
            <a:r>
              <a:rPr lang="en-US" sz="1600" dirty="0" err="1" smtClean="0">
                <a:latin typeface="Arial" pitchFamily="34" charset="0"/>
                <a:cs typeface="Arial" pitchFamily="34" charset="0"/>
              </a:rPr>
              <a:t>postive</a:t>
            </a:r>
            <a:r>
              <a:rPr lang="en-US" sz="1600" dirty="0" smtClean="0">
                <a:latin typeface="Arial" pitchFamily="34" charset="0"/>
                <a:cs typeface="Arial" pitchFamily="34" charset="0"/>
              </a:rPr>
              <a:t> off-site feature) while houses that is Artery(Adjacent to arterial street) has a minimum average sale price</a:t>
            </a:r>
            <a:r>
              <a:rPr lang="en-US" sz="1600" dirty="0" smtClean="0">
                <a:latin typeface="Arial" pitchFamily="34" charset="0"/>
                <a:cs typeface="Arial" pitchFamily="34" charset="0"/>
              </a:rPr>
              <a:t>.</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err="1" smtClean="0">
                <a:latin typeface="Arial" pitchFamily="34" charset="0"/>
                <a:cs typeface="Arial" pitchFamily="34" charset="0"/>
              </a:rPr>
              <a:t>BldgType</a:t>
            </a:r>
            <a:r>
              <a:rPr lang="en-US" sz="1600" dirty="0" smtClean="0">
                <a:latin typeface="Arial" pitchFamily="34" charset="0"/>
                <a:cs typeface="Arial" pitchFamily="34" charset="0"/>
              </a:rPr>
              <a:t>: Type of dwelling-:</a:t>
            </a:r>
            <a:r>
              <a:rPr lang="en-US" sz="1600" dirty="0" err="1" smtClean="0">
                <a:latin typeface="Arial" pitchFamily="34" charset="0"/>
                <a:cs typeface="Arial" pitchFamily="34" charset="0"/>
              </a:rPr>
              <a:t>TwnhsE</a:t>
            </a:r>
            <a:r>
              <a:rPr lang="en-US" sz="1600" dirty="0" smtClean="0">
                <a:latin typeface="Arial" pitchFamily="34" charset="0"/>
                <a:cs typeface="Arial" pitchFamily="34" charset="0"/>
              </a:rPr>
              <a:t>(Townhouse End Unit) &amp; 1Fam(Single-family Detached) type house have </a:t>
            </a:r>
            <a:r>
              <a:rPr lang="en-US" sz="1600" dirty="0" err="1" smtClean="0">
                <a:latin typeface="Arial" pitchFamily="34" charset="0"/>
                <a:cs typeface="Arial" pitchFamily="34" charset="0"/>
              </a:rPr>
              <a:t>hightset</a:t>
            </a:r>
            <a:r>
              <a:rPr lang="en-US" sz="1600" dirty="0" smtClean="0">
                <a:latin typeface="Arial" pitchFamily="34" charset="0"/>
                <a:cs typeface="Arial" pitchFamily="34" charset="0"/>
              </a:rPr>
              <a:t> selling price</a:t>
            </a:r>
            <a:r>
              <a:rPr lang="en-US" sz="1600" dirty="0" smtClean="0">
                <a:latin typeface="Arial" pitchFamily="34" charset="0"/>
                <a:cs typeface="Arial" pitchFamily="34" charset="0"/>
              </a:rPr>
              <a:t>.</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err="1" smtClean="0">
                <a:latin typeface="Arial" pitchFamily="34" charset="0"/>
                <a:cs typeface="Arial" pitchFamily="34" charset="0"/>
              </a:rPr>
              <a:t>HouseStyle</a:t>
            </a:r>
            <a:r>
              <a:rPr lang="en-US" sz="1600" dirty="0" smtClean="0">
                <a:latin typeface="Arial" pitchFamily="34" charset="0"/>
                <a:cs typeface="Arial" pitchFamily="34" charset="0"/>
              </a:rPr>
              <a:t>: Style of dwelling-:The average sale price of 2.5Fin(Two and one-half story) is maximum followed by 2Story(Two story). 1.5Unf(One and one-half story: 2nd level unfinished) have lowest </a:t>
            </a:r>
            <a:r>
              <a:rPr lang="en-US" sz="1600" dirty="0" err="1" smtClean="0">
                <a:latin typeface="Arial" pitchFamily="34" charset="0"/>
                <a:cs typeface="Arial" pitchFamily="34" charset="0"/>
              </a:rPr>
              <a:t>avg</a:t>
            </a:r>
            <a:r>
              <a:rPr lang="en-US" sz="1600" dirty="0" smtClean="0">
                <a:latin typeface="Arial" pitchFamily="34" charset="0"/>
                <a:cs typeface="Arial" pitchFamily="34" charset="0"/>
              </a:rPr>
              <a:t> selling </a:t>
            </a:r>
            <a:r>
              <a:rPr lang="en-US" sz="1600" dirty="0" smtClean="0">
                <a:latin typeface="Arial" pitchFamily="34" charset="0"/>
                <a:cs typeface="Arial" pitchFamily="34" charset="0"/>
              </a:rPr>
              <a:t>price.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521077"/>
            <a:ext cx="7696200" cy="4278094"/>
          </a:xfrm>
          <a:prstGeom prst="rect">
            <a:avLst/>
          </a:prstGeom>
        </p:spPr>
        <p:txBody>
          <a:bodyPr wrap="square">
            <a:spAutoFit/>
          </a:bodyPr>
          <a:lstStyle/>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err="1" smtClean="0">
                <a:latin typeface="Arial" pitchFamily="34" charset="0"/>
                <a:cs typeface="Arial" pitchFamily="34" charset="0"/>
              </a:rPr>
              <a:t>RoofMatl</a:t>
            </a:r>
            <a:r>
              <a:rPr lang="en-US" sz="1600" dirty="0" smtClean="0">
                <a:latin typeface="Arial" pitchFamily="34" charset="0"/>
                <a:cs typeface="Arial" pitchFamily="34" charset="0"/>
              </a:rPr>
              <a:t>: Roof material-:House with roof material </a:t>
            </a:r>
            <a:r>
              <a:rPr lang="en-US" sz="1600" dirty="0" err="1" smtClean="0">
                <a:latin typeface="Arial" pitchFamily="34" charset="0"/>
                <a:cs typeface="Arial" pitchFamily="34" charset="0"/>
              </a:rPr>
              <a:t>WdShngl</a:t>
            </a:r>
            <a:r>
              <a:rPr lang="en-US" sz="1600" dirty="0" smtClean="0">
                <a:latin typeface="Arial" pitchFamily="34" charset="0"/>
                <a:cs typeface="Arial" pitchFamily="34" charset="0"/>
              </a:rPr>
              <a:t>(Wood Shingles) have a very high average selling </a:t>
            </a:r>
            <a:r>
              <a:rPr lang="en-US" sz="1600" dirty="0" err="1" smtClean="0">
                <a:latin typeface="Arial" pitchFamily="34" charset="0"/>
                <a:cs typeface="Arial" pitchFamily="34" charset="0"/>
              </a:rPr>
              <a:t>price,followed</a:t>
            </a:r>
            <a:r>
              <a:rPr lang="en-US" sz="1600" dirty="0" smtClean="0">
                <a:latin typeface="Arial" pitchFamily="34" charset="0"/>
                <a:cs typeface="Arial" pitchFamily="34" charset="0"/>
              </a:rPr>
              <a:t> by that with roof of </a:t>
            </a:r>
            <a:r>
              <a:rPr lang="en-US" sz="1600" dirty="0" err="1" smtClean="0">
                <a:latin typeface="Arial" pitchFamily="34" charset="0"/>
                <a:cs typeface="Arial" pitchFamily="34" charset="0"/>
              </a:rPr>
              <a:t>WdShake</a:t>
            </a:r>
            <a:r>
              <a:rPr lang="en-US" sz="1600" dirty="0" smtClean="0">
                <a:latin typeface="Arial" pitchFamily="34" charset="0"/>
                <a:cs typeface="Arial" pitchFamily="34" charset="0"/>
              </a:rPr>
              <a:t>(Wood Shakes),while house with roof material Roll(Roll) have lowest sale </a:t>
            </a:r>
            <a:r>
              <a:rPr lang="en-US" sz="1600" dirty="0" smtClean="0">
                <a:latin typeface="Arial" pitchFamily="34" charset="0"/>
                <a:cs typeface="Arial" pitchFamily="34" charset="0"/>
              </a:rPr>
              <a:t>price.</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smtClean="0">
                <a:latin typeface="Arial" pitchFamily="34" charset="0"/>
                <a:cs typeface="Arial" pitchFamily="34" charset="0"/>
              </a:rPr>
              <a:t>Exterior1st: Exterior covering on house-:House with exterior covering of </a:t>
            </a:r>
            <a:r>
              <a:rPr lang="en-US" sz="1600" dirty="0" err="1" smtClean="0">
                <a:latin typeface="Arial" pitchFamily="34" charset="0"/>
                <a:cs typeface="Arial" pitchFamily="34" charset="0"/>
              </a:rPr>
              <a:t>ImStucc</a:t>
            </a:r>
            <a:r>
              <a:rPr lang="en-US" sz="1600" dirty="0" smtClean="0">
                <a:latin typeface="Arial" pitchFamily="34" charset="0"/>
                <a:cs typeface="Arial" pitchFamily="34" charset="0"/>
              </a:rPr>
              <a:t>(Imitation Stucco) have maximum selling price while that with exterior </a:t>
            </a:r>
            <a:r>
              <a:rPr lang="en-US" sz="1600" dirty="0" err="1" smtClean="0">
                <a:latin typeface="Arial" pitchFamily="34" charset="0"/>
                <a:cs typeface="Arial" pitchFamily="34" charset="0"/>
              </a:rPr>
              <a:t>coverng</a:t>
            </a:r>
            <a:r>
              <a:rPr lang="en-US" sz="1600" dirty="0" smtClean="0">
                <a:latin typeface="Arial" pitchFamily="34" charset="0"/>
                <a:cs typeface="Arial" pitchFamily="34" charset="0"/>
              </a:rPr>
              <a:t> of </a:t>
            </a:r>
            <a:r>
              <a:rPr lang="en-US" sz="1600" dirty="0" err="1" smtClean="0">
                <a:latin typeface="Arial" pitchFamily="34" charset="0"/>
                <a:cs typeface="Arial" pitchFamily="34" charset="0"/>
              </a:rPr>
              <a:t>BrkComm</a:t>
            </a:r>
            <a:r>
              <a:rPr lang="en-US" sz="1600" dirty="0" smtClean="0">
                <a:latin typeface="Arial" pitchFamily="34" charset="0"/>
                <a:cs typeface="Arial" pitchFamily="34" charset="0"/>
              </a:rPr>
              <a:t>(Brick Common) have minimum average selling </a:t>
            </a:r>
            <a:r>
              <a:rPr lang="en-US" sz="1600" dirty="0" smtClean="0">
                <a:latin typeface="Arial" pitchFamily="34" charset="0"/>
                <a:cs typeface="Arial" pitchFamily="34" charset="0"/>
              </a:rPr>
              <a:t>price.</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err="1" smtClean="0">
                <a:latin typeface="Arial" pitchFamily="34" charset="0"/>
                <a:cs typeface="Arial" pitchFamily="34" charset="0"/>
              </a:rPr>
              <a:t>ExterQual</a:t>
            </a:r>
            <a:r>
              <a:rPr lang="en-US" sz="1600" dirty="0" smtClean="0">
                <a:latin typeface="Arial" pitchFamily="34" charset="0"/>
                <a:cs typeface="Arial" pitchFamily="34" charset="0"/>
              </a:rPr>
              <a:t>: Evaluates the quality of the material on the exterior-:Houses with exterior material of excellent quality have highest </a:t>
            </a:r>
            <a:r>
              <a:rPr lang="en-US" sz="1600" dirty="0" err="1" smtClean="0">
                <a:latin typeface="Arial" pitchFamily="34" charset="0"/>
                <a:cs typeface="Arial" pitchFamily="34" charset="0"/>
              </a:rPr>
              <a:t>saelling</a:t>
            </a:r>
            <a:r>
              <a:rPr lang="en-US" sz="1600" dirty="0" smtClean="0">
                <a:latin typeface="Arial" pitchFamily="34" charset="0"/>
                <a:cs typeface="Arial" pitchFamily="34" charset="0"/>
              </a:rPr>
              <a:t> price followed by that of </a:t>
            </a:r>
            <a:r>
              <a:rPr lang="en-US" sz="1600" dirty="0" err="1" smtClean="0">
                <a:latin typeface="Arial" pitchFamily="34" charset="0"/>
                <a:cs typeface="Arial" pitchFamily="34" charset="0"/>
              </a:rPr>
              <a:t>gd</a:t>
            </a:r>
            <a:r>
              <a:rPr lang="en-US" sz="1600" dirty="0" smtClean="0">
                <a:latin typeface="Arial" pitchFamily="34" charset="0"/>
                <a:cs typeface="Arial" pitchFamily="34" charset="0"/>
              </a:rPr>
              <a:t>(good) </a:t>
            </a:r>
            <a:r>
              <a:rPr lang="en-US" sz="1600" dirty="0" smtClean="0">
                <a:latin typeface="Arial" pitchFamily="34" charset="0"/>
                <a:cs typeface="Arial" pitchFamily="34" charset="0"/>
              </a:rPr>
              <a:t>quality.</a:t>
            </a:r>
          </a:p>
          <a:p>
            <a:endParaRPr lang="en-US" sz="1600" dirty="0" smtClean="0">
              <a:latin typeface="Arial" pitchFamily="34" charset="0"/>
              <a:cs typeface="Arial" pitchFamily="34" charset="0"/>
            </a:endParaRPr>
          </a:p>
          <a:p>
            <a:pPr>
              <a:buFont typeface="Wingdings" pitchFamily="2" charset="2"/>
              <a:buChar char="Ø"/>
            </a:pPr>
            <a:r>
              <a:rPr lang="en-US" sz="1600" dirty="0" err="1" smtClean="0">
                <a:latin typeface="Arial" pitchFamily="34" charset="0"/>
                <a:cs typeface="Arial" pitchFamily="34" charset="0"/>
              </a:rPr>
              <a:t>KitchenQual</a:t>
            </a:r>
            <a:r>
              <a:rPr lang="en-US" sz="1600" dirty="0" smtClean="0">
                <a:latin typeface="Arial" pitchFamily="34" charset="0"/>
                <a:cs typeface="Arial" pitchFamily="34" charset="0"/>
              </a:rPr>
              <a:t>: Kitchen quality-:Houses with Ex(Excellent) kitchen quality have higher sale price while that with </a:t>
            </a:r>
            <a:r>
              <a:rPr lang="en-US" sz="1600" dirty="0" err="1" smtClean="0">
                <a:latin typeface="Arial" pitchFamily="34" charset="0"/>
                <a:cs typeface="Arial" pitchFamily="34" charset="0"/>
              </a:rPr>
              <a:t>Fa</a:t>
            </a:r>
            <a:r>
              <a:rPr lang="en-US" sz="1600" dirty="0" smtClean="0">
                <a:latin typeface="Arial" pitchFamily="34" charset="0"/>
                <a:cs typeface="Arial" pitchFamily="34" charset="0"/>
              </a:rPr>
              <a:t>(Fair) kitchen quality of lower selling price</a:t>
            </a:r>
          </a:p>
          <a:p>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285750"/>
            <a:ext cx="7696200" cy="4278094"/>
          </a:xfrm>
          <a:prstGeom prst="rect">
            <a:avLst/>
          </a:prstGeom>
          <a:noFill/>
        </p:spPr>
        <p:txBody>
          <a:bodyPr wrap="square" rtlCol="0">
            <a:spAutoFit/>
          </a:bodyPr>
          <a:lstStyle/>
          <a:p>
            <a:r>
              <a:rPr lang="en-US" sz="2000" b="1" u="sng" dirty="0" smtClean="0">
                <a:latin typeface="Arial" pitchFamily="34" charset="0"/>
                <a:cs typeface="Arial" pitchFamily="34" charset="0"/>
              </a:rPr>
              <a:t>Contents</a:t>
            </a:r>
            <a:endParaRPr lang="en-US" sz="1200" b="1" u="sng" dirty="0" smtClean="0">
              <a:latin typeface="Arial" pitchFamily="34" charset="0"/>
              <a:cs typeface="Arial" pitchFamily="34" charset="0"/>
            </a:endParaRPr>
          </a:p>
          <a:p>
            <a:endParaRPr lang="en-IN" sz="1400" dirty="0" smtClean="0">
              <a:latin typeface="Verdana" pitchFamily="34" charset="0"/>
              <a:ea typeface="Verdana" pitchFamily="34" charset="0"/>
            </a:endParaRPr>
          </a:p>
          <a:p>
            <a:pPr lvl="1">
              <a:buFont typeface="Wingdings" pitchFamily="2" charset="2"/>
              <a:buChar char="v"/>
            </a:pPr>
            <a:r>
              <a:rPr lang="en-IN" sz="1400" dirty="0" smtClean="0">
                <a:latin typeface="Verdana" pitchFamily="34" charset="0"/>
                <a:ea typeface="Verdana" pitchFamily="34" charset="0"/>
              </a:rPr>
              <a:t> About the project</a:t>
            </a:r>
          </a:p>
          <a:p>
            <a:pPr lvl="1">
              <a:buFont typeface="Wingdings" pitchFamily="2" charset="2"/>
              <a:buChar char="v"/>
            </a:pPr>
            <a:r>
              <a:rPr lang="en-US" sz="1400" dirty="0" smtClean="0">
                <a:latin typeface="Verdana" pitchFamily="34" charset="0"/>
                <a:ea typeface="Verdana" pitchFamily="34" charset="0"/>
                <a:cs typeface="Arial" pitchFamily="34" charset="0"/>
              </a:rPr>
              <a:t> Business Goal</a:t>
            </a:r>
            <a:endParaRPr lang="en-IN" sz="1400" dirty="0" smtClean="0">
              <a:latin typeface="Verdana" pitchFamily="34" charset="0"/>
              <a:ea typeface="Verdana" pitchFamily="34" charset="0"/>
            </a:endParaRPr>
          </a:p>
          <a:p>
            <a:pPr lvl="1">
              <a:buFont typeface="Wingdings" pitchFamily="2" charset="2"/>
              <a:buChar char="v"/>
            </a:pPr>
            <a:r>
              <a:rPr lang="en-IN" sz="1400" dirty="0" smtClean="0">
                <a:latin typeface="Verdana" pitchFamily="34" charset="0"/>
                <a:ea typeface="Verdana" pitchFamily="34" charset="0"/>
              </a:rPr>
              <a:t> Data source &amp; their formats</a:t>
            </a:r>
          </a:p>
          <a:p>
            <a:pPr lvl="1">
              <a:buFont typeface="Wingdings" pitchFamily="2" charset="2"/>
              <a:buChar char="v"/>
            </a:pPr>
            <a:r>
              <a:rPr lang="en-IN" sz="1400" dirty="0" smtClean="0">
                <a:latin typeface="Verdana" pitchFamily="34" charset="0"/>
                <a:ea typeface="Verdana" pitchFamily="34" charset="0"/>
              </a:rPr>
              <a:t> Hardware, Software and Tools</a:t>
            </a:r>
          </a:p>
          <a:p>
            <a:pPr lvl="1">
              <a:buFont typeface="Wingdings" pitchFamily="2" charset="2"/>
              <a:buChar char="v"/>
            </a:pPr>
            <a:r>
              <a:rPr lang="en-IN" sz="1400" dirty="0" smtClean="0">
                <a:latin typeface="Verdana" pitchFamily="34" charset="0"/>
                <a:ea typeface="Verdana" pitchFamily="34" charset="0"/>
              </a:rPr>
              <a:t> Data Analysis</a:t>
            </a:r>
          </a:p>
          <a:p>
            <a:pPr lvl="1">
              <a:buFont typeface="Wingdings" pitchFamily="2" charset="2"/>
              <a:buChar char="v"/>
            </a:pPr>
            <a:r>
              <a:rPr lang="en-IN" sz="1400" dirty="0" smtClean="0">
                <a:latin typeface="Verdana" pitchFamily="34" charset="0"/>
                <a:ea typeface="Verdana" pitchFamily="34" charset="0"/>
              </a:rPr>
              <a:t> Data Cleaning</a:t>
            </a:r>
          </a:p>
          <a:p>
            <a:pPr lvl="1">
              <a:buFont typeface="Wingdings" pitchFamily="2" charset="2"/>
              <a:buChar char="v"/>
            </a:pPr>
            <a:r>
              <a:rPr lang="en-IN" sz="1400" dirty="0" smtClean="0">
                <a:latin typeface="Verdana" pitchFamily="34" charset="0"/>
                <a:ea typeface="Verdana" pitchFamily="34" charset="0"/>
              </a:rPr>
              <a:t> Exploratory Data Analysis (EDA)</a:t>
            </a:r>
          </a:p>
          <a:p>
            <a:pPr lvl="1">
              <a:buFont typeface="Wingdings" pitchFamily="2" charset="2"/>
              <a:buChar char="v"/>
            </a:pPr>
            <a:r>
              <a:rPr lang="en-IN" sz="1400" dirty="0" smtClean="0">
                <a:latin typeface="Verdana" pitchFamily="34" charset="0"/>
                <a:ea typeface="Verdana" pitchFamily="34" charset="0"/>
              </a:rPr>
              <a:t> Checking for outliers</a:t>
            </a:r>
          </a:p>
          <a:p>
            <a:pPr lvl="1">
              <a:buFont typeface="Wingdings" pitchFamily="2" charset="2"/>
              <a:buChar char="v"/>
            </a:pPr>
            <a:r>
              <a:rPr lang="en-IN" sz="1400" dirty="0" smtClean="0">
                <a:latin typeface="Verdana" pitchFamily="34" charset="0"/>
                <a:ea typeface="Verdana" pitchFamily="34" charset="0"/>
              </a:rPr>
              <a:t> Checking for </a:t>
            </a:r>
            <a:r>
              <a:rPr lang="en-IN" sz="1400" dirty="0" err="1" smtClean="0">
                <a:latin typeface="Verdana" pitchFamily="34" charset="0"/>
                <a:ea typeface="Verdana" pitchFamily="34" charset="0"/>
              </a:rPr>
              <a:t>skewness</a:t>
            </a:r>
            <a:endParaRPr lang="en-IN" sz="1400" dirty="0" smtClean="0">
              <a:latin typeface="Verdana" pitchFamily="34" charset="0"/>
              <a:ea typeface="Verdana" pitchFamily="34" charset="0"/>
            </a:endParaRPr>
          </a:p>
          <a:p>
            <a:pPr lvl="1">
              <a:buFont typeface="Wingdings" pitchFamily="2" charset="2"/>
              <a:buChar char="v"/>
            </a:pPr>
            <a:r>
              <a:rPr lang="en-IN" sz="1400" dirty="0" smtClean="0">
                <a:latin typeface="Verdana" pitchFamily="34" charset="0"/>
                <a:ea typeface="Verdana" pitchFamily="34" charset="0"/>
              </a:rPr>
              <a:t> Standardization / </a:t>
            </a:r>
            <a:r>
              <a:rPr lang="en-IN" sz="1400" dirty="0" smtClean="0">
                <a:latin typeface="Verdana" pitchFamily="34" charset="0"/>
                <a:ea typeface="Verdana" pitchFamily="34" charset="0"/>
              </a:rPr>
              <a:t>Scaling</a:t>
            </a:r>
          </a:p>
          <a:p>
            <a:pPr lvl="1">
              <a:buFont typeface="Wingdings" pitchFamily="2" charset="2"/>
              <a:buChar char="v"/>
            </a:pPr>
            <a:r>
              <a:rPr lang="en-IN" sz="1400" dirty="0" smtClean="0">
                <a:latin typeface="Verdana" pitchFamily="34" charset="0"/>
                <a:ea typeface="Verdana" pitchFamily="34" charset="0"/>
              </a:rPr>
              <a:t> Using PCA Technique</a:t>
            </a:r>
            <a:endParaRPr lang="en-IN" sz="1400" dirty="0" smtClean="0">
              <a:latin typeface="Verdana" pitchFamily="34" charset="0"/>
              <a:ea typeface="Verdana" pitchFamily="34" charset="0"/>
            </a:endParaRPr>
          </a:p>
          <a:p>
            <a:pPr lvl="1">
              <a:buFont typeface="Wingdings" pitchFamily="2" charset="2"/>
              <a:buChar char="v"/>
            </a:pPr>
            <a:r>
              <a:rPr lang="en-IN" sz="1400" dirty="0" smtClean="0">
                <a:latin typeface="Verdana" pitchFamily="34" charset="0"/>
                <a:ea typeface="Verdana" pitchFamily="34" charset="0"/>
              </a:rPr>
              <a:t> Splitting the data</a:t>
            </a:r>
          </a:p>
          <a:p>
            <a:pPr lvl="1">
              <a:buFont typeface="Wingdings" pitchFamily="2" charset="2"/>
              <a:buChar char="v"/>
            </a:pPr>
            <a:r>
              <a:rPr lang="en-IN" sz="1400" dirty="0" smtClean="0">
                <a:latin typeface="Verdana" pitchFamily="34" charset="0"/>
                <a:ea typeface="Verdana" pitchFamily="34" charset="0"/>
              </a:rPr>
              <a:t> Building Machine Learning Algorithms</a:t>
            </a:r>
          </a:p>
          <a:p>
            <a:pPr lvl="1">
              <a:buFont typeface="Wingdings" pitchFamily="2" charset="2"/>
              <a:buChar char="v"/>
            </a:pPr>
            <a:r>
              <a:rPr lang="en-IN" sz="1400" dirty="0" smtClean="0">
                <a:latin typeface="Verdana" pitchFamily="34" charset="0"/>
                <a:ea typeface="Verdana" pitchFamily="34" charset="0"/>
              </a:rPr>
              <a:t> Evaluation of ML Models </a:t>
            </a:r>
          </a:p>
          <a:p>
            <a:pPr lvl="1">
              <a:buFont typeface="Wingdings" pitchFamily="2" charset="2"/>
              <a:buChar char="v"/>
            </a:pPr>
            <a:r>
              <a:rPr lang="en-IN" sz="1400" dirty="0" smtClean="0">
                <a:latin typeface="Verdana" pitchFamily="34" charset="0"/>
                <a:ea typeface="Verdana" pitchFamily="34" charset="0"/>
              </a:rPr>
              <a:t> Result of ML Models </a:t>
            </a:r>
          </a:p>
          <a:p>
            <a:pPr lvl="1">
              <a:buFont typeface="Wingdings" pitchFamily="2" charset="2"/>
              <a:buChar char="v"/>
            </a:pPr>
            <a:r>
              <a:rPr lang="en-IN" sz="1400" dirty="0" smtClean="0">
                <a:latin typeface="Verdana" pitchFamily="34" charset="0"/>
                <a:ea typeface="Verdana" pitchFamily="34" charset="0"/>
              </a:rPr>
              <a:t> Key Metrics for success in solving problem under consideration</a:t>
            </a:r>
          </a:p>
          <a:p>
            <a:pPr lvl="1">
              <a:buFont typeface="Wingdings" pitchFamily="2" charset="2"/>
              <a:buChar char="v"/>
            </a:pPr>
            <a:r>
              <a:rPr lang="en-IN" sz="1400" dirty="0" smtClean="0">
                <a:latin typeface="Verdana" pitchFamily="34" charset="0"/>
                <a:ea typeface="Verdana" pitchFamily="34" charset="0"/>
              </a:rPr>
              <a:t> 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673477"/>
            <a:ext cx="7696200" cy="4031873"/>
          </a:xfrm>
          <a:prstGeom prst="rect">
            <a:avLst/>
          </a:prstGeom>
        </p:spPr>
        <p:txBody>
          <a:bodyPr wrap="square">
            <a:spAutoFit/>
          </a:bodyPr>
          <a:lstStyle/>
          <a:p>
            <a:r>
              <a:rPr lang="en-US" sz="1600" b="1" dirty="0" smtClean="0">
                <a:latin typeface="Arial" pitchFamily="34" charset="0"/>
                <a:cs typeface="Arial" pitchFamily="34" charset="0"/>
              </a:rPr>
              <a:t>Observations from </a:t>
            </a:r>
            <a:r>
              <a:rPr lang="en-US" sz="1600" b="1" dirty="0" smtClean="0">
                <a:latin typeface="Arial" pitchFamily="34" charset="0"/>
                <a:cs typeface="Arial" pitchFamily="34" charset="0"/>
              </a:rPr>
              <a:t>multivariate </a:t>
            </a:r>
            <a:r>
              <a:rPr lang="en-US" sz="1600" b="1" dirty="0" smtClean="0">
                <a:latin typeface="Arial" pitchFamily="34" charset="0"/>
                <a:cs typeface="Arial" pitchFamily="34" charset="0"/>
              </a:rPr>
              <a:t>analysis</a:t>
            </a:r>
            <a:r>
              <a:rPr lang="en-US" sz="1600" b="1" dirty="0" smtClean="0">
                <a:latin typeface="Arial" pitchFamily="34" charset="0"/>
                <a:cs typeface="Arial" pitchFamily="34" charset="0"/>
              </a:rPr>
              <a:t>:</a:t>
            </a:r>
          </a:p>
          <a:p>
            <a:endParaRPr lang="en-US" sz="1600" dirty="0" smtClean="0">
              <a:latin typeface="Arial" pitchFamily="34" charset="0"/>
              <a:cs typeface="Arial" pitchFamily="34" charset="0"/>
            </a:endParaRPr>
          </a:p>
          <a:p>
            <a:pPr>
              <a:buFont typeface="Wingdings" pitchFamily="2" charset="2"/>
              <a:buChar char="Ø"/>
            </a:pPr>
            <a:r>
              <a:rPr lang="en-US" sz="1600" dirty="0" smtClean="0">
                <a:latin typeface="Arial" pitchFamily="34" charset="0"/>
                <a:cs typeface="Arial" pitchFamily="34" charset="0"/>
              </a:rPr>
              <a:t>Maximum </a:t>
            </a:r>
            <a:r>
              <a:rPr lang="en-US" sz="1600" dirty="0" smtClean="0">
                <a:latin typeface="Arial" pitchFamily="34" charset="0"/>
                <a:cs typeface="Arial" pitchFamily="34" charset="0"/>
              </a:rPr>
              <a:t>standard deviation of 8957.44 is observed in </a:t>
            </a:r>
            <a:r>
              <a:rPr lang="en-US" sz="1600" dirty="0" err="1" smtClean="0">
                <a:latin typeface="Arial" pitchFamily="34" charset="0"/>
                <a:cs typeface="Arial" pitchFamily="34" charset="0"/>
              </a:rPr>
              <a:t>LotArea</a:t>
            </a:r>
            <a:r>
              <a:rPr lang="en-US" sz="1600" dirty="0" smtClean="0">
                <a:latin typeface="Arial" pitchFamily="34" charset="0"/>
                <a:cs typeface="Arial" pitchFamily="34" charset="0"/>
              </a:rPr>
              <a:t> column</a:t>
            </a:r>
            <a:r>
              <a:rPr lang="en-US" sz="1600" dirty="0" smtClean="0">
                <a:latin typeface="Arial" pitchFamily="34" charset="0"/>
                <a:cs typeface="Arial" pitchFamily="34" charset="0"/>
              </a:rPr>
              <a:t>.</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smtClean="0">
                <a:latin typeface="Arial" pitchFamily="34" charset="0"/>
                <a:cs typeface="Arial" pitchFamily="34" charset="0"/>
              </a:rPr>
              <a:t>Maximum </a:t>
            </a:r>
            <a:r>
              <a:rPr lang="en-US" sz="1600" dirty="0" err="1" smtClean="0">
                <a:latin typeface="Arial" pitchFamily="34" charset="0"/>
                <a:cs typeface="Arial" pitchFamily="34" charset="0"/>
              </a:rPr>
              <a:t>SalePrice</a:t>
            </a:r>
            <a:r>
              <a:rPr lang="en-US" sz="1600" dirty="0" smtClean="0">
                <a:latin typeface="Arial" pitchFamily="34" charset="0"/>
                <a:cs typeface="Arial" pitchFamily="34" charset="0"/>
              </a:rPr>
              <a:t> of a house observed is 755000 and minimum is 34900</a:t>
            </a:r>
            <a:r>
              <a:rPr lang="en-US" sz="1600" dirty="0" smtClean="0">
                <a:latin typeface="Arial" pitchFamily="34" charset="0"/>
                <a:cs typeface="Arial" pitchFamily="34" charset="0"/>
              </a:rPr>
              <a:t>.</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smtClean="0">
                <a:latin typeface="Arial" pitchFamily="34" charset="0"/>
                <a:cs typeface="Arial" pitchFamily="34" charset="0"/>
              </a:rPr>
              <a:t>In the columns </a:t>
            </a:r>
            <a:r>
              <a:rPr lang="en-US" sz="1600" dirty="0" err="1" smtClean="0">
                <a:latin typeface="Arial" pitchFamily="34" charset="0"/>
                <a:cs typeface="Arial" pitchFamily="34" charset="0"/>
              </a:rPr>
              <a:t>MSSubclass</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LotArea</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MasVnrArea</a:t>
            </a:r>
            <a:r>
              <a:rPr lang="en-US" sz="1600" dirty="0" smtClean="0">
                <a:latin typeface="Arial" pitchFamily="34" charset="0"/>
                <a:cs typeface="Arial" pitchFamily="34" charset="0"/>
              </a:rPr>
              <a:t>, BsmtFinSF1, BsmtFinSF2, </a:t>
            </a:r>
            <a:r>
              <a:rPr lang="en-US" sz="1600" dirty="0" err="1" smtClean="0">
                <a:latin typeface="Arial" pitchFamily="34" charset="0"/>
                <a:cs typeface="Arial" pitchFamily="34" charset="0"/>
              </a:rPr>
              <a:t>BsmtUnfsF</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TotalBsmtSF</a:t>
            </a:r>
            <a:r>
              <a:rPr lang="en-US" sz="1600" dirty="0" smtClean="0">
                <a:latin typeface="Arial" pitchFamily="34" charset="0"/>
                <a:cs typeface="Arial" pitchFamily="34" charset="0"/>
              </a:rPr>
              <a:t>, 1stFlrSF, 2ndFlrSF, </a:t>
            </a:r>
            <a:r>
              <a:rPr lang="en-US" sz="1600" dirty="0" err="1" smtClean="0">
                <a:latin typeface="Arial" pitchFamily="34" charset="0"/>
                <a:cs typeface="Arial" pitchFamily="34" charset="0"/>
              </a:rPr>
              <a:t>LowQualFinSF</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GrLivArea</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BsmtFullBath</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HalfBath</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TotRmsAbvGrd</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WoodDeckSF</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OpenPorchSF</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EnclosedPorch</a:t>
            </a:r>
            <a:r>
              <a:rPr lang="en-US" sz="1600" dirty="0" smtClean="0">
                <a:latin typeface="Arial" pitchFamily="34" charset="0"/>
                <a:cs typeface="Arial" pitchFamily="34" charset="0"/>
              </a:rPr>
              <a:t>, 3SsnPorch, </a:t>
            </a:r>
            <a:r>
              <a:rPr lang="en-US" sz="1600" dirty="0" err="1" smtClean="0">
                <a:latin typeface="Arial" pitchFamily="34" charset="0"/>
                <a:cs typeface="Arial" pitchFamily="34" charset="0"/>
              </a:rPr>
              <a:t>ScreenPorch</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Miscval</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salePrice</a:t>
            </a:r>
            <a:r>
              <a:rPr lang="en-US" sz="1600" dirty="0" smtClean="0">
                <a:latin typeface="Arial" pitchFamily="34" charset="0"/>
                <a:cs typeface="Arial" pitchFamily="34" charset="0"/>
              </a:rPr>
              <a:t> mean is considerably greater than median so the columns are positively skewed</a:t>
            </a:r>
            <a:r>
              <a:rPr lang="en-US" sz="1600" dirty="0" smtClean="0">
                <a:latin typeface="Arial" pitchFamily="34" charset="0"/>
                <a:cs typeface="Arial" pitchFamily="34" charset="0"/>
              </a:rPr>
              <a:t>.</a:t>
            </a:r>
          </a:p>
          <a:p>
            <a:pPr>
              <a:buFont typeface="Wingdings" pitchFamily="2" charset="2"/>
              <a:buChar char="Ø"/>
            </a:pPr>
            <a:endParaRPr lang="en-US" sz="1600" dirty="0" smtClean="0">
              <a:latin typeface="Arial" pitchFamily="34" charset="0"/>
              <a:cs typeface="Arial" pitchFamily="34" charset="0"/>
            </a:endParaRPr>
          </a:p>
          <a:p>
            <a:pPr>
              <a:buFont typeface="Wingdings" pitchFamily="2" charset="2"/>
              <a:buChar char="Ø"/>
            </a:pPr>
            <a:r>
              <a:rPr lang="en-US" sz="1600" dirty="0" smtClean="0">
                <a:latin typeface="Arial" pitchFamily="34" charset="0"/>
                <a:cs typeface="Arial" pitchFamily="34" charset="0"/>
              </a:rPr>
              <a:t>In the columns </a:t>
            </a:r>
            <a:r>
              <a:rPr lang="en-US" sz="1600" dirty="0" err="1" smtClean="0">
                <a:latin typeface="Arial" pitchFamily="34" charset="0"/>
                <a:cs typeface="Arial" pitchFamily="34" charset="0"/>
              </a:rPr>
              <a:t>FullBath</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BedroomAbvGr</a:t>
            </a:r>
            <a:r>
              <a:rPr lang="en-US" sz="1600" dirty="0" smtClean="0">
                <a:latin typeface="Arial" pitchFamily="34" charset="0"/>
                <a:cs typeface="Arial" pitchFamily="34" charset="0"/>
              </a:rPr>
              <a:t>, Fireplaces, </a:t>
            </a:r>
            <a:r>
              <a:rPr lang="en-US" sz="1600" dirty="0" err="1" smtClean="0">
                <a:latin typeface="Arial" pitchFamily="34" charset="0"/>
                <a:cs typeface="Arial" pitchFamily="34" charset="0"/>
              </a:rPr>
              <a:t>Garagecars</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GarageArea</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YrSold</a:t>
            </a:r>
            <a:r>
              <a:rPr lang="en-US" sz="1600" dirty="0" smtClean="0">
                <a:latin typeface="Arial" pitchFamily="34" charset="0"/>
                <a:cs typeface="Arial" pitchFamily="34" charset="0"/>
              </a:rPr>
              <a:t> Median is greater than mean so the columns are negatively skewed</a:t>
            </a:r>
            <a:r>
              <a:rPr lang="en-US" sz="1600" dirty="0" smtClean="0">
                <a:latin typeface="Arial" pitchFamily="34" charset="0"/>
                <a:cs typeface="Arial" pitchFamily="34" charset="0"/>
              </a:rPr>
              <a:t>.</a:t>
            </a:r>
          </a:p>
          <a:p>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95400" y="361950"/>
            <a:ext cx="1159292" cy="369332"/>
          </a:xfrm>
          <a:prstGeom prst="rect">
            <a:avLst/>
          </a:prstGeom>
        </p:spPr>
        <p:txBody>
          <a:bodyPr wrap="none">
            <a:spAutoFit/>
          </a:bodyPr>
          <a:lstStyle/>
          <a:p>
            <a:r>
              <a:rPr lang="en-US" b="1" u="sng" dirty="0" err="1" smtClean="0">
                <a:latin typeface="Arial" pitchFamily="34" charset="0"/>
                <a:cs typeface="Arial" pitchFamily="34" charset="0"/>
              </a:rPr>
              <a:t>Heatmap</a:t>
            </a:r>
            <a:endParaRPr lang="en-US" b="1" u="sng" dirty="0" smtClean="0">
              <a:latin typeface="Arial" pitchFamily="34" charset="0"/>
              <a:cs typeface="Arial" pitchFamily="34" charset="0"/>
            </a:endParaRPr>
          </a:p>
        </p:txBody>
      </p:sp>
      <p:pic>
        <p:nvPicPr>
          <p:cNvPr id="5123" name="Picture 3"/>
          <p:cNvPicPr>
            <a:picLocks noChangeAspect="1" noChangeArrowheads="1"/>
          </p:cNvPicPr>
          <p:nvPr/>
        </p:nvPicPr>
        <p:blipFill>
          <a:blip r:embed="rId2"/>
          <a:srcRect/>
          <a:stretch>
            <a:fillRect/>
          </a:stretch>
        </p:blipFill>
        <p:spPr bwMode="auto">
          <a:xfrm>
            <a:off x="1219200" y="819150"/>
            <a:ext cx="3810000" cy="3893228"/>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5105400" y="1733550"/>
            <a:ext cx="3676650" cy="17335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298430"/>
            <a:ext cx="7696200" cy="2616101"/>
          </a:xfrm>
          <a:prstGeom prst="rect">
            <a:avLst/>
          </a:prstGeom>
          <a:noFill/>
        </p:spPr>
        <p:txBody>
          <a:bodyPr wrap="square" rtlCol="0">
            <a:spAutoFit/>
          </a:bodyPr>
          <a:lstStyle/>
          <a:p>
            <a:r>
              <a:rPr lang="en-US" sz="2000" b="1" u="sng" dirty="0" smtClean="0">
                <a:latin typeface="Arial" pitchFamily="34" charset="0"/>
                <a:cs typeface="Arial" pitchFamily="34" charset="0"/>
              </a:rPr>
              <a:t>Checking for outliers</a:t>
            </a:r>
            <a:endParaRPr lang="en-US" sz="2000" b="1" dirty="0"/>
          </a:p>
          <a:p>
            <a:endParaRPr lang="en-US" sz="1600" dirty="0" smtClean="0">
              <a:latin typeface="Arial" pitchFamily="34" charset="0"/>
              <a:cs typeface="Arial" pitchFamily="34" charset="0"/>
            </a:endParaRPr>
          </a:p>
          <a:p>
            <a:pPr marL="342900" lvl="0" indent="-342900" algn="just">
              <a:buSzPct val="100000"/>
              <a:buFont typeface="Wingdings" panose="05000000000000000000" pitchFamily="2" charset="2"/>
              <a:buChar char="Ø"/>
            </a:pPr>
            <a:r>
              <a:rPr lang="en-IN" sz="1600" dirty="0" smtClean="0">
                <a:latin typeface="Arial" pitchFamily="34" charset="0"/>
                <a:ea typeface="Times New Roman" panose="02020603050405020304" pitchFamily="18" charset="0"/>
                <a:cs typeface="Arial" pitchFamily="34" charset="0"/>
              </a:rPr>
              <a:t>Outliers are the data points that differ significantly from other observations. Any data points greater than +3 and -3 standard deviations are called as outliers.</a:t>
            </a:r>
          </a:p>
          <a:p>
            <a:pPr marL="114300" indent="0" algn="just">
              <a:buSzPct val="100000"/>
            </a:pPr>
            <a:r>
              <a:rPr lang="en-IN" sz="1600" dirty="0" smtClean="0">
                <a:latin typeface="Arial" pitchFamily="34" charset="0"/>
                <a:ea typeface="Calibri" panose="020F0502020204030204" pitchFamily="34" charset="0"/>
                <a:cs typeface="Arial" pitchFamily="34" charset="0"/>
              </a:rPr>
              <a:t> </a:t>
            </a:r>
          </a:p>
          <a:p>
            <a:pPr marL="342900" lvl="0" indent="-342900" algn="just">
              <a:buSzPct val="100000"/>
              <a:buFont typeface="Wingdings" panose="05000000000000000000" pitchFamily="2" charset="2"/>
              <a:buChar char="Ø"/>
            </a:pPr>
            <a:r>
              <a:rPr lang="en-IN" sz="1600" dirty="0" smtClean="0">
                <a:latin typeface="Arial" pitchFamily="34" charset="0"/>
                <a:ea typeface="Times New Roman" panose="02020603050405020304" pitchFamily="18" charset="0"/>
                <a:cs typeface="Arial" pitchFamily="34" charset="0"/>
              </a:rPr>
              <a:t>Z-score is the automated method used for handling outliers and it’s important to remove outliers as it impacts on the Accuracy of the Model. </a:t>
            </a:r>
          </a:p>
          <a:p>
            <a:pPr marL="114300" indent="0" algn="just">
              <a:buSzPct val="100000"/>
            </a:pPr>
            <a:r>
              <a:rPr lang="en-IN" sz="1600" dirty="0" smtClean="0">
                <a:latin typeface="Arial" pitchFamily="34" charset="0"/>
                <a:ea typeface="Calibri" panose="020F0502020204030204" pitchFamily="34" charset="0"/>
                <a:cs typeface="Arial" pitchFamily="34" charset="0"/>
              </a:rPr>
              <a:t> </a:t>
            </a:r>
          </a:p>
          <a:p>
            <a:pPr marL="342900" lvl="0" indent="-342900" algn="just">
              <a:buSzPct val="100000"/>
              <a:buFont typeface="Wingdings" panose="05000000000000000000" pitchFamily="2" charset="2"/>
              <a:buChar char="Ø"/>
            </a:pPr>
            <a:r>
              <a:rPr lang="en-IN" sz="1600" dirty="0" smtClean="0">
                <a:latin typeface="Arial" pitchFamily="34" charset="0"/>
                <a:ea typeface="Times New Roman" panose="02020603050405020304" pitchFamily="18" charset="0"/>
                <a:cs typeface="Arial" pitchFamily="34" charset="0"/>
              </a:rPr>
              <a:t>During the outlier’s analysis, we found that we are losing nearly </a:t>
            </a:r>
            <a:r>
              <a:rPr lang="en-IN" sz="1600" dirty="0" smtClean="0">
                <a:latin typeface="Arial" pitchFamily="34" charset="0"/>
                <a:ea typeface="Times New Roman" panose="02020603050405020304" pitchFamily="18" charset="0"/>
                <a:cs typeface="Arial" pitchFamily="34" charset="0"/>
              </a:rPr>
              <a:t>6.25% </a:t>
            </a:r>
            <a:r>
              <a:rPr lang="en-IN" sz="1600" dirty="0" smtClean="0">
                <a:latin typeface="Arial" pitchFamily="34" charset="0"/>
                <a:ea typeface="Times New Roman" panose="02020603050405020304" pitchFamily="18" charset="0"/>
                <a:cs typeface="Arial" pitchFamily="34" charset="0"/>
              </a:rPr>
              <a:t>of data and it’s not a big loss</a:t>
            </a:r>
            <a:r>
              <a:rPr lang="en-IN" sz="1600" dirty="0" smtClean="0">
                <a:latin typeface="Arial" pitchFamily="34" charset="0"/>
                <a:ea typeface="Times New Roman" panose="02020603050405020304" pitchFamily="18" charset="0"/>
                <a:cs typeface="Arial" pitchFamily="34" charset="0"/>
              </a:rPr>
              <a:t>.</a:t>
            </a:r>
            <a:endParaRPr lang="en-IN" sz="1600" dirty="0" smtClean="0">
              <a:latin typeface="Arial" pitchFamily="34" charset="0"/>
              <a:ea typeface="Times New Roman" panose="02020603050405020304" pitchFamily="18" charset="0"/>
              <a:cs typeface="Arial" pitchFamily="34" charset="0"/>
            </a:endParaRPr>
          </a:p>
        </p:txBody>
      </p:sp>
      <p:pic>
        <p:nvPicPr>
          <p:cNvPr id="6146" name="Picture 2"/>
          <p:cNvPicPr>
            <a:picLocks noChangeAspect="1" noChangeArrowheads="1"/>
          </p:cNvPicPr>
          <p:nvPr/>
        </p:nvPicPr>
        <p:blipFill>
          <a:blip r:embed="rId2"/>
          <a:srcRect/>
          <a:stretch>
            <a:fillRect/>
          </a:stretch>
        </p:blipFill>
        <p:spPr bwMode="auto">
          <a:xfrm>
            <a:off x="2819400" y="2952750"/>
            <a:ext cx="4267200" cy="1773579"/>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298430"/>
            <a:ext cx="7696200" cy="4093428"/>
          </a:xfrm>
          <a:prstGeom prst="rect">
            <a:avLst/>
          </a:prstGeom>
          <a:noFill/>
        </p:spPr>
        <p:txBody>
          <a:bodyPr wrap="square" rtlCol="0">
            <a:spAutoFit/>
          </a:bodyPr>
          <a:lstStyle/>
          <a:p>
            <a:r>
              <a:rPr lang="en-US" sz="2000" b="1" u="sng" dirty="0" smtClean="0">
                <a:latin typeface="Arial" pitchFamily="34" charset="0"/>
                <a:cs typeface="Arial" pitchFamily="34" charset="0"/>
              </a:rPr>
              <a:t>Checking for </a:t>
            </a:r>
            <a:r>
              <a:rPr lang="en-US" sz="2000" b="1" u="sng" dirty="0" err="1" smtClean="0">
                <a:latin typeface="Arial" pitchFamily="34" charset="0"/>
                <a:cs typeface="Arial" pitchFamily="34" charset="0"/>
              </a:rPr>
              <a:t>skewness</a:t>
            </a:r>
            <a:endParaRPr lang="en-US" sz="1600" dirty="0" smtClean="0">
              <a:latin typeface="Bahnschrift" panose="020B0502040204020203" pitchFamily="34" charset="0"/>
            </a:endParaRPr>
          </a:p>
          <a:p>
            <a:pPr marL="114300"/>
            <a:endParaRPr lang="en-US" sz="1600" dirty="0" smtClean="0">
              <a:latin typeface="Bahnschrift" panose="020B0502040204020203" pitchFamily="34" charset="0"/>
            </a:endParaRPr>
          </a:p>
          <a:p>
            <a:pPr marL="342900" lvl="0" indent="-342900" algn="just">
              <a:buSzPct val="100000"/>
              <a:buFont typeface="Wingdings" panose="05000000000000000000" pitchFamily="2" charset="2"/>
              <a:buChar char="Ø"/>
            </a:pPr>
            <a:r>
              <a:rPr lang="en-IN" sz="1600" dirty="0" smtClean="0">
                <a:latin typeface="Arial" pitchFamily="34" charset="0"/>
                <a:ea typeface="Times New Roman" panose="02020603050405020304" pitchFamily="18" charset="0"/>
                <a:cs typeface="Arial" pitchFamily="34" charset="0"/>
              </a:rPr>
              <a:t>Skewed data are not normally distributed; either they are positive skewed or negative skewed. If the data is skewed, it impacts on the accuracy of the model. So, it’s very important to remove the </a:t>
            </a:r>
            <a:r>
              <a:rPr lang="en-IN" sz="1600" dirty="0" err="1" smtClean="0">
                <a:latin typeface="Arial" pitchFamily="34" charset="0"/>
                <a:ea typeface="Times New Roman" panose="02020603050405020304" pitchFamily="18" charset="0"/>
                <a:cs typeface="Arial" pitchFamily="34" charset="0"/>
              </a:rPr>
              <a:t>skewness</a:t>
            </a:r>
            <a:r>
              <a:rPr lang="en-IN" sz="1600" dirty="0" smtClean="0">
                <a:latin typeface="Arial" pitchFamily="34" charset="0"/>
                <a:ea typeface="Times New Roman" panose="02020603050405020304" pitchFamily="18" charset="0"/>
                <a:cs typeface="Arial" pitchFamily="34" charset="0"/>
              </a:rPr>
              <a:t> for right and left skewed data by using transform methods like square root  transformation. </a:t>
            </a:r>
          </a:p>
          <a:p>
            <a:pPr marL="114300" indent="0" algn="just">
              <a:buSzPct val="100000"/>
            </a:pPr>
            <a:r>
              <a:rPr lang="en-IN" sz="1600" dirty="0" smtClean="0">
                <a:latin typeface="Arial" pitchFamily="34" charset="0"/>
                <a:ea typeface="Calibri" panose="020F0502020204030204" pitchFamily="34" charset="0"/>
                <a:cs typeface="Arial" pitchFamily="34" charset="0"/>
              </a:rPr>
              <a:t> </a:t>
            </a:r>
          </a:p>
          <a:p>
            <a:pPr marL="342900" lvl="0" indent="-342900" algn="just">
              <a:buSzPct val="100000"/>
              <a:buFont typeface="Wingdings" panose="05000000000000000000" pitchFamily="2" charset="2"/>
              <a:buChar char="Ø"/>
            </a:pPr>
            <a:r>
              <a:rPr lang="en-IN" sz="1600" dirty="0" smtClean="0">
                <a:latin typeface="Arial" pitchFamily="34" charset="0"/>
                <a:ea typeface="Times New Roman" panose="02020603050405020304" pitchFamily="18" charset="0"/>
                <a:cs typeface="Arial" pitchFamily="34" charset="0"/>
              </a:rPr>
              <a:t>For visualization, we use </a:t>
            </a:r>
            <a:r>
              <a:rPr lang="en-IN" sz="1600" dirty="0" err="1" smtClean="0">
                <a:latin typeface="Arial" pitchFamily="34" charset="0"/>
                <a:ea typeface="Times New Roman" panose="02020603050405020304" pitchFamily="18" charset="0"/>
                <a:cs typeface="Arial" pitchFamily="34" charset="0"/>
              </a:rPr>
              <a:t>distplot</a:t>
            </a:r>
            <a:r>
              <a:rPr lang="en-IN" sz="1600" dirty="0" smtClean="0">
                <a:latin typeface="Arial" pitchFamily="34" charset="0"/>
                <a:ea typeface="Times New Roman" panose="02020603050405020304" pitchFamily="18" charset="0"/>
                <a:cs typeface="Arial" pitchFamily="34" charset="0"/>
              </a:rPr>
              <a:t> to check the distribution of data points and the shape of the curve. Any value greater than 0.55 or less than -0.55 is considered to be skewed data.</a:t>
            </a:r>
          </a:p>
          <a:p>
            <a:pPr marL="114300" indent="0" algn="just">
              <a:buSzPct val="100000"/>
            </a:pPr>
            <a:endParaRPr lang="en-IN" sz="1600" dirty="0" smtClean="0">
              <a:latin typeface="Arial" pitchFamily="34" charset="0"/>
              <a:ea typeface="Calibri" panose="020F0502020204030204" pitchFamily="34" charset="0"/>
              <a:cs typeface="Arial" pitchFamily="34" charset="0"/>
            </a:endParaRPr>
          </a:p>
          <a:p>
            <a:pPr marL="342900" lvl="0" indent="-342900" algn="just">
              <a:buSzPct val="100000"/>
              <a:buFont typeface="Wingdings" panose="05000000000000000000" pitchFamily="2" charset="2"/>
              <a:buChar char="Ø"/>
            </a:pPr>
            <a:r>
              <a:rPr lang="en-IN" sz="1600" dirty="0" smtClean="0">
                <a:latin typeface="Arial" pitchFamily="34" charset="0"/>
                <a:ea typeface="Times New Roman" panose="02020603050405020304" pitchFamily="18" charset="0"/>
                <a:cs typeface="Arial" pitchFamily="34" charset="0"/>
              </a:rPr>
              <a:t>In our case, most of the data are skewed and hence we have to remove the </a:t>
            </a:r>
            <a:r>
              <a:rPr lang="en-IN" sz="1600" dirty="0" err="1" smtClean="0">
                <a:latin typeface="Arial" pitchFamily="34" charset="0"/>
                <a:ea typeface="Times New Roman" panose="02020603050405020304" pitchFamily="18" charset="0"/>
                <a:cs typeface="Arial" pitchFamily="34" charset="0"/>
              </a:rPr>
              <a:t>skewness</a:t>
            </a:r>
            <a:r>
              <a:rPr lang="en-IN" sz="1600" dirty="0" smtClean="0">
                <a:latin typeface="Arial" pitchFamily="34" charset="0"/>
                <a:ea typeface="Times New Roman" panose="02020603050405020304" pitchFamily="18" charset="0"/>
                <a:cs typeface="Arial" pitchFamily="34" charset="0"/>
              </a:rPr>
              <a:t> during Scaling because if we remove the </a:t>
            </a:r>
            <a:r>
              <a:rPr lang="en-IN" sz="1600" dirty="0" err="1" smtClean="0">
                <a:latin typeface="Arial" pitchFamily="34" charset="0"/>
                <a:ea typeface="Times New Roman" panose="02020603050405020304" pitchFamily="18" charset="0"/>
                <a:cs typeface="Arial" pitchFamily="34" charset="0"/>
              </a:rPr>
              <a:t>skewness</a:t>
            </a:r>
            <a:r>
              <a:rPr lang="en-IN" sz="1600" dirty="0" smtClean="0">
                <a:latin typeface="Arial" pitchFamily="34" charset="0"/>
                <a:ea typeface="Times New Roman" panose="02020603050405020304" pitchFamily="18" charset="0"/>
                <a:cs typeface="Arial" pitchFamily="34" charset="0"/>
              </a:rPr>
              <a:t> by square root  transformation method it will induce </a:t>
            </a:r>
            <a:r>
              <a:rPr lang="en-IN" sz="1600" dirty="0" err="1" smtClean="0">
                <a:latin typeface="Arial" pitchFamily="34" charset="0"/>
                <a:ea typeface="Times New Roman" panose="02020603050405020304" pitchFamily="18" charset="0"/>
                <a:cs typeface="Arial" pitchFamily="34" charset="0"/>
              </a:rPr>
              <a:t>nan</a:t>
            </a:r>
            <a:r>
              <a:rPr lang="en-IN" sz="1600" dirty="0" smtClean="0">
                <a:latin typeface="Arial" pitchFamily="34" charset="0"/>
                <a:ea typeface="Times New Roman" panose="02020603050405020304" pitchFamily="18" charset="0"/>
                <a:cs typeface="Arial" pitchFamily="34" charset="0"/>
              </a:rPr>
              <a:t> values. Sometimes while using root transforms, it can cause to form </a:t>
            </a:r>
            <a:r>
              <a:rPr lang="en-IN" sz="1600" dirty="0" err="1" smtClean="0">
                <a:latin typeface="Arial" pitchFamily="34" charset="0"/>
                <a:ea typeface="Times New Roman" panose="02020603050405020304" pitchFamily="18" charset="0"/>
                <a:cs typeface="Arial" pitchFamily="34" charset="0"/>
              </a:rPr>
              <a:t>nan</a:t>
            </a:r>
            <a:r>
              <a:rPr lang="en-IN" sz="1600" dirty="0" smtClean="0">
                <a:latin typeface="Arial" pitchFamily="34" charset="0"/>
                <a:ea typeface="Times New Roman" panose="02020603050405020304" pitchFamily="18" charset="0"/>
                <a:cs typeface="Arial" pitchFamily="34" charset="0"/>
              </a:rPr>
              <a:t> values. It is better to remove those values before scaling because it will show </a:t>
            </a:r>
            <a:r>
              <a:rPr lang="en-IN" sz="1600" dirty="0" err="1" smtClean="0">
                <a:latin typeface="Arial" pitchFamily="34" charset="0"/>
                <a:ea typeface="Times New Roman" panose="02020603050405020304" pitchFamily="18" charset="0"/>
                <a:cs typeface="Arial" pitchFamily="34" charset="0"/>
              </a:rPr>
              <a:t>ValueError</a:t>
            </a:r>
            <a:r>
              <a:rPr lang="en-IN" sz="1600" dirty="0" smtClean="0">
                <a:latin typeface="Arial" pitchFamily="34" charset="0"/>
                <a:ea typeface="Times New Roman" panose="02020603050405020304" pitchFamily="18" charset="0"/>
                <a:cs typeface="Arial" pitchFamily="34" charset="0"/>
              </a:rPr>
              <a:t> while running the code.</a:t>
            </a:r>
            <a:endParaRPr lang="en-IN" sz="1600" dirty="0">
              <a:latin typeface="Arial" pitchFamily="34" charset="0"/>
              <a:ea typeface="Times New Roman" panose="02020603050405020304" pitchFamily="18"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59985"/>
            <a:ext cx="7696200" cy="1963679"/>
          </a:xfrm>
          <a:prstGeom prst="rect">
            <a:avLst/>
          </a:prstGeom>
          <a:noFill/>
        </p:spPr>
        <p:txBody>
          <a:bodyPr wrap="square" rtlCol="0">
            <a:spAutoFit/>
          </a:bodyPr>
          <a:lstStyle/>
          <a:p>
            <a:r>
              <a:rPr lang="en-US" sz="2000" b="1" u="sng" dirty="0" smtClean="0">
                <a:latin typeface="Arial" pitchFamily="34" charset="0"/>
                <a:cs typeface="Arial" pitchFamily="34" charset="0"/>
              </a:rPr>
              <a:t>Standardization / Scaling</a:t>
            </a:r>
            <a:endParaRPr lang="en-US" sz="1600" dirty="0" smtClean="0">
              <a:latin typeface="Bahnschrift" panose="020B0502040204020203" pitchFamily="34" charset="0"/>
            </a:endParaRPr>
          </a:p>
          <a:p>
            <a:pPr>
              <a:buFont typeface="Courier New" panose="02070309020205020404" pitchFamily="49" charset="0"/>
              <a:buChar char="o"/>
            </a:pPr>
            <a:endParaRPr lang="en-US" sz="1600" dirty="0" smtClean="0">
              <a:latin typeface="Bahnschrift" panose="020B0502040204020203" pitchFamily="34" charset="0"/>
            </a:endParaRPr>
          </a:p>
          <a:p>
            <a:pPr marL="342900" lvl="0" indent="-342900" algn="just">
              <a:lnSpc>
                <a:spcPct val="107000"/>
              </a:lnSpc>
              <a:buSzPct val="100000"/>
              <a:buFont typeface="Wingdings" panose="05000000000000000000" pitchFamily="2" charset="2"/>
              <a:buChar char="Ø"/>
            </a:pPr>
            <a:r>
              <a:rPr lang="en-IN" sz="1600" dirty="0" smtClean="0">
                <a:latin typeface="Arial" pitchFamily="34" charset="0"/>
                <a:ea typeface="Times New Roman" panose="02020603050405020304" pitchFamily="18" charset="0"/>
                <a:cs typeface="Arial" pitchFamily="34" charset="0"/>
              </a:rPr>
              <a:t>Standardization of data is done by using Standard </a:t>
            </a:r>
            <a:r>
              <a:rPr lang="en-IN" sz="1600" dirty="0" err="1" smtClean="0">
                <a:latin typeface="Arial" pitchFamily="34" charset="0"/>
                <a:ea typeface="Times New Roman" panose="02020603050405020304" pitchFamily="18" charset="0"/>
                <a:cs typeface="Arial" pitchFamily="34" charset="0"/>
              </a:rPr>
              <a:t>Scaler</a:t>
            </a:r>
            <a:r>
              <a:rPr lang="en-IN" sz="1600" dirty="0" smtClean="0">
                <a:latin typeface="Arial" pitchFamily="34" charset="0"/>
                <a:ea typeface="Times New Roman" panose="02020603050405020304" pitchFamily="18" charset="0"/>
                <a:cs typeface="Arial" pitchFamily="34" charset="0"/>
              </a:rPr>
              <a:t>.</a:t>
            </a:r>
          </a:p>
          <a:p>
            <a:pPr marL="114300" indent="0" algn="just">
              <a:lnSpc>
                <a:spcPct val="107000"/>
              </a:lnSpc>
              <a:buSzPct val="100000"/>
            </a:pPr>
            <a:r>
              <a:rPr lang="en-IN" sz="1600" dirty="0" smtClean="0">
                <a:latin typeface="Arial" pitchFamily="34" charset="0"/>
                <a:ea typeface="Calibri" panose="020F0502020204030204" pitchFamily="34" charset="0"/>
                <a:cs typeface="Arial" pitchFamily="34" charset="0"/>
              </a:rPr>
              <a:t> </a:t>
            </a:r>
          </a:p>
          <a:p>
            <a:pPr marL="342900" lvl="0" indent="-342900" algn="just">
              <a:lnSpc>
                <a:spcPct val="107000"/>
              </a:lnSpc>
              <a:spcAft>
                <a:spcPts val="1200"/>
              </a:spcAft>
              <a:buSzPct val="100000"/>
              <a:buFont typeface="Wingdings" panose="05000000000000000000" pitchFamily="2" charset="2"/>
              <a:buChar char="Ø"/>
            </a:pPr>
            <a:r>
              <a:rPr lang="en-IN" sz="1600" dirty="0" smtClean="0">
                <a:latin typeface="Arial" pitchFamily="34" charset="0"/>
                <a:ea typeface="Times New Roman" panose="02020603050405020304" pitchFamily="18" charset="0"/>
                <a:cs typeface="Arial" pitchFamily="34" charset="0"/>
              </a:rPr>
              <a:t>Standard </a:t>
            </a:r>
            <a:r>
              <a:rPr lang="en-IN" sz="1600" dirty="0" err="1" smtClean="0">
                <a:latin typeface="Arial" pitchFamily="34" charset="0"/>
                <a:ea typeface="Times New Roman" panose="02020603050405020304" pitchFamily="18" charset="0"/>
                <a:cs typeface="Arial" pitchFamily="34" charset="0"/>
              </a:rPr>
              <a:t>scaler</a:t>
            </a:r>
            <a:r>
              <a:rPr lang="en-IN" sz="1600" dirty="0" smtClean="0">
                <a:latin typeface="Arial" pitchFamily="34" charset="0"/>
                <a:ea typeface="Times New Roman" panose="02020603050405020304" pitchFamily="18" charset="0"/>
                <a:cs typeface="Arial" pitchFamily="34" charset="0"/>
              </a:rPr>
              <a:t> is used to bring the data points to standard Normal Distribution having mean = 0 and SD +- 1 to enhance accuracy of the model. In our case, its most important due to presence of high skewed data and Outliers.</a:t>
            </a:r>
            <a:endParaRPr lang="en-IN" sz="1600" dirty="0">
              <a:latin typeface="Arial" pitchFamily="34" charset="0"/>
              <a:ea typeface="Times New Roman" panose="02020603050405020304" pitchFamily="18" charset="0"/>
              <a:cs typeface="Arial" pitchFamily="34" charset="0"/>
            </a:endParaRPr>
          </a:p>
        </p:txBody>
      </p:sp>
      <p:pic>
        <p:nvPicPr>
          <p:cNvPr id="7170" name="Picture 2"/>
          <p:cNvPicPr>
            <a:picLocks noChangeAspect="1" noChangeArrowheads="1"/>
          </p:cNvPicPr>
          <p:nvPr/>
        </p:nvPicPr>
        <p:blipFill>
          <a:blip r:embed="rId2"/>
          <a:srcRect/>
          <a:stretch>
            <a:fillRect/>
          </a:stretch>
        </p:blipFill>
        <p:spPr bwMode="auto">
          <a:xfrm>
            <a:off x="2133600" y="2266950"/>
            <a:ext cx="5600700" cy="2537014"/>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59985"/>
            <a:ext cx="7696200" cy="1631216"/>
          </a:xfrm>
          <a:prstGeom prst="rect">
            <a:avLst/>
          </a:prstGeom>
          <a:noFill/>
        </p:spPr>
        <p:txBody>
          <a:bodyPr wrap="square" rtlCol="0">
            <a:spAutoFit/>
          </a:bodyPr>
          <a:lstStyle/>
          <a:p>
            <a:r>
              <a:rPr lang="en-US" sz="2000" b="1" u="sng" dirty="0" smtClean="0">
                <a:latin typeface="Arial" pitchFamily="34" charset="0"/>
                <a:cs typeface="Arial" pitchFamily="34" charset="0"/>
              </a:rPr>
              <a:t>Using PCA Technique</a:t>
            </a:r>
            <a:endParaRPr lang="en-US" sz="1600" dirty="0" smtClean="0">
              <a:latin typeface="Bahnschrift" panose="020B0502040204020203" pitchFamily="34" charset="0"/>
            </a:endParaRPr>
          </a:p>
          <a:p>
            <a:pPr>
              <a:buFont typeface="Courier New" panose="02070309020205020404" pitchFamily="49" charset="0"/>
              <a:buChar char="o"/>
            </a:pPr>
            <a:endParaRPr lang="en-US" sz="1600" dirty="0" smtClean="0">
              <a:latin typeface="Bahnschrift" panose="020B0502040204020203" pitchFamily="34" charset="0"/>
            </a:endParaRPr>
          </a:p>
          <a:p>
            <a:pPr algn="just"/>
            <a:r>
              <a:rPr lang="en-US" sz="1600" dirty="0" smtClean="0">
                <a:latin typeface="Arial" pitchFamily="34" charset="0"/>
                <a:cs typeface="Arial" pitchFamily="34" charset="0"/>
              </a:rPr>
              <a:t>An important machine learning method for dimensionality reduction is called Principal Component Analysis. It is a method that uses simple matrix operations from linear algebra and statistics to calculate a projection of the original data into the same number or fewer dimensions. </a:t>
            </a:r>
            <a:endParaRPr lang="en-IN" sz="1600" dirty="0">
              <a:latin typeface="Arial" pitchFamily="34" charset="0"/>
              <a:cs typeface="Arial" pitchFamily="34" charset="0"/>
            </a:endParaRPr>
          </a:p>
        </p:txBody>
      </p:sp>
      <p:pic>
        <p:nvPicPr>
          <p:cNvPr id="17410" name="Picture 2"/>
          <p:cNvPicPr>
            <a:picLocks noChangeAspect="1" noChangeArrowheads="1"/>
          </p:cNvPicPr>
          <p:nvPr/>
        </p:nvPicPr>
        <p:blipFill>
          <a:blip r:embed="rId2"/>
          <a:srcRect/>
          <a:stretch>
            <a:fillRect/>
          </a:stretch>
        </p:blipFill>
        <p:spPr bwMode="auto">
          <a:xfrm>
            <a:off x="1447800" y="1962150"/>
            <a:ext cx="3810000" cy="282739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33966"/>
            <a:ext cx="7696200" cy="3108543"/>
          </a:xfrm>
          <a:prstGeom prst="rect">
            <a:avLst/>
          </a:prstGeom>
          <a:noFill/>
        </p:spPr>
        <p:txBody>
          <a:bodyPr wrap="square" rtlCol="0">
            <a:spAutoFit/>
          </a:bodyPr>
          <a:lstStyle/>
          <a:p>
            <a:r>
              <a:rPr lang="en-US" sz="2000" b="1" u="sng" dirty="0" smtClean="0">
                <a:latin typeface="Arial" pitchFamily="34" charset="0"/>
                <a:cs typeface="Arial" pitchFamily="34" charset="0"/>
              </a:rPr>
              <a:t>Splitting the data</a:t>
            </a:r>
          </a:p>
          <a:p>
            <a:endParaRPr lang="en-US" sz="1600" b="1" u="sng" dirty="0" smtClean="0">
              <a:latin typeface="Calibri" pitchFamily="34" charset="0"/>
              <a:cs typeface="Calibri" pitchFamily="34" charset="0"/>
            </a:endParaRPr>
          </a:p>
          <a:p>
            <a:r>
              <a:rPr lang="en-US" sz="1600" dirty="0" smtClean="0">
                <a:latin typeface="Arial" pitchFamily="34" charset="0"/>
                <a:cs typeface="Arial" pitchFamily="34" charset="0"/>
              </a:rPr>
              <a:t>We split our dataset into two parts training and testing, with 80% data of training and 20% of testing. We use train test split method. </a:t>
            </a:r>
          </a:p>
          <a:p>
            <a:endParaRPr lang="en-US" sz="1600" dirty="0" smtClean="0">
              <a:latin typeface="Arial" pitchFamily="34" charset="0"/>
              <a:cs typeface="Arial" pitchFamily="34" charset="0"/>
            </a:endParaRPr>
          </a:p>
          <a:p>
            <a:pPr marL="457200" lvl="0" indent="-457200" algn="just">
              <a:buFont typeface="+mj-lt"/>
              <a:buAutoNum type="arabicPeriod"/>
            </a:pPr>
            <a:r>
              <a:rPr lang="en-IN" sz="1600" dirty="0" smtClean="0">
                <a:latin typeface="Arial" pitchFamily="34" charset="0"/>
                <a:cs typeface="Arial" pitchFamily="34" charset="0"/>
              </a:rPr>
              <a:t>80% of the observation as training set.  </a:t>
            </a:r>
            <a:r>
              <a:rPr lang="en-IN" sz="1600" i="1" dirty="0" err="1" smtClean="0">
                <a:latin typeface="Arial" pitchFamily="34" charset="0"/>
                <a:cs typeface="Arial" pitchFamily="34" charset="0"/>
              </a:rPr>
              <a:t>x_train</a:t>
            </a:r>
            <a:endParaRPr lang="en-IN" sz="1600" i="1" dirty="0" smtClean="0">
              <a:latin typeface="Arial" pitchFamily="34" charset="0"/>
              <a:cs typeface="Arial" pitchFamily="34" charset="0"/>
            </a:endParaRPr>
          </a:p>
          <a:p>
            <a:pPr marL="457200" lvl="0" indent="-457200" algn="just">
              <a:buFont typeface="+mj-lt"/>
              <a:buAutoNum type="arabicPeriod"/>
            </a:pPr>
            <a:r>
              <a:rPr lang="en-IN" sz="1600" dirty="0" smtClean="0">
                <a:latin typeface="Arial" pitchFamily="34" charset="0"/>
                <a:cs typeface="Arial" pitchFamily="34" charset="0"/>
              </a:rPr>
              <a:t>The associated target for each observation in </a:t>
            </a:r>
            <a:r>
              <a:rPr lang="en-IN" sz="1600" i="1" dirty="0" err="1" smtClean="0">
                <a:latin typeface="Arial" pitchFamily="34" charset="0"/>
                <a:cs typeface="Arial" pitchFamily="34" charset="0"/>
              </a:rPr>
              <a:t>x_train</a:t>
            </a:r>
            <a:r>
              <a:rPr lang="en-IN" sz="1600" i="1" dirty="0" smtClean="0">
                <a:latin typeface="Arial" pitchFamily="34" charset="0"/>
                <a:cs typeface="Arial" pitchFamily="34" charset="0"/>
              </a:rPr>
              <a:t> , </a:t>
            </a:r>
            <a:r>
              <a:rPr lang="en-IN" sz="1600" i="1" dirty="0" err="1" smtClean="0">
                <a:latin typeface="Arial" pitchFamily="34" charset="0"/>
                <a:cs typeface="Arial" pitchFamily="34" charset="0"/>
              </a:rPr>
              <a:t>y_train</a:t>
            </a:r>
            <a:endParaRPr lang="en-IN" sz="1600" i="1" dirty="0" smtClean="0">
              <a:latin typeface="Arial" pitchFamily="34" charset="0"/>
              <a:cs typeface="Arial" pitchFamily="34" charset="0"/>
            </a:endParaRPr>
          </a:p>
          <a:p>
            <a:pPr marL="457200" lvl="0" indent="-457200" algn="just">
              <a:buFont typeface="+mj-lt"/>
              <a:buAutoNum type="arabicPeriod"/>
            </a:pPr>
            <a:r>
              <a:rPr lang="en-IN" sz="1600" dirty="0" smtClean="0">
                <a:latin typeface="Arial" pitchFamily="34" charset="0"/>
                <a:cs typeface="Arial" pitchFamily="34" charset="0"/>
              </a:rPr>
              <a:t>20% of the observation as test. </a:t>
            </a:r>
            <a:r>
              <a:rPr lang="en-IN" sz="1600" i="1" dirty="0" err="1" smtClean="0">
                <a:latin typeface="Arial" pitchFamily="34" charset="0"/>
                <a:cs typeface="Arial" pitchFamily="34" charset="0"/>
              </a:rPr>
              <a:t>x_test</a:t>
            </a:r>
            <a:endParaRPr lang="en-IN" sz="1600" i="1" dirty="0" smtClean="0">
              <a:latin typeface="Arial" pitchFamily="34" charset="0"/>
              <a:cs typeface="Arial" pitchFamily="34" charset="0"/>
            </a:endParaRPr>
          </a:p>
          <a:p>
            <a:pPr marL="457200" lvl="0" indent="-457200" algn="just">
              <a:buFont typeface="+mj-lt"/>
              <a:buAutoNum type="arabicPeriod"/>
            </a:pPr>
            <a:r>
              <a:rPr lang="en-IN" sz="1600" dirty="0" smtClean="0">
                <a:latin typeface="Arial" pitchFamily="34" charset="0"/>
                <a:cs typeface="Arial" pitchFamily="34" charset="0"/>
              </a:rPr>
              <a:t>The target associated with the test set. </a:t>
            </a:r>
            <a:r>
              <a:rPr lang="en-IN" sz="1600" i="1" dirty="0" err="1" smtClean="0">
                <a:latin typeface="Arial" pitchFamily="34" charset="0"/>
                <a:cs typeface="Arial" pitchFamily="34" charset="0"/>
              </a:rPr>
              <a:t>y_test</a:t>
            </a:r>
            <a:endParaRPr lang="en-IN" sz="1600" i="1" dirty="0" smtClean="0">
              <a:latin typeface="Arial" pitchFamily="34" charset="0"/>
              <a:cs typeface="Arial" pitchFamily="34" charset="0"/>
            </a:endParaRPr>
          </a:p>
          <a:p>
            <a:pPr marL="457200" lvl="0" indent="-457200" algn="just">
              <a:buFont typeface="+mj-lt"/>
              <a:buAutoNum type="arabicPeriod"/>
            </a:pPr>
            <a:r>
              <a:rPr lang="en-IN" sz="1600" dirty="0" smtClean="0">
                <a:latin typeface="Arial" pitchFamily="34" charset="0"/>
                <a:cs typeface="Arial" pitchFamily="34" charset="0"/>
              </a:rPr>
              <a:t>We found best score on </a:t>
            </a:r>
            <a:r>
              <a:rPr lang="en-IN" sz="1600" i="1" dirty="0" err="1" smtClean="0">
                <a:latin typeface="Arial" pitchFamily="34" charset="0"/>
                <a:cs typeface="Arial" pitchFamily="34" charset="0"/>
              </a:rPr>
              <a:t>random_state</a:t>
            </a:r>
            <a:r>
              <a:rPr lang="en-IN" sz="1600" i="1" dirty="0" smtClean="0">
                <a:latin typeface="Arial" pitchFamily="34" charset="0"/>
                <a:cs typeface="Arial" pitchFamily="34" charset="0"/>
              </a:rPr>
              <a:t> = </a:t>
            </a:r>
            <a:r>
              <a:rPr lang="en-IN" sz="1600" i="1" dirty="0" smtClean="0">
                <a:latin typeface="Arial" pitchFamily="34" charset="0"/>
                <a:cs typeface="Arial" pitchFamily="34" charset="0"/>
              </a:rPr>
              <a:t>85</a:t>
            </a:r>
            <a:endParaRPr lang="en-IN" sz="1600" i="1" dirty="0" smtClean="0">
              <a:latin typeface="Arial" pitchFamily="34" charset="0"/>
              <a:cs typeface="Arial" pitchFamily="34" charset="0"/>
            </a:endParaRPr>
          </a:p>
          <a:p>
            <a:endParaRPr lang="en-US" sz="1600" dirty="0" smtClean="0">
              <a:latin typeface="Bahnschrift" panose="020B0502040204020203" pitchFamily="34" charset="0"/>
            </a:endParaRPr>
          </a:p>
          <a:p>
            <a:endParaRPr lang="en-IN" sz="1600" dirty="0" smtClean="0"/>
          </a:p>
        </p:txBody>
      </p:sp>
      <p:pic>
        <p:nvPicPr>
          <p:cNvPr id="8194" name="Picture 2"/>
          <p:cNvPicPr>
            <a:picLocks noChangeAspect="1" noChangeArrowheads="1"/>
          </p:cNvPicPr>
          <p:nvPr/>
        </p:nvPicPr>
        <p:blipFill>
          <a:blip r:embed="rId2"/>
          <a:srcRect/>
          <a:stretch>
            <a:fillRect/>
          </a:stretch>
        </p:blipFill>
        <p:spPr bwMode="auto">
          <a:xfrm>
            <a:off x="1371600" y="3257550"/>
            <a:ext cx="6776216" cy="65722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33966"/>
            <a:ext cx="7696200" cy="3108543"/>
          </a:xfrm>
          <a:prstGeom prst="rect">
            <a:avLst/>
          </a:prstGeom>
          <a:noFill/>
        </p:spPr>
        <p:txBody>
          <a:bodyPr wrap="square" rtlCol="0">
            <a:spAutoFit/>
          </a:bodyPr>
          <a:lstStyle/>
          <a:p>
            <a:r>
              <a:rPr lang="en-US" sz="2000" b="1" u="sng" dirty="0" smtClean="0">
                <a:latin typeface="Arial" pitchFamily="34" charset="0"/>
                <a:cs typeface="Arial" pitchFamily="34" charset="0"/>
              </a:rPr>
              <a:t>Building Machine Learning Algorithms</a:t>
            </a:r>
            <a:endParaRPr lang="en-IN" sz="1600" dirty="0" smtClean="0">
              <a:latin typeface="Calibri" pitchFamily="34" charset="0"/>
              <a:ea typeface="Calibri" panose="020F0502020204030204" pitchFamily="34" charset="0"/>
              <a:cs typeface="Calibri" pitchFamily="34" charset="0"/>
            </a:endParaRPr>
          </a:p>
          <a:p>
            <a:endParaRPr lang="en-IN" sz="1600" dirty="0" smtClean="0">
              <a:latin typeface="Calibri" pitchFamily="34" charset="0"/>
              <a:cs typeface="Calibri" pitchFamily="34" charset="0"/>
            </a:endParaRPr>
          </a:p>
          <a:p>
            <a:r>
              <a:rPr lang="en-US" sz="1600" dirty="0" smtClean="0">
                <a:latin typeface="Arial" pitchFamily="34" charset="0"/>
                <a:cs typeface="Arial" pitchFamily="34" charset="0"/>
              </a:rPr>
              <a:t>The following classifier algorithms we used are:</a:t>
            </a:r>
          </a:p>
          <a:p>
            <a:endParaRPr lang="en-IN" sz="1600" dirty="0" smtClean="0">
              <a:latin typeface="Arial" pitchFamily="34" charset="0"/>
              <a:cs typeface="Arial" pitchFamily="34" charset="0"/>
            </a:endParaRPr>
          </a:p>
          <a:p>
            <a:pPr algn="just">
              <a:buSzPct val="100000"/>
              <a:buFont typeface="Wingdings" panose="05000000000000000000" pitchFamily="2" charset="2"/>
              <a:buChar char="Ø"/>
            </a:pPr>
            <a:r>
              <a:rPr lang="en-IN" sz="1600" dirty="0" smtClean="0">
                <a:latin typeface="Arial" pitchFamily="34" charset="0"/>
                <a:cs typeface="Arial" pitchFamily="34" charset="0"/>
              </a:rPr>
              <a:t> Linear Regression, Lasso, Ridge, </a:t>
            </a:r>
            <a:r>
              <a:rPr lang="en-IN" sz="1600" dirty="0" err="1" smtClean="0">
                <a:latin typeface="Arial" pitchFamily="34" charset="0"/>
                <a:cs typeface="Arial" pitchFamily="34" charset="0"/>
              </a:rPr>
              <a:t>ElasticNet</a:t>
            </a:r>
            <a:endParaRPr lang="en-IN" sz="1600" dirty="0" smtClean="0">
              <a:latin typeface="Arial" pitchFamily="34" charset="0"/>
              <a:cs typeface="Arial" pitchFamily="34" charset="0"/>
            </a:endParaRPr>
          </a:p>
          <a:p>
            <a:pPr algn="just">
              <a:buSzPct val="100000"/>
              <a:buFont typeface="Wingdings" panose="05000000000000000000" pitchFamily="2" charset="2"/>
              <a:buChar char="Ø"/>
            </a:pPr>
            <a:r>
              <a:rPr lang="en-IN" sz="1600" dirty="0" smtClean="0">
                <a:latin typeface="Arial" pitchFamily="34" charset="0"/>
                <a:cs typeface="Arial" pitchFamily="34" charset="0"/>
              </a:rPr>
              <a:t> Decision Tree </a:t>
            </a:r>
            <a:r>
              <a:rPr lang="en-IN" sz="1600" dirty="0" err="1" smtClean="0">
                <a:latin typeface="Arial" pitchFamily="34" charset="0"/>
                <a:cs typeface="Arial" pitchFamily="34" charset="0"/>
              </a:rPr>
              <a:t>Regressor</a:t>
            </a:r>
            <a:endParaRPr lang="en-IN" sz="1600" dirty="0" smtClean="0">
              <a:latin typeface="Arial" pitchFamily="34" charset="0"/>
              <a:cs typeface="Arial" pitchFamily="34" charset="0"/>
            </a:endParaRPr>
          </a:p>
          <a:p>
            <a:pPr algn="just">
              <a:buSzPct val="100000"/>
              <a:buFont typeface="Wingdings" panose="05000000000000000000" pitchFamily="2" charset="2"/>
              <a:buChar char="Ø"/>
            </a:pPr>
            <a:r>
              <a:rPr lang="en-IN" sz="1600" dirty="0" smtClean="0">
                <a:latin typeface="Arial" pitchFamily="34" charset="0"/>
                <a:cs typeface="Arial" pitchFamily="34" charset="0"/>
              </a:rPr>
              <a:t> </a:t>
            </a:r>
            <a:r>
              <a:rPr lang="en-IN" sz="1600" dirty="0" err="1" smtClean="0">
                <a:latin typeface="Arial" pitchFamily="34" charset="0"/>
                <a:cs typeface="Arial" pitchFamily="34" charset="0"/>
              </a:rPr>
              <a:t>KNeighbors</a:t>
            </a:r>
            <a:r>
              <a:rPr lang="en-IN" sz="1600" dirty="0" smtClean="0">
                <a:latin typeface="Arial" pitchFamily="34" charset="0"/>
                <a:cs typeface="Arial" pitchFamily="34" charset="0"/>
              </a:rPr>
              <a:t> </a:t>
            </a:r>
            <a:r>
              <a:rPr lang="en-IN" sz="1600" dirty="0" err="1" smtClean="0">
                <a:latin typeface="Arial" pitchFamily="34" charset="0"/>
                <a:cs typeface="Arial" pitchFamily="34" charset="0"/>
              </a:rPr>
              <a:t>Regressor</a:t>
            </a:r>
            <a:endParaRPr lang="en-IN" sz="1600" dirty="0" smtClean="0">
              <a:latin typeface="Arial" pitchFamily="34" charset="0"/>
              <a:cs typeface="Arial" pitchFamily="34" charset="0"/>
            </a:endParaRPr>
          </a:p>
          <a:p>
            <a:pPr algn="just">
              <a:buSzPct val="100000"/>
              <a:buFont typeface="Wingdings" panose="05000000000000000000" pitchFamily="2" charset="2"/>
              <a:buChar char="Ø"/>
            </a:pPr>
            <a:r>
              <a:rPr lang="en-IN" sz="1600" dirty="0" smtClean="0">
                <a:latin typeface="Arial" pitchFamily="34" charset="0"/>
                <a:cs typeface="Arial" pitchFamily="34" charset="0"/>
              </a:rPr>
              <a:t> Support Vector Machine </a:t>
            </a:r>
            <a:endParaRPr lang="en-IN" sz="1600" dirty="0" smtClean="0">
              <a:latin typeface="Arial" pitchFamily="34" charset="0"/>
              <a:cs typeface="Arial" pitchFamily="34" charset="0"/>
            </a:endParaRPr>
          </a:p>
          <a:p>
            <a:pPr algn="just">
              <a:buSzPct val="100000"/>
              <a:buFont typeface="Wingdings" panose="05000000000000000000" pitchFamily="2" charset="2"/>
              <a:buChar char="Ø"/>
            </a:pPr>
            <a:r>
              <a:rPr lang="en-IN" sz="1600" dirty="0" smtClean="0">
                <a:latin typeface="Arial" pitchFamily="34" charset="0"/>
                <a:cs typeface="Arial" pitchFamily="34" charset="0"/>
              </a:rPr>
              <a:t> Random Forest </a:t>
            </a:r>
            <a:r>
              <a:rPr lang="en-IN" sz="1600" dirty="0" err="1" smtClean="0">
                <a:latin typeface="Arial" pitchFamily="34" charset="0"/>
                <a:cs typeface="Arial" pitchFamily="34" charset="0"/>
              </a:rPr>
              <a:t>Regressor</a:t>
            </a:r>
            <a:r>
              <a:rPr lang="en-IN" sz="1600" dirty="0" smtClean="0">
                <a:latin typeface="Arial" pitchFamily="34" charset="0"/>
                <a:cs typeface="Arial" pitchFamily="34" charset="0"/>
              </a:rPr>
              <a:t>, </a:t>
            </a:r>
            <a:r>
              <a:rPr lang="en-IN" sz="1600" dirty="0" err="1" smtClean="0">
                <a:latin typeface="Arial" pitchFamily="34" charset="0"/>
                <a:cs typeface="Arial" pitchFamily="34" charset="0"/>
              </a:rPr>
              <a:t>AdaBoost</a:t>
            </a:r>
            <a:r>
              <a:rPr lang="en-IN" sz="1600" dirty="0" smtClean="0">
                <a:latin typeface="Arial" pitchFamily="34" charset="0"/>
                <a:cs typeface="Arial" pitchFamily="34" charset="0"/>
              </a:rPr>
              <a:t> </a:t>
            </a:r>
            <a:r>
              <a:rPr lang="en-IN" sz="1600" dirty="0" err="1" smtClean="0">
                <a:latin typeface="Arial" pitchFamily="34" charset="0"/>
                <a:cs typeface="Arial" pitchFamily="34" charset="0"/>
              </a:rPr>
              <a:t>Regressor</a:t>
            </a:r>
            <a:r>
              <a:rPr lang="en-IN" sz="1600" dirty="0" smtClean="0">
                <a:latin typeface="Arial" pitchFamily="34" charset="0"/>
                <a:cs typeface="Arial" pitchFamily="34" charset="0"/>
              </a:rPr>
              <a:t>, Gradient Boosting </a:t>
            </a:r>
            <a:r>
              <a:rPr lang="en-IN" sz="1600" dirty="0" err="1" smtClean="0">
                <a:latin typeface="Arial" pitchFamily="34" charset="0"/>
                <a:cs typeface="Arial" pitchFamily="34" charset="0"/>
              </a:rPr>
              <a:t>Regressor</a:t>
            </a:r>
            <a:endParaRPr lang="en-IN" sz="1600" dirty="0" smtClean="0">
              <a:latin typeface="Arial" pitchFamily="34" charset="0"/>
              <a:cs typeface="Arial" pitchFamily="34" charset="0"/>
            </a:endParaRPr>
          </a:p>
          <a:p>
            <a:pPr algn="just">
              <a:buSzPct val="100000"/>
            </a:pPr>
            <a:endParaRPr lang="en-IN" sz="1600" dirty="0" smtClean="0">
              <a:latin typeface="Calibri" pitchFamily="34" charset="0"/>
              <a:cs typeface="Calibri" pitchFamily="34" charset="0"/>
            </a:endParaRPr>
          </a:p>
          <a:p>
            <a:endParaRPr lang="en-US" sz="1600" dirty="0" smtClean="0">
              <a:latin typeface="Bahnschrift" panose="020B0502040204020203" pitchFamily="34" charset="0"/>
            </a:endParaRPr>
          </a:p>
          <a:p>
            <a:endParaRPr lang="en-IN" sz="1600" dirty="0" smtClean="0"/>
          </a:p>
        </p:txBody>
      </p:sp>
      <p:pic>
        <p:nvPicPr>
          <p:cNvPr id="9218" name="Picture 2"/>
          <p:cNvPicPr>
            <a:picLocks noChangeAspect="1" noChangeArrowheads="1"/>
          </p:cNvPicPr>
          <p:nvPr/>
        </p:nvPicPr>
        <p:blipFill>
          <a:blip r:embed="rId2"/>
          <a:srcRect/>
          <a:stretch>
            <a:fillRect/>
          </a:stretch>
        </p:blipFill>
        <p:spPr bwMode="auto">
          <a:xfrm>
            <a:off x="2305050" y="2800350"/>
            <a:ext cx="5010150" cy="193357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33966"/>
            <a:ext cx="7696200" cy="2400657"/>
          </a:xfrm>
          <a:prstGeom prst="rect">
            <a:avLst/>
          </a:prstGeom>
          <a:noFill/>
        </p:spPr>
        <p:txBody>
          <a:bodyPr wrap="square" rtlCol="0">
            <a:spAutoFit/>
          </a:bodyPr>
          <a:lstStyle/>
          <a:p>
            <a:r>
              <a:rPr lang="en-US" sz="2000" b="1" u="sng" dirty="0" smtClean="0">
                <a:latin typeface="Arial" pitchFamily="34" charset="0"/>
                <a:cs typeface="Arial" pitchFamily="34" charset="0"/>
              </a:rPr>
              <a:t>Evaluation of ML Models </a:t>
            </a:r>
            <a:endParaRPr lang="en-IN" sz="1600" b="1" u="sng" dirty="0" smtClean="0">
              <a:latin typeface="Calibri" pitchFamily="34" charset="0"/>
              <a:cs typeface="Calibri" pitchFamily="34" charset="0"/>
            </a:endParaRPr>
          </a:p>
          <a:p>
            <a:endParaRPr lang="en-IN" sz="1600" dirty="0" smtClean="0">
              <a:latin typeface="Calibri" pitchFamily="34" charset="0"/>
              <a:cs typeface="Calibri" pitchFamily="34" charset="0"/>
            </a:endParaRPr>
          </a:p>
          <a:p>
            <a:pPr>
              <a:buFont typeface="Wingdings" pitchFamily="2" charset="2"/>
              <a:buChar char="Ø"/>
            </a:pPr>
            <a:r>
              <a:rPr lang="en-IN" sz="1600" dirty="0" smtClean="0">
                <a:latin typeface="Arial" pitchFamily="34" charset="0"/>
                <a:ea typeface="Calibri" panose="020F0502020204030204" pitchFamily="34" charset="0"/>
                <a:cs typeface="Arial" pitchFamily="34" charset="0"/>
              </a:rPr>
              <a:t> As you can see , I had called the algorithms, then I called the empty list with the name models [ ], and calling all the model one by one and storing the result in that.</a:t>
            </a:r>
          </a:p>
          <a:p>
            <a:pPr>
              <a:buFont typeface="Wingdings" pitchFamily="2" charset="2"/>
              <a:buChar char="Ø"/>
            </a:pPr>
            <a:endParaRPr lang="en-IN" sz="1600" dirty="0" smtClean="0">
              <a:latin typeface="Arial" pitchFamily="34" charset="0"/>
              <a:ea typeface="Calibri" panose="020F0502020204030204" pitchFamily="34" charset="0"/>
              <a:cs typeface="Arial" pitchFamily="34" charset="0"/>
            </a:endParaRPr>
          </a:p>
          <a:p>
            <a:pPr>
              <a:buFont typeface="Wingdings" pitchFamily="2" charset="2"/>
              <a:buChar char="Ø"/>
            </a:pPr>
            <a:r>
              <a:rPr lang="en-IN" sz="1600" dirty="0" smtClean="0">
                <a:latin typeface="Arial" pitchFamily="34" charset="0"/>
                <a:ea typeface="Calibri" panose="020F0502020204030204" pitchFamily="34" charset="0"/>
                <a:cs typeface="Arial" pitchFamily="34" charset="0"/>
              </a:rPr>
              <a:t> We can observe that I imported the metrics to find the r2_score, </a:t>
            </a:r>
            <a:r>
              <a:rPr lang="en-IN" sz="1600" dirty="0" err="1" smtClean="0">
                <a:latin typeface="Arial" pitchFamily="34" charset="0"/>
                <a:ea typeface="Calibri" panose="020F0502020204030204" pitchFamily="34" charset="0"/>
                <a:cs typeface="Arial" pitchFamily="34" charset="0"/>
              </a:rPr>
              <a:t>mean_absolute_error</a:t>
            </a:r>
            <a:r>
              <a:rPr lang="en-IN" sz="1600" dirty="0" smtClean="0">
                <a:latin typeface="Arial" pitchFamily="34" charset="0"/>
                <a:ea typeface="Calibri" panose="020F0502020204030204" pitchFamily="34" charset="0"/>
                <a:cs typeface="Arial" pitchFamily="34" charset="0"/>
              </a:rPr>
              <a:t> (MAE) ,</a:t>
            </a:r>
            <a:r>
              <a:rPr lang="en-IN" sz="1600" dirty="0" err="1" smtClean="0">
                <a:latin typeface="Arial" pitchFamily="34" charset="0"/>
                <a:ea typeface="Calibri" panose="020F0502020204030204" pitchFamily="34" charset="0"/>
                <a:cs typeface="Arial" pitchFamily="34" charset="0"/>
              </a:rPr>
              <a:t>mean_squared_error</a:t>
            </a:r>
            <a:r>
              <a:rPr lang="en-IN" sz="1600" dirty="0" smtClean="0">
                <a:latin typeface="Arial" pitchFamily="34" charset="0"/>
                <a:ea typeface="Calibri" panose="020F0502020204030204" pitchFamily="34" charset="0"/>
                <a:cs typeface="Arial" pitchFamily="34" charset="0"/>
              </a:rPr>
              <a:t> (MSE), </a:t>
            </a:r>
            <a:r>
              <a:rPr lang="en-IN" sz="1600" dirty="0" err="1" smtClean="0">
                <a:latin typeface="Arial" pitchFamily="34" charset="0"/>
                <a:ea typeface="Calibri" panose="020F0502020204030204" pitchFamily="34" charset="0"/>
                <a:cs typeface="Arial" pitchFamily="34" charset="0"/>
              </a:rPr>
              <a:t>r</a:t>
            </a:r>
            <a:r>
              <a:rPr lang="en-IN" sz="1600" dirty="0" err="1" smtClean="0"/>
              <a:t>oot_mean_squared_error</a:t>
            </a:r>
            <a:r>
              <a:rPr lang="en-IN" sz="1600" dirty="0" smtClean="0"/>
              <a:t> (RMSE)</a:t>
            </a:r>
            <a:r>
              <a:rPr lang="en-IN" sz="1600" dirty="0" smtClean="0">
                <a:latin typeface="Arial" pitchFamily="34" charset="0"/>
                <a:ea typeface="Calibri" panose="020F0502020204030204" pitchFamily="34" charset="0"/>
                <a:cs typeface="Arial" pitchFamily="34" charset="0"/>
              </a:rPr>
              <a:t> in order to interpret the model’s output. Then I also selected the model to find the </a:t>
            </a:r>
            <a:r>
              <a:rPr lang="en-IN" sz="1600" dirty="0" err="1" smtClean="0">
                <a:latin typeface="Arial" pitchFamily="34" charset="0"/>
                <a:ea typeface="Calibri" panose="020F0502020204030204" pitchFamily="34" charset="0"/>
                <a:cs typeface="Arial" pitchFamily="34" charset="0"/>
              </a:rPr>
              <a:t>cross_validation_score</a:t>
            </a:r>
            <a:r>
              <a:rPr lang="en-IN" sz="1600" dirty="0" smtClean="0">
                <a:latin typeface="Arial" pitchFamily="34" charset="0"/>
                <a:ea typeface="Calibri" panose="020F0502020204030204" pitchFamily="34" charset="0"/>
                <a:cs typeface="Arial" pitchFamily="34" charset="0"/>
              </a:rPr>
              <a:t> value. </a:t>
            </a:r>
          </a:p>
        </p:txBody>
      </p:sp>
      <p:pic>
        <p:nvPicPr>
          <p:cNvPr id="10243" name="Picture 3"/>
          <p:cNvPicPr>
            <a:picLocks noChangeAspect="1" noChangeArrowheads="1"/>
          </p:cNvPicPr>
          <p:nvPr/>
        </p:nvPicPr>
        <p:blipFill>
          <a:blip r:embed="rId2"/>
          <a:srcRect/>
          <a:stretch>
            <a:fillRect/>
          </a:stretch>
        </p:blipFill>
        <p:spPr bwMode="auto">
          <a:xfrm>
            <a:off x="2330827" y="2952750"/>
            <a:ext cx="4755773" cy="1538287"/>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5000" y="1047750"/>
            <a:ext cx="3124200" cy="2308324"/>
          </a:xfrm>
          <a:prstGeom prst="rect">
            <a:avLst/>
          </a:prstGeom>
          <a:noFill/>
        </p:spPr>
        <p:txBody>
          <a:bodyPr wrap="square" rtlCol="0">
            <a:spAutoFit/>
          </a:bodyPr>
          <a:lstStyle/>
          <a:p>
            <a:endParaRPr lang="en-IN" sz="1600" dirty="0" smtClean="0">
              <a:latin typeface="Calibri" pitchFamily="34" charset="0"/>
              <a:cs typeface="Calibri" pitchFamily="34" charset="0"/>
            </a:endParaRPr>
          </a:p>
          <a:p>
            <a:r>
              <a:rPr lang="en-IN" sz="1600" dirty="0" smtClean="0">
                <a:latin typeface="Arial" pitchFamily="34" charset="0"/>
                <a:ea typeface="Calibri" panose="020F0502020204030204" pitchFamily="34" charset="0"/>
                <a:cs typeface="Arial" pitchFamily="34" charset="0"/>
              </a:rPr>
              <a:t>As you can observe, I made a for loop and called all the algorithms one by one and appending their result to models.  </a:t>
            </a:r>
          </a:p>
          <a:p>
            <a:r>
              <a:rPr lang="en-IN" sz="1600" dirty="0" smtClean="0">
                <a:latin typeface="Arial" pitchFamily="34" charset="0"/>
                <a:ea typeface="Calibri" panose="020F0502020204030204" pitchFamily="34" charset="0"/>
                <a:cs typeface="Arial" pitchFamily="34" charset="0"/>
              </a:rPr>
              <a:t>Let me show the output so that we can glance the result in more appropriate way. </a:t>
            </a:r>
            <a:endParaRPr lang="en-IN" sz="1600" dirty="0">
              <a:latin typeface="Arial" pitchFamily="34" charset="0"/>
              <a:ea typeface="Calibri" panose="020F0502020204030204" pitchFamily="34" charset="0"/>
              <a:cs typeface="Arial" pitchFamily="34" charset="0"/>
            </a:endParaRPr>
          </a:p>
        </p:txBody>
      </p:sp>
      <p:pic>
        <p:nvPicPr>
          <p:cNvPr id="11266" name="Picture 2"/>
          <p:cNvPicPr>
            <a:picLocks noChangeAspect="1" noChangeArrowheads="1"/>
          </p:cNvPicPr>
          <p:nvPr/>
        </p:nvPicPr>
        <p:blipFill>
          <a:blip r:embed="rId2"/>
          <a:srcRect/>
          <a:stretch>
            <a:fillRect/>
          </a:stretch>
        </p:blipFill>
        <p:spPr bwMode="auto">
          <a:xfrm>
            <a:off x="1143000" y="438150"/>
            <a:ext cx="4428869" cy="43434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285750"/>
            <a:ext cx="7696200" cy="4154984"/>
          </a:xfrm>
          <a:prstGeom prst="rect">
            <a:avLst/>
          </a:prstGeom>
          <a:noFill/>
        </p:spPr>
        <p:txBody>
          <a:bodyPr wrap="square" rtlCol="0">
            <a:spAutoFit/>
          </a:bodyPr>
          <a:lstStyle/>
          <a:p>
            <a:r>
              <a:rPr lang="en-US" sz="2000" b="1" u="sng" dirty="0" smtClean="0">
                <a:latin typeface="Arial" pitchFamily="34" charset="0"/>
                <a:cs typeface="Arial" pitchFamily="34" charset="0"/>
              </a:rPr>
              <a:t>About the project</a:t>
            </a:r>
            <a:endParaRPr lang="en-US" sz="1200" b="1" u="sng" dirty="0" smtClean="0">
              <a:latin typeface="Arial" pitchFamily="34" charset="0"/>
              <a:cs typeface="Arial" pitchFamily="34" charset="0"/>
            </a:endParaRPr>
          </a:p>
          <a:p>
            <a:endParaRPr lang="en-US" sz="2000" b="1" u="sng" dirty="0" smtClean="0">
              <a:latin typeface="Arial" pitchFamily="34" charset="0"/>
              <a:cs typeface="Arial" pitchFamily="34" charset="0"/>
            </a:endParaRPr>
          </a:p>
          <a:p>
            <a:r>
              <a:rPr lang="en-US" sz="1600" b="1" dirty="0" smtClean="0">
                <a:latin typeface="Arial" pitchFamily="34" charset="0"/>
                <a:cs typeface="Arial" pitchFamily="34" charset="0"/>
              </a:rPr>
              <a:t>Business Problem</a:t>
            </a:r>
            <a:endParaRPr lang="en-US" sz="1600" b="1" dirty="0" smtClean="0">
              <a:latin typeface="Arial" pitchFamily="34" charset="0"/>
              <a:cs typeface="Arial" pitchFamily="34" charset="0"/>
            </a:endParaRPr>
          </a:p>
          <a:p>
            <a:endParaRPr lang="en-US" sz="1600" dirty="0" smtClean="0">
              <a:latin typeface="Arial" pitchFamily="34" charset="0"/>
              <a:cs typeface="Arial" pitchFamily="34" charset="0"/>
            </a:endParaRPr>
          </a:p>
          <a:p>
            <a:pPr algn="just"/>
            <a:r>
              <a:rPr lang="en-US" sz="1600" dirty="0" smtClean="0">
                <a:latin typeface="Arial" pitchFamily="34" charset="0"/>
                <a:cs typeface="Arial" pitchFamily="34" charset="0"/>
              </a:rPr>
              <a:t>Houses </a:t>
            </a:r>
            <a:r>
              <a:rPr lang="en-US" sz="1600" dirty="0" smtClean="0">
                <a:latin typeface="Arial" pitchFamily="34" charset="0"/>
                <a:cs typeface="Arial" pitchFamily="34" charset="0"/>
              </a:rPr>
              <a:t>are one of the necessary need of each and every person around the globe and therefore housing and real </a:t>
            </a:r>
            <a:r>
              <a:rPr lang="en-US" sz="1600" dirty="0" smtClean="0">
                <a:latin typeface="Arial" pitchFamily="34" charset="0"/>
                <a:cs typeface="Arial" pitchFamily="34" charset="0"/>
              </a:rPr>
              <a:t>estate market </a:t>
            </a:r>
            <a:r>
              <a:rPr lang="en-US" sz="1600" dirty="0" smtClean="0">
                <a:latin typeface="Arial" pitchFamily="34" charset="0"/>
                <a:cs typeface="Arial" pitchFamily="34" charset="0"/>
              </a:rPr>
              <a:t>is one of the markets which is one of the major contributors in the world’s economy. It is a very large </a:t>
            </a:r>
            <a:r>
              <a:rPr lang="en-US" sz="1600" dirty="0" smtClean="0">
                <a:latin typeface="Arial" pitchFamily="34" charset="0"/>
                <a:cs typeface="Arial" pitchFamily="34" charset="0"/>
              </a:rPr>
              <a:t>market and </a:t>
            </a:r>
            <a:r>
              <a:rPr lang="en-US" sz="1600" dirty="0" smtClean="0">
                <a:latin typeface="Arial" pitchFamily="34" charset="0"/>
                <a:cs typeface="Arial" pitchFamily="34" charset="0"/>
              </a:rPr>
              <a:t>there are various companies working in the domain. </a:t>
            </a:r>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pPr algn="just"/>
            <a:r>
              <a:rPr lang="en-US" sz="1600" dirty="0" smtClean="0">
                <a:latin typeface="Arial" pitchFamily="34" charset="0"/>
                <a:cs typeface="Arial" pitchFamily="34" charset="0"/>
              </a:rPr>
              <a:t>Data </a:t>
            </a:r>
            <a:r>
              <a:rPr lang="en-US" sz="1600" dirty="0" smtClean="0">
                <a:latin typeface="Arial" pitchFamily="34" charset="0"/>
                <a:cs typeface="Arial" pitchFamily="34" charset="0"/>
              </a:rPr>
              <a:t>science comes as a very important tool to solve </a:t>
            </a:r>
            <a:r>
              <a:rPr lang="en-US" sz="1600" dirty="0" smtClean="0">
                <a:latin typeface="Arial" pitchFamily="34" charset="0"/>
                <a:cs typeface="Arial" pitchFamily="34" charset="0"/>
              </a:rPr>
              <a:t>problems in </a:t>
            </a:r>
            <a:r>
              <a:rPr lang="en-US" sz="1600" dirty="0" smtClean="0">
                <a:latin typeface="Arial" pitchFamily="34" charset="0"/>
                <a:cs typeface="Arial" pitchFamily="34" charset="0"/>
              </a:rPr>
              <a:t>the domain to help the companies increase their overall revenue, profits, improving </a:t>
            </a:r>
            <a:r>
              <a:rPr lang="en-US" sz="1600" dirty="0" smtClean="0">
                <a:latin typeface="Arial" pitchFamily="34" charset="0"/>
                <a:cs typeface="Arial" pitchFamily="34" charset="0"/>
              </a:rPr>
              <a:t>their marketing </a:t>
            </a:r>
            <a:r>
              <a:rPr lang="en-US" sz="1600" dirty="0" smtClean="0">
                <a:latin typeface="Arial" pitchFamily="34" charset="0"/>
                <a:cs typeface="Arial" pitchFamily="34" charset="0"/>
              </a:rPr>
              <a:t>strategies </a:t>
            </a:r>
            <a:r>
              <a:rPr lang="en-US" sz="1600" dirty="0" smtClean="0">
                <a:latin typeface="Arial" pitchFamily="34" charset="0"/>
                <a:cs typeface="Arial" pitchFamily="34" charset="0"/>
              </a:rPr>
              <a:t>and focusing </a:t>
            </a:r>
            <a:r>
              <a:rPr lang="en-US" sz="1600" dirty="0" smtClean="0">
                <a:latin typeface="Arial" pitchFamily="34" charset="0"/>
                <a:cs typeface="Arial" pitchFamily="34" charset="0"/>
              </a:rPr>
              <a:t>on changing trends in house sales </a:t>
            </a:r>
            <a:r>
              <a:rPr lang="en-US" sz="1600" dirty="0" smtClean="0">
                <a:latin typeface="Arial" pitchFamily="34" charset="0"/>
                <a:cs typeface="Arial" pitchFamily="34" charset="0"/>
              </a:rPr>
              <a:t>and purchases</a:t>
            </a:r>
            <a:r>
              <a:rPr lang="en-US" sz="1600" dirty="0" smtClean="0">
                <a:latin typeface="Arial" pitchFamily="34" charset="0"/>
                <a:cs typeface="Arial" pitchFamily="34" charset="0"/>
              </a:rPr>
              <a:t>. Predictive </a:t>
            </a:r>
            <a:r>
              <a:rPr lang="en-US" sz="1600" dirty="0" err="1" smtClean="0">
                <a:latin typeface="Arial" pitchFamily="34" charset="0"/>
                <a:cs typeface="Arial" pitchFamily="34" charset="0"/>
              </a:rPr>
              <a:t>modelling</a:t>
            </a:r>
            <a:r>
              <a:rPr lang="en-US" sz="1600" dirty="0" smtClean="0">
                <a:latin typeface="Arial" pitchFamily="34" charset="0"/>
                <a:cs typeface="Arial" pitchFamily="34" charset="0"/>
              </a:rPr>
              <a:t>, Market mix </a:t>
            </a:r>
            <a:r>
              <a:rPr lang="en-US" sz="1600" dirty="0" err="1" smtClean="0">
                <a:latin typeface="Arial" pitchFamily="34" charset="0"/>
                <a:cs typeface="Arial" pitchFamily="34" charset="0"/>
              </a:rPr>
              <a:t>modelling</a:t>
            </a:r>
            <a:r>
              <a:rPr lang="en-US" sz="1600" dirty="0" smtClean="0">
                <a:latin typeface="Arial" pitchFamily="34" charset="0"/>
                <a:cs typeface="Arial" pitchFamily="34" charset="0"/>
              </a:rPr>
              <a:t>, recommendation </a:t>
            </a:r>
            <a:r>
              <a:rPr lang="en-US" sz="1600" dirty="0" smtClean="0">
                <a:latin typeface="Arial" pitchFamily="34" charset="0"/>
                <a:cs typeface="Arial" pitchFamily="34" charset="0"/>
              </a:rPr>
              <a:t>systems are some of the machine learning techniques used for achieving the business goals for </a:t>
            </a:r>
            <a:r>
              <a:rPr lang="en-US" sz="1600" dirty="0" smtClean="0">
                <a:latin typeface="Arial" pitchFamily="34" charset="0"/>
                <a:cs typeface="Arial" pitchFamily="34" charset="0"/>
              </a:rPr>
              <a:t>housing companies</a:t>
            </a:r>
            <a:r>
              <a:rPr lang="en-US" sz="1600" dirty="0" smtClean="0">
                <a:latin typeface="Arial" pitchFamily="34" charset="0"/>
                <a:cs typeface="Arial" pitchFamily="34" charset="0"/>
              </a:rPr>
              <a:t>. Our problem is related to one such housing company</a:t>
            </a:r>
            <a:r>
              <a:rPr lang="en-US" sz="1600" dirty="0" smtClean="0">
                <a:latin typeface="Arial" pitchFamily="34" charset="0"/>
                <a:cs typeface="Arial" pitchFamily="34" charset="0"/>
              </a:rPr>
              <a:t>.</a:t>
            </a:r>
          </a:p>
          <a:p>
            <a:r>
              <a:rPr lang="en-US" sz="1600" dirty="0" smtClean="0">
                <a:latin typeface="Arial" pitchFamily="34" charset="0"/>
                <a:cs typeface="Arial" pitchFamily="34" charset="0"/>
              </a:rPr>
              <a:t> </a:t>
            </a:r>
            <a:endParaRPr lang="en-US" sz="1600" dirty="0" smtClean="0">
              <a:latin typeface="Arial" pitchFamily="34" charset="0"/>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33966"/>
            <a:ext cx="7696200" cy="4185761"/>
          </a:xfrm>
          <a:prstGeom prst="rect">
            <a:avLst/>
          </a:prstGeom>
          <a:noFill/>
        </p:spPr>
        <p:txBody>
          <a:bodyPr wrap="square" rtlCol="0">
            <a:spAutoFit/>
          </a:bodyPr>
          <a:lstStyle/>
          <a:p>
            <a:r>
              <a:rPr lang="en-US" sz="2000" b="1" u="sng" dirty="0" smtClean="0">
                <a:latin typeface="Arial" pitchFamily="34" charset="0"/>
                <a:cs typeface="Arial" pitchFamily="34" charset="0"/>
              </a:rPr>
              <a:t>Result of ML Models </a:t>
            </a:r>
            <a:endParaRPr lang="en-IN" sz="1600" b="1" u="sng" dirty="0" smtClean="0">
              <a:latin typeface="Calibri" pitchFamily="34" charset="0"/>
              <a:cs typeface="Calibri" pitchFamily="34" charset="0"/>
            </a:endParaRPr>
          </a:p>
          <a:p>
            <a:endParaRPr lang="en-IN" sz="1600" dirty="0" smtClean="0">
              <a:latin typeface="Calibri" pitchFamily="34" charset="0"/>
              <a:cs typeface="Calibri" pitchFamily="34" charset="0"/>
            </a:endParaRPr>
          </a:p>
          <a:p>
            <a:pPr>
              <a:buFont typeface="Wingdings" pitchFamily="2" charset="2"/>
              <a:buChar char="Ø"/>
            </a:pPr>
            <a:r>
              <a:rPr lang="en-IN" sz="1600" dirty="0" smtClean="0">
                <a:latin typeface="Calibri" pitchFamily="34" charset="0"/>
                <a:ea typeface="Calibri" panose="020F0502020204030204" pitchFamily="34" charset="0"/>
                <a:cs typeface="Calibri" pitchFamily="34" charset="0"/>
              </a:rPr>
              <a:t>We saved result of ML Models  in </a:t>
            </a:r>
            <a:r>
              <a:rPr lang="en-IN" sz="1600" dirty="0" err="1" smtClean="0">
                <a:latin typeface="Calibri" pitchFamily="34" charset="0"/>
                <a:ea typeface="Calibri" panose="020F0502020204030204" pitchFamily="34" charset="0"/>
                <a:cs typeface="Calibri" pitchFamily="34" charset="0"/>
              </a:rPr>
              <a:t>DataFrame</a:t>
            </a:r>
            <a:r>
              <a:rPr lang="en-IN" sz="1600" dirty="0" smtClean="0">
                <a:latin typeface="Calibri" pitchFamily="34" charset="0"/>
                <a:ea typeface="Calibri" panose="020F0502020204030204" pitchFamily="34" charset="0"/>
                <a:cs typeface="Calibri" pitchFamily="34" charset="0"/>
              </a:rPr>
              <a:t>.</a:t>
            </a:r>
          </a:p>
          <a:p>
            <a:pPr>
              <a:buFont typeface="Wingdings" pitchFamily="2" charset="2"/>
              <a:buChar char="Ø"/>
            </a:pPr>
            <a:endParaRPr lang="en-IN" sz="1600" dirty="0" smtClean="0">
              <a:latin typeface="Calibri" pitchFamily="34" charset="0"/>
              <a:ea typeface="Calibri" panose="020F0502020204030204" pitchFamily="34" charset="0"/>
              <a:cs typeface="Calibri" pitchFamily="34" charset="0"/>
            </a:endParaRPr>
          </a:p>
          <a:p>
            <a:pPr>
              <a:buFont typeface="Wingdings" pitchFamily="2" charset="2"/>
              <a:buChar char="Ø"/>
            </a:pPr>
            <a:endParaRPr lang="en-IN" sz="1600" dirty="0" smtClean="0">
              <a:latin typeface="Calibri" pitchFamily="34" charset="0"/>
              <a:ea typeface="Calibri" panose="020F0502020204030204" pitchFamily="34" charset="0"/>
              <a:cs typeface="Calibri" pitchFamily="34" charset="0"/>
            </a:endParaRPr>
          </a:p>
          <a:p>
            <a:pPr>
              <a:buFont typeface="Wingdings" pitchFamily="2" charset="2"/>
              <a:buChar char="Ø"/>
            </a:pPr>
            <a:endParaRPr lang="en-IN" sz="1600" dirty="0" smtClean="0">
              <a:latin typeface="Calibri" pitchFamily="34" charset="0"/>
              <a:ea typeface="Calibri" panose="020F0502020204030204" pitchFamily="34" charset="0"/>
              <a:cs typeface="Calibri" pitchFamily="34" charset="0"/>
            </a:endParaRPr>
          </a:p>
          <a:p>
            <a:pPr>
              <a:buFont typeface="Wingdings" pitchFamily="2" charset="2"/>
              <a:buChar char="Ø"/>
            </a:pPr>
            <a:endParaRPr lang="en-IN" sz="1600" dirty="0" smtClean="0">
              <a:latin typeface="Calibri" pitchFamily="34" charset="0"/>
              <a:ea typeface="Calibri" panose="020F0502020204030204" pitchFamily="34" charset="0"/>
              <a:cs typeface="Calibri" pitchFamily="34" charset="0"/>
            </a:endParaRPr>
          </a:p>
          <a:p>
            <a:pPr>
              <a:buFont typeface="Wingdings" pitchFamily="2" charset="2"/>
              <a:buChar char="Ø"/>
            </a:pPr>
            <a:endParaRPr lang="en-IN" sz="1600" dirty="0" smtClean="0">
              <a:latin typeface="Calibri" pitchFamily="34" charset="0"/>
              <a:ea typeface="Calibri" panose="020F0502020204030204" pitchFamily="34" charset="0"/>
              <a:cs typeface="Calibri" pitchFamily="34" charset="0"/>
            </a:endParaRPr>
          </a:p>
          <a:p>
            <a:pPr>
              <a:buFont typeface="Wingdings" pitchFamily="2" charset="2"/>
              <a:buChar char="Ø"/>
            </a:pPr>
            <a:endParaRPr lang="en-IN" sz="1600" dirty="0" smtClean="0">
              <a:latin typeface="Calibri" pitchFamily="34" charset="0"/>
              <a:ea typeface="Calibri" panose="020F0502020204030204" pitchFamily="34" charset="0"/>
              <a:cs typeface="Calibri" pitchFamily="34" charset="0"/>
            </a:endParaRPr>
          </a:p>
          <a:p>
            <a:pPr>
              <a:buFont typeface="Wingdings" pitchFamily="2" charset="2"/>
              <a:buChar char="Ø"/>
            </a:pPr>
            <a:endParaRPr lang="en-IN" sz="1600" dirty="0" smtClean="0">
              <a:latin typeface="Calibri" pitchFamily="34" charset="0"/>
              <a:ea typeface="Calibri" panose="020F0502020204030204" pitchFamily="34" charset="0"/>
              <a:cs typeface="Calibri" pitchFamily="34" charset="0"/>
            </a:endParaRPr>
          </a:p>
          <a:p>
            <a:pPr>
              <a:buFont typeface="Wingdings" pitchFamily="2" charset="2"/>
              <a:buChar char="Ø"/>
            </a:pPr>
            <a:endParaRPr lang="en-IN" sz="1600" dirty="0" smtClean="0">
              <a:latin typeface="Calibri" pitchFamily="34" charset="0"/>
              <a:ea typeface="Calibri" panose="020F0502020204030204" pitchFamily="34" charset="0"/>
              <a:cs typeface="Calibri" pitchFamily="34" charset="0"/>
            </a:endParaRPr>
          </a:p>
          <a:p>
            <a:endParaRPr lang="en-IN" sz="1600" dirty="0" smtClean="0">
              <a:latin typeface="Calibri" pitchFamily="34" charset="0"/>
              <a:ea typeface="Calibri" panose="020F0502020204030204" pitchFamily="34" charset="0"/>
              <a:cs typeface="Calibri" pitchFamily="34" charset="0"/>
            </a:endParaRPr>
          </a:p>
          <a:p>
            <a:endParaRPr lang="en-IN" sz="1600" dirty="0" smtClean="0">
              <a:latin typeface="Calibri" pitchFamily="34" charset="0"/>
              <a:ea typeface="Calibri" panose="020F0502020204030204" pitchFamily="34" charset="0"/>
              <a:cs typeface="Calibri" pitchFamily="34" charset="0"/>
            </a:endParaRPr>
          </a:p>
          <a:p>
            <a:pPr>
              <a:buFont typeface="Wingdings" pitchFamily="2" charset="2"/>
              <a:buChar char="Ø"/>
            </a:pPr>
            <a:r>
              <a:rPr lang="en-US" sz="1600" dirty="0" smtClean="0">
                <a:latin typeface="Arial" pitchFamily="34" charset="0"/>
                <a:cs typeface="Arial" pitchFamily="34" charset="0"/>
              </a:rPr>
              <a:t> </a:t>
            </a:r>
            <a:r>
              <a:rPr lang="en-US" sz="1600" dirty="0" smtClean="0">
                <a:latin typeface="Arial" pitchFamily="34" charset="0"/>
                <a:cs typeface="Arial" pitchFamily="34" charset="0"/>
              </a:rPr>
              <a:t>We can see that Ridge and Lasso Regression algorithms are performing well, as compared to other algorithms. Now we will try </a:t>
            </a:r>
            <a:r>
              <a:rPr lang="en-US" sz="1600" dirty="0" err="1" smtClean="0">
                <a:latin typeface="Arial" pitchFamily="34" charset="0"/>
                <a:cs typeface="Arial" pitchFamily="34" charset="0"/>
              </a:rPr>
              <a:t>Hyperparameter</a:t>
            </a:r>
            <a:r>
              <a:rPr lang="en-US" sz="1600" dirty="0" smtClean="0">
                <a:latin typeface="Arial" pitchFamily="34" charset="0"/>
                <a:cs typeface="Arial" pitchFamily="34" charset="0"/>
              </a:rPr>
              <a:t> Tuning to find out the best parameters and try to increase their </a:t>
            </a:r>
            <a:r>
              <a:rPr lang="en-US" sz="1600" dirty="0" smtClean="0">
                <a:latin typeface="Arial" pitchFamily="34" charset="0"/>
                <a:cs typeface="Arial" pitchFamily="34" charset="0"/>
              </a:rPr>
              <a:t>scores.</a:t>
            </a:r>
            <a:endParaRPr lang="en-IN" sz="1600" dirty="0" smtClean="0">
              <a:latin typeface="Arial" pitchFamily="34" charset="0"/>
              <a:ea typeface="Calibri" panose="020F0502020204030204" pitchFamily="34" charset="0"/>
              <a:cs typeface="Arial" pitchFamily="34" charset="0"/>
            </a:endParaRPr>
          </a:p>
        </p:txBody>
      </p:sp>
      <p:pic>
        <p:nvPicPr>
          <p:cNvPr id="12290" name="Picture 2"/>
          <p:cNvPicPr>
            <a:picLocks noChangeAspect="1" noChangeArrowheads="1"/>
          </p:cNvPicPr>
          <p:nvPr/>
        </p:nvPicPr>
        <p:blipFill>
          <a:blip r:embed="rId2"/>
          <a:srcRect/>
          <a:stretch>
            <a:fillRect/>
          </a:stretch>
        </p:blipFill>
        <p:spPr bwMode="auto">
          <a:xfrm>
            <a:off x="1219200" y="1240891"/>
            <a:ext cx="7086600" cy="2245259"/>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33966"/>
            <a:ext cx="7696200" cy="400110"/>
          </a:xfrm>
          <a:prstGeom prst="rect">
            <a:avLst/>
          </a:prstGeom>
          <a:noFill/>
        </p:spPr>
        <p:txBody>
          <a:bodyPr wrap="square" rtlCol="0">
            <a:spAutoFit/>
          </a:bodyPr>
          <a:lstStyle/>
          <a:p>
            <a:r>
              <a:rPr lang="en-US" sz="2000" b="1" u="sng" dirty="0" err="1" smtClean="0">
                <a:latin typeface="Arial" pitchFamily="34" charset="0"/>
                <a:cs typeface="Arial" pitchFamily="34" charset="0"/>
              </a:rPr>
              <a:t>Hyperparameter</a:t>
            </a:r>
            <a:r>
              <a:rPr lang="en-US" sz="2000" b="1" u="sng" dirty="0" smtClean="0">
                <a:latin typeface="Arial" pitchFamily="34" charset="0"/>
                <a:cs typeface="Arial" pitchFamily="34" charset="0"/>
              </a:rPr>
              <a:t> Tuning</a:t>
            </a:r>
            <a:endParaRPr lang="en-IN" sz="1600" b="1" u="sng" dirty="0" smtClean="0">
              <a:latin typeface="Calibri" pitchFamily="34" charset="0"/>
              <a:cs typeface="Calibri" pitchFamily="34" charset="0"/>
            </a:endParaRPr>
          </a:p>
        </p:txBody>
      </p:sp>
      <p:pic>
        <p:nvPicPr>
          <p:cNvPr id="13315" name="Picture 3"/>
          <p:cNvPicPr>
            <a:picLocks noChangeAspect="1" noChangeArrowheads="1"/>
          </p:cNvPicPr>
          <p:nvPr/>
        </p:nvPicPr>
        <p:blipFill>
          <a:blip r:embed="rId2"/>
          <a:srcRect/>
          <a:stretch>
            <a:fillRect/>
          </a:stretch>
        </p:blipFill>
        <p:spPr bwMode="auto">
          <a:xfrm>
            <a:off x="1143000" y="895350"/>
            <a:ext cx="5489110" cy="38100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p:cNvPicPr>
            <a:picLocks noChangeAspect="1" noChangeArrowheads="1"/>
          </p:cNvPicPr>
          <p:nvPr/>
        </p:nvPicPr>
        <p:blipFill>
          <a:blip r:embed="rId2"/>
          <a:srcRect/>
          <a:stretch>
            <a:fillRect/>
          </a:stretch>
        </p:blipFill>
        <p:spPr bwMode="auto">
          <a:xfrm>
            <a:off x="1447801" y="285750"/>
            <a:ext cx="4861206" cy="3478045"/>
          </a:xfrm>
          <a:prstGeom prst="rect">
            <a:avLst/>
          </a:prstGeom>
          <a:noFill/>
          <a:ln w="9525">
            <a:noFill/>
            <a:miter lim="800000"/>
            <a:headEnd/>
            <a:tailEnd/>
          </a:ln>
          <a:effectLst/>
        </p:spPr>
      </p:pic>
      <p:sp>
        <p:nvSpPr>
          <p:cNvPr id="5" name="Rectangle 4"/>
          <p:cNvSpPr/>
          <p:nvPr/>
        </p:nvSpPr>
        <p:spPr>
          <a:xfrm>
            <a:off x="1143000" y="3780532"/>
            <a:ext cx="8077200" cy="1077218"/>
          </a:xfrm>
          <a:prstGeom prst="rect">
            <a:avLst/>
          </a:prstGeom>
        </p:spPr>
        <p:txBody>
          <a:bodyPr wrap="square">
            <a:spAutoFit/>
          </a:bodyPr>
          <a:lstStyle/>
          <a:p>
            <a:r>
              <a:rPr lang="en-US" sz="1600" dirty="0" smtClean="0">
                <a:latin typeface="Arial" pitchFamily="34" charset="0"/>
                <a:cs typeface="Arial" pitchFamily="34" charset="0"/>
              </a:rPr>
              <a:t>After Tuning the best algorithms, we can see that Lasso and Ridge Regression has been decreased slightly. Now, we will try Ensemble techniques like </a:t>
            </a:r>
            <a:r>
              <a:rPr lang="en-US" sz="1600" dirty="0" err="1" smtClean="0">
                <a:latin typeface="Arial" pitchFamily="34" charset="0"/>
                <a:cs typeface="Arial" pitchFamily="34" charset="0"/>
              </a:rPr>
              <a:t>RandomForestRegressor</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AdaBoostRegressor</a:t>
            </a:r>
            <a:r>
              <a:rPr lang="en-US" sz="1600" dirty="0" smtClean="0">
                <a:latin typeface="Arial" pitchFamily="34" charset="0"/>
                <a:cs typeface="Arial" pitchFamily="34" charset="0"/>
              </a:rPr>
              <a:t> and </a:t>
            </a:r>
            <a:r>
              <a:rPr lang="en-US" sz="1600" dirty="0" err="1" smtClean="0">
                <a:latin typeface="Arial" pitchFamily="34" charset="0"/>
                <a:cs typeface="Arial" pitchFamily="34" charset="0"/>
              </a:rPr>
              <a:t>GradientBoostingRegressor</a:t>
            </a:r>
            <a:r>
              <a:rPr lang="en-US" sz="1600" dirty="0" smtClean="0">
                <a:latin typeface="Arial" pitchFamily="34" charset="0"/>
                <a:cs typeface="Arial" pitchFamily="34" charset="0"/>
              </a:rPr>
              <a:t> to boost up our scores.</a:t>
            </a:r>
            <a:endParaRPr lang="en-US" sz="1600" dirty="0">
              <a:latin typeface="Arial" pitchFamily="34" charset="0"/>
              <a:cs typeface="Arial"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1690688" y="295275"/>
            <a:ext cx="5762625" cy="455295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1181100" y="223838"/>
            <a:ext cx="7124700" cy="4695825"/>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1557338" y="233363"/>
            <a:ext cx="6029325" cy="467677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33966"/>
            <a:ext cx="7696200" cy="3662541"/>
          </a:xfrm>
          <a:prstGeom prst="rect">
            <a:avLst/>
          </a:prstGeom>
          <a:noFill/>
        </p:spPr>
        <p:txBody>
          <a:bodyPr wrap="square" rtlCol="0">
            <a:spAutoFit/>
          </a:bodyPr>
          <a:lstStyle/>
          <a:p>
            <a:r>
              <a:rPr lang="en-IN" sz="2000" b="1" u="sng" dirty="0" smtClean="0">
                <a:latin typeface="Arial" pitchFamily="34" charset="0"/>
                <a:ea typeface="Calibri" panose="020F0502020204030204" pitchFamily="34" charset="0"/>
                <a:cs typeface="Arial" pitchFamily="34" charset="0"/>
              </a:rPr>
              <a:t>Key Metrics for success in solving problem under consideration</a:t>
            </a:r>
            <a:endParaRPr lang="en-IN" sz="1400" dirty="0" smtClean="0">
              <a:latin typeface="Bahnschrift" panose="020B0502040204020203" pitchFamily="34" charset="0"/>
              <a:ea typeface="Calibri" panose="020F0502020204030204" pitchFamily="34" charset="0"/>
              <a:cs typeface="Times New Roman" panose="02020603050405020304" pitchFamily="18" charset="0"/>
            </a:endParaRPr>
          </a:p>
          <a:p>
            <a:endParaRPr lang="en-IN" sz="1600" dirty="0" smtClean="0"/>
          </a:p>
          <a:p>
            <a:pPr>
              <a:buSzPct val="100000"/>
              <a:buFont typeface="Wingdings" panose="05000000000000000000" pitchFamily="2" charset="2"/>
              <a:buChar char="Ø"/>
            </a:pPr>
            <a:r>
              <a:rPr lang="en-IN" sz="1600" dirty="0" smtClean="0">
                <a:latin typeface="Arial" pitchFamily="34" charset="0"/>
                <a:cs typeface="Arial" pitchFamily="34" charset="0"/>
              </a:rPr>
              <a:t>r2_score</a:t>
            </a:r>
          </a:p>
          <a:p>
            <a:pPr>
              <a:buSzPct val="100000"/>
              <a:buFont typeface="Wingdings" panose="05000000000000000000" pitchFamily="2" charset="2"/>
              <a:buChar char="Ø"/>
            </a:pPr>
            <a:r>
              <a:rPr lang="en-IN" sz="1600" dirty="0" smtClean="0">
                <a:latin typeface="Arial" pitchFamily="34" charset="0"/>
                <a:cs typeface="Arial" pitchFamily="34" charset="0"/>
              </a:rPr>
              <a:t> Mean Absolute Error (MAE)</a:t>
            </a:r>
          </a:p>
          <a:p>
            <a:pPr>
              <a:buSzPct val="100000"/>
              <a:buFont typeface="Wingdings" panose="05000000000000000000" pitchFamily="2" charset="2"/>
              <a:buChar char="Ø"/>
            </a:pPr>
            <a:r>
              <a:rPr lang="en-IN" sz="1600" dirty="0" smtClean="0">
                <a:latin typeface="Arial" pitchFamily="34" charset="0"/>
                <a:cs typeface="Arial" pitchFamily="34" charset="0"/>
              </a:rPr>
              <a:t> Mean Square Error (MSE)</a:t>
            </a:r>
          </a:p>
          <a:p>
            <a:pPr>
              <a:buSzPct val="100000"/>
              <a:buFont typeface="Wingdings" panose="05000000000000000000" pitchFamily="2" charset="2"/>
              <a:buChar char="Ø"/>
            </a:pPr>
            <a:r>
              <a:rPr lang="en-IN" sz="1600" dirty="0" smtClean="0">
                <a:latin typeface="Arial" pitchFamily="34" charset="0"/>
                <a:cs typeface="Arial" pitchFamily="34" charset="0"/>
              </a:rPr>
              <a:t>Root Mean Square Error (RMSE)</a:t>
            </a:r>
          </a:p>
          <a:p>
            <a:pPr>
              <a:buSzPct val="100000"/>
              <a:buFont typeface="Wingdings" panose="05000000000000000000" pitchFamily="2" charset="2"/>
              <a:buChar char="Ø"/>
            </a:pPr>
            <a:r>
              <a:rPr lang="en-IN" sz="1600" dirty="0" smtClean="0">
                <a:latin typeface="Arial" pitchFamily="34" charset="0"/>
                <a:cs typeface="Arial" pitchFamily="34" charset="0"/>
              </a:rPr>
              <a:t> Cross-validation</a:t>
            </a:r>
          </a:p>
          <a:p>
            <a:pPr>
              <a:buSzPct val="100000"/>
              <a:buFont typeface="Wingdings" panose="05000000000000000000" pitchFamily="2" charset="2"/>
              <a:buChar char="Ø"/>
            </a:pPr>
            <a:r>
              <a:rPr lang="en-IN" sz="1600" dirty="0" smtClean="0">
                <a:latin typeface="Arial" pitchFamily="34" charset="0"/>
                <a:cs typeface="Arial" pitchFamily="34" charset="0"/>
              </a:rPr>
              <a:t> </a:t>
            </a:r>
            <a:r>
              <a:rPr lang="en-IN" sz="1600" dirty="0" err="1" smtClean="0">
                <a:latin typeface="Arial" pitchFamily="34" charset="0"/>
                <a:cs typeface="Arial" pitchFamily="34" charset="0"/>
              </a:rPr>
              <a:t>Hyperparameter</a:t>
            </a:r>
            <a:r>
              <a:rPr lang="en-IN" sz="1600" dirty="0" smtClean="0">
                <a:latin typeface="Arial" pitchFamily="34" charset="0"/>
                <a:cs typeface="Arial" pitchFamily="34" charset="0"/>
              </a:rPr>
              <a:t> Tuning using </a:t>
            </a:r>
            <a:r>
              <a:rPr lang="en-IN" sz="1600" dirty="0" err="1" smtClean="0">
                <a:latin typeface="Arial" pitchFamily="34" charset="0"/>
                <a:cs typeface="Arial" pitchFamily="34" charset="0"/>
              </a:rPr>
              <a:t>GridSearchCV</a:t>
            </a:r>
            <a:endParaRPr lang="en-IN" sz="1600" dirty="0" smtClean="0">
              <a:latin typeface="Arial" pitchFamily="34" charset="0"/>
              <a:cs typeface="Arial" pitchFamily="34" charset="0"/>
            </a:endParaRPr>
          </a:p>
          <a:p>
            <a:pPr>
              <a:buSzPct val="100000"/>
              <a:buFont typeface="Wingdings" panose="05000000000000000000" pitchFamily="2" charset="2"/>
              <a:buChar char="Ø"/>
            </a:pPr>
            <a:endParaRPr lang="en-IN" sz="1600" dirty="0" smtClean="0">
              <a:latin typeface="Arial" pitchFamily="34" charset="0"/>
              <a:cs typeface="Arial" pitchFamily="34" charset="0"/>
            </a:endParaRPr>
          </a:p>
          <a:p>
            <a:pPr marL="114300" indent="0">
              <a:buSzPct val="100000"/>
            </a:pPr>
            <a:r>
              <a:rPr lang="en-US" sz="1600" dirty="0" smtClean="0">
                <a:latin typeface="Arial" pitchFamily="34" charset="0"/>
                <a:cs typeface="Arial" pitchFamily="34" charset="0"/>
              </a:rPr>
              <a:t>After applying Ensemble Techniques, we can see that </a:t>
            </a:r>
            <a:r>
              <a:rPr lang="en-US" sz="1600" dirty="0" err="1" smtClean="0">
                <a:latin typeface="Arial" pitchFamily="34" charset="0"/>
                <a:cs typeface="Arial" pitchFamily="34" charset="0"/>
              </a:rPr>
              <a:t>GradientBoostingRegressor</a:t>
            </a:r>
            <a:r>
              <a:rPr lang="en-US" sz="1600" dirty="0" smtClean="0">
                <a:latin typeface="Arial" pitchFamily="34" charset="0"/>
                <a:cs typeface="Arial" pitchFamily="34" charset="0"/>
              </a:rPr>
              <a:t> is the best performing algorithm among all other algorithms as it is giving a r2_score of </a:t>
            </a:r>
            <a:r>
              <a:rPr lang="en-US" sz="1600" b="1" dirty="0" smtClean="0">
                <a:latin typeface="Arial" pitchFamily="34" charset="0"/>
                <a:cs typeface="Arial" pitchFamily="34" charset="0"/>
              </a:rPr>
              <a:t>91.86</a:t>
            </a:r>
            <a:r>
              <a:rPr lang="en-US" sz="1600" dirty="0" smtClean="0">
                <a:latin typeface="Arial" pitchFamily="34" charset="0"/>
                <a:cs typeface="Arial" pitchFamily="34" charset="0"/>
              </a:rPr>
              <a:t> and cross validation score of </a:t>
            </a:r>
            <a:r>
              <a:rPr lang="en-US" sz="1600" b="1" dirty="0" smtClean="0">
                <a:latin typeface="Arial" pitchFamily="34" charset="0"/>
                <a:cs typeface="Arial" pitchFamily="34" charset="0"/>
              </a:rPr>
              <a:t>89.42</a:t>
            </a:r>
            <a:r>
              <a:rPr lang="en-US" sz="1600" dirty="0" smtClean="0">
                <a:latin typeface="Arial" pitchFamily="34" charset="0"/>
                <a:cs typeface="Arial" pitchFamily="34" charset="0"/>
              </a:rPr>
              <a:t>. It has also the less amount of error values obtained. Lesser the RMSE score, the better the model. </a:t>
            </a:r>
            <a:r>
              <a:rPr lang="en-US" sz="1600" dirty="0" smtClean="0">
                <a:latin typeface="Arial" pitchFamily="34" charset="0"/>
                <a:cs typeface="Arial" pitchFamily="34" charset="0"/>
              </a:rPr>
              <a:t> </a:t>
            </a:r>
            <a:endParaRPr lang="en-IN" sz="1600" dirty="0" smtClean="0">
              <a:latin typeface="Arial" pitchFamily="34" charset="0"/>
              <a:ea typeface="Calibri" panose="020F0502020204030204" pitchFamily="34" charset="0"/>
              <a:cs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AutoShape 5" descr="data:image/png;base64,iVBORw0KGgoAAAANSUhEUgAAAX4AAAFfCAYAAABJKqdvAAAABHNCSVQICAgIfAhkiAAAAAlwSFlzAAALEgAACxIB0t1+/AAAADh0RVh0U29mdHdhcmUAbWF0cGxvdGxpYiB2ZXJzaW9uMy4xLjMsIGh0dHA6Ly9tYXRwbG90bGliLm9yZy+AADFEAAAgAElEQVR4nO3de7hcVX3/8feHhLvcOWAMxlBFFJ8KKUdEsVqJULAIaKFFxUagxv6qCOINtU/F2vqjtIoUrTWFQrQUBBTBK2CAwE8QSAABCRhEbhJIRCgRuQU+vz/2PpyTk5nk5MCeNcn+vJ7nPDN7z8yZb3bO/syetddeS7aJiIj2WKd0ARER0VsJ/oiIlknwR0S0TII/IqJlEvwRES0zsXQBY7H11lt76tSppcuIiFijzJ8//ze2B0avXyOCf+rUqcybN690GRERaxRJd3Van6aeiIiWSfBHRLRMgj8iomUS/BERLZPgj4homQR/RETLJPgjIlomwR8R0TKNBr+kD0v6uaSbJZ0paQNJ20u6WtJCSd+UtF6TNURExPIau3JX0mTgQ8BOth+TdDZwCPBW4ETbZ0n6D+AI4KvjfZ9dP/b156XefjL/X/6qdAkRsRZruqlnIrChpInARsAiYE/g3Prx2cCBDdcQEREjNBb8tn8N/CtwN1Xg/y8wH3jY9rL6afcCkzu9XtJMSfMkzVuyZElTZUZEtE5jwS9pC+AAYHvgRcDGwL4dntpx0l/bs2wP2h4cGFhhcLmIiBinJpt63gL8yvYS208B3wZeD2xeN/0AbAfc12ANERExSpPDMt8N7C5pI+AxYDowD7gUOAg4C5gBnN9gDa1x9z/8YekSGjHl728qXULEWqfJNv6rqU7iXgfcVL/XLOATwDGSbge2Ak5tqoaIiFhRoxOx2P4M8JlRq+8AdmvyfSMiortcuRsR0TIJ/oiIlknwR0S0TII/IqJlEvwRES2T4I+IaJkEf0REyyT4IyJaJsEfEdEyCf6IiJZJ8EdEtEyCPyKiZRL8EREtk+CPiGiZBH9ERMsk+CMiWibBHxHRMo0Fv6QdJd0w4ucRSUdL2lLSxZIW1rdbNFVDRESsqMk5d2+zvYvtXYBdgd8D5wHHAnNs7wDMqZcjIqJHetXUMx34pe27gAOA2fX62cCBPaohIiJoeLL1EQ4Bzqzvb2t7EYDtRZK26fQCSTOBmQBTpkzpSZGxdtjj5D1Kl9CInxz5k9IlxFqi8SN+SesB+wPnrM7rbM+yPWh7cGBgoJniIiJaqBdNPfsC19l+oF5+QNIkgPp2cQ9qiIiIWi+C/50MN/MAXADMqO/PAM7vQQ0REVFrNPglbQTsBXx7xOrjgb0kLawfO77JGiIiYnmNnty1/Xtgq1HrHqTq5RMREQXkyt2IiJZJ8EdEtEyCPyKiZRL8EREtk+CPiGiZBH9ERMsk+CMiWibBHxHRMgn+iIiWSfBHRLRMgj8iomUS/BERLZPgj4homQR/RETLJPgjIlomwR8R0TJNz8C1uaRzJd0qaYGk10naUtLFkhbWt1s0WUNERCyv6SP+k4Af2X4FsDOwADgWmGN7B2BOvRwRET3SWPBL2hR4I3AqgO0nbT8MHADMrp82GziwqRoiImJFTR7x/wGwBDhN0vWSTpG0MbCt7UUA9e02DdYQERGjNBn8E4E/Ar5qexrwKKvRrCNppqR5kuYtWbKkqRojIlqnyeC/F7jX9tX18rlUHwQPSJoEUN8u7vRi27NsD9oeHBgYaLDMiIh2aSz4bd8P3CNpx3rVdOAW4AJgRr1uBnB+UzVERMSKJjb8+48EzpC0HnAHcBjVh83Zko4A7gYObriGiIgYodHgt30DMNjhoelNvm9ERHSXK3cjIlomwR8R0TIJ/oiIlknwR0S0TII/IqJlEvwRES2T4I+IaJkEf0REyyT4IyJaJsEfEdEyCf6IiJZJ8EdEtEyCPyKiZRL8EREtk+CPiGiZBH9ERMsk+CMiWqbRGbgk3QksBZ4GltkelLQl8E1gKnAn8Be2H2qyjoiIGNaLI/43297F9tAUjMcCc2zvAMyplyMiokdKNPUcAMyu788GDixQQ0REazUd/AYukjRf0sx63ba2FwHUt9t0eqGkmZLmSZq3ZMmShsuMiGiPRtv4gT1s3ydpG+BiSbeO9YW2ZwGzAAYHB91UgRERbdPoEb/t++rbxcB5wG7AA5ImAdS3i5usISIiltdY8EvaWNImQ/eBvYGbgQuAGfXTZgDnN1VDRESsqMmmnm2B8yQNvc//2P6RpGuBsyUdAdwNHNxgDRERMUpjwW/7DmDnDusfBKY39b4REbFyuXI3IqJlEvwRES0zpuCXNGcs6yIiov+ttI1f0gbARsDWkrYAVD+0KfCihmuLiIgGrOrk7vuBo6lCfj7Dwf8I8JUG64qIiIasNPhtnwScJOlI2yf3qKaIiGjQmLpz2j5Z0uuphlKeOGL91xuqKyIiGjKm4Jf0DeClwA1UY+tDNQBbgj8iYg0z1gu4BoGdbGewtIiINdxY+/HfDLywyUIiIqI3xnrEvzVwi6RrgCeGVtrev5GqIiKiMWMN/uOaLCIiInpnrL165jZdSERE9MZYe/UsperFA7AesC7wqO1NmyosIiKaMdYj/k1GLks6kGo2rYiIWMOMa3RO298B9nyea4mIiB4Ya1PPO0YsrkPVr39MffolTQDmAb+2vZ+k7YGzgC2B64D32H5ytaqOiIhxG+sR/9tG/PwpsBQ4YIyvPQpYMGL5n4ETbe8APAQcMcbfExERz4OxtvEfNp5fLmk74M+AfwKOUTUB757Au+qnzKbqKvrV8fz+iIhYfWOdiGU7SedJWizpAUnfqkN9Vb4EfBx4pl7eCnjY9rJ6+V5g8mpXHRER4zbWpp7TgAuoxuWfDHy3XteVpP2Axbbnj1zd4akdzxVImilpnqR5S5YsGWOZERGxKmMN/gHbp9leVv+cDgys4jV7APtLupPqZO6eVN8ANpc01MS0HXBfpxfbnmV70PbgwMCq3ioiIsZqrMH/G0mHSppQ/xwKPLiyF9j+pO3tbE8FDgEusf1u4FLgoPppM4Dzx1l7RESMw1iD/3DgL4D7gUVUwT2uE77AJ6hO9N5O1eZ/6jh/T0REjMNYB2n7HDDD9kMAkrYE/pXqA2GVbF8GXFbfv4Nc9RsRUcxYj/hfPRT6ALZ/C0xrpqSIiGjSWIN/HUlbDC3UR/xj/bYQERF9ZKzh/QXgSknnUnW//Auqi7IiImINM9Yrd78uaR5Vl0wB77B9S6OVRUREI8bcXFMHfcI+ImINN65hmSMiYs2V4I+IaJkEf0REyyT4IyJaJsEfEdEyCf6IiJZJ8EdEtEyCPyKiZRL8EREtk+CPiGiZBH9ERMsk+CMiWqax4Je0gaRrJP1M0s8lfbZev72kqyUtlPRNSes1VUNERKyoySP+J4A9be8M7ALsI2l34J+BE23vADwEHNFgDRERMUpjwe/K7+rFdesfU43pf269fjZwYFM1RETEihpt45c0QdINwGLgYuCXwMO2l9VPuReY3OW1MyXNkzRvyZIlTZYZEdEqjQa/7adt7wJsB+wGvLLT07q8dpbtQduDAwMDTZYZEdEqPenVY/th4DJgd2BzSUMzf20H3NeLGiIiotJkr54BSZvX9zcE3gIsAC4FDqqfNgM4v6kaIiJiRWOec3ccJgGzJU2g+oA52/b3JN0CnCXpH4HrgVMbrCEiIkZpLPht3whM67D+Dqr2/oiIKCBX7kZEtEyCPyKiZRL8EREtk+CPiGiZBH9ERMsk+CMiWibBHxHRMgn+iIiWSfBHRLRMgj8iomUS/BERLZPgj4homQR/RETLJPgjIlomwR8R0TIJ/oiIlknwR0S0TJNz7r5Y0qWSFkj6uaSj6vVbSrpY0sL6doumaoiIiBU1ecS/DPiI7VcCuwMfkLQTcCwwx/YOwJx6OSIieqSx4Le9yPZ19f2lwAJgMnAAMLt+2mzgwKZqiIiIFTU22fpIkqZSTbx+NbCt7UVQfThI2qbLa2YCMwGmTJnSizIj1jpz3/im0iU04k2Xzy1dwhqt8ZO7kl4AfAs42vYjY32d7Vm2B20PDgwMNFdgRETLNHrEL2ldqtA/w/a369UPSJpUH+1PAhY3WUNEBMCXP/Ld0iU04oNfeNtqv6bJXj0CTgUW2P7iiIcuAGbU92cA5zdVQ0RErKjJI/49gPcAN0m6oV73KeB44GxJRwB3Awc3WENERIzSWPDb/n+Aujw8van3jYiIlcuVuxERLZPgj4homQR/RETLJPgjIlomwR8R0TIJ/oiIlknwR0S0TII/IqJlEvwRES2T4I+IaJkEf0REyyT4IyJaJsEfEdEyCf6IiJZJ8EdEtEyCPyKiZZqcevG/JC2WdPOIdVtKuljSwvp2i6bePyIiOmvyiP90YJ9R644F5tjeAZhTL0dERA81Fvy2Lwd+O2r1AcDs+v5s4MCm3j8iIjrrdRv/trYXAdS323R7oqSZkuZJmrdkyZKeFRgRsbbr25O7tmfZHrQ9ODAwULqciIi1Rq+D/wFJkwDq28U9fv+IiNbrdfBfAMyo788Azu/x+0dEtF6T3TnPBK4CdpR0r6QjgOOBvSQtBPaqlyMioocmNvWLbb+zy0PTm3rPiIhYtb49uRsREc1I8EdEtEyCPyKiZRL8EREtk+CPiGiZBH9ERMsk+CMiWibBHxHRMgn+iIiWSfBHRLRMgj8iomUS/BERLZPgj4homQR/RETLJPgjIlomwR8R0TIJ/oiIlikS/JL2kXSbpNslHVuihoiItup58EuaAHwF2BfYCXinpJ16XUdERFuVOOLfDbjd9h22nwTOAg4oUEdERCvJdm/fUDoI2Mf2X9fL7wFea/uDo543E5hZL+4I3NbTQle0NfCbwjX0i2yLYdkWw7IthvXLtniJ7YHRKycWKEQd1q3w6WN7FjCr+XLGRtI824Ol6+gH2RbDsi2GZVsM6/dtUaKp517gxSOWtwPuK1BHREQrlQj+a4EdJG0vaT3gEOCCAnVERLRSz5t6bC+T9EHgQmAC8F+2f97rOsahb5qd+kC2xbBsi2HZFsP6elv0/ORuRESUlSt3IyJaJsEfEdEyCf6IiJZJ8Hch6ShJm6pyqqTrJO1duq4SJJ1Qb4t1Jc2R9BtJh5auq4Rsi2HZR5Yn6SWS3lLf31DSJqVr6ibB393hth8B9gYGgMOA48uWVMze9bbYj+o6jJcDHytbUjHZFsOyj9QkvQ84F/havWo74DvlKlq5BH93Q1cYvxU4zfbP6HzVcRusW9++FTjT9m9LFlNYtsWw7CPDPgDsATwCYHshsE3RilYiwd/dfEkXUf1RX1h/bXumcE2lXCDpVmAQmCNpAHi8cE2lZFsMyz4y7Il60EkAJE2kw1A0/SL9+DuQJKqvagPAHbYflrQVMNn2jWWr6y1J6wC7AwuAR2w/LWljYBPb95etrreyLYZlH1mepBOAh4G/Ao4E/ha4xfanixbWRYK/C0nzbe9auo5+IOkq268rXUc/yLYYln1kWH1QcATV+Q5RjUxwivs0YNPU091PJb2mdBF94iJJf14f5bVdtsWw7CPDDgC+bvtg2wfZ/s9+DX3IEX9Xkm6h6rFxF/Ao1ae4bb+6aGEFSFoKbAwso2rPHtoWmxYtrIAR2+Jp4DHavS2yj9QknQbsCVxONbnUhbaXla2quwR/F5Je0mm97bt6XUtEP8o+sjxJ61JNKfuXwBuAi4cmnOo3Cf5VkLQNsMHQsu27C5ZTjKQtgB1YfltcXq6iMuomnncD29v+nKQXA5NsX1O4tGKyjwyrw38fqmsa/rjT7Ff9IG38XUjaX9JC4FfAXOBO4IdFiypE0l9TfYW9EPhsfXtcyZoK+nfgdcC76uXfAV8pV0452UeGSdpH0unA7cBBwCnApKJFrUSCv7vPUXXd+4Xt7YHpwE/KllTMUcBrgLtsvxmYBiwpW1Ixr7X9Aeq++7YfAtYrW1Ix2UeGvZfqSt2X255h+wf93Maf4O/uKdsPAutIWsf2pcAupYsq5HHbjwNIWt/2rcCOhWsq5SlJE6gvzqkv4GrrRUvZR2q2DwGuAvaStF/d/NW3Sky2vqZ4WNILgCuAMyQtpurV0kb3Stqc6ojmYkkP0d55kv8NOA/YRtI/UX2t/7uyJRWTfaQm6WDgX4HLqHo3nSzpY7bPLVpYFzm520V9ReZjVN+K3g1sBpxRH+G0lqQ3UW2LH428RL1NJL2CqllDwBzbCwqXVET2kWGSfgbsZXtxvTwA/Nj2zmUr6yxH/F3YfrTurraD7dmSNqKaI7iVJL2BalucVv9RT6Y6qdc6tm+V9FvqniySprSxJ0v2keWsMxT6tQfp46b0vi2stA7DrE6mj4dZbZKkzwCfAD5Zr1oX+O9yFZWTnizDso8s50eSLpT0XknvBb4P/KBwTV0l+Ltbo4ZZbdjbgf2prs7E9n1A304y0bD0ZBmWfaRm+2NUH4CvBnYGZtn+RNmquktTT3dP2H5yaEiWfh9mtWFP2rakoZ4sG5cuqKCnbD8o6dmeLJL+uXRRhWQfWd6VVEN5PANcW7iWlcoRf3dzJX0K2FDSXsA5wHcL11TK2ZK+Bmxef73/MfCfhWsqZagny+VUPVlOoqU9Wcg+8qz6IsdrqL4dH0Q1gN3hZavqLr16uljThlltWr1jP7stbF9cuKQi6m87QwPVtb0nS/aRmqTbgNcP/R3UcxNcabsvr3dJ8HchaT/gB7bbenHOsyR9kCrcHipdS2nZFsOyjwyTNAfYd6iLs6T1qLbNW8pW1lmaero7BFgo6QRJryxdTGEvBK6VdHY9Jkmbx6LPthjW+n1E0jGSjgF+DVwt6bi6F9xPqcbt6Us54l8JSZsC76Qaac/AaVQTbC8tWlgBdcDtTbUtBoGzgVNt/7JoYQVkWwxr+z5Sh3xXtj/bq1pWR4J/FSRtDRwKHE011+rLgH+zfXLRwgqQtDPVDr4PcClVt8aLbX+8aGEFZFsMyz6y5knwdyHpbcDhwEuBbwCzbS+ur05cYLvjJBRrI0kfAmYAv6EabvY7tp+qT+4ttP3SogX2ULbFsOwjw+qr2T8OvIrl5ybYs1hRK5F+/N0dDJw4erIR27/v525aDdkaeMfomZVsP1Of4GuTbIth2UeGnQF8E9gP+Buqg4O+Hbo8R/wREc+RpPm2d5V049Ccw5Lm2n5T6do6yRF/RMRz91R9u0jSn1ENW75dwXpWKsEfEfHc/aOkzYCPACcDmwIfLltSd2nqWQlJWwJu+8U6kralGnnRwH22HyhcUjHZFsvLPrJmSvCPImkKcALVqIsPU12KvilwCXCs7TvLVddbknYB/oNqWIJf16u3o9ouf2v7ulK19Vq2xbDsI2u+BP8okq4CvgSca/vpet0Eqh4MR9vevWR9vSTpBuD9tq8etX534Gv9OrtQE7IthmUfWfMl+EeRtND2Dqv72NpoFdvidtsv63VNpWRbDMs+subLyd0VzZf078Bs4J563Yup+uVeX6yqMn4o6fvA11l+W/wV8KNiVZWRbTEs+0itHqenK9tf7FUtqyNH/KPUo+odARxAdRJPwL3ABVTjsTxRsLyek/RWqtm3ltsWtvt2WrmmSNqXDn8XbdsWXfaRe6jG4m/VPjJirJ4dgddQ5QTA24DLbf91kcJWIcEfEfEcSboI+POhwekkbQKcY3ufspV1lmGZx0DSL0rXUIKkF0r6qqSvSNqqHnL2xnpI4kml6+slSa8ecX9dSX8n6QJJn6/HpmkVSX8q6QhJLxm1vm1DNQyZAjw5YvlJYGqZUlYtwT+KpKWSHqlvl0paCrx0aH3p+nrsdOAWqq/xlwKPUY1FcgVV18Y2OX3E/eOpRqD8ArAhLdsWkj4PfBr4Q+ASSUeOePiDZaoq7hvANSPG47+a6nxQX0pTzyiSTqbqq/2xoYtzJP3K9vZlK+s9Sdfbnlbfv9v2lBGP3WB7l3LV9daobXED8Jp6VE4BPxsan6UNJN0ETLO9TNLmwP8At9n+8Mjt1DaSdgXeUC9ebrtvT3SnV88oto+s/wPPlPQd4MtUV2m20chvhKOPXtr2bXEzSW+n+nevb/spqC5ZldS2v4+JtpcB2H64Hp55lqRzgPXKllbUDcAi6lyVNMX23WVL6qxtO++Y2J4PDM2VOZcR42u3zPmSXgBg+++GVkp6GdC28x5zqXo37Qf8tB66AUkvpBqbv01+KenZUSdtP237COA2oK1TMB4JPABcDHwP+H5925fS1LMK9UnMaW3rshfRjaQNAWw/1uGxybZ/veKr1m6Sbgdea/vB0rWMRY74V8H2IuDA0nX0C0l9exTTa5Jmla6hBNuPdQr9+rHWhX7tHuB/SxcxVmnjH5vB0gX0kcmlC+gj+buIIXcAl9VXdz97AVu/Xrmb4B+bxaUL6CN921OhgPxdxJC765/1WANOcKeNPyLGrR6Vc1tGHET2a0+WGJY2/tXQ1jbdTiT9sHQN/aKtfxejerJ8nz7vydIkSQOS/kXSDyRdMvRTuq5u0tQzSj2jUMeHgLf2spbSJP1Rt4eA1ly8Bfm76OIoYMc1pSdLw84AvknV3fdvqEYqXVK0opVI8K9oCXAX1Q49xPXyNkUqKudaqv7r6vDY5j2upbT8XaxojerJ0rCtbJ8q6Sjbc4G5kuaWLqqbBP+K7gCmd2qnlHRPh+evzRZQzTq1cPQDLdwW+btY0RrVk6VhT9W3iyT9GXAf1dScfSnBv6IvAVtQnaEf7YQe11LacXQ/D3Rkl/Vrq/xdrGiN6snSsH+UtBnwEeBkqjmIP1y2pO7SqyciomXSq6cDSbtJek19fydJx9QzUbWOpFdImj40Zs+I9X05wUQvSerbYXd7YU3ryRLD0tQzSj2W9r7AREkXA68FLgOOlTTN9j+VrK+XJH0I+ABVW//Qiavz64c/T4vmmpV0wehVwJvrYYmxvX/vqypujerJEsPS1DNKPdb4LsD6wP3AdrYfqQemurqF466/zvbvJE0FzgW+Yfukto27Luk6qklpTmG4N8+ZwCEAdU+OVpE03/aukm4c2i8kzbX9plW9NspKU8+KltXDzP4e+KXtR+DZkQifKVtaz02w/TsA23cCfwLsK+mLdO7iuTYbBOZTzTz1v7YvAx6zPbeNoV9brieLpGn0cU+WJkk6StKmqpwq6TpJe5euq5sE/4qeHDGH6q5DK+sz9m0L/vslPXuhVv0hsB+wNdW0e61h+xnbJwKHAZ+W9GXSVDqyJ8tHqb4N9W1PloYdXh8k7g0MUP2dHF+2pO7S1DOKpPVtP9Fh/dbAJNs3FSirCEnbUX0Dur/DY3vY/kmBsvpC3Vd7D9ufKl1LlDfU3CXpJOAy2+f1c3Nogj8ixkXSAPA+YCrLD9J2eKmaSpF0GtWQ5dsDOwMTqD4Adl3pCwtJ8EfEuEi6EriC6tzH00PrbX+rWFEFSBLVuY0B4I56HuKtgMm2byxbXWcJ/ogYF0k32G7VYH3dDPVwKl3HWOXkbkSM1/faemFjBz8duuhzTZAj/ohYLZKWMnwtw8ZUA7Q9VS/b9qYFyytC0i3Ay6lGcH2U4W3Rl9f9JPgjIp4jSS/ptN72Xb2uZSzS1BMR4yJpzljWtYHtu+qQf4zq29DQT19q+wUoEbGaJG1A1cSztaQtGL6Ke1PgRcUKK0jS/sAXqP79i4GXUI1x9aqSdXWT4I+I1fV+4GiqkJvPcPA/AnylVFGFfQ7YHfix7WmS3gy8s3BNXaWNPyLGRdKRtk8uXUc/kDTP9qCknwHTbD8j6Rrbu5WurZMc8UfEuCT0l/NwPWfFFcAZkhYDywrX1FWO+CMiniNJG1Od2F0HeDewGXCG7QeLFtZFgj8i4nlQd+ncwfaP6xF+J9heWrquTtKdMyLGRdIe9ZEukg6V9MVu/dnXdpLeRzVR0dfqVZOB75SraOUS/BExXl8Ffi9pZ+DjVFettnUe4g8Ae1D1bML2QmCbohWtRII/IsZrmau24gOAk2yfBGxSuKZSnrD95NCCpIn08QVcCf6IGK+lkj4JHAp8X9IEYN3CNZUyV9KngA0l7QWcA3y3cE1d5eRuRIyLpBcC7wKutX2FpCnAn9huXXOPpHWAI6imXhRwIXCK+zRgE/wRMS71id3HbT8t6eXAK4Af2n5qFS9d60jaD/iB7TViXu409UTEeF0OrC9pMjCHaoLx04tWVM4hwEJJJ0h6ZeliViXBHxHjJdu/B94BnGz77fTpoGRNs30oMA34JXCapKskzZTUlye7E/wRMV6S9DqqK1W/X6+bULCeomw/AnwLOAuYBLwduE7SkUUL6yDBHxHjdTTwSeA82z+X9AfApYVrKkLS2ySdB1xC1bNpN9v7AjsDHy1aXAc5uRsRz4mkjW0/WrqOkiR9naoXz+UdHptuu68mqEnwR8S41M08pwIvsD2lvoL3/bb/tnBpsQpp6omI8foS8KfAgwC2fwa8sWhFMSYJ/ogYN9v3jFr1dJFCYrVkIpaIGK97JL0esKT1gA9RzTMbfS5H/BExXn9DNSrlZOBeYBcg7fs1ST8sXUM3ObkbEc8bSUfb/lLpOnpF0h91ewj4nu1JvaxnrBL8EfG8kXS37Sml6+gVSU8Dc6mCfrTdbW/Y45LGJG38EfF86hSAa7MFVF1YF45+QNLoE999I238EfF8alsTwnF0z9G+G6phSJp6ImK1SFpK54AXsKHttCT0uQR/RMTzRNIbgN2Am21fVLqebtLUExExTpKuGXH/fcCXqeYd/oykY4sVtgo54o+IGCdJ19ueVt+/Fnir7SX17GQ/tf2HZSvsLG1xERHjt46kLahaT2R7CYDtRyUtK1tadwn+iIjx2wyYT3Vi25JeaPt+SS+gj7u2pqknIuJ5JmkjYFvbvypdSycJ/oiIlkmvnoiIlknwR0S0TII/ipH0YkmXSlog6eeSjuryvOMkfXTUujslbd2DGi+TNNhh/Xslfbnp93++SDql3sa3SXpb6XqirAR/lLQM+IjtVwK7Ax+QtFPhmhonqURvum/bfhWwP3BigfePPpLgj2JsL7J9XX1/KdVIh5NX9/dIOkbSzfXP0fW6j0v6UH3/REmX1PenS/rvDr9juqTrJY+epw4AAAMUSURBVN0k6b8krd/hOYdJ+oWkucAeXWrZTdKV9e+6UtKO9fr3SjpH0neBi+p1H5N0raQbJX22w+86QtKJI5bfJ+mLK/k3T5V084jnf1TScQC2f1Cv3gB4fJUbNdZqCf7oC5KmAtOAq7s85cOSbhj6AV5Uv25X4DDgtVTfGt4naRpwOfDH9WsHgRdIWhd4A3DFqPfeADgd+Mv6SsuJwP8Z9ZxJwGepAn8voNs3k1uBN9ZXc/498PkRj70OmGF7T0l7AztQjeuyC7CrpNETlZ8F7F/XTf3vPG0l/+aVkrQp8A3gU6t6bqzdEvxRXH2xy7eAo20/0uVpJ9reZegHuK9e/wbgPNuP2v4d8G2qwJ9PFaabAE8AV1F9APwxo4If2BH4le1f1MuzgdEh/FrgMttLbD8JfLNLnZsB59RH3icCrxrx2MW2f1vf37v+uR64DngF1QfBs2w/ClwC7CfpFcC6tm9ayb95VY4DzrV9wRieG2uxXLkbRdVHs98CzrD97fH8ik4rbT8l6U6qI+MrgRuBNwMvZcUJwcd6heVYLnr5HHCp7bfX32IuG/HYo6Pe8//a/toqft8pVEfotwKnjXhtJ8tY/mBug1GPvxr45CreL1ogR/xRjCQBpwILbH9xnL/mcuBASRvVA2O9neEj+suBj9a3V1BNDn6DV7xq8VZgqqSX1cvvoZpOb6SrgT+RtFX9YXVwl3o2A35d33/vSuq+EDi8/raDpMmSthn9JNtXAy8G3gWcuYp/8wPANnWN6wP7jfp1nwduX0lN0RI54o+S9qAK2ZvqdnuAT404EblKtq+TdDowNDzuKbavr+9fAXwauKoeNOtxVmzmwfbjkg6jaqKZCFwL/Meo5yyqT5ReBSyiap6Z0KGkE4DZko6haqbpVvdFkl4JXFV9/vE74FBgcYennw3sYvuhVf2bJf0D1YfUr6g+0EZ6F3A/8FC3uqIdMmRDRJ+T9D2qcxxzStcSa4c09UT0KUmbS/oF8FhCP55POeKPiGiZHPFHRLRMgj8iomUS/BERLZPgj4homQR/RETL/H8PjLt+0zWUfAAAAABJRU5ErkJggg=="/>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9" name="AutoShape 7" descr="data:image/png;base64,iVBORw0KGgoAAAANSUhEUgAAAX4AAAFfCAYAAABJKqdvAAAABHNCSVQICAgIfAhkiAAAAAlwSFlzAAALEgAACxIB0t1+/AAAADh0RVh0U29mdHdhcmUAbWF0cGxvdGxpYiB2ZXJzaW9uMy4xLjMsIGh0dHA6Ly9tYXRwbG90bGliLm9yZy+AADFEAAAgAElEQVR4nO3de7hcVX3/8feHhLvcOWAMxlBFFJ8KKUdEsVqJULAIaKFFxUagxv6qCOINtU/F2vqjtIoUrTWFQrQUBBTBK2CAwE8QSAABCRhEbhJIRCgRuQU+vz/2PpyTk5nk5MCeNcn+vJ7nPDN7z8yZb3bO/syetddeS7aJiIj2WKd0ARER0VsJ/oiIlknwR0S0TII/IqJlEvwRES0zsXQBY7H11lt76tSppcuIiFijzJ8//ze2B0avXyOCf+rUqcybN690GRERaxRJd3Van6aeiIiWSfBHRLRMgj8iomUS/BERLZPgj4homQR/RETLJPgjIlomwR8R0TKNBr+kD0v6uaSbJZ0paQNJ20u6WtJCSd+UtF6TNURExPIau3JX0mTgQ8BOth+TdDZwCPBW4ETbZ0n6D+AI4KvjfZ9dP/b156XefjL/X/6qdAkRsRZruqlnIrChpInARsAiYE/g3Prx2cCBDdcQEREjNBb8tn8N/CtwN1Xg/y8wH3jY9rL6afcCkzu9XtJMSfMkzVuyZElTZUZEtE5jwS9pC+AAYHvgRcDGwL4dntpx0l/bs2wP2h4cGFhhcLmIiBinJpt63gL8yvYS208B3wZeD2xeN/0AbAfc12ANERExSpPDMt8N7C5pI+AxYDowD7gUOAg4C5gBnN9gDa1x9z/8YekSGjHl728qXULEWqfJNv6rqU7iXgfcVL/XLOATwDGSbge2Ak5tqoaIiFhRoxOx2P4M8JlRq+8AdmvyfSMiortcuRsR0TIJ/oiIlknwR0S0TII/IqJlEvwRES2T4I+IaJkEf0REyyT4IyJaJsEfEdEyCf6IiJZJ8EdEtEyCPyKiZRL8EREtk+CPiGiZBH9ERMsk+CMiWibBHxHRMo0Fv6QdJd0w4ucRSUdL2lLSxZIW1rdbNFVDRESsqMk5d2+zvYvtXYBdgd8D5wHHAnNs7wDMqZcjIqJHetXUMx34pe27gAOA2fX62cCBPaohIiJoeLL1EQ4Bzqzvb2t7EYDtRZK26fQCSTOBmQBTpkzpSZGxdtjj5D1Kl9CInxz5k9IlxFqi8SN+SesB+wPnrM7rbM+yPWh7cGBgoJniIiJaqBdNPfsC19l+oF5+QNIkgPp2cQ9qiIiIWi+C/50MN/MAXADMqO/PAM7vQQ0REVFrNPglbQTsBXx7xOrjgb0kLawfO77JGiIiYnmNnty1/Xtgq1HrHqTq5RMREQXkyt2IiJZJ8EdEtEyCPyKiZRL8EREtk+CPiGiZBH9ERMsk+CMiWibBHxHRMgn+iIiWSfBHRLRMgj8iomUS/BERLZPgj4homQR/RETLJPgjIlomwR8R0TJNz8C1uaRzJd0qaYGk10naUtLFkhbWt1s0WUNERCyv6SP+k4Af2X4FsDOwADgWmGN7B2BOvRwRET3SWPBL2hR4I3AqgO0nbT8MHADMrp82GziwqRoiImJFTR7x/wGwBDhN0vWSTpG0MbCt7UUA9e02DdYQERGjNBn8E4E/Ar5qexrwKKvRrCNppqR5kuYtWbKkqRojIlqnyeC/F7jX9tX18rlUHwQPSJoEUN8u7vRi27NsD9oeHBgYaLDMiIh2aSz4bd8P3CNpx3rVdOAW4AJgRr1uBnB+UzVERMSKJjb8+48EzpC0HnAHcBjVh83Zko4A7gYObriGiIgYodHgt30DMNjhoelNvm9ERHSXK3cjIlomwR8R0TIJ/oiIlknwR0S0TII/IqJlEvwRES2T4I+IaJkEf0REyyT4IyJaJsEfEdEyCf6IiJZJ8EdEtEyCPyKiZRL8EREtk+CPiGiZBH9ERMsk+CMiWqbRGbgk3QksBZ4GltkelLQl8E1gKnAn8Be2H2qyjoiIGNaLI/43297F9tAUjMcCc2zvAMyplyMiokdKNPUcAMyu788GDixQQ0REazUd/AYukjRf0sx63ba2FwHUt9t0eqGkmZLmSZq3ZMmShsuMiGiPRtv4gT1s3ydpG+BiSbeO9YW2ZwGzAAYHB91UgRERbdPoEb/t++rbxcB5wG7AA5ImAdS3i5usISIiltdY8EvaWNImQ/eBvYGbgQuAGfXTZgDnN1VDRESsqMmmnm2B8yQNvc//2P6RpGuBsyUdAdwNHNxgDRERMUpjwW/7DmDnDusfBKY39b4REbFyuXI3IqJlEvwRES0zpuCXNGcs6yIiov+ttI1f0gbARsDWkrYAVD+0KfCihmuLiIgGrOrk7vuBo6lCfj7Dwf8I8JUG64qIiIasNPhtnwScJOlI2yf3qKaIiGjQmLpz2j5Z0uuphlKeOGL91xuqKyIiGjKm4Jf0DeClwA1UY+tDNQBbgj8iYg0z1gu4BoGdbGewtIiINdxY+/HfDLywyUIiIqI3xnrEvzVwi6RrgCeGVtrev5GqIiKiMWMN/uOaLCIiInpnrL165jZdSERE9MZYe/UsperFA7AesC7wqO1NmyosIiKaMdYj/k1GLks6kGo2rYiIWMOMa3RO298B9nyea4mIiB4Ya1PPO0YsrkPVr39MffolTQDmAb+2vZ+k7YGzgC2B64D32H5ytaqOiIhxG+sR/9tG/PwpsBQ4YIyvPQpYMGL5n4ETbe8APAQcMcbfExERz4OxtvEfNp5fLmk74M+AfwKOUTUB757Au+qnzKbqKvrV8fz+iIhYfWOdiGU7SedJWizpAUnfqkN9Vb4EfBx4pl7eCnjY9rJ6+V5g8mpXHRER4zbWpp7TgAuoxuWfDHy3XteVpP2Axbbnj1zd4akdzxVImilpnqR5S5YsGWOZERGxKmMN/gHbp9leVv+cDgys4jV7APtLupPqZO6eVN8ANpc01MS0HXBfpxfbnmV70PbgwMCq3ioiIsZqrMH/G0mHSppQ/xwKPLiyF9j+pO3tbE8FDgEusf1u4FLgoPppM4Dzx1l7RESMw1iD/3DgL4D7gUVUwT2uE77AJ6hO9N5O1eZ/6jh/T0REjMNYB2n7HDDD9kMAkrYE/pXqA2GVbF8GXFbfv4Nc9RsRUcxYj/hfPRT6ALZ/C0xrpqSIiGjSWIN/HUlbDC3UR/xj/bYQERF9ZKzh/QXgSknnUnW//Auqi7IiImINM9Yrd78uaR5Vl0wB77B9S6OVRUREI8bcXFMHfcI+ImINN65hmSMiYs2V4I+IaJkEf0REyyT4IyJaJsEfEdEyCf6IiJZJ8EdEtEyCPyKiZRL8EREtk+CPiGiZBH9ERMsk+CMiWqax4Je0gaRrJP1M0s8lfbZev72kqyUtlPRNSes1VUNERKyoySP+J4A9be8M7ALsI2l34J+BE23vADwEHNFgDRERMUpjwe/K7+rFdesfU43pf269fjZwYFM1RETEihpt45c0QdINwGLgYuCXwMO2l9VPuReY3OW1MyXNkzRvyZIlTZYZEdEqjQa/7adt7wJsB+wGvLLT07q8dpbtQduDAwMDTZYZEdEqPenVY/th4DJgd2BzSUMzf20H3NeLGiIiotJkr54BSZvX9zcE3gIsAC4FDqqfNgM4v6kaIiJiRWOec3ccJgGzJU2g+oA52/b3JN0CnCXpH4HrgVMbrCEiIkZpLPht3whM67D+Dqr2/oiIKCBX7kZEtEyCPyKiZRL8EREtk+CPiGiZBH9ERMsk+CMiWibBHxHRMgn+iIiWSfBHRLRMgj8iomUS/BERLZPgj4homQR/RETLJPgjIlomwR8R0TIJ/oiIlknwR0S0TJNz7r5Y0qWSFkj6uaSj6vVbSrpY0sL6doumaoiIiBU1ecS/DPiI7VcCuwMfkLQTcCwwx/YOwJx6OSIieqSx4Le9yPZ19f2lwAJgMnAAMLt+2mzgwKZqiIiIFTU22fpIkqZSTbx+NbCt7UVQfThI2qbLa2YCMwGmTJnSizIj1jpz3/im0iU04k2Xzy1dwhqt8ZO7kl4AfAs42vYjY32d7Vm2B20PDgwMNFdgRETLNHrEL2ldqtA/w/a369UPSJpUH+1PAhY3WUNEBMCXP/Ld0iU04oNfeNtqv6bJXj0CTgUW2P7iiIcuAGbU92cA5zdVQ0RErKjJI/49gPcAN0m6oV73KeB44GxJRwB3Awc3WENERIzSWPDb/n+Aujw8van3jYiIlcuVuxERLZPgj4homQR/RETLJPgjIlomwR8R0TIJ/oiIlknwR0S0TII/IqJlEvwRES2T4I+IaJkEf0REyyT4IyJaJsEfEdEyCf6IiJZJ8EdEtEyCPyKiZZqcevG/JC2WdPOIdVtKuljSwvp2i6bePyIiOmvyiP90YJ9R644F5tjeAZhTL0dERA81Fvy2Lwd+O2r1AcDs+v5s4MCm3j8iIjrrdRv/trYXAdS323R7oqSZkuZJmrdkyZKeFRgRsbbr25O7tmfZHrQ9ODAwULqciIi1Rq+D/wFJkwDq28U9fv+IiNbrdfBfAMyo788Azu/x+0dEtF6T3TnPBK4CdpR0r6QjgOOBvSQtBPaqlyMioocmNvWLbb+zy0PTm3rPiIhYtb49uRsREc1I8EdEtEyCPyKiZRL8EREtk+CPiGiZBH9ERMsk+CMiWibBHxHRMgn+iIiWSfBHRLRMgj8iomUS/BERLZPgj4homQR/RETLJPgjIlomwR8R0TIJ/oiIlikS/JL2kXSbpNslHVuihoiItup58EuaAHwF2BfYCXinpJ16XUdERFuVOOLfDbjd9h22nwTOAg4oUEdERCvJdm/fUDoI2Mf2X9fL7wFea/uDo543E5hZL+4I3NbTQle0NfCbwjX0i2yLYdkWw7IthvXLtniJ7YHRKycWKEQd1q3w6WN7FjCr+XLGRtI824Ol6+gH2RbDsi2GZVsM6/dtUaKp517gxSOWtwPuK1BHREQrlQj+a4EdJG0vaT3gEOCCAnVERLRSz5t6bC+T9EHgQmAC8F+2f97rOsahb5qd+kC2xbBsi2HZFsP6elv0/ORuRESUlSt3IyJaJsEfEdEyCf6IiJZJ8Hch6ShJm6pyqqTrJO1duq4SJJ1Qb4t1Jc2R9BtJh5auq4Rsi2HZR5Yn6SWS3lLf31DSJqVr6ibB393hth8B9gYGgMOA48uWVMze9bbYj+o6jJcDHytbUjHZFsOyj9QkvQ84F/havWo74DvlKlq5BH93Q1cYvxU4zfbP6HzVcRusW9++FTjT9m9LFlNYtsWw7CPDPgDsATwCYHshsE3RilYiwd/dfEkXUf1RX1h/bXumcE2lXCDpVmAQmCNpAHi8cE2lZFsMyz4y7Il60EkAJE2kw1A0/SL9+DuQJKqvagPAHbYflrQVMNn2jWWr6y1J6wC7AwuAR2w/LWljYBPb95etrreyLYZlH1mepBOAh4G/Ao4E/ha4xfanixbWRYK/C0nzbe9auo5+IOkq268rXUc/yLYYln1kWH1QcATV+Q5RjUxwivs0YNPU091PJb2mdBF94iJJf14f5bVdtsWw7CPDDgC+bvtg2wfZ/s9+DX3IEX9Xkm6h6rFxF/Ao1ae4bb+6aGEFSFoKbAwso2rPHtoWmxYtrIAR2+Jp4DHavS2yj9QknQbsCVxONbnUhbaXla2quwR/F5Je0mm97bt6XUtEP8o+sjxJ61JNKfuXwBuAi4cmnOo3Cf5VkLQNsMHQsu27C5ZTjKQtgB1YfltcXq6iMuomnncD29v+nKQXA5NsX1O4tGKyjwyrw38fqmsa/rjT7Ff9IG38XUjaX9JC4FfAXOBO4IdFiypE0l9TfYW9EPhsfXtcyZoK+nfgdcC76uXfAV8pV0452UeGSdpH0unA7cBBwCnApKJFrUSCv7vPUXXd+4Xt7YHpwE/KllTMUcBrgLtsvxmYBiwpW1Ixr7X9Aeq++7YfAtYrW1Ix2UeGvZfqSt2X255h+wf93Maf4O/uKdsPAutIWsf2pcAupYsq5HHbjwNIWt/2rcCOhWsq5SlJE6gvzqkv4GrrRUvZR2q2DwGuAvaStF/d/NW3Sky2vqZ4WNILgCuAMyQtpurV0kb3Stqc6ojmYkkP0d55kv8NOA/YRtI/UX2t/7uyJRWTfaQm6WDgX4HLqHo3nSzpY7bPLVpYFzm520V9ReZjVN+K3g1sBpxRH+G0lqQ3UW2LH428RL1NJL2CqllDwBzbCwqXVET2kWGSfgbsZXtxvTwA/Nj2zmUr6yxH/F3YfrTurraD7dmSNqKaI7iVJL2BalucVv9RT6Y6qdc6tm+V9FvqniySprSxJ0v2keWsMxT6tQfp46b0vi2stA7DrE6mj4dZbZKkzwCfAD5Zr1oX+O9yFZWTnizDso8s50eSLpT0XknvBb4P/KBwTV0l+Ltbo4ZZbdjbgf2prs7E9n1A304y0bD0ZBmWfaRm+2NUH4CvBnYGZtn+RNmquktTT3dP2H5yaEiWfh9mtWFP2rakoZ4sG5cuqKCnbD8o6dmeLJL+uXRRhWQfWd6VVEN5PANcW7iWlcoRf3dzJX0K2FDSXsA5wHcL11TK2ZK+Bmxef73/MfCfhWsqZagny+VUPVlOoqU9Wcg+8qz6IsdrqL4dH0Q1gN3hZavqLr16uljThlltWr1jP7stbF9cuKQi6m87QwPVtb0nS/aRmqTbgNcP/R3UcxNcabsvr3dJ8HchaT/gB7bbenHOsyR9kCrcHipdS2nZFsOyjwyTNAfYd6iLs6T1qLbNW8pW1lmaero7BFgo6QRJryxdTGEvBK6VdHY9Jkmbx6LPthjW+n1E0jGSjgF+DVwt6bi6F9xPqcbt6Us54l8JSZsC76Qaac/AaVQTbC8tWlgBdcDtTbUtBoGzgVNt/7JoYQVkWwxr+z5Sh3xXtj/bq1pWR4J/FSRtDRwKHE011+rLgH+zfXLRwgqQtDPVDr4PcClVt8aLbX+8aGEFZFsMyz6y5knwdyHpbcDhwEuBbwCzbS+ur05cYLvjJBRrI0kfAmYAv6EabvY7tp+qT+4ttP3SogX2ULbFsOwjw+qr2T8OvIrl5ybYs1hRK5F+/N0dDJw4erIR27/v525aDdkaeMfomZVsP1Of4GuTbIth2UeGnQF8E9gP+Buqg4O+Hbo8R/wREc+RpPm2d5V049Ccw5Lm2n5T6do6yRF/RMRz91R9u0jSn1ENW75dwXpWKsEfEfHc/aOkzYCPACcDmwIfLltSd2nqWQlJWwJu+8U6kralGnnRwH22HyhcUjHZFsvLPrJmSvCPImkKcALVqIsPU12KvilwCXCs7TvLVddbknYB/oNqWIJf16u3o9ouf2v7ulK19Vq2xbDsI2u+BP8okq4CvgSca/vpet0Eqh4MR9vevWR9vSTpBuD9tq8etX534Gv9OrtQE7IthmUfWfMl+EeRtND2Dqv72NpoFdvidtsv63VNpWRbDMs+subLyd0VzZf078Bs4J563Yup+uVeX6yqMn4o6fvA11l+W/wV8KNiVZWRbTEs+0itHqenK9tf7FUtqyNH/KPUo+odARxAdRJPwL3ABVTjsTxRsLyek/RWqtm3ltsWtvt2WrmmSNqXDn8XbdsWXfaRe6jG4m/VPjJirJ4dgddQ5QTA24DLbf91kcJWIcEfEfEcSboI+POhwekkbQKcY3ufspV1lmGZx0DSL0rXUIKkF0r6qqSvSNqqHnL2xnpI4kml6+slSa8ecX9dSX8n6QJJn6/HpmkVSX8q6QhJLxm1vm1DNQyZAjw5YvlJYGqZUlYtwT+KpKWSHqlvl0paCrx0aH3p+nrsdOAWqq/xlwKPUY1FcgVV18Y2OX3E/eOpRqD8ArAhLdsWkj4PfBr4Q+ASSUeOePiDZaoq7hvANSPG47+a6nxQX0pTzyiSTqbqq/2xoYtzJP3K9vZlK+s9Sdfbnlbfv9v2lBGP3WB7l3LV9daobXED8Jp6VE4BPxsan6UNJN0ETLO9TNLmwP8At9n+8Mjt1DaSdgXeUC9ebrtvT3SnV88oto+s/wPPlPQd4MtUV2m20chvhKOPXtr2bXEzSW+n+nevb/spqC5ZldS2v4+JtpcB2H64Hp55lqRzgPXKllbUDcAi6lyVNMX23WVL6qxtO++Y2J4PDM2VOZcR42u3zPmSXgBg+++GVkp6GdC28x5zqXo37Qf8tB66AUkvpBqbv01+KenZUSdtP237COA2oK1TMB4JPABcDHwP+H5925fS1LMK9UnMaW3rshfRjaQNAWw/1uGxybZ/veKr1m6Sbgdea/vB0rWMRY74V8H2IuDA0nX0C0l9exTTa5Jmla6hBNuPdQr9+rHWhX7tHuB/SxcxVmnjH5vB0gX0kcmlC+gj+buIIXcAl9VXdz97AVu/Xrmb4B+bxaUL6CN921OhgPxdxJC765/1WANOcKeNPyLGrR6Vc1tGHET2a0+WGJY2/tXQ1jbdTiT9sHQN/aKtfxejerJ8nz7vydIkSQOS/kXSDyRdMvRTuq5u0tQzSj2jUMeHgLf2spbSJP1Rt4eA1ly8Bfm76OIoYMc1pSdLw84AvknV3fdvqEYqXVK0opVI8K9oCXAX1Q49xPXyNkUqKudaqv7r6vDY5j2upbT8XaxojerJ0rCtbJ8q6Sjbc4G5kuaWLqqbBP+K7gCmd2qnlHRPh+evzRZQzTq1cPQDLdwW+btY0RrVk6VhT9W3iyT9GXAf1dScfSnBv6IvAVtQnaEf7YQe11LacXQ/D3Rkl/Vrq/xdrGiN6snSsH+UtBnwEeBkqjmIP1y2pO7SqyciomXSq6cDSbtJek19fydJx9QzUbWOpFdImj40Zs+I9X05wUQvSerbYXd7YU3ryRLD0tQzSj2W9r7AREkXA68FLgOOlTTN9j+VrK+XJH0I+ABVW//Qiavz64c/T4vmmpV0wehVwJvrYYmxvX/vqypujerJEsPS1DNKPdb4LsD6wP3AdrYfqQemurqF466/zvbvJE0FzgW+Yfukto27Luk6qklpTmG4N8+ZwCEAdU+OVpE03/aukm4c2i8kzbX9plW9NspKU8+KltXDzP4e+KXtR+DZkQifKVtaz02w/TsA23cCfwLsK+mLdO7iuTYbBOZTzTz1v7YvAx6zPbeNoV9brieLpGn0cU+WJkk6StKmqpwq6TpJe5euq5sE/4qeHDGH6q5DK+sz9m0L/vslPXuhVv0hsB+wNdW0e61h+xnbJwKHAZ+W9GXSVDqyJ8tHqb4N9W1PloYdXh8k7g0MUP2dHF+2pO7S1DOKpPVtP9Fh/dbAJNs3FSirCEnbUX0Dur/DY3vY/kmBsvpC3Vd7D9ufKl1LlDfU3CXpJOAy2+f1c3Nogj8ixkXSAPA+YCrLD9J2eKmaSpF0GtWQ5dsDOwMTqD4Adl3pCwtJ8EfEuEi6EriC6tzH00PrbX+rWFEFSBLVuY0B4I56HuKtgMm2byxbXWcJ/ogYF0k32G7VYH3dDPVwKl3HWOXkbkSM1/faemFjBz8duuhzTZAj/ohYLZKWMnwtw8ZUA7Q9VS/b9qYFyytC0i3Ay6lGcH2U4W3Rl9f9JPgjIp4jSS/ptN72Xb2uZSzS1BMR4yJpzljWtYHtu+qQf4zq29DQT19q+wUoEbGaJG1A1cSztaQtGL6Ke1PgRcUKK0jS/sAXqP79i4GXUI1x9aqSdXWT4I+I1fV+4GiqkJvPcPA/AnylVFGFfQ7YHfix7WmS3gy8s3BNXaWNPyLGRdKRtk8uXUc/kDTP9qCknwHTbD8j6Rrbu5WurZMc8UfEuCT0l/NwPWfFFcAZkhYDywrX1FWO+CMiniNJG1Od2F0HeDewGXCG7QeLFtZFgj8i4nlQd+ncwfaP6xF+J9heWrquTtKdMyLGRdIe9ZEukg6V9MVu/dnXdpLeRzVR0dfqVZOB75SraOUS/BExXl8Ffi9pZ+DjVFettnUe4g8Ae1D1bML2QmCbohWtRII/IsZrmau24gOAk2yfBGxSuKZSnrD95NCCpIn08QVcCf6IGK+lkj4JHAp8X9IEYN3CNZUyV9KngA0l7QWcA3y3cE1d5eRuRIyLpBcC7wKutX2FpCnAn9huXXOPpHWAI6imXhRwIXCK+zRgE/wRMS71id3HbT8t6eXAK4Af2n5qFS9d60jaD/iB7TViXu409UTEeF0OrC9pMjCHaoLx04tWVM4hwEJJJ0h6ZeliViXBHxHjJdu/B94BnGz77fTpoGRNs30oMA34JXCapKskzZTUlye7E/wRMV6S9DqqK1W/X6+bULCeomw/AnwLOAuYBLwduE7SkUUL6yDBHxHjdTTwSeA82z+X9AfApYVrKkLS2ySdB1xC1bNpN9v7AjsDHy1aXAc5uRsRz4mkjW0/WrqOkiR9naoXz+UdHptuu68mqEnwR8S41M08pwIvsD2lvoL3/bb/tnBpsQpp6omI8foS8KfAgwC2fwa8sWhFMSYJ/ogYN9v3jFr1dJFCYrVkIpaIGK97JL0esKT1gA9RzTMbfS5H/BExXn9DNSrlZOBeYBcg7fs1ST8sXUM3ObkbEc8bSUfb/lLpOnpF0h91ewj4nu1JvaxnrBL8EfG8kXS37Sml6+gVSU8Dc6mCfrTdbW/Y45LGJG38EfF86hSAa7MFVF1YF45+QNLoE999I238EfF8alsTwnF0z9G+G6phSJp6ImK1SFpK54AXsKHttCT0uQR/RMTzRNIbgN2Am21fVLqebtLUExExTpKuGXH/fcCXqeYd/oykY4sVtgo54o+IGCdJ19ueVt+/Fnir7SX17GQ/tf2HZSvsLG1xERHjt46kLahaT2R7CYDtRyUtK1tadwn+iIjx2wyYT3Vi25JeaPt+SS+gj7u2pqknIuJ5JmkjYFvbvypdSycJ/oiIlkmvnoiIlknwR0S0TII/ipH0YkmXSlog6eeSjuryvOMkfXTUujslbd2DGi+TNNhh/Xslfbnp93++SDql3sa3SXpb6XqirAR/lLQM+IjtVwK7Ax+QtFPhmhonqURvum/bfhWwP3BigfePPpLgj2JsL7J9XX1/KdVIh5NX9/dIOkbSzfXP0fW6j0v6UH3/REmX1PenS/rvDr9juqTrJY+epw4AAAMUSURBVN0k6b8krd/hOYdJ+oWkucAeXWrZTdKV9e+6UtKO9fr3SjpH0neBi+p1H5N0raQbJX22w+86QtKJI5bfJ+mLK/k3T5V084jnf1TScQC2f1Cv3gB4fJUbNdZqCf7oC5KmAtOAq7s85cOSbhj6AV5Uv25X4DDgtVTfGt4naRpwOfDH9WsHgRdIWhd4A3DFqPfeADgd+Mv6SsuJwP8Z9ZxJwGepAn8voNs3k1uBN9ZXc/498PkRj70OmGF7T0l7AztQjeuyC7CrpNETlZ8F7F/XTf3vPG0l/+aVkrQp8A3gU6t6bqzdEvxRXH2xy7eAo20/0uVpJ9reZegHuK9e/wbgPNuP2v4d8G2qwJ9PFaabAE8AV1F9APwxo4If2BH4le1f1MuzgdEh/FrgMttLbD8JfLNLnZsB59RH3icCrxrx2MW2f1vf37v+uR64DngF1QfBs2w/ClwC7CfpFcC6tm9ayb95VY4DzrV9wRieG2uxXLkbRdVHs98CzrD97fH8ik4rbT8l6U6qI+MrgRuBNwMvZcUJwcd6heVYLnr5HHCp7bfX32IuG/HYo6Pe8//a/toqft8pVEfotwKnjXhtJ8tY/mBug1GPvxr45CreL1ogR/xRjCQBpwILbH9xnL/mcuBASRvVA2O9neEj+suBj9a3V1BNDn6DV7xq8VZgqqSX1cvvoZpOb6SrgT+RtFX9YXVwl3o2A35d33/vSuq+EDi8/raDpMmSthn9JNtXAy8G3gWcuYp/8wPANnWN6wP7jfp1nwduX0lN0RI54o+S9qAK2ZvqdnuAT404EblKtq+TdDowNDzuKbavr+9fAXwauKoeNOtxVmzmwfbjkg6jaqKZCFwL/Meo5yyqT5ReBSyiap6Z0KGkE4DZko6haqbpVvdFkl4JXFV9/vE74FBgcYennw3sYvuhVf2bJf0D1YfUr6g+0EZ6F3A/8FC3uqIdMmRDRJ+T9D2qcxxzStcSa4c09UT0KUmbS/oF8FhCP55POeKPiGiZHPFHRLRMgj8iomUS/BERLZPgj4homQR/RETL/H8PjLt+0zWUfAAAAABJRU5ErkJggg=="/>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1219200" y="231398"/>
            <a:ext cx="7543800" cy="892552"/>
          </a:xfrm>
          <a:prstGeom prst="rect">
            <a:avLst/>
          </a:prstGeom>
        </p:spPr>
        <p:txBody>
          <a:bodyPr wrap="square">
            <a:spAutoFit/>
          </a:bodyPr>
          <a:lstStyle/>
          <a:p>
            <a:r>
              <a:rPr lang="en-US" sz="2000" b="1" u="sng" dirty="0" smtClean="0">
                <a:solidFill>
                  <a:srgbClr val="000000"/>
                </a:solidFill>
                <a:effectLst/>
                <a:latin typeface="Arial" pitchFamily="34" charset="0"/>
                <a:ea typeface="Times New Roman" panose="02020603050405020304" pitchFamily="18" charset="0"/>
                <a:cs typeface="Arial" pitchFamily="34" charset="0"/>
              </a:rPr>
              <a:t>Conclusion</a:t>
            </a:r>
            <a:endParaRPr lang="en-US" sz="2000" dirty="0" smtClean="0">
              <a:latin typeface="Arial" pitchFamily="34" charset="0"/>
              <a:cs typeface="Arial" pitchFamily="34" charset="0"/>
            </a:endParaRPr>
          </a:p>
          <a:p>
            <a:endParaRPr lang="en-US" sz="1600" dirty="0" smtClean="0">
              <a:latin typeface="Arial" pitchFamily="34" charset="0"/>
              <a:cs typeface="Arial" pitchFamily="34" charset="0"/>
            </a:endParaRPr>
          </a:p>
          <a:p>
            <a:pPr lvl="0"/>
            <a:endParaRPr lang="en-US" sz="1600" dirty="0" smtClean="0">
              <a:latin typeface="Arial" pitchFamily="34" charset="0"/>
              <a:cs typeface="Arial" pitchFamily="34" charset="0"/>
            </a:endParaRPr>
          </a:p>
        </p:txBody>
      </p:sp>
      <p:sp>
        <p:nvSpPr>
          <p:cNvPr id="5" name="Content Placeholder 2">
            <a:extLst>
              <a:ext uri="{FF2B5EF4-FFF2-40B4-BE49-F238E27FC236}">
                <a16:creationId xmlns:a16="http://schemas.microsoft.com/office/drawing/2014/main" xmlns="" id="{22B3E275-E8CC-4C0B-8FD1-FF59299727F0}"/>
              </a:ext>
            </a:extLst>
          </p:cNvPr>
          <p:cNvSpPr>
            <a:spLocks noGrp="1"/>
          </p:cNvSpPr>
          <p:nvPr>
            <p:ph idx="1"/>
          </p:nvPr>
        </p:nvSpPr>
        <p:spPr>
          <a:xfrm>
            <a:off x="1143000" y="590550"/>
            <a:ext cx="7543801" cy="4191000"/>
          </a:xfrm>
        </p:spPr>
        <p:txBody>
          <a:bodyPr>
            <a:noAutofit/>
          </a:bodyPr>
          <a:lstStyle/>
          <a:p>
            <a:pPr algn="just">
              <a:buFont typeface="Wingdings" pitchFamily="2" charset="2"/>
              <a:buChar char="Ø"/>
            </a:pPr>
            <a:r>
              <a:rPr lang="en-US" sz="1200" b="0" i="0" u="none" strike="noStrike" baseline="0" dirty="0" smtClean="0">
                <a:solidFill>
                  <a:schemeClr val="tx1"/>
                </a:solidFill>
                <a:latin typeface="Arial" pitchFamily="34" charset="0"/>
                <a:cs typeface="Arial" pitchFamily="34" charset="0"/>
              </a:rPr>
              <a:t>After </a:t>
            </a:r>
            <a:r>
              <a:rPr lang="en-US" sz="1200" b="0" i="0" u="none" strike="noStrike" baseline="0" dirty="0">
                <a:solidFill>
                  <a:schemeClr val="tx1"/>
                </a:solidFill>
                <a:latin typeface="Arial" pitchFamily="34" charset="0"/>
                <a:cs typeface="Arial" pitchFamily="34" charset="0"/>
              </a:rPr>
              <a:t>getting an insight of this dataset, we were able to understand that the Housing prices are done on basis of different features</a:t>
            </a:r>
            <a:r>
              <a:rPr lang="en-US" sz="1200" b="0" i="0" u="none" strike="noStrike" baseline="0" dirty="0" smtClean="0">
                <a:solidFill>
                  <a:schemeClr val="tx1"/>
                </a:solidFill>
                <a:latin typeface="Arial" pitchFamily="34" charset="0"/>
                <a:cs typeface="Arial" pitchFamily="34" charset="0"/>
              </a:rPr>
              <a:t>.</a:t>
            </a:r>
          </a:p>
          <a:p>
            <a:pPr algn="just">
              <a:buNone/>
            </a:pPr>
            <a:r>
              <a:rPr lang="en-US" sz="1200" b="0" i="0" u="none" strike="noStrike" baseline="0" dirty="0" smtClean="0">
                <a:solidFill>
                  <a:schemeClr val="tx1"/>
                </a:solidFill>
                <a:latin typeface="Arial" pitchFamily="34" charset="0"/>
                <a:cs typeface="Arial" pitchFamily="34" charset="0"/>
              </a:rPr>
              <a:t> </a:t>
            </a:r>
            <a:endParaRPr lang="en-US" sz="1200" b="0" i="0" u="none" strike="noStrike" baseline="0" dirty="0">
              <a:solidFill>
                <a:schemeClr val="tx1"/>
              </a:solidFill>
              <a:latin typeface="Arial" pitchFamily="34" charset="0"/>
              <a:cs typeface="Arial" pitchFamily="34" charset="0"/>
            </a:endParaRPr>
          </a:p>
          <a:p>
            <a:pPr algn="just">
              <a:buFont typeface="Wingdings" pitchFamily="2" charset="2"/>
              <a:buChar char="Ø"/>
            </a:pPr>
            <a:r>
              <a:rPr lang="en-US" sz="1200" b="0" i="0" u="none" strike="noStrike" baseline="0" dirty="0">
                <a:solidFill>
                  <a:schemeClr val="tx1"/>
                </a:solidFill>
                <a:latin typeface="Arial" pitchFamily="34" charset="0"/>
                <a:cs typeface="Arial" pitchFamily="34" charset="0"/>
              </a:rPr>
              <a:t> First, we loaded the train dataset and did the EDA process and other pre-processing techniques like skewness check and removal, handling the outliers present, filling the missing data, visualizing the distribution of data, etc. </a:t>
            </a:r>
            <a:endParaRPr lang="en-US" sz="1200" b="0" i="0" u="none" strike="noStrike" baseline="0" dirty="0" smtClean="0">
              <a:solidFill>
                <a:schemeClr val="tx1"/>
              </a:solidFill>
              <a:latin typeface="Arial" pitchFamily="34" charset="0"/>
              <a:cs typeface="Arial" pitchFamily="34" charset="0"/>
            </a:endParaRPr>
          </a:p>
          <a:p>
            <a:pPr algn="just">
              <a:buNone/>
            </a:pPr>
            <a:endParaRPr lang="en-US" sz="1200" b="0" i="0" u="none" strike="noStrike" baseline="0" dirty="0">
              <a:solidFill>
                <a:schemeClr val="tx1"/>
              </a:solidFill>
              <a:latin typeface="Arial" pitchFamily="34" charset="0"/>
              <a:cs typeface="Arial" pitchFamily="34" charset="0"/>
            </a:endParaRPr>
          </a:p>
          <a:p>
            <a:pPr algn="just">
              <a:buFont typeface="Wingdings" pitchFamily="2" charset="2"/>
              <a:buChar char="Ø"/>
            </a:pPr>
            <a:r>
              <a:rPr lang="en-US" sz="1200" b="0" i="0" u="none" strike="noStrike" baseline="0" dirty="0">
                <a:solidFill>
                  <a:schemeClr val="tx1"/>
                </a:solidFill>
                <a:latin typeface="Arial" pitchFamily="34" charset="0"/>
                <a:cs typeface="Arial" pitchFamily="34" charset="0"/>
              </a:rPr>
              <a:t> Then we did the model training, building the model and finding out the best model on the basis of different metrices scores we got like Mean Absolute Error, Mean squared Error, Root Mean Squared Error, etc. </a:t>
            </a:r>
            <a:endParaRPr lang="en-US" sz="1200" b="0" i="0" u="none" strike="noStrike" baseline="0" dirty="0" smtClean="0">
              <a:solidFill>
                <a:schemeClr val="tx1"/>
              </a:solidFill>
              <a:latin typeface="Arial" pitchFamily="34" charset="0"/>
              <a:cs typeface="Arial" pitchFamily="34" charset="0"/>
            </a:endParaRPr>
          </a:p>
          <a:p>
            <a:pPr algn="just">
              <a:buNone/>
            </a:pPr>
            <a:endParaRPr lang="en-US" sz="1200" b="0" i="0" u="none" strike="noStrike" baseline="0" dirty="0">
              <a:solidFill>
                <a:schemeClr val="tx1"/>
              </a:solidFill>
              <a:latin typeface="Arial" pitchFamily="34" charset="0"/>
              <a:cs typeface="Arial" pitchFamily="34" charset="0"/>
            </a:endParaRPr>
          </a:p>
          <a:p>
            <a:pPr algn="just">
              <a:buFont typeface="Wingdings" pitchFamily="2" charset="2"/>
              <a:buChar char="Ø"/>
            </a:pPr>
            <a:r>
              <a:rPr lang="en-US" sz="1200" b="0" i="0" u="none" strike="noStrike" baseline="0" dirty="0">
                <a:solidFill>
                  <a:schemeClr val="tx1"/>
                </a:solidFill>
                <a:latin typeface="Arial" pitchFamily="34" charset="0"/>
                <a:cs typeface="Arial" pitchFamily="34" charset="0"/>
              </a:rPr>
              <a:t> We got Lasso Regressor as the best algorithm among all as it gave more r2_score and </a:t>
            </a:r>
            <a:r>
              <a:rPr lang="en-US" sz="1200" b="0" i="0" u="none" strike="noStrike" baseline="0" dirty="0" err="1">
                <a:solidFill>
                  <a:schemeClr val="tx1"/>
                </a:solidFill>
                <a:latin typeface="Arial" pitchFamily="34" charset="0"/>
                <a:cs typeface="Arial" pitchFamily="34" charset="0"/>
              </a:rPr>
              <a:t>cross_val_score</a:t>
            </a:r>
            <a:r>
              <a:rPr lang="en-US" sz="1200" b="0" i="0" u="none" strike="noStrike" baseline="0" dirty="0">
                <a:solidFill>
                  <a:schemeClr val="tx1"/>
                </a:solidFill>
                <a:latin typeface="Arial" pitchFamily="34" charset="0"/>
                <a:cs typeface="Arial" pitchFamily="34" charset="0"/>
              </a:rPr>
              <a:t>. Then for finding out the best parameter and improving the scores, we performed Hyperparameter Tuning. </a:t>
            </a:r>
            <a:endParaRPr lang="en-US" sz="1200" b="0" i="0" u="none" strike="noStrike" baseline="0" dirty="0" smtClean="0">
              <a:solidFill>
                <a:schemeClr val="tx1"/>
              </a:solidFill>
              <a:latin typeface="Arial" pitchFamily="34" charset="0"/>
              <a:cs typeface="Arial" pitchFamily="34" charset="0"/>
            </a:endParaRPr>
          </a:p>
          <a:p>
            <a:pPr algn="just">
              <a:buNone/>
            </a:pPr>
            <a:endParaRPr lang="en-US" sz="1200" b="0" i="0" u="none" strike="noStrike" baseline="0" dirty="0">
              <a:solidFill>
                <a:schemeClr val="tx1"/>
              </a:solidFill>
              <a:latin typeface="Arial" pitchFamily="34" charset="0"/>
              <a:cs typeface="Arial" pitchFamily="34" charset="0"/>
            </a:endParaRPr>
          </a:p>
          <a:p>
            <a:pPr algn="just">
              <a:buFont typeface="Wingdings" pitchFamily="2" charset="2"/>
              <a:buChar char="Ø"/>
            </a:pPr>
            <a:r>
              <a:rPr lang="en-US" sz="1200" b="0" i="0" u="none" strike="noStrike" baseline="0" dirty="0">
                <a:solidFill>
                  <a:schemeClr val="tx1"/>
                </a:solidFill>
                <a:latin typeface="Arial" pitchFamily="34" charset="0"/>
                <a:cs typeface="Arial" pitchFamily="34" charset="0"/>
              </a:rPr>
              <a:t> As the scores were not increased, we also tried using Ensemble Techniques like </a:t>
            </a:r>
            <a:r>
              <a:rPr lang="en-US" sz="1200" b="0" i="0" u="none" strike="noStrike" baseline="0" dirty="0" err="1">
                <a:solidFill>
                  <a:schemeClr val="tx1"/>
                </a:solidFill>
                <a:latin typeface="Arial" pitchFamily="34" charset="0"/>
                <a:cs typeface="Arial" pitchFamily="34" charset="0"/>
              </a:rPr>
              <a:t>RandomForestRegressor</a:t>
            </a:r>
            <a:r>
              <a:rPr lang="en-US" sz="1200" b="0" i="0" u="none" strike="noStrike" baseline="0" dirty="0">
                <a:solidFill>
                  <a:schemeClr val="tx1"/>
                </a:solidFill>
                <a:latin typeface="Arial" pitchFamily="34" charset="0"/>
                <a:cs typeface="Arial" pitchFamily="34" charset="0"/>
              </a:rPr>
              <a:t>, </a:t>
            </a:r>
            <a:r>
              <a:rPr lang="en-US" sz="1200" b="0" i="0" u="none" strike="noStrike" baseline="0" dirty="0" err="1">
                <a:solidFill>
                  <a:schemeClr val="tx1"/>
                </a:solidFill>
                <a:latin typeface="Arial" pitchFamily="34" charset="0"/>
                <a:cs typeface="Arial" pitchFamily="34" charset="0"/>
              </a:rPr>
              <a:t>AdaBoostRegressor</a:t>
            </a:r>
            <a:r>
              <a:rPr lang="en-US" sz="1200" b="0" i="0" u="none" strike="noStrike" baseline="0" dirty="0">
                <a:solidFill>
                  <a:schemeClr val="tx1"/>
                </a:solidFill>
                <a:latin typeface="Arial" pitchFamily="34" charset="0"/>
                <a:cs typeface="Arial" pitchFamily="34" charset="0"/>
              </a:rPr>
              <a:t> and GradientBoostingRegressor algorithms for boosting up our scores. Finally, we concluded that GradientBoostingRegressor was the best performing algorithm, although there were more errors in it and it had less RMSE compared to other algorithms. It gave an r2_score of </a:t>
            </a:r>
            <a:r>
              <a:rPr lang="en-US" sz="1200" b="1" i="0" u="none" strike="noStrike" baseline="0" dirty="0" smtClean="0">
                <a:solidFill>
                  <a:schemeClr val="tx1"/>
                </a:solidFill>
                <a:latin typeface="Arial" pitchFamily="34" charset="0"/>
                <a:cs typeface="Arial" pitchFamily="34" charset="0"/>
              </a:rPr>
              <a:t>91.86</a:t>
            </a:r>
            <a:r>
              <a:rPr lang="en-US" sz="1200" b="0" i="0" u="none" strike="noStrike" baseline="0" dirty="0" smtClean="0">
                <a:solidFill>
                  <a:schemeClr val="tx1"/>
                </a:solidFill>
                <a:latin typeface="Arial" pitchFamily="34" charset="0"/>
                <a:cs typeface="Arial" pitchFamily="34" charset="0"/>
              </a:rPr>
              <a:t> </a:t>
            </a:r>
            <a:r>
              <a:rPr lang="en-US" sz="1200" b="0" i="0" u="none" strike="noStrike" baseline="0" dirty="0">
                <a:solidFill>
                  <a:schemeClr val="tx1"/>
                </a:solidFill>
                <a:latin typeface="Arial" pitchFamily="34" charset="0"/>
                <a:cs typeface="Arial" pitchFamily="34" charset="0"/>
              </a:rPr>
              <a:t>and </a:t>
            </a:r>
            <a:r>
              <a:rPr lang="en-US" sz="1200" b="0" i="0" u="none" strike="noStrike" baseline="0" dirty="0" err="1">
                <a:solidFill>
                  <a:schemeClr val="tx1"/>
                </a:solidFill>
                <a:latin typeface="Arial" pitchFamily="34" charset="0"/>
                <a:cs typeface="Arial" pitchFamily="34" charset="0"/>
              </a:rPr>
              <a:t>cross_val_score</a:t>
            </a:r>
            <a:r>
              <a:rPr lang="en-US" sz="1200" b="0" i="0" u="none" strike="noStrike" baseline="0" dirty="0">
                <a:solidFill>
                  <a:schemeClr val="tx1"/>
                </a:solidFill>
                <a:latin typeface="Arial" pitchFamily="34" charset="0"/>
                <a:cs typeface="Arial" pitchFamily="34" charset="0"/>
              </a:rPr>
              <a:t> of</a:t>
            </a:r>
            <a:r>
              <a:rPr lang="en-US" sz="1200" b="1" i="0" u="none" strike="noStrike" baseline="0" dirty="0">
                <a:solidFill>
                  <a:schemeClr val="tx1"/>
                </a:solidFill>
                <a:latin typeface="Arial" pitchFamily="34" charset="0"/>
                <a:cs typeface="Arial" pitchFamily="34" charset="0"/>
              </a:rPr>
              <a:t> </a:t>
            </a:r>
            <a:r>
              <a:rPr lang="en-US" sz="1200" b="1" i="0" u="none" strike="noStrike" baseline="0" dirty="0" smtClean="0">
                <a:solidFill>
                  <a:schemeClr val="tx1"/>
                </a:solidFill>
                <a:latin typeface="Arial" pitchFamily="34" charset="0"/>
                <a:cs typeface="Arial" pitchFamily="34" charset="0"/>
              </a:rPr>
              <a:t>89.42 </a:t>
            </a:r>
            <a:r>
              <a:rPr lang="en-US" sz="1200" b="0" i="0" u="none" strike="noStrike" baseline="0" dirty="0">
                <a:solidFill>
                  <a:schemeClr val="tx1"/>
                </a:solidFill>
                <a:latin typeface="Arial" pitchFamily="34" charset="0"/>
                <a:cs typeface="Arial" pitchFamily="34" charset="0"/>
              </a:rPr>
              <a:t>which is the highest scores among all.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AutoShape 5" descr="data:image/png;base64,iVBORw0KGgoAAAANSUhEUgAAAX4AAAFfCAYAAABJKqdvAAAABHNCSVQICAgIfAhkiAAAAAlwSFlzAAALEgAACxIB0t1+/AAAADh0RVh0U29mdHdhcmUAbWF0cGxvdGxpYiB2ZXJzaW9uMy4xLjMsIGh0dHA6Ly9tYXRwbG90bGliLm9yZy+AADFEAAAgAElEQVR4nO3de7hcVX3/8feHhLvcOWAMxlBFFJ8KKUdEsVqJULAIaKFFxUagxv6qCOINtU/F2vqjtIoUrTWFQrQUBBTBK2CAwE8QSAABCRhEbhJIRCgRuQU+vz/2PpyTk5nk5MCeNcn+vJ7nPDN7z8yZb3bO/syetddeS7aJiIj2WKd0ARER0VsJ/oiIlknwR0S0TII/IqJlEvwRES0zsXQBY7H11lt76tSppcuIiFijzJ8//ze2B0avXyOCf+rUqcybN690GRERaxRJd3Van6aeiIiWSfBHRLRMgj8iomUS/BERLZPgj4homQR/RETLJPgjIlomwR8R0TKNBr+kD0v6uaSbJZ0paQNJ20u6WtJCSd+UtF6TNURExPIau3JX0mTgQ8BOth+TdDZwCPBW4ETbZ0n6D+AI4KvjfZ9dP/b156XefjL/X/6qdAkRsRZruqlnIrChpInARsAiYE/g3Prx2cCBDdcQEREjNBb8tn8N/CtwN1Xg/y8wH3jY9rL6afcCkzu9XtJMSfMkzVuyZElTZUZEtE5jwS9pC+AAYHvgRcDGwL4dntpx0l/bs2wP2h4cGFhhcLmIiBinJpt63gL8yvYS208B3wZeD2xeN/0AbAfc12ANERExSpPDMt8N7C5pI+AxYDowD7gUOAg4C5gBnN9gDa1x9z/8YekSGjHl728qXULEWqfJNv6rqU7iXgfcVL/XLOATwDGSbge2Ak5tqoaIiFhRoxOx2P4M8JlRq+8AdmvyfSMiortcuRsR0TIJ/oiIlknwR0S0TII/IqJlEvwRES2T4I+IaJkEf0REyyT4IyJaJsEfEdEyCf6IiJZJ8EdEtEyCPyKiZRL8EREtk+CPiGiZBH9ERMsk+CMiWibBHxHRMo0Fv6QdJd0w4ucRSUdL2lLSxZIW1rdbNFVDRESsqMk5d2+zvYvtXYBdgd8D5wHHAnNs7wDMqZcjIqJHetXUMx34pe27gAOA2fX62cCBPaohIiJoeLL1EQ4Bzqzvb2t7EYDtRZK26fQCSTOBmQBTpkzpSZGxdtjj5D1Kl9CInxz5k9IlxFqi8SN+SesB+wPnrM7rbM+yPWh7cGBgoJniIiJaqBdNPfsC19l+oF5+QNIkgPp2cQ9qiIiIWi+C/50MN/MAXADMqO/PAM7vQQ0REVFrNPglbQTsBXx7xOrjgb0kLawfO77JGiIiYnmNnty1/Xtgq1HrHqTq5RMREQXkyt2IiJZJ8EdEtEyCPyKiZRL8EREtk+CPiGiZBH9ERMsk+CMiWibBHxHRMgn+iIiWSfBHRLRMgj8iomUS/BERLZPgj4homQR/RETLJPgjIlomwR8R0TJNz8C1uaRzJd0qaYGk10naUtLFkhbWt1s0WUNERCyv6SP+k4Af2X4FsDOwADgWmGN7B2BOvRwRET3SWPBL2hR4I3AqgO0nbT8MHADMrp82GziwqRoiImJFTR7x/wGwBDhN0vWSTpG0MbCt7UUA9e02DdYQERGjNBn8E4E/Ar5qexrwKKvRrCNppqR5kuYtWbKkqRojIlqnyeC/F7jX9tX18rlUHwQPSJoEUN8u7vRi27NsD9oeHBgYaLDMiIh2aSz4bd8P3CNpx3rVdOAW4AJgRr1uBnB+UzVERMSKJjb8+48EzpC0HnAHcBjVh83Zko4A7gYObriGiIgYodHgt30DMNjhoelNvm9ERHSXK3cjIlomwR8R0TIJ/oiIlknwR0S0TII/IqJlEvwRES2T4I+IaJkEf0REyyT4IyJaJsEfEdEyCf6IiJZJ8EdEtEyCPyKiZRL8EREtk+CPiGiZBH9ERMsk+CMiWqbRGbgk3QksBZ4GltkelLQl8E1gKnAn8Be2H2qyjoiIGNaLI/43297F9tAUjMcCc2zvAMyplyMiokdKNPUcAMyu788GDixQQ0REazUd/AYukjRf0sx63ba2FwHUt9t0eqGkmZLmSZq3ZMmShsuMiGiPRtv4gT1s3ydpG+BiSbeO9YW2ZwGzAAYHB91UgRERbdPoEb/t++rbxcB5wG7AA5ImAdS3i5usISIiltdY8EvaWNImQ/eBvYGbgQuAGfXTZgDnN1VDRESsqMmmnm2B8yQNvc//2P6RpGuBsyUdAdwNHNxgDRERMUpjwW/7DmDnDusfBKY39b4REbFyuXI3IqJlEvwRES0zpuCXNGcs6yIiov+ttI1f0gbARsDWkrYAVD+0KfCihmuLiIgGrOrk7vuBo6lCfj7Dwf8I8JUG64qIiIasNPhtnwScJOlI2yf3qKaIiGjQmLpz2j5Z0uuphlKeOGL91xuqKyIiGjKm4Jf0DeClwA1UY+tDNQBbgj8iYg0z1gu4BoGdbGewtIiINdxY+/HfDLywyUIiIqI3xnrEvzVwi6RrgCeGVtrev5GqIiKiMWMN/uOaLCIiInpnrL165jZdSERE9MZYe/UsperFA7AesC7wqO1NmyosIiKaMdYj/k1GLks6kGo2rYiIWMOMa3RO298B9nyea4mIiB4Ya1PPO0YsrkPVr39MffolTQDmAb+2vZ+k7YGzgC2B64D32H5ytaqOiIhxG+sR/9tG/PwpsBQ4YIyvPQpYMGL5n4ETbe8APAQcMcbfExERz4OxtvEfNp5fLmk74M+AfwKOUTUB757Au+qnzKbqKvrV8fz+iIhYfWOdiGU7SedJWizpAUnfqkN9Vb4EfBx4pl7eCnjY9rJ6+V5g8mpXHRER4zbWpp7TgAuoxuWfDHy3XteVpP2Axbbnj1zd4akdzxVImilpnqR5S5YsGWOZERGxKmMN/gHbp9leVv+cDgys4jV7APtLupPqZO6eVN8ANpc01MS0HXBfpxfbnmV70PbgwMCq3ioiIsZqrMH/G0mHSppQ/xwKPLiyF9j+pO3tbE8FDgEusf1u4FLgoPppM4Dzx1l7RESMw1iD/3DgL4D7gUVUwT2uE77AJ6hO9N5O1eZ/6jh/T0REjMNYB2n7HDDD9kMAkrYE/pXqA2GVbF8GXFbfv4Nc9RsRUcxYj/hfPRT6ALZ/C0xrpqSIiGjSWIN/HUlbDC3UR/xj/bYQERF9ZKzh/QXgSknnUnW//Auqi7IiImINM9Yrd78uaR5Vl0wB77B9S6OVRUREI8bcXFMHfcI+ImINN65hmSMiYs2V4I+IaJkEf0REyyT4IyJaJsEfEdEyCf6IiJZJ8EdEtEyCPyKiZRL8EREtk+CPiGiZBH9ERMsk+CMiWqax4Je0gaRrJP1M0s8lfbZev72kqyUtlPRNSes1VUNERKyoySP+J4A9be8M7ALsI2l34J+BE23vADwEHNFgDRERMUpjwe/K7+rFdesfU43pf269fjZwYFM1RETEihpt45c0QdINwGLgYuCXwMO2l9VPuReY3OW1MyXNkzRvyZIlTZYZEdEqjQa/7adt7wJsB+wGvLLT07q8dpbtQduDAwMDTZYZEdEqPenVY/th4DJgd2BzSUMzf20H3NeLGiIiotJkr54BSZvX9zcE3gIsAC4FDqqfNgM4v6kaIiJiRWOec3ccJgGzJU2g+oA52/b3JN0CnCXpH4HrgVMbrCEiIkZpLPht3whM67D+Dqr2/oiIKCBX7kZEtEyCPyKiZRL8EREtk+CPiGiZBH9ERMsk+CMiWibBHxHRMgn+iIiWSfBHRLRMgj8iomUS/BERLZPgj4homQR/RETLJPgjIlomwR8R0TIJ/oiIlknwR0S0TJNz7r5Y0qWSFkj6uaSj6vVbSrpY0sL6doumaoiIiBU1ecS/DPiI7VcCuwMfkLQTcCwwx/YOwJx6OSIieqSx4Le9yPZ19f2lwAJgMnAAMLt+2mzgwKZqiIiIFTU22fpIkqZSTbx+NbCt7UVQfThI2qbLa2YCMwGmTJnSizIj1jpz3/im0iU04k2Xzy1dwhqt8ZO7kl4AfAs42vYjY32d7Vm2B20PDgwMNFdgRETLNHrEL2ldqtA/w/a369UPSJpUH+1PAhY3WUNEBMCXP/Ld0iU04oNfeNtqv6bJXj0CTgUW2P7iiIcuAGbU92cA5zdVQ0RErKjJI/49gPcAN0m6oV73KeB44GxJRwB3Awc3WENERIzSWPDb/n+Aujw8van3jYiIlcuVuxERLZPgj4homQR/RETLJPgjIlomwR8R0TIJ/oiIlknwR0S0TII/IqJlEvwRES2T4I+IaJkEf0REyyT4IyJaJsEfEdEyCf6IiJZJ8EdEtEyCPyKiZZqcevG/JC2WdPOIdVtKuljSwvp2i6bePyIiOmvyiP90YJ9R644F5tjeAZhTL0dERA81Fvy2Lwd+O2r1AcDs+v5s4MCm3j8iIjrrdRv/trYXAdS323R7oqSZkuZJmrdkyZKeFRgRsbbr25O7tmfZHrQ9ODAwULqciIi1Rq+D/wFJkwDq28U9fv+IiNbrdfBfAMyo788Azu/x+0dEtF6T3TnPBK4CdpR0r6QjgOOBvSQtBPaqlyMioocmNvWLbb+zy0PTm3rPiIhYtb49uRsREc1I8EdEtEyCPyKiZRL8EREtk+CPiGiZBH9ERMsk+CMiWibBHxHRMgn+iIiWSfBHRLRMgj8iomUS/BERLZPgj4homQR/RETLJPgjIlomwR8R0TIJ/oiIlikS/JL2kXSbpNslHVuihoiItup58EuaAHwF2BfYCXinpJ16XUdERFuVOOLfDbjd9h22nwTOAg4oUEdERCvJdm/fUDoI2Mf2X9fL7wFea/uDo543E5hZL+4I3NbTQle0NfCbwjX0i2yLYdkWw7IthvXLtniJ7YHRKycWKEQd1q3w6WN7FjCr+XLGRtI824Ol6+gH2RbDsi2GZVsM6/dtUaKp517gxSOWtwPuK1BHREQrlQj+a4EdJG0vaT3gEOCCAnVERLRSz5t6bC+T9EHgQmAC8F+2f97rOsahb5qd+kC2xbBsi2HZFsP6elv0/ORuRESUlSt3IyJaJsEfEdEyCf6IiJZJ8Hch6ShJm6pyqqTrJO1duq4SJJ1Qb4t1Jc2R9BtJh5auq4Rsi2HZR5Yn6SWS3lLf31DSJqVr6ibB393hth8B9gYGgMOA48uWVMze9bbYj+o6jJcDHytbUjHZFsOyj9QkvQ84F/havWo74DvlKlq5BH93Q1cYvxU4zfbP6HzVcRusW9++FTjT9m9LFlNYtsWw7CPDPgDsATwCYHshsE3RilYiwd/dfEkXUf1RX1h/bXumcE2lXCDpVmAQmCNpAHi8cE2lZFsMyz4y7Il60EkAJE2kw1A0/SL9+DuQJKqvagPAHbYflrQVMNn2jWWr6y1J6wC7AwuAR2w/LWljYBPb95etrreyLYZlH1mepBOAh4G/Ao4E/ha4xfanixbWRYK/C0nzbe9auo5+IOkq268rXUc/yLYYln1kWH1QcATV+Q5RjUxwivs0YNPU091PJb2mdBF94iJJf14f5bVdtsWw7CPDDgC+bvtg2wfZ/s9+DX3IEX9Xkm6h6rFxF/Ao1ae4bb+6aGEFSFoKbAwso2rPHtoWmxYtrIAR2+Jp4DHavS2yj9QknQbsCVxONbnUhbaXla2quwR/F5Je0mm97bt6XUtEP8o+sjxJ61JNKfuXwBuAi4cmnOo3Cf5VkLQNsMHQsu27C5ZTjKQtgB1YfltcXq6iMuomnncD29v+nKQXA5NsX1O4tGKyjwyrw38fqmsa/rjT7Ff9IG38XUjaX9JC4FfAXOBO4IdFiypE0l9TfYW9EPhsfXtcyZoK+nfgdcC76uXfAV8pV0452UeGSdpH0unA7cBBwCnApKJFrUSCv7vPUXXd+4Xt7YHpwE/KllTMUcBrgLtsvxmYBiwpW1Ixr7X9Aeq++7YfAtYrW1Ix2UeGvZfqSt2X255h+wf93Maf4O/uKdsPAutIWsf2pcAupYsq5HHbjwNIWt/2rcCOhWsq5SlJE6gvzqkv4GrrRUvZR2q2DwGuAvaStF/d/NW3Sky2vqZ4WNILgCuAMyQtpurV0kb3Stqc6ojmYkkP0d55kv8NOA/YRtI/UX2t/7uyJRWTfaQm6WDgX4HLqHo3nSzpY7bPLVpYFzm520V9ReZjVN+K3g1sBpxRH+G0lqQ3UW2LH428RL1NJL2CqllDwBzbCwqXVET2kWGSfgbsZXtxvTwA/Nj2zmUr6yxH/F3YfrTurraD7dmSNqKaI7iVJL2BalucVv9RT6Y6qdc6tm+V9FvqniySprSxJ0v2keWsMxT6tQfp46b0vi2stA7DrE6mj4dZbZKkzwCfAD5Zr1oX+O9yFZWTnizDso8s50eSLpT0XknvBb4P/KBwTV0l+Ltbo4ZZbdjbgf2prs7E9n1A304y0bD0ZBmWfaRm+2NUH4CvBnYGZtn+RNmquktTT3dP2H5yaEiWfh9mtWFP2rakoZ4sG5cuqKCnbD8o6dmeLJL+uXRRhWQfWd6VVEN5PANcW7iWlcoRf3dzJX0K2FDSXsA5wHcL11TK2ZK+Bmxef73/MfCfhWsqZagny+VUPVlOoqU9Wcg+8qz6IsdrqL4dH0Q1gN3hZavqLr16uljThlltWr1jP7stbF9cuKQi6m87QwPVtb0nS/aRmqTbgNcP/R3UcxNcabsvr3dJ8HchaT/gB7bbenHOsyR9kCrcHipdS2nZFsOyjwyTNAfYd6iLs6T1qLbNW8pW1lmaero7BFgo6QRJryxdTGEvBK6VdHY9Jkmbx6LPthjW+n1E0jGSjgF+DVwt6bi6F9xPqcbt6Us54l8JSZsC76Qaac/AaVQTbC8tWlgBdcDtTbUtBoGzgVNt/7JoYQVkWwxr+z5Sh3xXtj/bq1pWR4J/FSRtDRwKHE011+rLgH+zfXLRwgqQtDPVDr4PcClVt8aLbX+8aGEFZFsMyz6y5knwdyHpbcDhwEuBbwCzbS+ur05cYLvjJBRrI0kfAmYAv6EabvY7tp+qT+4ttP3SogX2ULbFsOwjw+qr2T8OvIrl5ybYs1hRK5F+/N0dDJw4erIR27/v525aDdkaeMfomZVsP1Of4GuTbIth2UeGnQF8E9gP+Buqg4O+Hbo8R/wREc+RpPm2d5V049Ccw5Lm2n5T6do6yRF/RMRz91R9u0jSn1ENW75dwXpWKsEfEfHc/aOkzYCPACcDmwIfLltSd2nqWQlJWwJu+8U6kralGnnRwH22HyhcUjHZFsvLPrJmSvCPImkKcALVqIsPU12KvilwCXCs7TvLVddbknYB/oNqWIJf16u3o9ouf2v7ulK19Vq2xbDsI2u+BP8okq4CvgSca/vpet0Eqh4MR9vevWR9vSTpBuD9tq8etX534Gv9OrtQE7IthmUfWfMl+EeRtND2Dqv72NpoFdvidtsv63VNpWRbDMs+subLyd0VzZf078Bs4J563Yup+uVeX6yqMn4o6fvA11l+W/wV8KNiVZWRbTEs+0itHqenK9tf7FUtqyNH/KPUo+odARxAdRJPwL3ABVTjsTxRsLyek/RWqtm3ltsWtvt2WrmmSNqXDn8XbdsWXfaRe6jG4m/VPjJirJ4dgddQ5QTA24DLbf91kcJWIcEfEfEcSboI+POhwekkbQKcY3ufspV1lmGZx0DSL0rXUIKkF0r6qqSvSNqqHnL2xnpI4kml6+slSa8ecX9dSX8n6QJJn6/HpmkVSX8q6QhJLxm1vm1DNQyZAjw5YvlJYGqZUlYtwT+KpKWSHqlvl0paCrx0aH3p+nrsdOAWqq/xlwKPUY1FcgVV18Y2OX3E/eOpRqD8ArAhLdsWkj4PfBr4Q+ASSUeOePiDZaoq7hvANSPG47+a6nxQX0pTzyiSTqbqq/2xoYtzJP3K9vZlK+s9Sdfbnlbfv9v2lBGP3WB7l3LV9daobXED8Jp6VE4BPxsan6UNJN0ETLO9TNLmwP8At9n+8Mjt1DaSdgXeUC9ebrtvT3SnV88oto+s/wPPlPQd4MtUV2m20chvhKOPXtr2bXEzSW+n+nevb/spqC5ZldS2v4+JtpcB2H64Hp55lqRzgPXKllbUDcAi6lyVNMX23WVL6qxtO++Y2J4PDM2VOZcR42u3zPmSXgBg+++GVkp6GdC28x5zqXo37Qf8tB66AUkvpBqbv01+KenZUSdtP237COA2oK1TMB4JPABcDHwP+H5925fS1LMK9UnMaW3rshfRjaQNAWw/1uGxybZ/veKr1m6Sbgdea/vB0rWMRY74V8H2IuDA0nX0C0l9exTTa5Jmla6hBNuPdQr9+rHWhX7tHuB/SxcxVmnjH5vB0gX0kcmlC+gj+buIIXcAl9VXdz97AVu/Xrmb4B+bxaUL6CN921OhgPxdxJC765/1WANOcKeNPyLGrR6Vc1tGHET2a0+WGJY2/tXQ1jbdTiT9sHQN/aKtfxejerJ8nz7vydIkSQOS/kXSDyRdMvRTuq5u0tQzSj2jUMeHgLf2spbSJP1Rt4eA1ly8Bfm76OIoYMc1pSdLw84AvknV3fdvqEYqXVK0opVI8K9oCXAX1Q49xPXyNkUqKudaqv7r6vDY5j2upbT8XaxojerJ0rCtbJ8q6Sjbc4G5kuaWLqqbBP+K7gCmd2qnlHRPh+evzRZQzTq1cPQDLdwW+btY0RrVk6VhT9W3iyT9GXAf1dScfSnBv6IvAVtQnaEf7YQe11LacXQ/D3Rkl/Vrq/xdrGiN6snSsH+UtBnwEeBkqjmIP1y2pO7SqyciomXSq6cDSbtJek19fydJx9QzUbWOpFdImj40Zs+I9X05wUQvSerbYXd7YU3ryRLD0tQzSj2W9r7AREkXA68FLgOOlTTN9j+VrK+XJH0I+ABVW//Qiavz64c/T4vmmpV0wehVwJvrYYmxvX/vqypujerJEsPS1DNKPdb4LsD6wP3AdrYfqQemurqF466/zvbvJE0FzgW+Yfukto27Luk6qklpTmG4N8+ZwCEAdU+OVpE03/aukm4c2i8kzbX9plW9NspKU8+KltXDzP4e+KXtR+DZkQifKVtaz02w/TsA23cCfwLsK+mLdO7iuTYbBOZTzTz1v7YvAx6zPbeNoV9brieLpGn0cU+WJkk6StKmqpwq6TpJe5euq5sE/4qeHDGH6q5DK+sz9m0L/vslPXuhVv0hsB+wNdW0e61h+xnbJwKHAZ+W9GXSVDqyJ8tHqb4N9W1PloYdXh8k7g0MUP2dHF+2pO7S1DOKpPVtP9Fh/dbAJNs3FSirCEnbUX0Dur/DY3vY/kmBsvpC3Vd7D9ufKl1LlDfU3CXpJOAy2+f1c3Nogj8ixkXSAPA+YCrLD9J2eKmaSpF0GtWQ5dsDOwMTqD4Adl3pCwtJ8EfEuEi6EriC6tzH00PrbX+rWFEFSBLVuY0B4I56HuKtgMm2byxbXWcJ/ogYF0k32G7VYH3dDPVwKl3HWOXkbkSM1/faemFjBz8duuhzTZAj/ohYLZKWMnwtw8ZUA7Q9VS/b9qYFyytC0i3Ay6lGcH2U4W3Rl9f9JPgjIp4jSS/ptN72Xb2uZSzS1BMR4yJpzljWtYHtu+qQf4zq29DQT19q+wUoEbGaJG1A1cSztaQtGL6Ke1PgRcUKK0jS/sAXqP79i4GXUI1x9aqSdXWT4I+I1fV+4GiqkJvPcPA/AnylVFGFfQ7YHfix7WmS3gy8s3BNXaWNPyLGRdKRtk8uXUc/kDTP9qCknwHTbD8j6Rrbu5WurZMc8UfEuCT0l/NwPWfFFcAZkhYDywrX1FWO+CMiniNJG1Od2F0HeDewGXCG7QeLFtZFgj8i4nlQd+ncwfaP6xF+J9heWrquTtKdMyLGRdIe9ZEukg6V9MVu/dnXdpLeRzVR0dfqVZOB75SraOUS/BExXl8Ffi9pZ+DjVFettnUe4g8Ae1D1bML2QmCbohWtRII/IsZrmau24gOAk2yfBGxSuKZSnrD95NCCpIn08QVcCf6IGK+lkj4JHAp8X9IEYN3CNZUyV9KngA0l7QWcA3y3cE1d5eRuRIyLpBcC7wKutX2FpCnAn9huXXOPpHWAI6imXhRwIXCK+zRgE/wRMS71id3HbT8t6eXAK4Af2n5qFS9d60jaD/iB7TViXu409UTEeF0OrC9pMjCHaoLx04tWVM4hwEJJJ0h6ZeliViXBHxHjJdu/B94BnGz77fTpoGRNs30oMA34JXCapKskzZTUlye7E/wRMV6S9DqqK1W/X6+bULCeomw/AnwLOAuYBLwduE7SkUUL6yDBHxHjdTTwSeA82z+X9AfApYVrKkLS2ySdB1xC1bNpN9v7AjsDHy1aXAc5uRsRz4mkjW0/WrqOkiR9naoXz+UdHptuu68mqEnwR8S41M08pwIvsD2lvoL3/bb/tnBpsQpp6omI8foS8KfAgwC2fwa8sWhFMSYJ/ogYN9v3jFr1dJFCYrVkIpaIGK97JL0esKT1gA9RzTMbfS5H/BExXn9DNSrlZOBeYBcg7fs1ST8sXUM3ObkbEc8bSUfb/lLpOnpF0h91ewj4nu1JvaxnrBL8EfG8kXS37Sml6+gVSU8Dc6mCfrTdbW/Y45LGJG38EfF86hSAa7MFVF1YF45+QNLoE999I238EfF8alsTwnF0z9G+G6phSJp6ImK1SFpK54AXsKHttCT0uQR/RMTzRNIbgN2Am21fVLqebtLUExExTpKuGXH/fcCXqeYd/oykY4sVtgo54o+IGCdJ19ueVt+/Fnir7SX17GQ/tf2HZSvsLG1xERHjt46kLahaT2R7CYDtRyUtK1tadwn+iIjx2wyYT3Vi25JeaPt+SS+gj7u2pqknIuJ5JmkjYFvbvypdSycJ/oiIlkmvnoiIlknwR0S0TII/ipH0YkmXSlog6eeSjuryvOMkfXTUujslbd2DGi+TNNhh/Xslfbnp93++SDql3sa3SXpb6XqirAR/lLQM+IjtVwK7Ax+QtFPhmhonqURvum/bfhWwP3BigfePPpLgj2JsL7J9XX1/KdVIh5NX9/dIOkbSzfXP0fW6j0v6UH3/REmX1PenS/rvDr9juqTrJY+epw4AAAMUSURBVN0k6b8krd/hOYdJ+oWkucAeXWrZTdKV9e+6UtKO9fr3SjpH0neBi+p1H5N0raQbJX22w+86QtKJI5bfJ+mLK/k3T5V084jnf1TScQC2f1Cv3gB4fJUbNdZqCf7oC5KmAtOAq7s85cOSbhj6AV5Uv25X4DDgtVTfGt4naRpwOfDH9WsHgRdIWhd4A3DFqPfeADgd+Mv6SsuJwP8Z9ZxJwGepAn8voNs3k1uBN9ZXc/498PkRj70OmGF7T0l7AztQjeuyC7CrpNETlZ8F7F/XTf3vPG0l/+aVkrQp8A3gU6t6bqzdEvxRXH2xy7eAo20/0uVpJ9reZegHuK9e/wbgPNuP2v4d8G2qwJ9PFaabAE8AV1F9APwxo4If2BH4le1f1MuzgdEh/FrgMttLbD8JfLNLnZsB59RH3icCrxrx2MW2f1vf37v+uR64DngF1QfBs2w/ClwC7CfpFcC6tm9ayb95VY4DzrV9wRieG2uxXLkbRdVHs98CzrD97fH8ik4rbT8l6U6qI+MrgRuBNwMvZcUJwcd6heVYLnr5HHCp7bfX32IuG/HYo6Pe8//a/toqft8pVEfotwKnjXhtJ8tY/mBug1GPvxr45CreL1ogR/xRjCQBpwILbH9xnL/mcuBASRvVA2O9neEj+suBj9a3V1BNDn6DV7xq8VZgqqSX1cvvoZpOb6SrgT+RtFX9YXVwl3o2A35d33/vSuq+EDi8/raDpMmSthn9JNtXAy8G3gWcuYp/8wPANnWN6wP7jfp1nwduX0lN0RI54o+S9qAK2ZvqdnuAT404EblKtq+TdDowNDzuKbavr+9fAXwauKoeNOtxVmzmwfbjkg6jaqKZCFwL/Meo5yyqT5ReBSyiap6Z0KGkE4DZko6haqbpVvdFkl4JXFV9/vE74FBgcYennw3sYvuhVf2bJf0D1YfUr6g+0EZ6F3A/8FC3uqIdMmRDRJ+T9D2qcxxzStcSa4c09UT0KUmbS/oF8FhCP55POeKPiGiZHPFHRLRMgj8iomUS/BERLZPgj4homQR/RETL/H8PjLt+0zWUfAAAAABJRU5ErkJggg=="/>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199" name="AutoShape 7" descr="data:image/png;base64,iVBORw0KGgoAAAANSUhEUgAAAX4AAAFfCAYAAABJKqdvAAAABHNCSVQICAgIfAhkiAAAAAlwSFlzAAALEgAACxIB0t1+/AAAADh0RVh0U29mdHdhcmUAbWF0cGxvdGxpYiB2ZXJzaW9uMy4xLjMsIGh0dHA6Ly9tYXRwbG90bGliLm9yZy+AADFEAAAgAElEQVR4nO3de7hcVX3/8feHhLvcOWAMxlBFFJ8KKUdEsVqJULAIaKFFxUagxv6qCOINtU/F2vqjtIoUrTWFQrQUBBTBK2CAwE8QSAABCRhEbhJIRCgRuQU+vz/2PpyTk5nk5MCeNcn+vJ7nPDN7z8yZb3bO/syetddeS7aJiIj2WKd0ARER0VsJ/oiIlknwR0S0TII/IqJlEvwRES0zsXQBY7H11lt76tSppcuIiFijzJ8//ze2B0avXyOCf+rUqcybN690GRERaxRJd3Van6aeiIiWSfBHRLRMgj8iomUS/BERLZPgj4homQR/RETLJPgjIlomwR8R0TKNBr+kD0v6uaSbJZ0paQNJ20u6WtJCSd+UtF6TNURExPIau3JX0mTgQ8BOth+TdDZwCPBW4ETbZ0n6D+AI4KvjfZ9dP/b156XefjL/X/6qdAkRsRZruqlnIrChpInARsAiYE/g3Prx2cCBDdcQEREjNBb8tn8N/CtwN1Xg/y8wH3jY9rL6afcCkzu9XtJMSfMkzVuyZElTZUZEtE5jwS9pC+AAYHvgRcDGwL4dntpx0l/bs2wP2h4cGFhhcLmIiBinJpt63gL8yvYS208B3wZeD2xeN/0AbAfc12ANERExSpPDMt8N7C5pI+AxYDowD7gUOAg4C5gBnN9gDa1x9z/8YekSGjHl728qXULEWqfJNv6rqU7iXgfcVL/XLOATwDGSbge2Ak5tqoaIiFhRoxOx2P4M8JlRq+8AdmvyfSMiortcuRsR0TIJ/oiIlknwR0S0TII/IqJlEvwRES2T4I+IaJkEf0REyyT4IyJaJsEfEdEyCf6IiJZJ8EdEtEyCPyKiZRL8EREtk+CPiGiZBH9ERMsk+CMiWibBHxHRMo0Fv6QdJd0w4ucRSUdL2lLSxZIW1rdbNFVDRESsqMk5d2+zvYvtXYBdgd8D5wHHAnNs7wDMqZcjIqJHetXUMx34pe27gAOA2fX62cCBPaohIiJoeLL1EQ4Bzqzvb2t7EYDtRZK26fQCSTOBmQBTpkzpSZGxdtjj5D1Kl9CInxz5k9IlxFqi8SN+SesB+wPnrM7rbM+yPWh7cGBgoJniIiJaqBdNPfsC19l+oF5+QNIkgPp2cQ9qiIiIWi+C/50MN/MAXADMqO/PAM7vQQ0REVFrNPglbQTsBXx7xOrjgb0kLawfO77JGiIiYnmNnty1/Xtgq1HrHqTq5RMREQXkyt2IiJZJ8EdEtEyCPyKiZRL8EREtk+CPiGiZBH9ERMsk+CMiWibBHxHRMgn+iIiWSfBHRLRMgj8iomUS/BERLZPgj4homQR/RETLJPgjIlomwR8R0TJNz8C1uaRzJd0qaYGk10naUtLFkhbWt1s0WUNERCyv6SP+k4Af2X4FsDOwADgWmGN7B2BOvRwRET3SWPBL2hR4I3AqgO0nbT8MHADMrp82GziwqRoiImJFTR7x/wGwBDhN0vWSTpG0MbCt7UUA9e02DdYQERGjNBn8E4E/Ar5qexrwKKvRrCNppqR5kuYtWbKkqRojIlqnyeC/F7jX9tX18rlUHwQPSJoEUN8u7vRi27NsD9oeHBgYaLDMiIh2aSz4bd8P3CNpx3rVdOAW4AJgRr1uBnB+UzVERMSKJjb8+48EzpC0HnAHcBjVh83Zko4A7gYObriGiIgYodHgt30DMNjhoelNvm9ERHSXK3cjIlomwR8R0TIJ/oiIlknwR0S0TII/IqJlEvwRES2T4I+IaJkEf0REyyT4IyJaJsEfEdEyCf6IiJZJ8EdEtEyCPyKiZRL8EREtk+CPiGiZBH9ERMsk+CMiWqbRGbgk3QksBZ4GltkelLQl8E1gKnAn8Be2H2qyjoiIGNaLI/43297F9tAUjMcCc2zvAMyplyMiokdKNPUcAMyu788GDixQQ0REazUd/AYukjRf0sx63ba2FwHUt9t0eqGkmZLmSZq3ZMmShsuMiGiPRtv4gT1s3ydpG+BiSbeO9YW2ZwGzAAYHB91UgRERbdPoEb/t++rbxcB5wG7AA5ImAdS3i5usISIiltdY8EvaWNImQ/eBvYGbgQuAGfXTZgDnN1VDRESsqMmmnm2B8yQNvc//2P6RpGuBsyUdAdwNHNxgDRERMUpjwW/7DmDnDusfBKY39b4REbFyuXI3IqJlEvwRES0zpuCXNGcs6yIiov+ttI1f0gbARsDWkrYAVD+0KfCihmuLiIgGrOrk7vuBo6lCfj7Dwf8I8JUG64qIiIasNPhtnwScJOlI2yf3qKaIiGjQmLpz2j5Z0uuphlKeOGL91xuqKyIiGjKm4Jf0DeClwA1UY+tDNQBbgj8iYg0z1gu4BoGdbGewtIiINdxY+/HfDLywyUIiIqI3xnrEvzVwi6RrgCeGVtrev5GqIiKiMWMN/uOaLCIiInpnrL165jZdSERE9MZYe/UsperFA7AesC7wqO1NmyosIiKaMdYj/k1GLks6kGo2rYiIWMOMa3RO298B9nyea4mIiB4Ya1PPO0YsrkPVr39MffolTQDmAb+2vZ+k7YGzgC2B64D32H5ytaqOiIhxG+sR/9tG/PwpsBQ4YIyvPQpYMGL5n4ETbe8APAQcMcbfExERz4OxtvEfNp5fLmk74M+AfwKOUTUB757Au+qnzKbqKvrV8fz+iIhYfWOdiGU7SedJWizpAUnfqkN9Vb4EfBx4pl7eCnjY9rJ6+V5g8mpXHRER4zbWpp7TgAuoxuWfDHy3XteVpP2Axbbnj1zd4akdzxVImilpnqR5S5YsGWOZERGxKmMN/gHbp9leVv+cDgys4jV7APtLupPqZO6eVN8ANpc01MS0HXBfpxfbnmV70PbgwMCq3ioiIsZqrMH/G0mHSppQ/xwKPLiyF9j+pO3tbE8FDgEusf1u4FLgoPppM4Dzx1l7RESMw1iD/3DgL4D7gUVUwT2uE77AJ6hO9N5O1eZ/6jh/T0REjMNYB2n7HDDD9kMAkrYE/pXqA2GVbF8GXFbfv4Nc9RsRUcxYj/hfPRT6ALZ/C0xrpqSIiGjSWIN/HUlbDC3UR/xj/bYQERF9ZKzh/QXgSknnUnW//Auqi7IiImINM9Yrd78uaR5Vl0wB77B9S6OVRUREI8bcXFMHfcI+ImINN65hmSMiYs2V4I+IaJkEf0REyyT4IyJaJsEfEdEyCf6IiJZJ8EdEtEyCPyKiZRL8EREtk+CPiGiZBH9ERMsk+CMiWqax4Je0gaRrJP1M0s8lfbZev72kqyUtlPRNSes1VUNERKyoySP+J4A9be8M7ALsI2l34J+BE23vADwEHNFgDRERMUpjwe/K7+rFdesfU43pf269fjZwYFM1RETEihpt45c0QdINwGLgYuCXwMO2l9VPuReY3OW1MyXNkzRvyZIlTZYZEdEqjQa/7adt7wJsB+wGvLLT07q8dpbtQduDAwMDTZYZEdEqPenVY/th4DJgd2BzSUMzf20H3NeLGiIiotJkr54BSZvX9zcE3gIsAC4FDqqfNgM4v6kaIiJiRWOec3ccJgGzJU2g+oA52/b3JN0CnCXpH4HrgVMbrCEiIkZpLPht3whM67D+Dqr2/oiIKCBX7kZEtEyCPyKiZRL8EREtk+CPiGiZBH9ERMsk+CMiWibBHxHRMgn+iIiWSfBHRLRMgj8iomUS/BERLZPgj4homQR/RETLJPgjIlomwR8R0TIJ/oiIlknwR0S0TJNz7r5Y0qWSFkj6uaSj6vVbSrpY0sL6doumaoiIiBU1ecS/DPiI7VcCuwMfkLQTcCwwx/YOwJx6OSIieqSx4Le9yPZ19f2lwAJgMnAAMLt+2mzgwKZqiIiIFTU22fpIkqZSTbx+NbCt7UVQfThI2qbLa2YCMwGmTJnSizIj1jpz3/im0iU04k2Xzy1dwhqt8ZO7kl4AfAs42vYjY32d7Vm2B20PDgwMNFdgRETLNHrEL2ldqtA/w/a369UPSJpUH+1PAhY3WUNEBMCXP/Ld0iU04oNfeNtqv6bJXj0CTgUW2P7iiIcuAGbU92cA5zdVQ0RErKjJI/49gPcAN0m6oV73KeB44GxJRwB3Awc3WENERIzSWPDb/n+Aujw8van3jYiIlcuVuxERLZPgj4homQR/RETLJPgjIlomwR8R0TIJ/oiIlknwR0S0TII/IqJlEvwRES2T4I+IaJkEf0REyyT4IyJaJsEfEdEyCf6IiJZJ8EdEtEyCPyKiZZqcevG/JC2WdPOIdVtKuljSwvp2i6bePyIiOmvyiP90YJ9R644F5tjeAZhTL0dERA81Fvy2Lwd+O2r1AcDs+v5s4MCm3j8iIjrrdRv/trYXAdS323R7oqSZkuZJmrdkyZKeFRgRsbbr25O7tmfZHrQ9ODAwULqciIi1Rq+D/wFJkwDq28U9fv+IiNbrdfBfAMyo788Azu/x+0dEtF6T3TnPBK4CdpR0r6QjgOOBvSQtBPaqlyMioocmNvWLbb+zy0PTm3rPiIhYtb49uRsREc1I8EdEtEyCPyKiZRL8EREtk+CPiGiZBH9ERMsk+CMiWibBHxHRMgn+iIiWSfBHRLRMgj8iomUS/BERLZPgj4homQR/RETLJPgjIlomwR8R0TIJ/oiIlikS/JL2kXSbpNslHVuihoiItup58EuaAHwF2BfYCXinpJ16XUdERFuVOOLfDbjd9h22nwTOAg4oUEdERCvJdm/fUDoI2Mf2X9fL7wFea/uDo543E5hZL+4I3NbTQle0NfCbwjX0i2yLYdkWw7IthvXLtniJ7YHRKycWKEQd1q3w6WN7FjCr+XLGRtI824Ol6+gH2RbDsi2GZVsM6/dtUaKp517gxSOWtwPuK1BHREQrlQj+a4EdJG0vaT3gEOCCAnVERLRSz5t6bC+T9EHgQmAC8F+2f97rOsahb5qd+kC2xbBsi2HZFsP6elv0/ORuRESUlSt3IyJaJsEfEdEyCf6IiJZJ8Hch6ShJm6pyqqTrJO1duq4SJJ1Qb4t1Jc2R9BtJh5auq4Rsi2HZR5Yn6SWS3lLf31DSJqVr6ibB393hth8B9gYGgMOA48uWVMze9bbYj+o6jJcDHytbUjHZFsOyj9QkvQ84F/havWo74DvlKlq5BH93Q1cYvxU4zfbP6HzVcRusW9++FTjT9m9LFlNYtsWw7CPDPgDsATwCYHshsE3RilYiwd/dfEkXUf1RX1h/bXumcE2lXCDpVmAQmCNpAHi8cE2lZFsMyz4y7Il60EkAJE2kw1A0/SL9+DuQJKqvagPAHbYflrQVMNn2jWWr6y1J6wC7AwuAR2w/LWljYBPb95etrreyLYZlH1mepBOAh4G/Ao4E/ha4xfanixbWRYK/C0nzbe9auo5+IOkq268rXUc/yLYYln1kWH1QcATV+Q5RjUxwivs0YNPU091PJb2mdBF94iJJf14f5bVdtsWw7CPDDgC+bvtg2wfZ/s9+DX3IEX9Xkm6h6rFxF/Ao1ae4bb+6aGEFSFoKbAwso2rPHtoWmxYtrIAR2+Jp4DHavS2yj9QknQbsCVxONbnUhbaXla2quwR/F5Je0mm97bt6XUtEP8o+sjxJ61JNKfuXwBuAi4cmnOo3Cf5VkLQNsMHQsu27C5ZTjKQtgB1YfltcXq6iMuomnncD29v+nKQXA5NsX1O4tGKyjwyrw38fqmsa/rjT7Ff9IG38XUjaX9JC4FfAXOBO4IdFiypE0l9TfYW9EPhsfXtcyZoK+nfgdcC76uXfAV8pV0452UeGSdpH0unA7cBBwCnApKJFrUSCv7vPUXXd+4Xt7YHpwE/KllTMUcBrgLtsvxmYBiwpW1Ixr7X9Aeq++7YfAtYrW1Ix2UeGvZfqSt2X255h+wf93Maf4O/uKdsPAutIWsf2pcAupYsq5HHbjwNIWt/2rcCOhWsq5SlJE6gvzqkv4GrrRUvZR2q2DwGuAvaStF/d/NW3Sky2vqZ4WNILgCuAMyQtpurV0kb3Stqc6ojmYkkP0d55kv8NOA/YRtI/UX2t/7uyJRWTfaQm6WDgX4HLqHo3nSzpY7bPLVpYFzm520V9ReZjVN+K3g1sBpxRH+G0lqQ3UW2LH428RL1NJL2CqllDwBzbCwqXVET2kWGSfgbsZXtxvTwA/Nj2zmUr6yxH/F3YfrTurraD7dmSNqKaI7iVJL2BalucVv9RT6Y6qdc6tm+V9FvqniySprSxJ0v2keWsMxT6tQfp46b0vi2stA7DrE6mj4dZbZKkzwCfAD5Zr1oX+O9yFZWTnizDso8s50eSLpT0XknvBb4P/KBwTV0l+Ltbo4ZZbdjbgf2prs7E9n1A304y0bD0ZBmWfaRm+2NUH4CvBnYGZtn+RNmquktTT3dP2H5yaEiWfh9mtWFP2rakoZ4sG5cuqKCnbD8o6dmeLJL+uXRRhWQfWd6VVEN5PANcW7iWlcoRf3dzJX0K2FDSXsA5wHcL11TK2ZK+Bmxef73/MfCfhWsqZagny+VUPVlOoqU9Wcg+8qz6IsdrqL4dH0Q1gN3hZavqLr16uljThlltWr1jP7stbF9cuKQi6m87QwPVtb0nS/aRmqTbgNcP/R3UcxNcabsvr3dJ8HchaT/gB7bbenHOsyR9kCrcHipdS2nZFsOyjwyTNAfYd6iLs6T1qLbNW8pW1lmaero7BFgo6QRJryxdTGEvBK6VdHY9Jkmbx6LPthjW+n1E0jGSjgF+DVwt6bi6F9xPqcbt6Us54l8JSZsC76Qaac/AaVQTbC8tWlgBdcDtTbUtBoGzgVNt/7JoYQVkWwxr+z5Sh3xXtj/bq1pWR4J/FSRtDRwKHE011+rLgH+zfXLRwgqQtDPVDr4PcClVt8aLbX+8aGEFZFsMyz6y5knwdyHpbcDhwEuBbwCzbS+ur05cYLvjJBRrI0kfAmYAv6EabvY7tp+qT+4ttP3SogX2ULbFsOwjw+qr2T8OvIrl5ybYs1hRK5F+/N0dDJw4erIR27/v525aDdkaeMfomZVsP1Of4GuTbIth2UeGnQF8E9gP+Buqg4O+Hbo8R/wREc+RpPm2d5V049Ccw5Lm2n5T6do6yRF/RMRz91R9u0jSn1ENW75dwXpWKsEfEfHc/aOkzYCPACcDmwIfLltSd2nqWQlJWwJu+8U6kralGnnRwH22HyhcUjHZFsvLPrJmSvCPImkKcALVqIsPU12KvilwCXCs7TvLVddbknYB/oNqWIJf16u3o9ouf2v7ulK19Vq2xbDsI2u+BP8okq4CvgSca/vpet0Eqh4MR9vevWR9vSTpBuD9tq8etX534Gv9OrtQE7IthmUfWfMl+EeRtND2Dqv72NpoFdvidtsv63VNpWRbDMs+subLyd0VzZf078Bs4J563Yup+uVeX6yqMn4o6fvA11l+W/wV8KNiVZWRbTEs+0itHqenK9tf7FUtqyNH/KPUo+odARxAdRJPwL3ABVTjsTxRsLyek/RWqtm3ltsWtvt2WrmmSNqXDn8XbdsWXfaRe6jG4m/VPjJirJ4dgddQ5QTA24DLbf91kcJWIcEfEfEcSboI+POhwekkbQKcY3ufspV1lmGZx0DSL0rXUIKkF0r6qqSvSNqqHnL2xnpI4kml6+slSa8ecX9dSX8n6QJJn6/HpmkVSX8q6QhJLxm1vm1DNQyZAjw5YvlJYGqZUlYtwT+KpKWSHqlvl0paCrx0aH3p+nrsdOAWqq/xlwKPUY1FcgVV18Y2OX3E/eOpRqD8ArAhLdsWkj4PfBr4Q+ASSUeOePiDZaoq7hvANSPG47+a6nxQX0pTzyiSTqbqq/2xoYtzJP3K9vZlK+s9Sdfbnlbfv9v2lBGP3WB7l3LV9daobXED8Jp6VE4BPxsan6UNJN0ETLO9TNLmwP8At9n+8Mjt1DaSdgXeUC9ebrtvT3SnV88oto+s/wPPlPQd4MtUV2m20chvhKOPXtr2bXEzSW+n+nevb/spqC5ZldS2v4+JtpcB2H64Hp55lqRzgPXKllbUDcAi6lyVNMX23WVL6qxtO++Y2J4PDM2VOZcR42u3zPmSXgBg+++GVkp6GdC28x5zqXo37Qf8tB66AUkvpBqbv01+KenZUSdtP237COA2oK1TMB4JPABcDHwP+H5925fS1LMK9UnMaW3rshfRjaQNAWw/1uGxybZ/veKr1m6Sbgdea/vB0rWMRY74V8H2IuDA0nX0C0l9exTTa5Jmla6hBNuPdQr9+rHWhX7tHuB/SxcxVmnjH5vB0gX0kcmlC+gj+buIIXcAl9VXdz97AVu/Xrmb4B+bxaUL6CN921OhgPxdxJC765/1WANOcKeNPyLGrR6Vc1tGHET2a0+WGJY2/tXQ1jbdTiT9sHQN/aKtfxejerJ8nz7vydIkSQOS/kXSDyRdMvRTuq5u0tQzSj2jUMeHgLf2spbSJP1Rt4eA1ly8Bfm76OIoYMc1pSdLw84AvknV3fdvqEYqXVK0opVI8K9oCXAX1Q49xPXyNkUqKudaqv7r6vDY5j2upbT8XaxojerJ0rCtbJ8q6Sjbc4G5kuaWLqqbBP+K7gCmd2qnlHRPh+evzRZQzTq1cPQDLdwW+btY0RrVk6VhT9W3iyT9GXAf1dScfSnBv6IvAVtQnaEf7YQe11LacXQ/D3Rkl/Vrq/xdrGiN6snSsH+UtBnwEeBkqjmIP1y2pO7SqyciomXSq6cDSbtJek19fydJx9QzUbWOpFdImj40Zs+I9X05wUQvSerbYXd7YU3ryRLD0tQzSj2W9r7AREkXA68FLgOOlTTN9j+VrK+XJH0I+ABVW//Qiavz64c/T4vmmpV0wehVwJvrYYmxvX/vqypujerJEsPS1DNKPdb4LsD6wP3AdrYfqQemurqF466/zvbvJE0FzgW+Yfukto27Luk6qklpTmG4N8+ZwCEAdU+OVpE03/aukm4c2i8kzbX9plW9NspKU8+KltXDzP4e+KXtR+DZkQifKVtaz02w/TsA23cCfwLsK+mLdO7iuTYbBOZTzTz1v7YvAx6zPbeNoV9brieLpGn0cU+WJkk6StKmqpwq6TpJe5euq5sE/4qeHDGH6q5DK+sz9m0L/vslPXuhVv0hsB+wNdW0e61h+xnbJwKHAZ+W9GXSVDqyJ8tHqb4N9W1PloYdXh8k7g0MUP2dHF+2pO7S1DOKpPVtP9Fh/dbAJNs3FSirCEnbUX0Dur/DY3vY/kmBsvpC3Vd7D9ufKl1LlDfU3CXpJOAy2+f1c3Nogj8ixkXSAPA+YCrLD9J2eKmaSpF0GtWQ5dsDOwMTqD4Adl3pCwtJ8EfEuEi6EriC6tzH00PrbX+rWFEFSBLVuY0B4I56HuKtgMm2byxbXWcJ/ogYF0k32G7VYH3dDPVwKl3HWOXkbkSM1/faemFjBz8duuhzTZAj/ohYLZKWMnwtw8ZUA7Q9VS/b9qYFyytC0i3Ay6lGcH2U4W3Rl9f9JPgjIp4jSS/ptN72Xb2uZSzS1BMR4yJpzljWtYHtu+qQf4zq29DQT19q+wUoEbGaJG1A1cSztaQtGL6Ke1PgRcUKK0jS/sAXqP79i4GXUI1x9aqSdXWT4I+I1fV+4GiqkJvPcPA/AnylVFGFfQ7YHfix7WmS3gy8s3BNXaWNPyLGRdKRtk8uXUc/kDTP9qCknwHTbD8j6Rrbu5WurZMc8UfEuCT0l/NwPWfFFcAZkhYDywrX1FWO+CMiniNJG1Od2F0HeDewGXCG7QeLFtZFgj8i4nlQd+ncwfaP6xF+J9heWrquTtKdMyLGRdIe9ZEukg6V9MVu/dnXdpLeRzVR0dfqVZOB75SraOUS/BExXl8Ffi9pZ+DjVFettnUe4g8Ae1D1bML2QmCbohWtRII/IsZrmau24gOAk2yfBGxSuKZSnrD95NCCpIn08QVcCf6IGK+lkj4JHAp8X9IEYN3CNZUyV9KngA0l7QWcA3y3cE1d5eRuRIyLpBcC7wKutX2FpCnAn9huXXOPpHWAI6imXhRwIXCK+zRgE/wRMS71id3HbT8t6eXAK4Af2n5qFS9d60jaD/iB7TViXu409UTEeF0OrC9pMjCHaoLx04tWVM4hwEJJJ0h6ZeliViXBHxHjJdu/B94BnGz77fTpoGRNs30oMA34JXCapKskzZTUlye7E/wRMV6S9DqqK1W/X6+bULCeomw/AnwLOAuYBLwduE7SkUUL6yDBHxHjdTTwSeA82z+X9AfApYVrKkLS2ySdB1xC1bNpN9v7AjsDHy1aXAc5uRsRz4mkjW0/WrqOkiR9naoXz+UdHptuu68mqEnwR8S41M08pwIvsD2lvoL3/bb/tnBpsQpp6omI8foS8KfAgwC2fwa8sWhFMSYJ/ogYN9v3jFr1dJFCYrVkIpaIGK97JL0esKT1gA9RzTMbfS5H/BExXn9DNSrlZOBeYBcg7fs1ST8sXUM3ObkbEc8bSUfb/lLpOnpF0h91ewj4nu1JvaxnrBL8EfG8kXS37Sml6+gVSU8Dc6mCfrTdbW/Y45LGJG38EfF86hSAa7MFVF1YF45+QNLoE999I238EfF8alsTwnF0z9G+G6phSJp6ImK1SFpK54AXsKHttCT0uQR/RMTzRNIbgN2Am21fVLqebtLUExExTpKuGXH/fcCXqeYd/oykY4sVtgo54o+IGCdJ19ueVt+/Fnir7SX17GQ/tf2HZSvsLG1xERHjt46kLahaT2R7CYDtRyUtK1tadwn+iIjx2wyYT3Vi25JeaPt+SS+gj7u2pqknIuJ5JmkjYFvbvypdSycJ/oiIlkmvnoiIlknwR0S0TII/ipH0YkmXSlog6eeSjuryvOMkfXTUujslbd2DGi+TNNhh/Xslfbnp93++SDql3sa3SXpb6XqirAR/lLQM+IjtVwK7Ax+QtFPhmhonqURvum/bfhWwP3BigfePPpLgj2JsL7J9XX1/KdVIh5NX9/dIOkbSzfXP0fW6j0v6UH3/REmX1PenS/rvDr9juqTrJY+epw4AAAMUSURBVN0k6b8krd/hOYdJ+oWkucAeXWrZTdKV9e+6UtKO9fr3SjpH0neBi+p1H5N0raQbJX22w+86QtKJI5bfJ+mLK/k3T5V084jnf1TScQC2f1Cv3gB4fJUbNdZqCf7oC5KmAtOAq7s85cOSbhj6AV5Uv25X4DDgtVTfGt4naRpwOfDH9WsHgRdIWhd4A3DFqPfeADgd+Mv6SsuJwP8Z9ZxJwGepAn8voNs3k1uBN9ZXc/498PkRj70OmGF7T0l7AztQjeuyC7CrpNETlZ8F7F/XTf3vPG0l/+aVkrQp8A3gU6t6bqzdEvxRXH2xy7eAo20/0uVpJ9reZegHuK9e/wbgPNuP2v4d8G2qwJ9PFaabAE8AV1F9APwxo4If2BH4le1f1MuzgdEh/FrgMttLbD8JfLNLnZsB59RH3icCrxrx2MW2f1vf37v+uR64DngF1QfBs2w/ClwC7CfpFcC6tm9ayb95VY4DzrV9wRieG2uxXLkbRdVHs98CzrD97fH8ik4rbT8l6U6qI+MrgRuBNwMvZcUJwcd6heVYLnr5HHCp7bfX32IuG/HYo6Pe8//a/toqft8pVEfotwKnjXhtJ8tY/mBug1GPvxr45CreL1ogR/xRjCQBpwILbH9xnL/mcuBASRvVA2O9neEj+suBj9a3V1BNDn6DV7xq8VZgqqSX1cvvoZpOb6SrgT+RtFX9YXVwl3o2A35d33/vSuq+EDi8/raDpMmSthn9JNtXAy8G3gWcuYp/8wPANnWN6wP7jfp1nwduX0lN0RI54o+S9qAK2ZvqdnuAT404EblKtq+TdDowNDzuKbavr+9fAXwauKoeNOtxVmzmwfbjkg6jaqKZCFwL/Meo5yyqT5ReBSyiap6Z0KGkE4DZko6haqbpVvdFkl4JXFV9/vE74FBgcYennw3sYvuhVf2bJf0D1YfUr6g+0EZ6F3A/8FC3uqIdMmRDRJ+T9D2qcxxzStcSa4c09UT0KUmbS/oF8FhCP55POeKPiGiZHPFHRLRMgj8iomUS/BERLZPgj4homQR/RETL/H8PjLt+0zWUfAAAAABJRU5ErkJggg=="/>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1219200" y="514350"/>
            <a:ext cx="7620000" cy="3970318"/>
          </a:xfrm>
          <a:prstGeom prst="rect">
            <a:avLst/>
          </a:prstGeom>
        </p:spPr>
        <p:txBody>
          <a:bodyPr wrap="square">
            <a:spAutoFit/>
          </a:bodyPr>
          <a:lstStyle/>
          <a:p>
            <a:pPr marL="342900" indent="-342900" algn="just">
              <a:buFont typeface="Wingdings" pitchFamily="2" charset="2"/>
              <a:buChar char="Ø"/>
            </a:pPr>
            <a:r>
              <a:rPr lang="en-US" sz="1200" dirty="0" smtClean="0">
                <a:latin typeface="Arial" pitchFamily="34" charset="0"/>
                <a:cs typeface="Arial" pitchFamily="34" charset="0"/>
              </a:rPr>
              <a:t>We </a:t>
            </a:r>
            <a:r>
              <a:rPr lang="en-US" sz="1200" dirty="0" smtClean="0">
                <a:latin typeface="Arial" pitchFamily="34" charset="0"/>
                <a:cs typeface="Arial" pitchFamily="34" charset="0"/>
              </a:rPr>
              <a:t>saved the model in a pickle with a filename in order to use whenever we require</a:t>
            </a:r>
            <a:r>
              <a:rPr lang="en-US" sz="1200" dirty="0" smtClean="0">
                <a:latin typeface="Arial" pitchFamily="34" charset="0"/>
                <a:cs typeface="Arial" pitchFamily="34" charset="0"/>
              </a:rPr>
              <a:t>.</a:t>
            </a:r>
          </a:p>
          <a:p>
            <a:pPr marL="342900" indent="-342900" algn="just"/>
            <a:r>
              <a:rPr lang="en-US" sz="1200" dirty="0" smtClean="0">
                <a:latin typeface="Arial" pitchFamily="34" charset="0"/>
                <a:cs typeface="Arial" pitchFamily="34" charset="0"/>
              </a:rPr>
              <a:t> </a:t>
            </a:r>
            <a:endParaRPr lang="en-US" sz="1200" dirty="0" smtClean="0">
              <a:latin typeface="Arial" pitchFamily="34" charset="0"/>
              <a:cs typeface="Arial" pitchFamily="34" charset="0"/>
            </a:endParaRPr>
          </a:p>
          <a:p>
            <a:pPr marL="342900" indent="-342900" algn="just">
              <a:buFont typeface="Wingdings" pitchFamily="2" charset="2"/>
              <a:buChar char="Ø"/>
            </a:pPr>
            <a:r>
              <a:rPr lang="en-US" sz="1200" dirty="0" smtClean="0">
                <a:latin typeface="Arial" pitchFamily="34" charset="0"/>
                <a:cs typeface="Arial" pitchFamily="34" charset="0"/>
              </a:rPr>
              <a:t> We predicted the values obtained and saved it separately in a </a:t>
            </a:r>
            <a:r>
              <a:rPr lang="en-US" sz="1200" dirty="0" err="1" smtClean="0">
                <a:latin typeface="Arial" pitchFamily="34" charset="0"/>
                <a:cs typeface="Arial" pitchFamily="34" charset="0"/>
              </a:rPr>
              <a:t>csv</a:t>
            </a:r>
            <a:r>
              <a:rPr lang="en-US" sz="1200" dirty="0" smtClean="0">
                <a:latin typeface="Arial" pitchFamily="34" charset="0"/>
                <a:cs typeface="Arial" pitchFamily="34" charset="0"/>
              </a:rPr>
              <a:t> file</a:t>
            </a:r>
            <a:r>
              <a:rPr lang="en-US" sz="1200" dirty="0" smtClean="0">
                <a:latin typeface="Arial" pitchFamily="34" charset="0"/>
                <a:cs typeface="Arial" pitchFamily="34" charset="0"/>
              </a:rPr>
              <a:t>.</a:t>
            </a:r>
          </a:p>
          <a:p>
            <a:pPr marL="342900" indent="-342900" algn="just"/>
            <a:endParaRPr lang="en-US" sz="1200" dirty="0" smtClean="0">
              <a:latin typeface="Arial" pitchFamily="34" charset="0"/>
              <a:cs typeface="Arial" pitchFamily="34" charset="0"/>
            </a:endParaRPr>
          </a:p>
          <a:p>
            <a:pPr marL="342900" indent="-342900" algn="just">
              <a:buFont typeface="Wingdings" pitchFamily="2" charset="2"/>
              <a:buChar char="Ø"/>
            </a:pPr>
            <a:r>
              <a:rPr lang="en-US" sz="1200" dirty="0" smtClean="0">
                <a:latin typeface="Arial" pitchFamily="34" charset="0"/>
                <a:cs typeface="Arial" pitchFamily="34" charset="0"/>
              </a:rPr>
              <a:t>Then </a:t>
            </a:r>
            <a:r>
              <a:rPr lang="en-US" sz="1200" dirty="0" smtClean="0">
                <a:latin typeface="Arial" pitchFamily="34" charset="0"/>
                <a:cs typeface="Arial" pitchFamily="34" charset="0"/>
              </a:rPr>
              <a:t>we used the test dataset and performed all the pre-processing pipeline methods to it</a:t>
            </a:r>
            <a:r>
              <a:rPr lang="en-US" sz="1200" dirty="0" smtClean="0">
                <a:latin typeface="Arial" pitchFamily="34" charset="0"/>
                <a:cs typeface="Arial" pitchFamily="34" charset="0"/>
              </a:rPr>
              <a:t>.</a:t>
            </a:r>
          </a:p>
          <a:p>
            <a:pPr marL="342900" indent="-342900" algn="just"/>
            <a:r>
              <a:rPr lang="en-US" sz="1200" dirty="0" smtClean="0">
                <a:latin typeface="Arial" pitchFamily="34" charset="0"/>
                <a:cs typeface="Arial" pitchFamily="34" charset="0"/>
              </a:rPr>
              <a:t> </a:t>
            </a:r>
            <a:endParaRPr lang="en-IN" sz="1200" dirty="0" smtClean="0">
              <a:latin typeface="Arial" pitchFamily="34" charset="0"/>
              <a:cs typeface="Arial" pitchFamily="34" charset="0"/>
            </a:endParaRPr>
          </a:p>
          <a:p>
            <a:pPr marL="342900" indent="-342900">
              <a:buFont typeface="Wingdings" pitchFamily="2" charset="2"/>
              <a:buChar char="Ø"/>
            </a:pPr>
            <a:r>
              <a:rPr lang="en-US" sz="1200" dirty="0" smtClean="0">
                <a:latin typeface="quicksand" panose="020B0604020202020204" charset="0"/>
              </a:rPr>
              <a:t>After treating </a:t>
            </a:r>
            <a:r>
              <a:rPr lang="en-US" sz="1200" dirty="0" err="1" smtClean="0">
                <a:latin typeface="quicksand" panose="020B0604020202020204" charset="0"/>
              </a:rPr>
              <a:t>skewness</a:t>
            </a:r>
            <a:r>
              <a:rPr lang="en-US" sz="1200" dirty="0" smtClean="0">
                <a:latin typeface="quicksand" panose="020B0604020202020204" charset="0"/>
              </a:rPr>
              <a:t>, we loaded the saved model that we obtained and did the predictions over the test data and then saving the predictions separately in a </a:t>
            </a:r>
            <a:r>
              <a:rPr lang="en-US" sz="1200" dirty="0" err="1" smtClean="0">
                <a:latin typeface="quicksand" panose="020B0604020202020204" charset="0"/>
              </a:rPr>
              <a:t>csv</a:t>
            </a:r>
            <a:r>
              <a:rPr lang="en-US" sz="1200" dirty="0" smtClean="0">
                <a:latin typeface="quicksand" panose="020B0604020202020204" charset="0"/>
              </a:rPr>
              <a:t> file</a:t>
            </a:r>
            <a:r>
              <a:rPr lang="en-US" sz="1200" dirty="0" smtClean="0">
                <a:latin typeface="quicksand" panose="020B0604020202020204" charset="0"/>
              </a:rPr>
              <a:t>.</a:t>
            </a:r>
          </a:p>
          <a:p>
            <a:pPr marL="342900" indent="-342900"/>
            <a:r>
              <a:rPr lang="en-US" sz="1200" dirty="0" smtClean="0">
                <a:latin typeface="quicksand" panose="020B0604020202020204" charset="0"/>
              </a:rPr>
              <a:t> </a:t>
            </a:r>
            <a:endParaRPr lang="en-US" sz="1200" dirty="0" smtClean="0">
              <a:latin typeface="quicksand" panose="020B0604020202020204" charset="0"/>
            </a:endParaRPr>
          </a:p>
          <a:p>
            <a:pPr marL="342900" indent="-342900">
              <a:buFont typeface="Wingdings" pitchFamily="2" charset="2"/>
              <a:buChar char="Ø"/>
            </a:pPr>
            <a:r>
              <a:rPr lang="en-US" sz="1200" dirty="0" smtClean="0">
                <a:latin typeface="quicksand" panose="020B0604020202020204" charset="0"/>
              </a:rPr>
              <a:t>From this project, we learnt that how to handle train and test data separately and how to predict the values from them. This will be useful while we are working in a real-time case study as we can get any new data from the client we work on and we can proceed our analysis by loading the best model we obtained and start working on the analysis of the new data we have. </a:t>
            </a:r>
            <a:endParaRPr lang="en-US" sz="1200" dirty="0" smtClean="0">
              <a:latin typeface="quicksand" panose="020B0604020202020204" charset="0"/>
            </a:endParaRPr>
          </a:p>
          <a:p>
            <a:pPr marL="342900" indent="-342900"/>
            <a:endParaRPr lang="en-US" sz="1200" dirty="0" smtClean="0">
              <a:latin typeface="quicksand" panose="020B0604020202020204" charset="0"/>
            </a:endParaRPr>
          </a:p>
          <a:p>
            <a:pPr marL="342900" indent="-342900">
              <a:buFont typeface="Wingdings" pitchFamily="2" charset="2"/>
              <a:buChar char="Ø"/>
            </a:pPr>
            <a:r>
              <a:rPr lang="en-US" sz="1200" dirty="0" smtClean="0">
                <a:latin typeface="quicksand" panose="020B0604020202020204" charset="0"/>
              </a:rPr>
              <a:t>The final result will be the predictions we get from the new data and saving it separately. </a:t>
            </a:r>
            <a:endParaRPr lang="en-US" sz="1200" dirty="0" smtClean="0">
              <a:latin typeface="quicksand" panose="020B0604020202020204" charset="0"/>
            </a:endParaRPr>
          </a:p>
          <a:p>
            <a:pPr marL="342900" indent="-342900"/>
            <a:endParaRPr lang="en-US" sz="1200" dirty="0" smtClean="0">
              <a:latin typeface="quicksand" panose="020B0604020202020204" charset="0"/>
            </a:endParaRPr>
          </a:p>
          <a:p>
            <a:pPr marL="342900" indent="-342900">
              <a:buFont typeface="Wingdings" pitchFamily="2" charset="2"/>
              <a:buChar char="Ø"/>
            </a:pPr>
            <a:r>
              <a:rPr lang="en-US" sz="1200" dirty="0" smtClean="0">
                <a:latin typeface="quicksand" panose="020B0604020202020204" charset="0"/>
              </a:rPr>
              <a:t>Overall, we can say that this dataset is good for predicting the Housing prices using regression analysis and </a:t>
            </a:r>
            <a:r>
              <a:rPr lang="en-US" sz="1200" dirty="0" err="1" smtClean="0">
                <a:latin typeface="quicksand" panose="020B0604020202020204" charset="0"/>
              </a:rPr>
              <a:t>GradientBoostingRegressor</a:t>
            </a:r>
            <a:r>
              <a:rPr lang="en-US" sz="1200" dirty="0" smtClean="0">
                <a:latin typeface="quicksand" panose="020B0604020202020204" charset="0"/>
              </a:rPr>
              <a:t> is the best working algorithm model we obtained. </a:t>
            </a:r>
            <a:endParaRPr lang="en-US" sz="1200" dirty="0" smtClean="0">
              <a:latin typeface="quicksand" panose="020B0604020202020204" charset="0"/>
            </a:endParaRPr>
          </a:p>
          <a:p>
            <a:pPr marL="342900" indent="-342900"/>
            <a:endParaRPr lang="en-US" sz="1200" dirty="0" smtClean="0">
              <a:latin typeface="quicksand" panose="020B0604020202020204" charset="0"/>
            </a:endParaRPr>
          </a:p>
          <a:p>
            <a:pPr marL="342900" indent="-342900">
              <a:buFont typeface="Wingdings" pitchFamily="2" charset="2"/>
              <a:buChar char="Ø"/>
            </a:pPr>
            <a:r>
              <a:rPr lang="en-US" sz="1200" dirty="0" smtClean="0">
                <a:latin typeface="quicksand" panose="020B0604020202020204" charset="0"/>
              </a:rPr>
              <a:t>We can improve the data by adding more features that are positively correlated with the target variable, having less outliers, normally distributed values, etc. </a:t>
            </a:r>
            <a:endParaRPr lang="en-IN" sz="1200" dirty="0" smtClean="0">
              <a:latin typeface="quicksand" panose="020B060402020202020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Picture 4" descr="Thank You Page Slide"/>
          <p:cNvPicPr>
            <a:picLocks noChangeAspect="1" noChangeArrowheads="1"/>
          </p:cNvPicPr>
          <p:nvPr/>
        </p:nvPicPr>
        <p:blipFill>
          <a:blip r:embed="rId2"/>
          <a:srcRect/>
          <a:stretch>
            <a:fillRect/>
          </a:stretch>
        </p:blipFill>
        <p:spPr bwMode="auto">
          <a:xfrm>
            <a:off x="0" y="0"/>
            <a:ext cx="9144000" cy="51435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285750"/>
            <a:ext cx="7696200" cy="4278094"/>
          </a:xfrm>
          <a:prstGeom prst="rect">
            <a:avLst/>
          </a:prstGeom>
          <a:noFill/>
        </p:spPr>
        <p:txBody>
          <a:bodyPr wrap="square" rtlCol="0">
            <a:spAutoFit/>
          </a:bodyPr>
          <a:lstStyle/>
          <a:p>
            <a:pPr algn="just"/>
            <a:endParaRPr lang="en-US" sz="1600" dirty="0" smtClean="0">
              <a:latin typeface="Arial" pitchFamily="34" charset="0"/>
              <a:cs typeface="Arial" pitchFamily="34" charset="0"/>
            </a:endParaRPr>
          </a:p>
          <a:p>
            <a:pPr algn="just"/>
            <a:endParaRPr lang="en-US" sz="1600" dirty="0" smtClean="0">
              <a:latin typeface="Arial" pitchFamily="34" charset="0"/>
              <a:cs typeface="Arial" pitchFamily="34" charset="0"/>
            </a:endParaRPr>
          </a:p>
          <a:p>
            <a:pPr algn="just"/>
            <a:r>
              <a:rPr lang="en-US" sz="1600" dirty="0" smtClean="0">
                <a:latin typeface="Arial" pitchFamily="34" charset="0"/>
                <a:cs typeface="Arial" pitchFamily="34" charset="0"/>
              </a:rPr>
              <a:t>A </a:t>
            </a:r>
            <a:r>
              <a:rPr lang="en-US" sz="1600" dirty="0" smtClean="0">
                <a:latin typeface="Arial" pitchFamily="34" charset="0"/>
                <a:cs typeface="Arial" pitchFamily="34" charset="0"/>
              </a:rPr>
              <a:t>US-based housing company named Surprise Housing has decided to enter the Australian market. The company </a:t>
            </a:r>
            <a:r>
              <a:rPr lang="en-US" sz="1600" dirty="0" smtClean="0">
                <a:latin typeface="Arial" pitchFamily="34" charset="0"/>
                <a:cs typeface="Arial" pitchFamily="34" charset="0"/>
              </a:rPr>
              <a:t>uses data </a:t>
            </a:r>
            <a:r>
              <a:rPr lang="en-US" sz="1600" dirty="0" smtClean="0">
                <a:latin typeface="Arial" pitchFamily="34" charset="0"/>
                <a:cs typeface="Arial" pitchFamily="34" charset="0"/>
              </a:rPr>
              <a:t>analytics to purchase houses at a price below their actual values and flip them at a higher price. For the </a:t>
            </a:r>
            <a:r>
              <a:rPr lang="en-US" sz="1600" dirty="0" smtClean="0">
                <a:latin typeface="Arial" pitchFamily="34" charset="0"/>
                <a:cs typeface="Arial" pitchFamily="34" charset="0"/>
              </a:rPr>
              <a:t>same purpose</a:t>
            </a:r>
            <a:r>
              <a:rPr lang="en-US" sz="1600" dirty="0" smtClean="0">
                <a:latin typeface="Arial" pitchFamily="34" charset="0"/>
                <a:cs typeface="Arial" pitchFamily="34" charset="0"/>
              </a:rPr>
              <a:t>, the company has collected a data set from the sale of houses in Australia. The data is provided in the CSV </a:t>
            </a:r>
            <a:r>
              <a:rPr lang="en-US" sz="1600" dirty="0" smtClean="0">
                <a:latin typeface="Arial" pitchFamily="34" charset="0"/>
                <a:cs typeface="Arial" pitchFamily="34" charset="0"/>
              </a:rPr>
              <a:t>file below</a:t>
            </a:r>
            <a:r>
              <a:rPr lang="en-US" sz="1600" dirty="0" smtClean="0">
                <a:latin typeface="Arial" pitchFamily="34" charset="0"/>
                <a:cs typeface="Arial" pitchFamily="34" charset="0"/>
              </a:rPr>
              <a:t>. </a:t>
            </a:r>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pPr algn="just"/>
            <a:r>
              <a:rPr lang="en-US" sz="1600" dirty="0" smtClean="0">
                <a:latin typeface="Arial" pitchFamily="34" charset="0"/>
                <a:cs typeface="Arial" pitchFamily="34" charset="0"/>
              </a:rPr>
              <a:t>The company is looking at prospective properties to buy houses to enter the market. You are required to build a </a:t>
            </a:r>
            <a:r>
              <a:rPr lang="en-US" sz="1600" dirty="0" smtClean="0">
                <a:latin typeface="Arial" pitchFamily="34" charset="0"/>
                <a:cs typeface="Arial" pitchFamily="34" charset="0"/>
              </a:rPr>
              <a:t>model using </a:t>
            </a:r>
            <a:r>
              <a:rPr lang="en-US" sz="1600" dirty="0" smtClean="0">
                <a:latin typeface="Arial" pitchFamily="34" charset="0"/>
                <a:cs typeface="Arial" pitchFamily="34" charset="0"/>
              </a:rPr>
              <a:t>Machine Learning in order to predict the actual value of the prospective properties and decide whether to invest</a:t>
            </a:r>
          </a:p>
          <a:p>
            <a:pPr algn="just"/>
            <a:r>
              <a:rPr lang="en-US" sz="1600" dirty="0" smtClean="0">
                <a:latin typeface="Arial" pitchFamily="34" charset="0"/>
                <a:cs typeface="Arial" pitchFamily="34" charset="0"/>
              </a:rPr>
              <a:t>in them or not. For this company wants to know: </a:t>
            </a:r>
            <a:endParaRPr lang="en-US" sz="1600" dirty="0" smtClean="0">
              <a:latin typeface="Arial" pitchFamily="34" charset="0"/>
              <a:cs typeface="Arial" pitchFamily="34" charset="0"/>
            </a:endParaRPr>
          </a:p>
          <a:p>
            <a:pPr algn="just"/>
            <a:endParaRPr lang="en-US" sz="1600" dirty="0" smtClean="0">
              <a:latin typeface="Arial" pitchFamily="34" charset="0"/>
              <a:cs typeface="Arial" pitchFamily="34" charset="0"/>
            </a:endParaRPr>
          </a:p>
          <a:p>
            <a:pPr algn="just"/>
            <a:r>
              <a:rPr lang="en-US" sz="1600" dirty="0" smtClean="0">
                <a:latin typeface="Arial" pitchFamily="34" charset="0"/>
                <a:cs typeface="Arial" pitchFamily="34" charset="0"/>
              </a:rPr>
              <a:t>• Which variables are important to predict the price of variable</a:t>
            </a:r>
            <a:r>
              <a:rPr lang="en-US" sz="1600" dirty="0" smtClean="0">
                <a:latin typeface="Arial" pitchFamily="34" charset="0"/>
                <a:cs typeface="Arial" pitchFamily="34" charset="0"/>
              </a:rPr>
              <a:t>?</a:t>
            </a:r>
          </a:p>
          <a:p>
            <a:pPr algn="just"/>
            <a:endParaRPr lang="en-US" sz="1600" dirty="0" smtClean="0">
              <a:latin typeface="Arial" pitchFamily="34" charset="0"/>
              <a:cs typeface="Arial" pitchFamily="34" charset="0"/>
            </a:endParaRPr>
          </a:p>
          <a:p>
            <a:pPr algn="just"/>
            <a:r>
              <a:rPr lang="en-US" sz="1600" dirty="0" smtClean="0">
                <a:latin typeface="Arial" pitchFamily="34" charset="0"/>
                <a:cs typeface="Arial" pitchFamily="34" charset="0"/>
              </a:rPr>
              <a:t>• How do these variables describe the price of the house? </a:t>
            </a:r>
          </a:p>
          <a:p>
            <a:r>
              <a:rPr lang="en-US" sz="1600" dirty="0" smtClean="0">
                <a:latin typeface="Arial" pitchFamily="34" charset="0"/>
                <a:cs typeface="Arial" pitchFamily="34" charset="0"/>
              </a:rPr>
              <a:t> </a:t>
            </a:r>
            <a:endParaRPr lang="en-US" sz="1600" dirty="0" smtClean="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324743"/>
            <a:ext cx="7696200" cy="3908762"/>
          </a:xfrm>
          <a:prstGeom prst="rect">
            <a:avLst/>
          </a:prstGeom>
          <a:noFill/>
        </p:spPr>
        <p:txBody>
          <a:bodyPr wrap="square" rtlCol="0">
            <a:spAutoFit/>
          </a:bodyPr>
          <a:lstStyle/>
          <a:p>
            <a:endParaRPr lang="en-US" sz="2000" b="1" u="sng" dirty="0" smtClean="0">
              <a:latin typeface="Arial" pitchFamily="34" charset="0"/>
              <a:ea typeface="Verdana" pitchFamily="34" charset="0"/>
              <a:cs typeface="Arial" pitchFamily="34" charset="0"/>
            </a:endParaRPr>
          </a:p>
          <a:p>
            <a:r>
              <a:rPr lang="en-US" sz="2000" b="1" u="sng" dirty="0" smtClean="0">
                <a:latin typeface="Arial" pitchFamily="34" charset="0"/>
                <a:ea typeface="Verdana" pitchFamily="34" charset="0"/>
                <a:cs typeface="Arial" pitchFamily="34" charset="0"/>
              </a:rPr>
              <a:t>Business </a:t>
            </a:r>
            <a:r>
              <a:rPr lang="en-US" sz="2000" b="1" u="sng" dirty="0" smtClean="0">
                <a:latin typeface="Arial" pitchFamily="34" charset="0"/>
                <a:ea typeface="Verdana" pitchFamily="34" charset="0"/>
                <a:cs typeface="Arial" pitchFamily="34" charset="0"/>
              </a:rPr>
              <a:t>Goal</a:t>
            </a:r>
            <a:endParaRPr lang="en-IN" sz="2000" dirty="0" smtClean="0">
              <a:latin typeface="Arial" pitchFamily="34" charset="0"/>
              <a:ea typeface="Verdana" pitchFamily="34" charset="0"/>
              <a:cs typeface="Arial" pitchFamily="34" charset="0"/>
            </a:endParaRPr>
          </a:p>
          <a:p>
            <a:pPr algn="just"/>
            <a:r>
              <a:rPr lang="en-US" sz="1600" dirty="0" smtClean="0">
                <a:latin typeface="quicksand" panose="020B0604020202020204" charset="0"/>
              </a:rPr>
              <a:t>We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r>
              <a:rPr lang="en-US" sz="1600" dirty="0" smtClean="0">
                <a:latin typeface="quicksand" panose="020B0604020202020204" charset="0"/>
              </a:rPr>
              <a:t>.</a:t>
            </a:r>
            <a:r>
              <a:rPr lang="en-US" sz="1600" dirty="0" smtClean="0">
                <a:latin typeface="Arial" pitchFamily="34" charset="0"/>
                <a:cs typeface="Arial" pitchFamily="34" charset="0"/>
              </a:rPr>
              <a:t> </a:t>
            </a:r>
            <a:endParaRPr lang="en-US" sz="1600" dirty="0" smtClean="0">
              <a:latin typeface="Arial" pitchFamily="34" charset="0"/>
              <a:cs typeface="Arial" pitchFamily="34" charset="0"/>
            </a:endParaRPr>
          </a:p>
          <a:p>
            <a:pPr algn="just"/>
            <a:endParaRPr lang="en-US" sz="1600" dirty="0" smtClean="0">
              <a:latin typeface="Arial" pitchFamily="34" charset="0"/>
              <a:cs typeface="Arial" pitchFamily="34" charset="0"/>
            </a:endParaRPr>
          </a:p>
          <a:p>
            <a:r>
              <a:rPr lang="en-US" sz="2000" b="1" u="sng" dirty="0" smtClean="0">
                <a:latin typeface="Arial" pitchFamily="34" charset="0"/>
                <a:cs typeface="Arial" pitchFamily="34" charset="0"/>
              </a:rPr>
              <a:t>Data source and their format</a:t>
            </a:r>
          </a:p>
          <a:p>
            <a:endParaRPr lang="en-US" sz="1200" b="1" u="sng" dirty="0" smtClean="0">
              <a:latin typeface="Arial" pitchFamily="34" charset="0"/>
              <a:cs typeface="Arial" pitchFamily="34" charset="0"/>
            </a:endParaRPr>
          </a:p>
          <a:p>
            <a:r>
              <a:rPr lang="en-IN" sz="1600" dirty="0" smtClean="0">
                <a:latin typeface="Arial" pitchFamily="34" charset="0"/>
                <a:ea typeface="Calibri" panose="020F0502020204030204" pitchFamily="34" charset="0"/>
                <a:cs typeface="Arial" pitchFamily="34" charset="0"/>
              </a:rPr>
              <a:t>The data </a:t>
            </a:r>
            <a:r>
              <a:rPr lang="en-IN" sz="1600" dirty="0" smtClean="0">
                <a:latin typeface="Arial" pitchFamily="34" charset="0"/>
                <a:ea typeface="Calibri" panose="020F0502020204030204" pitchFamily="34" charset="0"/>
                <a:cs typeface="Arial" pitchFamily="34" charset="0"/>
              </a:rPr>
              <a:t>is </a:t>
            </a:r>
            <a:r>
              <a:rPr lang="en-IN" sz="1600" dirty="0" smtClean="0">
                <a:latin typeface="Arial" pitchFamily="34" charset="0"/>
                <a:ea typeface="Calibri" panose="020F0502020204030204" pitchFamily="34" charset="0"/>
                <a:cs typeface="Arial" pitchFamily="34" charset="0"/>
              </a:rPr>
              <a:t>given by </a:t>
            </a:r>
            <a:r>
              <a:rPr lang="en-US" sz="1600" dirty="0" smtClean="0">
                <a:latin typeface="Arial" pitchFamily="34" charset="0"/>
                <a:cs typeface="Arial" pitchFamily="34" charset="0"/>
              </a:rPr>
              <a:t>US-based housing company named Surprise Housing</a:t>
            </a:r>
            <a:endParaRPr lang="en-IN" sz="1600" dirty="0" smtClean="0">
              <a:latin typeface="Arial" pitchFamily="34" charset="0"/>
              <a:ea typeface="Calibri" panose="020F0502020204030204" pitchFamily="34" charset="0"/>
              <a:cs typeface="Arial" pitchFamily="34" charset="0"/>
            </a:endParaRPr>
          </a:p>
          <a:p>
            <a:r>
              <a:rPr lang="en-IN" sz="1600" dirty="0" smtClean="0">
                <a:latin typeface="Arial" pitchFamily="34" charset="0"/>
                <a:ea typeface="Calibri" panose="020F0502020204030204" pitchFamily="34" charset="0"/>
                <a:cs typeface="Arial" pitchFamily="34" charset="0"/>
              </a:rPr>
              <a:t> </a:t>
            </a:r>
            <a:r>
              <a:rPr lang="en-IN" sz="1600" dirty="0" smtClean="0">
                <a:latin typeface="Arial" pitchFamily="34" charset="0"/>
                <a:ea typeface="Calibri" panose="020F0502020204030204" pitchFamily="34" charset="0"/>
                <a:cs typeface="Arial" pitchFamily="34" charset="0"/>
              </a:rPr>
              <a:t>and they gave it to us in a CSV file, with data description file in </a:t>
            </a:r>
            <a:r>
              <a:rPr lang="en-IN" sz="1600" dirty="0" err="1" smtClean="0">
                <a:latin typeface="Arial" pitchFamily="34" charset="0"/>
                <a:ea typeface="Calibri" panose="020F0502020204030204" pitchFamily="34" charset="0"/>
                <a:cs typeface="Arial" pitchFamily="34" charset="0"/>
              </a:rPr>
              <a:t>pdf</a:t>
            </a:r>
            <a:r>
              <a:rPr lang="en-IN" sz="1600" dirty="0" smtClean="0">
                <a:latin typeface="Arial" pitchFamily="34" charset="0"/>
                <a:ea typeface="Calibri" panose="020F0502020204030204" pitchFamily="34" charset="0"/>
                <a:cs typeface="Arial" pitchFamily="34" charset="0"/>
              </a:rPr>
              <a:t> and txt </a:t>
            </a:r>
            <a:r>
              <a:rPr lang="en-IN" sz="1600" dirty="0" smtClean="0">
                <a:latin typeface="Arial" pitchFamily="34" charset="0"/>
                <a:ea typeface="Calibri" panose="020F0502020204030204" pitchFamily="34" charset="0"/>
                <a:cs typeface="Arial" pitchFamily="34" charset="0"/>
              </a:rPr>
              <a:t>format. They also had provided the problem statement by explaining what they need from us and also the required criteria to be satisfied</a:t>
            </a:r>
            <a:r>
              <a:rPr lang="en-IN" sz="1600" dirty="0" smtClean="0">
                <a:latin typeface="Arial" pitchFamily="34" charset="0"/>
                <a:ea typeface="Calibri" panose="020F0502020204030204" pitchFamily="34" charset="0"/>
                <a:cs typeface="Arial" pitchFamily="34"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298430"/>
            <a:ext cx="7696200" cy="3662541"/>
          </a:xfrm>
          <a:prstGeom prst="rect">
            <a:avLst/>
          </a:prstGeom>
          <a:noFill/>
        </p:spPr>
        <p:txBody>
          <a:bodyPr wrap="square" rtlCol="0">
            <a:spAutoFit/>
          </a:bodyPr>
          <a:lstStyle/>
          <a:p>
            <a:r>
              <a:rPr lang="en-US" sz="2000" b="1" u="sng" dirty="0" smtClean="0">
                <a:latin typeface="Arial" pitchFamily="34" charset="0"/>
                <a:cs typeface="Arial" pitchFamily="34" charset="0"/>
              </a:rPr>
              <a:t>Hardware, Software and Tools</a:t>
            </a:r>
            <a:endParaRPr lang="en-US" sz="1200" b="1" u="sng" dirty="0" smtClean="0">
              <a:latin typeface="Arial" pitchFamily="34" charset="0"/>
              <a:cs typeface="Arial" pitchFamily="34" charset="0"/>
            </a:endParaRPr>
          </a:p>
          <a:p>
            <a:endParaRPr lang="en-US" sz="2000" b="1" u="sng" dirty="0" smtClean="0">
              <a:latin typeface="Arial" pitchFamily="34" charset="0"/>
              <a:cs typeface="Arial" pitchFamily="34" charset="0"/>
            </a:endParaRPr>
          </a:p>
          <a:p>
            <a:pPr>
              <a:buFont typeface="Wingdings" pitchFamily="2" charset="2"/>
              <a:buChar char="v"/>
            </a:pPr>
            <a:r>
              <a:rPr lang="en-IN" sz="1600" dirty="0">
                <a:latin typeface="Arial" pitchFamily="34" charset="0"/>
                <a:cs typeface="Arial" pitchFamily="34" charset="0"/>
              </a:rPr>
              <a:t> </a:t>
            </a:r>
            <a:r>
              <a:rPr lang="en-US" sz="1600" dirty="0" smtClean="0">
                <a:latin typeface="Arial" pitchFamily="34" charset="0"/>
                <a:cs typeface="Arial" pitchFamily="34" charset="0"/>
              </a:rPr>
              <a:t>For doing this project, we require laptop with high configuration and specification with a stable Internet connection.</a:t>
            </a:r>
          </a:p>
          <a:p>
            <a:pPr>
              <a:buFont typeface="Wingdings" pitchFamily="2" charset="2"/>
              <a:buChar char="v"/>
            </a:pPr>
            <a:endParaRPr lang="en-US" sz="1600" dirty="0">
              <a:latin typeface="Arial" pitchFamily="34" charset="0"/>
              <a:cs typeface="Arial" pitchFamily="34" charset="0"/>
            </a:endParaRPr>
          </a:p>
          <a:p>
            <a:pPr>
              <a:buFont typeface="Wingdings" pitchFamily="2" charset="2"/>
              <a:buChar char="v"/>
            </a:pPr>
            <a:r>
              <a:rPr lang="en-US" sz="1600" dirty="0" smtClean="0">
                <a:latin typeface="Arial" pitchFamily="34" charset="0"/>
                <a:cs typeface="Arial" pitchFamily="34" charset="0"/>
              </a:rPr>
              <a:t> Microsoft office, Anaconda distribution as software.</a:t>
            </a:r>
          </a:p>
          <a:p>
            <a:pPr>
              <a:buFont typeface="Wingdings" pitchFamily="2" charset="2"/>
              <a:buChar char="v"/>
            </a:pPr>
            <a:endParaRPr lang="en-US" sz="1600" dirty="0">
              <a:latin typeface="Arial" pitchFamily="34" charset="0"/>
              <a:cs typeface="Arial" pitchFamily="34" charset="0"/>
            </a:endParaRPr>
          </a:p>
          <a:p>
            <a:pPr>
              <a:buFont typeface="Wingdings" pitchFamily="2" charset="2"/>
              <a:buChar char="v"/>
            </a:pPr>
            <a:r>
              <a:rPr lang="en-US" sz="1600" dirty="0" smtClean="0">
                <a:latin typeface="Arial" pitchFamily="34" charset="0"/>
                <a:cs typeface="Arial" pitchFamily="34" charset="0"/>
              </a:rPr>
              <a:t> Python 3.x as programming language. </a:t>
            </a:r>
          </a:p>
          <a:p>
            <a:pPr>
              <a:buFont typeface="Wingdings" pitchFamily="2" charset="2"/>
              <a:buChar char="v"/>
            </a:pPr>
            <a:endParaRPr lang="en-US" sz="1600" dirty="0">
              <a:latin typeface="Arial" pitchFamily="34" charset="0"/>
              <a:cs typeface="Arial" pitchFamily="34" charset="0"/>
            </a:endParaRPr>
          </a:p>
          <a:p>
            <a:pPr>
              <a:buFont typeface="Wingdings" pitchFamily="2" charset="2"/>
              <a:buChar char="v"/>
            </a:pP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Jupyter</a:t>
            </a:r>
            <a:r>
              <a:rPr lang="en-US" sz="1600" dirty="0" smtClean="0">
                <a:latin typeface="Arial" pitchFamily="34" charset="0"/>
                <a:cs typeface="Arial" pitchFamily="34" charset="0"/>
              </a:rPr>
              <a:t> Notebook as Editor which is in Anaconda navigator. </a:t>
            </a:r>
          </a:p>
          <a:p>
            <a:endParaRPr lang="en-IN" sz="1600" dirty="0" smtClean="0">
              <a:solidFill>
                <a:schemeClr val="tx1"/>
              </a:solidFill>
              <a:effectLst/>
              <a:latin typeface="Arial" pitchFamily="34" charset="0"/>
              <a:ea typeface="Calibri" panose="020F0502020204030204" pitchFamily="34" charset="0"/>
              <a:cs typeface="Arial" pitchFamily="34" charset="0"/>
            </a:endParaRPr>
          </a:p>
          <a:p>
            <a:pPr>
              <a:buFont typeface="Wingdings" pitchFamily="2" charset="2"/>
              <a:buChar char="v"/>
            </a:pPr>
            <a:r>
              <a:rPr lang="en-IN" sz="1600" dirty="0" smtClean="0">
                <a:latin typeface="Arial" pitchFamily="34" charset="0"/>
                <a:ea typeface="Calibri" panose="020F0502020204030204" pitchFamily="34" charset="0"/>
                <a:cs typeface="Arial" pitchFamily="34" charset="0"/>
              </a:rPr>
              <a:t> Some tools or libraries required like </a:t>
            </a:r>
            <a:r>
              <a:rPr lang="en-IN" sz="1600" dirty="0" err="1" smtClean="0">
                <a:latin typeface="Arial" pitchFamily="34" charset="0"/>
                <a:ea typeface="Calibri" panose="020F0502020204030204" pitchFamily="34" charset="0"/>
                <a:cs typeface="Arial" pitchFamily="34" charset="0"/>
              </a:rPr>
              <a:t>Numpy</a:t>
            </a:r>
            <a:r>
              <a:rPr lang="en-IN" sz="1600" dirty="0" smtClean="0">
                <a:latin typeface="Arial" pitchFamily="34" charset="0"/>
                <a:ea typeface="Calibri" panose="020F0502020204030204" pitchFamily="34" charset="0"/>
                <a:cs typeface="Arial" pitchFamily="34" charset="0"/>
              </a:rPr>
              <a:t> – used to numerical calculations. Pandas – used to data manipulation. </a:t>
            </a:r>
            <a:r>
              <a:rPr lang="en-IN" sz="1600" dirty="0" err="1" smtClean="0">
                <a:latin typeface="Arial" pitchFamily="34" charset="0"/>
                <a:ea typeface="Calibri" panose="020F0502020204030204" pitchFamily="34" charset="0"/>
                <a:cs typeface="Arial" pitchFamily="34" charset="0"/>
              </a:rPr>
              <a:t>Matplotlib</a:t>
            </a:r>
            <a:r>
              <a:rPr lang="en-IN" sz="1600" dirty="0" smtClean="0">
                <a:latin typeface="Arial" pitchFamily="34" charset="0"/>
                <a:ea typeface="Calibri" panose="020F0502020204030204" pitchFamily="34" charset="0"/>
                <a:cs typeface="Arial" pitchFamily="34" charset="0"/>
              </a:rPr>
              <a:t> and </a:t>
            </a:r>
            <a:r>
              <a:rPr lang="en-IN" sz="1600" dirty="0" err="1" smtClean="0">
                <a:latin typeface="Arial" pitchFamily="34" charset="0"/>
                <a:ea typeface="Calibri" panose="020F0502020204030204" pitchFamily="34" charset="0"/>
                <a:cs typeface="Arial" pitchFamily="34" charset="0"/>
              </a:rPr>
              <a:t>Seaborn</a:t>
            </a:r>
            <a:r>
              <a:rPr lang="en-IN" sz="1600" dirty="0" smtClean="0">
                <a:latin typeface="Arial" pitchFamily="34" charset="0"/>
                <a:ea typeface="Calibri" panose="020F0502020204030204" pitchFamily="34" charset="0"/>
                <a:cs typeface="Arial" pitchFamily="34" charset="0"/>
              </a:rPr>
              <a:t> – used to data  visualization.</a:t>
            </a:r>
            <a:endParaRPr lang="en-IN" sz="1600" dirty="0" smtClean="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p:txBody>
      </p:sp>
      <p:pic>
        <p:nvPicPr>
          <p:cNvPr id="2" name="Picture 2"/>
          <p:cNvPicPr>
            <a:picLocks noChangeAspect="1" noChangeArrowheads="1"/>
          </p:cNvPicPr>
          <p:nvPr/>
        </p:nvPicPr>
        <p:blipFill>
          <a:blip r:embed="rId2"/>
          <a:srcRect/>
          <a:stretch>
            <a:fillRect/>
          </a:stretch>
        </p:blipFill>
        <p:spPr bwMode="auto">
          <a:xfrm>
            <a:off x="2847975" y="3638550"/>
            <a:ext cx="3324225" cy="1304443"/>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298430"/>
            <a:ext cx="7696200" cy="1815882"/>
          </a:xfrm>
          <a:prstGeom prst="rect">
            <a:avLst/>
          </a:prstGeom>
          <a:noFill/>
        </p:spPr>
        <p:txBody>
          <a:bodyPr wrap="square" rtlCol="0">
            <a:spAutoFit/>
          </a:bodyPr>
          <a:lstStyle/>
          <a:p>
            <a:r>
              <a:rPr lang="en-US" sz="2000" b="1" u="sng" dirty="0" smtClean="0">
                <a:latin typeface="Arial" pitchFamily="34" charset="0"/>
                <a:cs typeface="Arial" pitchFamily="34" charset="0"/>
              </a:rPr>
              <a:t>Data Analysis</a:t>
            </a:r>
          </a:p>
          <a:p>
            <a:endParaRPr lang="en-US" sz="2000" b="1" u="sng" dirty="0">
              <a:latin typeface="Arial" pitchFamily="34" charset="0"/>
              <a:cs typeface="Arial" pitchFamily="34" charset="0"/>
            </a:endParaRPr>
          </a:p>
          <a:p>
            <a:endParaRPr lang="en-US" sz="2000" b="1" u="sng" dirty="0" smtClean="0">
              <a:latin typeface="Arial" pitchFamily="34" charset="0"/>
              <a:cs typeface="Arial" pitchFamily="34" charset="0"/>
            </a:endParaRPr>
          </a:p>
          <a:p>
            <a:endParaRPr lang="en-US" sz="2000" b="1" u="sng" dirty="0" smtClean="0">
              <a:latin typeface="Arial" pitchFamily="34" charset="0"/>
              <a:cs typeface="Arial" pitchFamily="34" charset="0"/>
            </a:endParaRPr>
          </a:p>
          <a:p>
            <a:endParaRPr lang="en-US" sz="1600" dirty="0" smtClean="0">
              <a:latin typeface="Arial" pitchFamily="34" charset="0"/>
              <a:cs typeface="Arial" pitchFamily="34" charset="0"/>
            </a:endParaRPr>
          </a:p>
          <a:p>
            <a:pPr>
              <a:buFont typeface="Wingdings" pitchFamily="2" charset="2"/>
              <a:buChar char="Ø"/>
            </a:pPr>
            <a:r>
              <a:rPr lang="en-US" sz="1600" dirty="0" smtClean="0">
                <a:latin typeface="Arial" pitchFamily="34" charset="0"/>
                <a:cs typeface="Arial" pitchFamily="34" charset="0"/>
              </a:rPr>
              <a:t> The </a:t>
            </a:r>
            <a:r>
              <a:rPr lang="en-US" sz="1600" dirty="0" smtClean="0">
                <a:latin typeface="Arial" pitchFamily="34" charset="0"/>
                <a:cs typeface="Arial" pitchFamily="34" charset="0"/>
              </a:rPr>
              <a:t>train dataset </a:t>
            </a:r>
            <a:r>
              <a:rPr lang="en-US" sz="1600" dirty="0" smtClean="0">
                <a:latin typeface="Arial" pitchFamily="34" charset="0"/>
                <a:cs typeface="Arial" pitchFamily="34" charset="0"/>
              </a:rPr>
              <a:t>has </a:t>
            </a:r>
            <a:r>
              <a:rPr lang="en-US" sz="1600" dirty="0" smtClean="0">
                <a:latin typeface="Arial" pitchFamily="34" charset="0"/>
                <a:cs typeface="Arial" pitchFamily="34" charset="0"/>
              </a:rPr>
              <a:t>1168 </a:t>
            </a:r>
            <a:r>
              <a:rPr lang="en-US" sz="1600" dirty="0" smtClean="0">
                <a:latin typeface="Arial" pitchFamily="34" charset="0"/>
                <a:cs typeface="Arial" pitchFamily="34" charset="0"/>
              </a:rPr>
              <a:t>rows and </a:t>
            </a:r>
            <a:r>
              <a:rPr lang="en-US" sz="1600" dirty="0" smtClean="0">
                <a:latin typeface="Arial" pitchFamily="34" charset="0"/>
                <a:cs typeface="Arial" pitchFamily="34" charset="0"/>
              </a:rPr>
              <a:t>81 </a:t>
            </a:r>
            <a:r>
              <a:rPr lang="en-US" sz="1600" dirty="0" smtClean="0">
                <a:latin typeface="Arial" pitchFamily="34" charset="0"/>
                <a:cs typeface="Arial" pitchFamily="34" charset="0"/>
              </a:rPr>
              <a:t>columns.</a:t>
            </a:r>
          </a:p>
        </p:txBody>
      </p:sp>
      <p:pic>
        <p:nvPicPr>
          <p:cNvPr id="2" name="Picture 2"/>
          <p:cNvPicPr>
            <a:picLocks noChangeAspect="1" noChangeArrowheads="1"/>
          </p:cNvPicPr>
          <p:nvPr/>
        </p:nvPicPr>
        <p:blipFill>
          <a:blip r:embed="rId2"/>
          <a:srcRect/>
          <a:stretch>
            <a:fillRect/>
          </a:stretch>
        </p:blipFill>
        <p:spPr bwMode="auto">
          <a:xfrm>
            <a:off x="2286000" y="819150"/>
            <a:ext cx="2886075" cy="866775"/>
          </a:xfrm>
          <a:prstGeom prst="rect">
            <a:avLst/>
          </a:prstGeom>
          <a:noFill/>
          <a:ln w="9525">
            <a:noFill/>
            <a:miter lim="800000"/>
            <a:headEnd/>
            <a:tailEnd/>
          </a:ln>
          <a:effectLst/>
        </p:spPr>
      </p:pic>
      <p:pic>
        <p:nvPicPr>
          <p:cNvPr id="3" name="Picture 3"/>
          <p:cNvPicPr>
            <a:picLocks noChangeAspect="1" noChangeArrowheads="1"/>
          </p:cNvPicPr>
          <p:nvPr/>
        </p:nvPicPr>
        <p:blipFill>
          <a:blip r:embed="rId3"/>
          <a:srcRect/>
          <a:stretch>
            <a:fillRect/>
          </a:stretch>
        </p:blipFill>
        <p:spPr bwMode="auto">
          <a:xfrm>
            <a:off x="1600200" y="2038350"/>
            <a:ext cx="1905000" cy="3009580"/>
          </a:xfrm>
          <a:prstGeom prst="rect">
            <a:avLst/>
          </a:prstGeom>
          <a:noFill/>
          <a:ln w="9525">
            <a:noFill/>
            <a:miter lim="800000"/>
            <a:headEnd/>
            <a:tailEnd/>
          </a:ln>
          <a:effectLst/>
        </p:spPr>
      </p:pic>
      <p:sp>
        <p:nvSpPr>
          <p:cNvPr id="8" name="Rectangle 7"/>
          <p:cNvSpPr/>
          <p:nvPr/>
        </p:nvSpPr>
        <p:spPr>
          <a:xfrm>
            <a:off x="3962400" y="2473226"/>
            <a:ext cx="4876800" cy="2308324"/>
          </a:xfrm>
          <a:prstGeom prst="rect">
            <a:avLst/>
          </a:prstGeom>
        </p:spPr>
        <p:txBody>
          <a:bodyPr wrap="square">
            <a:spAutoFit/>
          </a:bodyPr>
          <a:lstStyle/>
          <a:p>
            <a:r>
              <a:rPr lang="en-US" sz="1600" dirty="0" smtClean="0">
                <a:latin typeface="Arial" pitchFamily="34" charset="0"/>
                <a:cs typeface="Arial" pitchFamily="34" charset="0"/>
              </a:rPr>
              <a:t>There are 1161 missing values in the column </a:t>
            </a:r>
            <a:r>
              <a:rPr lang="en-US" sz="1600" dirty="0" err="1" smtClean="0">
                <a:latin typeface="Arial" pitchFamily="34" charset="0"/>
                <a:cs typeface="Arial" pitchFamily="34" charset="0"/>
              </a:rPr>
              <a:t>PoolQC</a:t>
            </a:r>
            <a:r>
              <a:rPr lang="en-US" sz="1600" dirty="0" smtClean="0">
                <a:latin typeface="Arial" pitchFamily="34" charset="0"/>
                <a:cs typeface="Arial" pitchFamily="34" charset="0"/>
              </a:rPr>
              <a:t>, 1124 in </a:t>
            </a:r>
            <a:r>
              <a:rPr lang="en-US" sz="1600" dirty="0" err="1" smtClean="0">
                <a:latin typeface="Arial" pitchFamily="34" charset="0"/>
                <a:cs typeface="Arial" pitchFamily="34" charset="0"/>
              </a:rPr>
              <a:t>MiscFeature</a:t>
            </a:r>
            <a:r>
              <a:rPr lang="en-US" sz="1600" dirty="0" smtClean="0">
                <a:latin typeface="Arial" pitchFamily="34" charset="0"/>
                <a:cs typeface="Arial" pitchFamily="34" charset="0"/>
              </a:rPr>
              <a:t>, 1091 in Alley, 931 in Fence, 551 in </a:t>
            </a:r>
            <a:r>
              <a:rPr lang="en-US" sz="1600" dirty="0" err="1" smtClean="0">
                <a:latin typeface="Arial" pitchFamily="34" charset="0"/>
                <a:cs typeface="Arial" pitchFamily="34" charset="0"/>
              </a:rPr>
              <a:t>FireplaceQu</a:t>
            </a:r>
            <a:r>
              <a:rPr lang="en-US" sz="1600" dirty="0" smtClean="0">
                <a:latin typeface="Arial" pitchFamily="34" charset="0"/>
                <a:cs typeface="Arial" pitchFamily="34" charset="0"/>
              </a:rPr>
              <a:t>, 214 in </a:t>
            </a:r>
            <a:r>
              <a:rPr lang="en-US" sz="1600" dirty="0" err="1" smtClean="0">
                <a:latin typeface="Arial" pitchFamily="34" charset="0"/>
                <a:cs typeface="Arial" pitchFamily="34" charset="0"/>
              </a:rPr>
              <a:t>LotFrontage</a:t>
            </a:r>
            <a:r>
              <a:rPr lang="en-US" sz="1600" dirty="0" smtClean="0">
                <a:latin typeface="Arial" pitchFamily="34" charset="0"/>
                <a:cs typeface="Arial" pitchFamily="34" charset="0"/>
              </a:rPr>
              <a:t>, 64 each in </a:t>
            </a:r>
            <a:r>
              <a:rPr lang="en-US" sz="1600" dirty="0" err="1" smtClean="0">
                <a:latin typeface="Arial" pitchFamily="34" charset="0"/>
                <a:cs typeface="Arial" pitchFamily="34" charset="0"/>
              </a:rPr>
              <a:t>GarageYrBlt</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GarageFinish</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GarageTyp</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GarageQual</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GarageCond</a:t>
            </a:r>
            <a:r>
              <a:rPr lang="en-US" sz="1600" dirty="0" smtClean="0">
                <a:latin typeface="Arial" pitchFamily="34" charset="0"/>
                <a:cs typeface="Arial" pitchFamily="34" charset="0"/>
              </a:rPr>
              <a:t>, 31 in </a:t>
            </a:r>
            <a:r>
              <a:rPr lang="en-US" sz="1600" dirty="0" err="1" smtClean="0">
                <a:latin typeface="Arial" pitchFamily="34" charset="0"/>
                <a:cs typeface="Arial" pitchFamily="34" charset="0"/>
              </a:rPr>
              <a:t>BsmtExposure</a:t>
            </a:r>
            <a:r>
              <a:rPr lang="en-US" sz="1600" dirty="0" smtClean="0">
                <a:latin typeface="Arial" pitchFamily="34" charset="0"/>
                <a:cs typeface="Arial" pitchFamily="34" charset="0"/>
              </a:rPr>
              <a:t> and BsmtFinType2, 30 in </a:t>
            </a:r>
            <a:r>
              <a:rPr lang="en-US" sz="1600" dirty="0" err="1" smtClean="0">
                <a:latin typeface="Arial" pitchFamily="34" charset="0"/>
                <a:cs typeface="Arial" pitchFamily="34" charset="0"/>
              </a:rPr>
              <a:t>BsmtQual</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BsmtCond</a:t>
            </a:r>
            <a:r>
              <a:rPr lang="en-US" sz="1600" dirty="0" smtClean="0">
                <a:latin typeface="Arial" pitchFamily="34" charset="0"/>
                <a:cs typeface="Arial" pitchFamily="34" charset="0"/>
              </a:rPr>
              <a:t> and BsmtFinType1</a:t>
            </a:r>
            <a:r>
              <a:rPr lang="en-US" sz="1600" dirty="0" smtClean="0">
                <a:latin typeface="Arial" pitchFamily="34" charset="0"/>
                <a:cs typeface="Arial" pitchFamily="34" charset="0"/>
              </a:rPr>
              <a:t>, 7 in </a:t>
            </a:r>
            <a:r>
              <a:rPr lang="en-US" sz="1600" dirty="0" err="1" smtClean="0">
                <a:latin typeface="Arial" pitchFamily="34" charset="0"/>
                <a:cs typeface="Arial" pitchFamily="34" charset="0"/>
              </a:rPr>
              <a:t>MasVnrType</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MasVnrArea</a:t>
            </a:r>
            <a:r>
              <a:rPr lang="en-US" sz="1600" dirty="0" smtClean="0">
                <a:latin typeface="Arial" pitchFamily="34" charset="0"/>
                <a:cs typeface="Arial" pitchFamily="34" charset="0"/>
              </a:rPr>
              <a:t>...present in dataset. We need to handle these null values.</a:t>
            </a:r>
            <a:endParaRPr lang="en-US" sz="16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298430"/>
            <a:ext cx="7696200" cy="400110"/>
          </a:xfrm>
          <a:prstGeom prst="rect">
            <a:avLst/>
          </a:prstGeom>
          <a:noFill/>
        </p:spPr>
        <p:txBody>
          <a:bodyPr wrap="square" rtlCol="0">
            <a:spAutoFit/>
          </a:bodyPr>
          <a:lstStyle/>
          <a:p>
            <a:r>
              <a:rPr lang="en-US" sz="2000" b="1" u="sng" dirty="0" smtClean="0">
                <a:latin typeface="Arial" pitchFamily="34" charset="0"/>
                <a:cs typeface="Arial" pitchFamily="34" charset="0"/>
              </a:rPr>
              <a:t>Checking percentage of missing data</a:t>
            </a:r>
            <a:endParaRPr lang="en-US" sz="2000" b="1" u="sng" dirty="0" smtClean="0">
              <a:latin typeface="Arial" pitchFamily="34" charset="0"/>
              <a:cs typeface="Arial" pitchFamily="34" charset="0"/>
            </a:endParaRPr>
          </a:p>
        </p:txBody>
      </p:sp>
      <p:pic>
        <p:nvPicPr>
          <p:cNvPr id="3074" name="Picture 2"/>
          <p:cNvPicPr>
            <a:picLocks noChangeAspect="1" noChangeArrowheads="1"/>
          </p:cNvPicPr>
          <p:nvPr/>
        </p:nvPicPr>
        <p:blipFill>
          <a:blip r:embed="rId2"/>
          <a:srcRect/>
          <a:stretch>
            <a:fillRect/>
          </a:stretch>
        </p:blipFill>
        <p:spPr bwMode="auto">
          <a:xfrm>
            <a:off x="1447800" y="742950"/>
            <a:ext cx="4038600" cy="407727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298430"/>
            <a:ext cx="7696200" cy="400110"/>
          </a:xfrm>
          <a:prstGeom prst="rect">
            <a:avLst/>
          </a:prstGeom>
          <a:noFill/>
        </p:spPr>
        <p:txBody>
          <a:bodyPr wrap="square" rtlCol="0">
            <a:spAutoFit/>
          </a:bodyPr>
          <a:lstStyle/>
          <a:p>
            <a:r>
              <a:rPr lang="en-US" sz="2000" b="1" u="sng" dirty="0" smtClean="0">
                <a:latin typeface="Arial" pitchFamily="34" charset="0"/>
                <a:cs typeface="Arial" pitchFamily="34" charset="0"/>
              </a:rPr>
              <a:t>Data Cleaning</a:t>
            </a:r>
          </a:p>
        </p:txBody>
      </p:sp>
      <p:sp>
        <p:nvSpPr>
          <p:cNvPr id="6" name="Rectangle 5"/>
          <p:cNvSpPr/>
          <p:nvPr/>
        </p:nvSpPr>
        <p:spPr>
          <a:xfrm>
            <a:off x="1143000" y="666750"/>
            <a:ext cx="7467600" cy="338554"/>
          </a:xfrm>
          <a:prstGeom prst="rect">
            <a:avLst/>
          </a:prstGeom>
        </p:spPr>
        <p:txBody>
          <a:bodyPr wrap="square">
            <a:spAutoFit/>
          </a:bodyPr>
          <a:lstStyle/>
          <a:p>
            <a:pPr>
              <a:buFont typeface="Wingdings" pitchFamily="2" charset="2"/>
              <a:buChar char="v"/>
            </a:pPr>
            <a:r>
              <a:rPr lang="en-US" sz="1600" b="1" dirty="0" smtClean="0">
                <a:latin typeface="Arial" pitchFamily="34" charset="0"/>
                <a:cs typeface="Arial" pitchFamily="34" charset="0"/>
              </a:rPr>
              <a:t> </a:t>
            </a:r>
            <a:r>
              <a:rPr lang="en-US" sz="1600" dirty="0" smtClean="0">
                <a:latin typeface="Arial" pitchFamily="34" charset="0"/>
                <a:cs typeface="Arial" pitchFamily="34" charset="0"/>
              </a:rPr>
              <a:t>Removing </a:t>
            </a:r>
            <a:r>
              <a:rPr lang="en-US" sz="1600" dirty="0" smtClean="0">
                <a:latin typeface="Arial" pitchFamily="34" charset="0"/>
                <a:cs typeface="Arial" pitchFamily="34" charset="0"/>
              </a:rPr>
              <a:t>unnecessary features.</a:t>
            </a:r>
            <a:endParaRPr lang="en-US" sz="1600" dirty="0">
              <a:latin typeface="Arial" pitchFamily="34" charset="0"/>
              <a:cs typeface="Arial" pitchFamily="34" charset="0"/>
            </a:endParaRPr>
          </a:p>
        </p:txBody>
      </p:sp>
      <p:pic>
        <p:nvPicPr>
          <p:cNvPr id="4098" name="Picture 2"/>
          <p:cNvPicPr>
            <a:picLocks noChangeAspect="1" noChangeArrowheads="1"/>
          </p:cNvPicPr>
          <p:nvPr/>
        </p:nvPicPr>
        <p:blipFill>
          <a:blip r:embed="rId2"/>
          <a:srcRect/>
          <a:stretch>
            <a:fillRect/>
          </a:stretch>
        </p:blipFill>
        <p:spPr bwMode="auto">
          <a:xfrm>
            <a:off x="1176339" y="1002543"/>
            <a:ext cx="4310061" cy="87652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447800" y="2266950"/>
            <a:ext cx="3779756" cy="2590800"/>
          </a:xfrm>
          <a:prstGeom prst="rect">
            <a:avLst/>
          </a:prstGeom>
          <a:noFill/>
          <a:ln w="9525">
            <a:noFill/>
            <a:miter lim="800000"/>
            <a:headEnd/>
            <a:tailEnd/>
          </a:ln>
          <a:effectLst/>
        </p:spPr>
      </p:pic>
      <p:sp>
        <p:nvSpPr>
          <p:cNvPr id="7" name="Rectangle 6"/>
          <p:cNvSpPr/>
          <p:nvPr/>
        </p:nvSpPr>
        <p:spPr>
          <a:xfrm>
            <a:off x="1143000" y="1885950"/>
            <a:ext cx="7467600" cy="338554"/>
          </a:xfrm>
          <a:prstGeom prst="rect">
            <a:avLst/>
          </a:prstGeom>
        </p:spPr>
        <p:txBody>
          <a:bodyPr wrap="square">
            <a:spAutoFit/>
          </a:bodyPr>
          <a:lstStyle/>
          <a:p>
            <a:pPr>
              <a:buFont typeface="Wingdings" pitchFamily="2" charset="2"/>
              <a:buChar char="v"/>
            </a:pPr>
            <a:r>
              <a:rPr lang="en-US" sz="1600" b="1" dirty="0" smtClean="0">
                <a:latin typeface="Arial" pitchFamily="34" charset="0"/>
                <a:cs typeface="Arial" pitchFamily="34" charset="0"/>
              </a:rPr>
              <a:t> </a:t>
            </a:r>
            <a:r>
              <a:rPr lang="en-US" sz="1600" dirty="0" smtClean="0">
                <a:latin typeface="Arial" pitchFamily="34" charset="0"/>
                <a:cs typeface="Arial" pitchFamily="34" charset="0"/>
              </a:rPr>
              <a:t>Imputing the missing values.</a:t>
            </a:r>
            <a:endParaRPr lang="en-US" sz="1600" dirty="0">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5229</TotalTime>
  <Words>3115</Words>
  <Application>Microsoft Office PowerPoint</Application>
  <PresentationFormat>On-screen Show (16:9)</PresentationFormat>
  <Paragraphs>295</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Solstice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acer</cp:lastModifiedBy>
  <cp:revision>200</cp:revision>
  <dcterms:created xsi:type="dcterms:W3CDTF">2022-01-23T06:37:11Z</dcterms:created>
  <dcterms:modified xsi:type="dcterms:W3CDTF">2022-03-10T20:17:33Z</dcterms:modified>
</cp:coreProperties>
</file>