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9" r:id="rId3"/>
    <p:sldId id="270" r:id="rId4"/>
    <p:sldId id="327" r:id="rId5"/>
    <p:sldId id="309" r:id="rId6"/>
    <p:sldId id="345" r:id="rId7"/>
    <p:sldId id="274" r:id="rId8"/>
    <p:sldId id="275" r:id="rId9"/>
    <p:sldId id="328" r:id="rId10"/>
    <p:sldId id="346" r:id="rId11"/>
    <p:sldId id="310" r:id="rId12"/>
    <p:sldId id="276" r:id="rId13"/>
    <p:sldId id="349" r:id="rId14"/>
    <p:sldId id="329" r:id="rId15"/>
    <p:sldId id="330" r:id="rId16"/>
    <p:sldId id="331" r:id="rId17"/>
    <p:sldId id="332" r:id="rId18"/>
    <p:sldId id="333" r:id="rId19"/>
    <p:sldId id="334" r:id="rId20"/>
    <p:sldId id="335" r:id="rId21"/>
    <p:sldId id="336" r:id="rId22"/>
    <p:sldId id="347" r:id="rId23"/>
    <p:sldId id="317" r:id="rId24"/>
    <p:sldId id="321" r:id="rId25"/>
    <p:sldId id="322" r:id="rId26"/>
    <p:sldId id="324" r:id="rId27"/>
    <p:sldId id="339" r:id="rId28"/>
    <p:sldId id="340" r:id="rId29"/>
    <p:sldId id="308" r:id="rId30"/>
    <p:sldId id="348" r:id="rId31"/>
    <p:sldId id="307"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499" autoAdjust="0"/>
  </p:normalViewPr>
  <p:slideViewPr>
    <p:cSldViewPr>
      <p:cViewPr varScale="1">
        <p:scale>
          <a:sx n="153" d="100"/>
          <a:sy n="153" d="100"/>
        </p:scale>
        <p:origin x="-41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039054B-2E5D-4591-85EA-A6EC3957B384}" type="datetimeFigureOut">
              <a:rPr lang="en-US" smtClean="0"/>
              <a:pPr/>
              <a:t>4/8/2022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C58D25E-4619-44A8-A09D-3ADE8ADC4613}" type="slidenum">
              <a:rPr lang="en-US" smtClean="0"/>
              <a:pPr/>
              <a:t>‹#›</a:t>
            </a:fld>
            <a:endParaRPr lang="en-US"/>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39054B-2E5D-4591-85EA-A6EC3957B384}" type="datetimeFigureOut">
              <a:rPr lang="en-US" smtClean="0"/>
              <a:pPr/>
              <a:t>4/8/2022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39054B-2E5D-4591-85EA-A6EC3957B384}" type="datetimeFigureOut">
              <a:rPr lang="en-US" smtClean="0"/>
              <a:pPr/>
              <a:t>4/8/2022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39054B-2E5D-4591-85EA-A6EC3957B384}" type="datetimeFigureOut">
              <a:rPr lang="en-US" smtClean="0"/>
              <a:pPr/>
              <a:t>4/8/2022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039054B-2E5D-4591-85EA-A6EC3957B384}" type="datetimeFigureOut">
              <a:rPr lang="en-US" smtClean="0"/>
              <a:pPr/>
              <a:t>4/8/2022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58D25E-4619-44A8-A09D-3ADE8ADC4613}" type="slidenum">
              <a:rPr lang="en-US" smtClean="0"/>
              <a:pPr/>
              <a:t>‹#›</a:t>
            </a:fld>
            <a:endParaRPr lang="en-US"/>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039054B-2E5D-4591-85EA-A6EC3957B384}" type="datetimeFigureOut">
              <a:rPr lang="en-US" smtClean="0"/>
              <a:pPr/>
              <a:t>4/8/2022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039054B-2E5D-4591-85EA-A6EC3957B384}" type="datetimeFigureOut">
              <a:rPr lang="en-US" smtClean="0"/>
              <a:pPr/>
              <a:t>4/8/2022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039054B-2E5D-4591-85EA-A6EC3957B384}" type="datetimeFigureOut">
              <a:rPr lang="en-US" smtClean="0"/>
              <a:pPr/>
              <a:t>4/8/2022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039054B-2E5D-4591-85EA-A6EC3957B384}" type="datetimeFigureOut">
              <a:rPr lang="en-US" smtClean="0"/>
              <a:pPr/>
              <a:t>4/8/2022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C58D25E-4619-44A8-A09D-3ADE8ADC4613}" type="slidenum">
              <a:rPr lang="en-US" smtClean="0"/>
              <a:pPr/>
              <a:t>‹#›</a:t>
            </a:fld>
            <a:endParaRPr lang="en-US"/>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039054B-2E5D-4591-85EA-A6EC3957B384}" type="datetimeFigureOut">
              <a:rPr lang="en-US" smtClean="0"/>
              <a:pPr/>
              <a:t>4/8/2022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039054B-2E5D-4591-85EA-A6EC3957B384}" type="datetimeFigureOut">
              <a:rPr lang="en-US" smtClean="0"/>
              <a:pPr/>
              <a:t>4/8/2022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C58D25E-4619-44A8-A09D-3ADE8ADC4613}" type="slidenum">
              <a:rPr lang="en-US" smtClean="0"/>
              <a:pPr/>
              <a:t>‹#›</a:t>
            </a:fld>
            <a:endParaRPr lang="en-US"/>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39054B-2E5D-4591-85EA-A6EC3957B384}" type="datetimeFigureOut">
              <a:rPr lang="en-US" smtClean="0"/>
              <a:pPr/>
              <a:t>4/8/2022</a:t>
            </a:fld>
            <a:endParaRPr lang="en-US"/>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C58D25E-4619-44A8-A09D-3ADE8ADC4613}" type="slidenum">
              <a:rPr lang="en-US" smtClean="0"/>
              <a:pPr/>
              <a:t>‹#›</a:t>
            </a:fld>
            <a:endParaRPr lang="en-US"/>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71600" y="361950"/>
            <a:ext cx="7391400" cy="4154984"/>
          </a:xfrm>
          <a:prstGeom prst="rect">
            <a:avLst/>
          </a:prstGeom>
          <a:noFill/>
        </p:spPr>
        <p:txBody>
          <a:bodyPr wrap="square" rtlCol="0">
            <a:spAutoFit/>
          </a:bodyPr>
          <a:lstStyle/>
          <a:p>
            <a:r>
              <a:rPr lang="en-IN" sz="1600" b="1" u="sng" dirty="0" smtClean="0">
                <a:solidFill>
                  <a:srgbClr val="002060"/>
                </a:solidFill>
              </a:rPr>
              <a:t> </a:t>
            </a:r>
          </a:p>
          <a:p>
            <a:pPr algn="ctr"/>
            <a:endParaRPr lang="en-IN" sz="2000" b="1" dirty="0" smtClean="0">
              <a:solidFill>
                <a:srgbClr val="002060"/>
              </a:solidFill>
            </a:endParaRPr>
          </a:p>
          <a:p>
            <a:pPr algn="ctr"/>
            <a:endParaRPr lang="en-IN" sz="2000" b="1" dirty="0">
              <a:solidFill>
                <a:srgbClr val="002060"/>
              </a:solidFill>
            </a:endParaRPr>
          </a:p>
          <a:p>
            <a:pPr algn="ctr"/>
            <a:endParaRPr lang="en-IN" b="1" dirty="0" smtClean="0">
              <a:solidFill>
                <a:srgbClr val="002060"/>
              </a:solidFill>
              <a:latin typeface="Verdana" pitchFamily="34" charset="0"/>
              <a:ea typeface="Verdana" pitchFamily="34" charset="0"/>
            </a:endParaRPr>
          </a:p>
          <a:p>
            <a:pPr algn="ctr"/>
            <a:r>
              <a:rPr lang="en-IN" b="1" dirty="0" smtClean="0">
                <a:solidFill>
                  <a:srgbClr val="002060"/>
                </a:solidFill>
                <a:latin typeface="Verdana" pitchFamily="34" charset="0"/>
                <a:ea typeface="Verdana" pitchFamily="34" charset="0"/>
              </a:rPr>
              <a:t> </a:t>
            </a:r>
          </a:p>
          <a:p>
            <a:pPr algn="ctr"/>
            <a:r>
              <a:rPr lang="en-US" sz="2800" b="1" dirty="0" smtClean="0">
                <a:solidFill>
                  <a:srgbClr val="002060"/>
                </a:solidFill>
                <a:latin typeface="Verdana" pitchFamily="34" charset="0"/>
                <a:ea typeface="Verdana" pitchFamily="34" charset="0"/>
              </a:rPr>
              <a:t>Malignant Comments Classifier Project</a:t>
            </a:r>
            <a:endParaRPr lang="en-IN" sz="2800" b="1" dirty="0" smtClean="0">
              <a:solidFill>
                <a:srgbClr val="002060"/>
              </a:solidFill>
              <a:latin typeface="Verdana" pitchFamily="34" charset="0"/>
              <a:ea typeface="Verdana" pitchFamily="34" charset="0"/>
            </a:endParaRPr>
          </a:p>
          <a:p>
            <a:pPr algn="r"/>
            <a:endParaRPr lang="en-IN" sz="1600" b="1" dirty="0">
              <a:solidFill>
                <a:srgbClr val="002060"/>
              </a:solidFill>
              <a:latin typeface="Verdana" pitchFamily="34" charset="0"/>
              <a:ea typeface="Verdana" pitchFamily="34" charset="0"/>
            </a:endParaRPr>
          </a:p>
          <a:p>
            <a:pPr algn="r"/>
            <a:endParaRPr lang="en-IN" sz="1600" b="1" dirty="0" smtClean="0">
              <a:solidFill>
                <a:srgbClr val="002060"/>
              </a:solidFill>
              <a:latin typeface="Verdana" pitchFamily="34" charset="0"/>
              <a:ea typeface="Verdana" pitchFamily="34" charset="0"/>
            </a:endParaRPr>
          </a:p>
          <a:p>
            <a:pPr algn="r"/>
            <a:endParaRPr lang="en-IN" sz="1600" b="1" dirty="0">
              <a:solidFill>
                <a:srgbClr val="002060"/>
              </a:solidFill>
              <a:latin typeface="Verdana" pitchFamily="34" charset="0"/>
              <a:ea typeface="Verdana" pitchFamily="34" charset="0"/>
            </a:endParaRPr>
          </a:p>
          <a:p>
            <a:pPr algn="ctr"/>
            <a:r>
              <a:rPr lang="en-IN" sz="1600" b="1" dirty="0" smtClean="0">
                <a:solidFill>
                  <a:srgbClr val="002060"/>
                </a:solidFill>
                <a:latin typeface="Verdana" pitchFamily="34" charset="0"/>
                <a:ea typeface="Verdana" pitchFamily="34" charset="0"/>
              </a:rPr>
              <a:t>					Submitted By:</a:t>
            </a:r>
          </a:p>
          <a:p>
            <a:pPr algn="r"/>
            <a:r>
              <a:rPr lang="en-US" sz="2000" b="1" dirty="0" smtClean="0">
                <a:solidFill>
                  <a:srgbClr val="002060"/>
                </a:solidFill>
                <a:latin typeface="Verdana" pitchFamily="34" charset="0"/>
                <a:ea typeface="Verdana" pitchFamily="34" charset="0"/>
              </a:rPr>
              <a:t>SYED MUGERA BILAL</a:t>
            </a:r>
          </a:p>
          <a:p>
            <a:pPr algn="r"/>
            <a:r>
              <a:rPr lang="en-US" sz="1600" dirty="0">
                <a:solidFill>
                  <a:srgbClr val="002060"/>
                </a:solidFill>
                <a:latin typeface="Verdana" pitchFamily="34" charset="0"/>
                <a:ea typeface="Verdana" pitchFamily="34" charset="0"/>
              </a:rPr>
              <a:t>s</a:t>
            </a:r>
            <a:r>
              <a:rPr lang="en-US" sz="1600" dirty="0" smtClean="0">
                <a:solidFill>
                  <a:srgbClr val="002060"/>
                </a:solidFill>
                <a:latin typeface="Verdana" pitchFamily="34" charset="0"/>
                <a:ea typeface="Verdana" pitchFamily="34" charset="0"/>
              </a:rPr>
              <a:t>yedbilalarmaan@gmail.com</a:t>
            </a:r>
            <a:endParaRPr lang="en-US" sz="2800" dirty="0">
              <a:solidFill>
                <a:srgbClr val="002060"/>
              </a:solidFill>
              <a:latin typeface="Verdana" pitchFamily="34" charset="0"/>
              <a:ea typeface="Verdana" pitchFamily="34" charset="0"/>
            </a:endParaRPr>
          </a:p>
          <a:p>
            <a:endParaRPr lang="en-US" sz="1600" dirty="0"/>
          </a:p>
        </p:txBody>
      </p:sp>
      <p:cxnSp>
        <p:nvCxnSpPr>
          <p:cNvPr id="8" name="Straight Connector 7"/>
          <p:cNvCxnSpPr/>
          <p:nvPr/>
        </p:nvCxnSpPr>
        <p:spPr>
          <a:xfrm>
            <a:off x="1676400" y="2952750"/>
            <a:ext cx="6781800" cy="158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514350"/>
            <a:ext cx="5867400" cy="369332"/>
          </a:xfrm>
          <a:prstGeom prst="rect">
            <a:avLst/>
          </a:prstGeom>
        </p:spPr>
        <p:txBody>
          <a:bodyPr wrap="square">
            <a:spAutoFit/>
          </a:bodyPr>
          <a:lstStyle/>
          <a:p>
            <a:pPr>
              <a:buFont typeface="Wingdings" panose="05000000000000000000" pitchFamily="2" charset="2"/>
              <a:buChar char="Ø"/>
            </a:pPr>
            <a:r>
              <a:rPr lang="en-IN" dirty="0" smtClean="0">
                <a:latin typeface="Arial Rounded MT Bold" panose="020F0704030504030204" pitchFamily="34" charset="0"/>
              </a:rPr>
              <a:t>Checking for null values </a:t>
            </a:r>
            <a:endParaRPr lang="en-IN" dirty="0">
              <a:latin typeface="Arial Rounded MT Bold" panose="020F0704030504030204" pitchFamily="34" charset="0"/>
            </a:endParaRPr>
          </a:p>
        </p:txBody>
      </p:sp>
      <p:pic>
        <p:nvPicPr>
          <p:cNvPr id="4098" name="Picture 2"/>
          <p:cNvPicPr>
            <a:picLocks noChangeAspect="1" noChangeArrowheads="1"/>
          </p:cNvPicPr>
          <p:nvPr/>
        </p:nvPicPr>
        <p:blipFill>
          <a:blip r:embed="rId2"/>
          <a:srcRect/>
          <a:stretch>
            <a:fillRect/>
          </a:stretch>
        </p:blipFill>
        <p:spPr bwMode="auto">
          <a:xfrm>
            <a:off x="1143000" y="971550"/>
            <a:ext cx="4448175" cy="21240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333500" y="3257550"/>
            <a:ext cx="4000500" cy="12287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328196"/>
            <a:ext cx="7467600" cy="338554"/>
          </a:xfrm>
          <a:prstGeom prst="rect">
            <a:avLst/>
          </a:prstGeom>
        </p:spPr>
        <p:txBody>
          <a:bodyPr wrap="square">
            <a:spAutoFit/>
          </a:bodyPr>
          <a:lstStyle/>
          <a:p>
            <a:pPr>
              <a:buFont typeface="Wingdings" panose="05000000000000000000" pitchFamily="2" charset="2"/>
              <a:buChar char="Ø"/>
            </a:pPr>
            <a:r>
              <a:rPr lang="en-US" sz="1600" dirty="0" smtClean="0">
                <a:latin typeface="Arial Rounded MT Bold" panose="020F0704030504030204" pitchFamily="34" charset="0"/>
              </a:rPr>
              <a:t>Checking statistical summary of the dataset </a:t>
            </a:r>
            <a:endParaRPr lang="en-US" sz="1600" dirty="0">
              <a:latin typeface="Arial Rounded MT Bold" panose="020F0704030504030204" pitchFamily="34" charset="0"/>
            </a:endParaRPr>
          </a:p>
        </p:txBody>
      </p:sp>
      <p:pic>
        <p:nvPicPr>
          <p:cNvPr id="5122" name="Picture 2"/>
          <p:cNvPicPr>
            <a:picLocks noChangeAspect="1" noChangeArrowheads="1"/>
          </p:cNvPicPr>
          <p:nvPr/>
        </p:nvPicPr>
        <p:blipFill>
          <a:blip r:embed="rId2"/>
          <a:srcRect/>
          <a:stretch>
            <a:fillRect/>
          </a:stretch>
        </p:blipFill>
        <p:spPr bwMode="auto">
          <a:xfrm>
            <a:off x="2286000" y="666750"/>
            <a:ext cx="5714999" cy="2439423"/>
          </a:xfrm>
          <a:prstGeom prst="rect">
            <a:avLst/>
          </a:prstGeom>
          <a:noFill/>
          <a:ln w="9525">
            <a:noFill/>
            <a:miter lim="800000"/>
            <a:headEnd/>
            <a:tailEnd/>
          </a:ln>
          <a:effectLst/>
        </p:spPr>
      </p:pic>
      <p:sp>
        <p:nvSpPr>
          <p:cNvPr id="8" name="Rectangle 7"/>
          <p:cNvSpPr/>
          <p:nvPr/>
        </p:nvSpPr>
        <p:spPr>
          <a:xfrm>
            <a:off x="1219200" y="3105150"/>
            <a:ext cx="7315200" cy="1815882"/>
          </a:xfrm>
          <a:prstGeom prst="rect">
            <a:avLst/>
          </a:prstGeom>
        </p:spPr>
        <p:txBody>
          <a:bodyPr wrap="square">
            <a:spAutoFit/>
          </a:bodyPr>
          <a:lstStyle/>
          <a:p>
            <a:pPr algn="just">
              <a:buFont typeface="Arial" panose="020B0604020202020204" pitchFamily="34" charset="0"/>
              <a:buChar char="•"/>
            </a:pPr>
            <a:r>
              <a:rPr lang="en-US" sz="1400" dirty="0" smtClean="0">
                <a:latin typeface="Arial Rounded MT Bold" panose="020F0704030504030204" pitchFamily="34" charset="0"/>
              </a:rPr>
              <a:t>The minimum value and the maximum value of the attributes is same i.e., 0 and 1 respectively. </a:t>
            </a:r>
          </a:p>
          <a:p>
            <a:pPr algn="just">
              <a:buFont typeface="Arial" panose="020B0604020202020204" pitchFamily="34" charset="0"/>
              <a:buChar char="•"/>
            </a:pPr>
            <a:r>
              <a:rPr lang="en-US" sz="1400" dirty="0" smtClean="0">
                <a:latin typeface="Arial Rounded MT Bold" panose="020F0704030504030204" pitchFamily="34" charset="0"/>
              </a:rPr>
              <a:t>The mean and standard deviation is nearly 0-1 of all the attributes in the training dataset. </a:t>
            </a:r>
          </a:p>
          <a:p>
            <a:pPr algn="just">
              <a:buFont typeface="Arial" panose="020B0604020202020204" pitchFamily="34" charset="0"/>
              <a:buChar char="•"/>
            </a:pPr>
            <a:r>
              <a:rPr lang="en-US" sz="1400" dirty="0" smtClean="0">
                <a:latin typeface="Arial Rounded MT Bold" panose="020F0704030504030204" pitchFamily="34" charset="0"/>
              </a:rPr>
              <a:t>Here, with this statistical analysis, it is interpreted that there are no outliers as well as </a:t>
            </a:r>
            <a:r>
              <a:rPr lang="en-US" sz="1400" dirty="0" err="1" smtClean="0">
                <a:latin typeface="Arial Rounded MT Bold" panose="020F0704030504030204" pitchFamily="34" charset="0"/>
              </a:rPr>
              <a:t>skewness</a:t>
            </a:r>
            <a:r>
              <a:rPr lang="en-US" sz="1400" dirty="0" smtClean="0">
                <a:latin typeface="Arial Rounded MT Bold" panose="020F0704030504030204" pitchFamily="34" charset="0"/>
              </a:rPr>
              <a:t> present in this training dataset. </a:t>
            </a:r>
          </a:p>
          <a:p>
            <a:pPr algn="just">
              <a:buFont typeface="Arial" panose="020B0604020202020204" pitchFamily="34" charset="0"/>
              <a:buChar char="•"/>
            </a:pPr>
            <a:r>
              <a:rPr lang="en-US" sz="1400" dirty="0" smtClean="0">
                <a:latin typeface="Arial Rounded MT Bold" panose="020F0704030504030204" pitchFamily="34" charset="0"/>
              </a:rPr>
              <a:t>The count of each field is equal which shows that there are no missing values present. </a:t>
            </a:r>
            <a:endParaRPr lang="en-US" sz="1400" dirty="0">
              <a:latin typeface="Arial Rounded MT Bold" panose="020F07040305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298430"/>
            <a:ext cx="4267200" cy="400110"/>
          </a:xfrm>
          <a:prstGeom prst="rect">
            <a:avLst/>
          </a:prstGeom>
          <a:noFill/>
        </p:spPr>
        <p:txBody>
          <a:bodyPr wrap="square" rtlCol="0">
            <a:spAutoFit/>
          </a:bodyPr>
          <a:lstStyle/>
          <a:p>
            <a:r>
              <a:rPr lang="en-US" sz="2000" b="1" u="sng" dirty="0" smtClean="0">
                <a:latin typeface="Arial Rounded MT Bold" pitchFamily="34" charset="0"/>
                <a:cs typeface="Arial" pitchFamily="34" charset="0"/>
              </a:rPr>
              <a:t>Exploratory</a:t>
            </a:r>
            <a:r>
              <a:rPr lang="en-US" sz="2000" b="1" u="sng" dirty="0" smtClean="0">
                <a:latin typeface="Arial" pitchFamily="34" charset="0"/>
                <a:cs typeface="Arial" pitchFamily="34" charset="0"/>
              </a:rPr>
              <a:t> Data Analysis (EDA)</a:t>
            </a:r>
          </a:p>
        </p:txBody>
      </p:sp>
      <p:pic>
        <p:nvPicPr>
          <p:cNvPr id="6146" name="Picture 2"/>
          <p:cNvPicPr>
            <a:picLocks noChangeAspect="1" noChangeArrowheads="1"/>
          </p:cNvPicPr>
          <p:nvPr/>
        </p:nvPicPr>
        <p:blipFill>
          <a:blip r:embed="rId2"/>
          <a:srcRect/>
          <a:stretch>
            <a:fillRect/>
          </a:stretch>
        </p:blipFill>
        <p:spPr bwMode="auto">
          <a:xfrm>
            <a:off x="1981200" y="885125"/>
            <a:ext cx="4852987" cy="2982025"/>
          </a:xfrm>
          <a:prstGeom prst="rect">
            <a:avLst/>
          </a:prstGeom>
          <a:noFill/>
          <a:ln w="9525">
            <a:noFill/>
            <a:miter lim="800000"/>
            <a:headEnd/>
            <a:tailEnd/>
          </a:ln>
          <a:effectLst/>
        </p:spPr>
      </p:pic>
      <p:sp>
        <p:nvSpPr>
          <p:cNvPr id="5" name="Rectangle 4"/>
          <p:cNvSpPr/>
          <p:nvPr/>
        </p:nvSpPr>
        <p:spPr>
          <a:xfrm>
            <a:off x="1524000" y="4019550"/>
            <a:ext cx="6553200" cy="523220"/>
          </a:xfrm>
          <a:prstGeom prst="rect">
            <a:avLst/>
          </a:prstGeom>
        </p:spPr>
        <p:txBody>
          <a:bodyPr wrap="square">
            <a:spAutoFit/>
          </a:bodyPr>
          <a:lstStyle/>
          <a:p>
            <a:r>
              <a:rPr lang="en-US" sz="1400" dirty="0" smtClean="0">
                <a:latin typeface="Arial Rounded MT Bold" pitchFamily="34" charset="0"/>
              </a:rPr>
              <a:t>Malignant comments are the highest among all whereas threat comments are very less. Rude and abuse comments are also present more.</a:t>
            </a:r>
            <a:endParaRPr lang="en-US" sz="1400" dirty="0">
              <a:latin typeface="Arial Rounded MT Bold"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1752599" y="742950"/>
            <a:ext cx="5487991" cy="3886200"/>
          </a:xfrm>
          <a:prstGeom prst="rect">
            <a:avLst/>
          </a:prstGeom>
          <a:noFill/>
          <a:ln w="9525">
            <a:noFill/>
            <a:miter lim="800000"/>
            <a:headEnd/>
            <a:tailEnd/>
          </a:ln>
          <a:effectLst/>
        </p:spPr>
      </p:pic>
      <p:sp>
        <p:nvSpPr>
          <p:cNvPr id="6" name="TextBox 5"/>
          <p:cNvSpPr txBox="1"/>
          <p:nvPr/>
        </p:nvSpPr>
        <p:spPr>
          <a:xfrm>
            <a:off x="1219200" y="298430"/>
            <a:ext cx="4267200" cy="400110"/>
          </a:xfrm>
          <a:prstGeom prst="rect">
            <a:avLst/>
          </a:prstGeom>
          <a:noFill/>
        </p:spPr>
        <p:txBody>
          <a:bodyPr wrap="square" rtlCol="0">
            <a:spAutoFit/>
          </a:bodyPr>
          <a:lstStyle/>
          <a:p>
            <a:r>
              <a:rPr lang="en-US" sz="2000" b="1" u="sng" dirty="0" smtClean="0">
                <a:latin typeface="Arial Rounded MT Bold" pitchFamily="34" charset="0"/>
                <a:cs typeface="Arial" pitchFamily="34" charset="0"/>
              </a:rPr>
              <a:t>Plotting pie-chart</a:t>
            </a:r>
            <a:endParaRPr lang="en-US" sz="2000" b="1" u="sng" dirty="0" smtClean="0">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438400" y="285750"/>
            <a:ext cx="4419600" cy="3519764"/>
          </a:xfrm>
          <a:prstGeom prst="rect">
            <a:avLst/>
          </a:prstGeom>
          <a:noFill/>
          <a:ln w="9525">
            <a:noFill/>
            <a:miter lim="800000"/>
            <a:headEnd/>
            <a:tailEnd/>
          </a:ln>
          <a:effectLst/>
        </p:spPr>
      </p:pic>
      <p:sp>
        <p:nvSpPr>
          <p:cNvPr id="4" name="Rectangle 3"/>
          <p:cNvSpPr/>
          <p:nvPr/>
        </p:nvSpPr>
        <p:spPr>
          <a:xfrm>
            <a:off x="1295400" y="3790950"/>
            <a:ext cx="7467600" cy="954107"/>
          </a:xfrm>
          <a:prstGeom prst="rect">
            <a:avLst/>
          </a:prstGeom>
        </p:spPr>
        <p:txBody>
          <a:bodyPr wrap="square">
            <a:spAutoFit/>
          </a:bodyPr>
          <a:lstStyle/>
          <a:p>
            <a:r>
              <a:rPr lang="en-US" sz="1400" dirty="0" smtClean="0">
                <a:latin typeface="Arial Rounded MT Bold" pitchFamily="34" charset="0"/>
              </a:rPr>
              <a:t>Above is a plot showing the comment length frequency. As noticed, most of the comments are short with only a few comments longer than 1000 words. Majority of the comments are of length 500, where maximum length is 5000 and minimum length is 5. Median length being 250.</a:t>
            </a:r>
            <a:endParaRPr lang="en-US" sz="1400" dirty="0">
              <a:latin typeface="Arial Rounded MT Bold"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905000" y="209550"/>
            <a:ext cx="4891087" cy="3731478"/>
          </a:xfrm>
          <a:prstGeom prst="rect">
            <a:avLst/>
          </a:prstGeom>
          <a:noFill/>
          <a:ln w="9525">
            <a:noFill/>
            <a:miter lim="800000"/>
            <a:headEnd/>
            <a:tailEnd/>
          </a:ln>
          <a:effectLst/>
        </p:spPr>
      </p:pic>
      <p:sp>
        <p:nvSpPr>
          <p:cNvPr id="4" name="Rectangle 3"/>
          <p:cNvSpPr/>
          <p:nvPr/>
        </p:nvSpPr>
        <p:spPr>
          <a:xfrm>
            <a:off x="1219200" y="4019550"/>
            <a:ext cx="7543800" cy="954107"/>
          </a:xfrm>
          <a:prstGeom prst="rect">
            <a:avLst/>
          </a:prstGeom>
        </p:spPr>
        <p:txBody>
          <a:bodyPr wrap="square">
            <a:spAutoFit/>
          </a:bodyPr>
          <a:lstStyle/>
          <a:p>
            <a:r>
              <a:rPr lang="en-US" sz="1400" dirty="0" smtClean="0">
                <a:latin typeface="Arial Rounded MT Bold" pitchFamily="34" charset="0"/>
              </a:rPr>
              <a:t>The highest positive correlation is seen in between fields 'rude' and 'abuse'.</a:t>
            </a:r>
          </a:p>
          <a:p>
            <a:r>
              <a:rPr lang="en-US" sz="1400" dirty="0" smtClean="0">
                <a:latin typeface="Arial Rounded MT Bold" pitchFamily="34" charset="0"/>
              </a:rPr>
              <a:t>Attribute 'threat' is negatively correlated with each and every other feature of this training dataset.</a:t>
            </a:r>
          </a:p>
          <a:p>
            <a:r>
              <a:rPr lang="en-US" sz="1400" dirty="0" smtClean="0">
                <a:latin typeface="Arial Rounded MT Bold" pitchFamily="34" charset="0"/>
              </a:rPr>
              <a:t>Overall the correlation among the attributes is not positive.</a:t>
            </a:r>
            <a:endParaRPr lang="en-US" sz="1400" dirty="0">
              <a:latin typeface="Arial Rounded MT Bold"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5798E0F-62A7-4C2A-BC32-A7D9EFE15234}"/>
              </a:ext>
            </a:extLst>
          </p:cNvPr>
          <p:cNvSpPr>
            <a:spLocks noGrp="1"/>
          </p:cNvSpPr>
          <p:nvPr>
            <p:ph idx="1"/>
          </p:nvPr>
        </p:nvSpPr>
        <p:spPr>
          <a:xfrm>
            <a:off x="1143000" y="576507"/>
            <a:ext cx="7504590" cy="3976443"/>
          </a:xfrm>
        </p:spPr>
        <p:txBody>
          <a:bodyPr>
            <a:normAutofit fontScale="77500" lnSpcReduction="20000"/>
          </a:bodyPr>
          <a:lstStyle/>
          <a:p>
            <a:pPr algn="just">
              <a:buNone/>
            </a:pPr>
            <a:r>
              <a:rPr lang="en-IN" sz="2100" b="0" i="0" u="none" strike="noStrike" baseline="0" dirty="0">
                <a:solidFill>
                  <a:schemeClr val="tx1"/>
                </a:solidFill>
                <a:latin typeface="Arial Rounded MT Bold" panose="020F0704030504030204" pitchFamily="34" charset="0"/>
              </a:rPr>
              <a:t>Dropping the Column </a:t>
            </a:r>
          </a:p>
          <a:p>
            <a:pPr algn="just">
              <a:buNone/>
            </a:pPr>
            <a:r>
              <a:rPr lang="en-US" sz="1400" i="0" u="none" strike="noStrike" baseline="0" dirty="0" smtClean="0">
                <a:solidFill>
                  <a:schemeClr val="tx1"/>
                </a:solidFill>
                <a:latin typeface="Arial Rounded MT Bold" panose="020F0704030504030204" pitchFamily="34" charset="0"/>
              </a:rPr>
              <a:t>	Due to the wide range of given data, it is extremely fruitful to clean, shape and set the data in the</a:t>
            </a:r>
            <a:r>
              <a:rPr lang="en-US" sz="1400" i="0" u="none" strike="noStrike" dirty="0" smtClean="0">
                <a:solidFill>
                  <a:schemeClr val="tx1"/>
                </a:solidFill>
                <a:latin typeface="Arial Rounded MT Bold" panose="020F0704030504030204" pitchFamily="34" charset="0"/>
              </a:rPr>
              <a:t> </a:t>
            </a:r>
            <a:r>
              <a:rPr lang="en-US" sz="1400" i="0" u="none" strike="noStrike" baseline="0" dirty="0" smtClean="0">
                <a:solidFill>
                  <a:schemeClr val="tx1"/>
                </a:solidFill>
                <a:latin typeface="Arial Rounded MT Bold" panose="020F0704030504030204" pitchFamily="34" charset="0"/>
              </a:rPr>
              <a:t>most suitable form. Dropping unnecessary columns declines the chances of producing errors. Thus, column ‘ID’ was dropped from the train dataset as every comment has its own unique id. After dropping the same, the dataset is now having 7 attributes in total including the target variables. </a:t>
            </a:r>
            <a:endParaRPr lang="en-US" sz="1400" i="0" u="none" strike="noStrike" baseline="0" dirty="0">
              <a:solidFill>
                <a:schemeClr val="tx1"/>
              </a:solidFill>
              <a:latin typeface="Arial Rounded MT Bold" panose="020F0704030504030204" pitchFamily="34" charset="0"/>
            </a:endParaRPr>
          </a:p>
          <a:p>
            <a:pPr marL="0" indent="0">
              <a:buNone/>
            </a:pPr>
            <a:endParaRPr lang="en-US" sz="1400" b="0" i="0" u="none" strike="noStrike" baseline="0" dirty="0">
              <a:solidFill>
                <a:schemeClr val="tx1"/>
              </a:solidFill>
              <a:latin typeface="Arial Rounded MT Bold" panose="020F0704030504030204" pitchFamily="34" charset="0"/>
            </a:endParaRPr>
          </a:p>
          <a:p>
            <a:pPr>
              <a:buNone/>
            </a:pPr>
            <a:r>
              <a:rPr lang="en-US" sz="1900" b="0" i="0" u="none" strike="noStrike" baseline="0" dirty="0">
                <a:solidFill>
                  <a:schemeClr val="tx1"/>
                </a:solidFill>
                <a:latin typeface="Arial Rounded MT Bold" panose="020F0704030504030204" pitchFamily="34" charset="0"/>
              </a:rPr>
              <a:t>Cleaning the data using NLP </a:t>
            </a:r>
          </a:p>
          <a:p>
            <a:pPr algn="just">
              <a:buNone/>
            </a:pPr>
            <a:r>
              <a:rPr lang="en-US" sz="1400" b="0" i="0" u="none" strike="noStrike" baseline="0" dirty="0">
                <a:solidFill>
                  <a:schemeClr val="tx1"/>
                </a:solidFill>
                <a:latin typeface="Arial Rounded MT Bold" panose="020F0704030504030204" pitchFamily="34" charset="0"/>
              </a:rPr>
              <a:t>● Replaced the extra lines or ‘\n’ from the text. </a:t>
            </a:r>
          </a:p>
          <a:p>
            <a:pPr algn="just">
              <a:buNone/>
            </a:pPr>
            <a:r>
              <a:rPr lang="en-US" sz="1400" b="0" i="0" u="none" strike="noStrike" baseline="0" dirty="0">
                <a:solidFill>
                  <a:schemeClr val="tx1"/>
                </a:solidFill>
                <a:latin typeface="Arial Rounded MT Bold" panose="020F0704030504030204" pitchFamily="34" charset="0"/>
              </a:rPr>
              <a:t>● Transform the text into lower case. </a:t>
            </a:r>
          </a:p>
          <a:p>
            <a:pPr algn="just">
              <a:buNone/>
            </a:pPr>
            <a:r>
              <a:rPr lang="en-US" sz="1400" b="0" i="0" u="none" strike="noStrike" baseline="0" dirty="0">
                <a:solidFill>
                  <a:schemeClr val="tx1"/>
                </a:solidFill>
                <a:latin typeface="Arial Rounded MT Bold" panose="020F0704030504030204" pitchFamily="34" charset="0"/>
              </a:rPr>
              <a:t>● Replaced the email addresses with the text '</a:t>
            </a:r>
            <a:r>
              <a:rPr lang="en-US" sz="1400" b="0" i="0" u="none" strike="noStrike" baseline="0" dirty="0" err="1">
                <a:solidFill>
                  <a:schemeClr val="tx1"/>
                </a:solidFill>
                <a:latin typeface="Arial Rounded MT Bold" panose="020F0704030504030204" pitchFamily="34" charset="0"/>
              </a:rPr>
              <a:t>emailaddress</a:t>
            </a:r>
            <a:r>
              <a:rPr lang="en-US" sz="1400" b="0" i="0" u="none" strike="noStrike" baseline="0" dirty="0">
                <a:solidFill>
                  <a:schemeClr val="tx1"/>
                </a:solidFill>
                <a:latin typeface="Arial Rounded MT Bold" panose="020F0704030504030204" pitchFamily="34" charset="0"/>
              </a:rPr>
              <a:t>' </a:t>
            </a:r>
          </a:p>
          <a:p>
            <a:pPr algn="just">
              <a:buNone/>
            </a:pPr>
            <a:r>
              <a:rPr lang="en-US" sz="1400" b="0" i="0" u="none" strike="noStrike" baseline="0" dirty="0">
                <a:solidFill>
                  <a:schemeClr val="tx1"/>
                </a:solidFill>
                <a:latin typeface="Arial Rounded MT Bold" panose="020F0704030504030204" pitchFamily="34" charset="0"/>
              </a:rPr>
              <a:t>● Replaced the URLs with the text '</a:t>
            </a:r>
            <a:r>
              <a:rPr lang="en-US" sz="1400" b="0" i="0" u="none" strike="noStrike" baseline="0" dirty="0" err="1">
                <a:solidFill>
                  <a:schemeClr val="tx1"/>
                </a:solidFill>
                <a:latin typeface="Arial Rounded MT Bold" panose="020F0704030504030204" pitchFamily="34" charset="0"/>
              </a:rPr>
              <a:t>webaddress</a:t>
            </a:r>
            <a:r>
              <a:rPr lang="en-US" sz="1400" b="0" i="0" u="none" strike="noStrike" baseline="0" dirty="0">
                <a:solidFill>
                  <a:schemeClr val="tx1"/>
                </a:solidFill>
                <a:latin typeface="Arial Rounded MT Bold" panose="020F0704030504030204" pitchFamily="34" charset="0"/>
              </a:rPr>
              <a:t>' </a:t>
            </a:r>
          </a:p>
          <a:p>
            <a:pPr algn="just">
              <a:buNone/>
            </a:pPr>
            <a:r>
              <a:rPr lang="en-IN" sz="1400" b="0" i="0" u="none" strike="noStrike" baseline="0" dirty="0">
                <a:solidFill>
                  <a:schemeClr val="tx1"/>
                </a:solidFill>
                <a:latin typeface="Arial Rounded MT Bold" panose="020F0704030504030204" pitchFamily="34" charset="0"/>
              </a:rPr>
              <a:t>● Removed the numbers </a:t>
            </a:r>
          </a:p>
          <a:p>
            <a:pPr algn="just">
              <a:buNone/>
            </a:pPr>
            <a:r>
              <a:rPr lang="en-IN" sz="1400" b="0" i="0" u="none" strike="noStrike" baseline="0" dirty="0">
                <a:solidFill>
                  <a:schemeClr val="tx1"/>
                </a:solidFill>
                <a:latin typeface="Arial Rounded MT Bold" panose="020F0704030504030204" pitchFamily="34" charset="0"/>
              </a:rPr>
              <a:t>● Removed the HTML tags </a:t>
            </a:r>
          </a:p>
          <a:p>
            <a:pPr algn="just">
              <a:buNone/>
            </a:pPr>
            <a:r>
              <a:rPr lang="en-IN" sz="1400" b="0" i="0" u="none" strike="noStrike" baseline="0" dirty="0">
                <a:solidFill>
                  <a:schemeClr val="tx1"/>
                </a:solidFill>
                <a:latin typeface="Arial Rounded MT Bold" panose="020F0704030504030204" pitchFamily="34" charset="0"/>
              </a:rPr>
              <a:t>● Removed the punctuations </a:t>
            </a:r>
          </a:p>
          <a:p>
            <a:pPr algn="just">
              <a:buNone/>
            </a:pPr>
            <a:r>
              <a:rPr lang="en-US" sz="1400" b="0" i="0" u="none" strike="noStrike" baseline="0" dirty="0">
                <a:solidFill>
                  <a:schemeClr val="tx1"/>
                </a:solidFill>
                <a:latin typeface="Arial Rounded MT Bold" panose="020F0704030504030204" pitchFamily="34" charset="0"/>
              </a:rPr>
              <a:t>● Removed all the non-ascii characters </a:t>
            </a:r>
          </a:p>
          <a:p>
            <a:pPr algn="just">
              <a:buNone/>
            </a:pPr>
            <a:r>
              <a:rPr lang="en-US" sz="1400" b="0" i="0" u="none" strike="noStrike" baseline="0" dirty="0">
                <a:solidFill>
                  <a:schemeClr val="tx1"/>
                </a:solidFill>
                <a:latin typeface="Arial Rounded MT Bold" panose="020F0704030504030204" pitchFamily="34" charset="0"/>
              </a:rPr>
              <a:t>● Removed the unwanted white spaces </a:t>
            </a:r>
          </a:p>
          <a:p>
            <a:pPr algn="just">
              <a:buNone/>
            </a:pPr>
            <a:r>
              <a:rPr lang="en-US" sz="1400" b="0" i="0" u="none" strike="noStrike" baseline="0" dirty="0">
                <a:solidFill>
                  <a:schemeClr val="tx1"/>
                </a:solidFill>
                <a:latin typeface="Arial Rounded MT Bold" panose="020F0704030504030204" pitchFamily="34" charset="0"/>
              </a:rPr>
              <a:t>● Removed the remaining tokens that are not alphabetic </a:t>
            </a:r>
          </a:p>
          <a:p>
            <a:pPr algn="just">
              <a:buNone/>
            </a:pPr>
            <a:r>
              <a:rPr lang="en-IN" sz="1400" b="0" i="0" u="none" strike="noStrike" baseline="0" dirty="0">
                <a:solidFill>
                  <a:schemeClr val="tx1"/>
                </a:solidFill>
                <a:latin typeface="Arial Rounded MT Bold" panose="020F0704030504030204" pitchFamily="34" charset="0"/>
              </a:rPr>
              <a:t>● Removed the stop words </a:t>
            </a:r>
            <a:endParaRPr lang="en-IN" sz="1400" dirty="0">
              <a:solidFill>
                <a:schemeClr val="tx1"/>
              </a:solidFill>
              <a:latin typeface="Arial Rounded MT Bold" panose="020F07040305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143000" y="285750"/>
            <a:ext cx="7569200" cy="44196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5400" y="361950"/>
            <a:ext cx="4304768" cy="369332"/>
          </a:xfrm>
          <a:prstGeom prst="rect">
            <a:avLst/>
          </a:prstGeom>
        </p:spPr>
        <p:txBody>
          <a:bodyPr wrap="none">
            <a:spAutoFit/>
          </a:bodyPr>
          <a:lstStyle/>
          <a:p>
            <a:pPr>
              <a:buFont typeface="Wingdings" panose="05000000000000000000" pitchFamily="2" charset="2"/>
              <a:buChar char="Ø"/>
            </a:pPr>
            <a:r>
              <a:rPr lang="en-US" dirty="0" smtClean="0">
                <a:latin typeface="Arial Rounded MT Bold" panose="020F0704030504030204" pitchFamily="34" charset="0"/>
              </a:rPr>
              <a:t>Plotting </a:t>
            </a:r>
            <a:r>
              <a:rPr lang="en-US" dirty="0" err="1" smtClean="0">
                <a:latin typeface="Arial Rounded MT Bold" panose="020F0704030504030204" pitchFamily="34" charset="0"/>
              </a:rPr>
              <a:t>wordcloud</a:t>
            </a:r>
            <a:r>
              <a:rPr lang="en-US" dirty="0" smtClean="0">
                <a:latin typeface="Arial Rounded MT Bold" panose="020F0704030504030204" pitchFamily="34" charset="0"/>
              </a:rPr>
              <a:t> for each feature</a:t>
            </a:r>
            <a:endParaRPr lang="en-IN" dirty="0">
              <a:latin typeface="Arial Rounded MT Bold" panose="020F0704030504030204" pitchFamily="34" charset="0"/>
            </a:endParaRPr>
          </a:p>
        </p:txBody>
      </p:sp>
      <p:pic>
        <p:nvPicPr>
          <p:cNvPr id="10242" name="Picture 2"/>
          <p:cNvPicPr>
            <a:picLocks noChangeAspect="1" noChangeArrowheads="1"/>
          </p:cNvPicPr>
          <p:nvPr/>
        </p:nvPicPr>
        <p:blipFill>
          <a:blip r:embed="rId2"/>
          <a:srcRect/>
          <a:stretch>
            <a:fillRect/>
          </a:stretch>
        </p:blipFill>
        <p:spPr bwMode="auto">
          <a:xfrm>
            <a:off x="1143000" y="1123950"/>
            <a:ext cx="3505200" cy="3367234"/>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4800600" y="1123950"/>
            <a:ext cx="4182985" cy="32766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1295400" y="666750"/>
            <a:ext cx="3489155" cy="3667125"/>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5105400" y="666750"/>
            <a:ext cx="3489220" cy="36576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818674"/>
            <a:ext cx="7696200" cy="2985433"/>
          </a:xfrm>
          <a:prstGeom prst="rect">
            <a:avLst/>
          </a:prstGeom>
          <a:noFill/>
        </p:spPr>
        <p:txBody>
          <a:bodyPr wrap="square" rtlCol="0">
            <a:spAutoFit/>
          </a:bodyPr>
          <a:lstStyle/>
          <a:p>
            <a:r>
              <a:rPr lang="en-US" sz="2000" b="1" u="sng" dirty="0" smtClean="0">
                <a:latin typeface="Arial Rounded MT Bold" pitchFamily="34" charset="0"/>
                <a:cs typeface="Arial" pitchFamily="34" charset="0"/>
              </a:rPr>
              <a:t>Contents</a:t>
            </a:r>
            <a:endParaRPr lang="en-US" sz="1200" b="1" u="sng" dirty="0" smtClean="0">
              <a:latin typeface="Arial Rounded MT Bold" pitchFamily="34" charset="0"/>
              <a:cs typeface="Arial" pitchFamily="34" charset="0"/>
            </a:endParaRPr>
          </a:p>
          <a:p>
            <a:endParaRPr lang="en-IN" sz="1400" dirty="0" smtClean="0">
              <a:latin typeface="Arial Rounded MT Bold" pitchFamily="34" charset="0"/>
              <a:ea typeface="Verdana" pitchFamily="34" charset="0"/>
            </a:endParaRPr>
          </a:p>
          <a:p>
            <a:pPr lvl="1">
              <a:buFont typeface="Wingdings" pitchFamily="2" charset="2"/>
              <a:buChar char="v"/>
            </a:pPr>
            <a:r>
              <a:rPr lang="en-IN" sz="1400" dirty="0" smtClean="0">
                <a:latin typeface="Arial Rounded MT Bold" pitchFamily="34" charset="0"/>
                <a:ea typeface="Verdana" pitchFamily="34" charset="0"/>
              </a:rPr>
              <a:t> About the </a:t>
            </a:r>
            <a:r>
              <a:rPr lang="en-IN" sz="1400" dirty="0" smtClean="0">
                <a:latin typeface="Arial Rounded MT Bold" pitchFamily="34" charset="0"/>
                <a:ea typeface="Verdana" pitchFamily="34" charset="0"/>
              </a:rPr>
              <a:t>project</a:t>
            </a:r>
            <a:endParaRPr lang="en-IN" sz="1400" dirty="0" smtClean="0">
              <a:latin typeface="Arial Rounded MT Bold" pitchFamily="34" charset="0"/>
              <a:ea typeface="Verdana" pitchFamily="34" charset="0"/>
            </a:endParaRPr>
          </a:p>
          <a:p>
            <a:pPr lvl="1">
              <a:buFont typeface="Wingdings" pitchFamily="2" charset="2"/>
              <a:buChar char="v"/>
            </a:pPr>
            <a:r>
              <a:rPr lang="en-IN" sz="1400" dirty="0" smtClean="0">
                <a:latin typeface="Arial Rounded MT Bold" pitchFamily="34" charset="0"/>
                <a:ea typeface="Verdana" pitchFamily="34" charset="0"/>
              </a:rPr>
              <a:t> Data source &amp; their formats</a:t>
            </a:r>
          </a:p>
          <a:p>
            <a:pPr lvl="1">
              <a:buFont typeface="Wingdings" pitchFamily="2" charset="2"/>
              <a:buChar char="v"/>
            </a:pPr>
            <a:r>
              <a:rPr lang="en-IN" sz="1400" dirty="0" smtClean="0">
                <a:latin typeface="Arial Rounded MT Bold" pitchFamily="34" charset="0"/>
                <a:ea typeface="Verdana" pitchFamily="34" charset="0"/>
              </a:rPr>
              <a:t> Hardware, Software and Tools</a:t>
            </a:r>
          </a:p>
          <a:p>
            <a:pPr lvl="1">
              <a:buFont typeface="Wingdings" pitchFamily="2" charset="2"/>
              <a:buChar char="v"/>
            </a:pPr>
            <a:r>
              <a:rPr lang="en-IN" sz="1400" dirty="0" smtClean="0">
                <a:latin typeface="Arial Rounded MT Bold" pitchFamily="34" charset="0"/>
                <a:ea typeface="Verdana" pitchFamily="34" charset="0"/>
              </a:rPr>
              <a:t> Data Analysis</a:t>
            </a:r>
          </a:p>
          <a:p>
            <a:pPr lvl="1">
              <a:buFont typeface="Wingdings" pitchFamily="2" charset="2"/>
              <a:buChar char="v"/>
            </a:pPr>
            <a:r>
              <a:rPr lang="en-IN" sz="1400" dirty="0" smtClean="0">
                <a:latin typeface="Arial Rounded MT Bold" pitchFamily="34" charset="0"/>
                <a:ea typeface="Verdana" pitchFamily="34" charset="0"/>
              </a:rPr>
              <a:t> Data Cleaning</a:t>
            </a:r>
          </a:p>
          <a:p>
            <a:pPr lvl="1">
              <a:buFont typeface="Wingdings" pitchFamily="2" charset="2"/>
              <a:buChar char="v"/>
            </a:pPr>
            <a:r>
              <a:rPr lang="en-IN" sz="1400" dirty="0" smtClean="0">
                <a:latin typeface="Arial Rounded MT Bold" pitchFamily="34" charset="0"/>
                <a:ea typeface="Verdana" pitchFamily="34" charset="0"/>
              </a:rPr>
              <a:t> Exploratory Data Analysis (EDA</a:t>
            </a:r>
            <a:r>
              <a:rPr lang="en-IN" sz="1400" dirty="0" smtClean="0">
                <a:latin typeface="Arial Rounded MT Bold" pitchFamily="34" charset="0"/>
                <a:ea typeface="Verdana" pitchFamily="34" charset="0"/>
              </a:rPr>
              <a:t>)</a:t>
            </a:r>
            <a:endParaRPr lang="en-IN" sz="1400" dirty="0" smtClean="0">
              <a:latin typeface="Arial Rounded MT Bold" pitchFamily="34" charset="0"/>
              <a:ea typeface="Verdana" pitchFamily="34" charset="0"/>
            </a:endParaRPr>
          </a:p>
          <a:p>
            <a:pPr lvl="1">
              <a:buFont typeface="Wingdings" pitchFamily="2" charset="2"/>
              <a:buChar char="v"/>
            </a:pPr>
            <a:r>
              <a:rPr lang="en-IN" sz="1400" dirty="0" smtClean="0">
                <a:latin typeface="Arial Rounded MT Bold" pitchFamily="34" charset="0"/>
                <a:ea typeface="Verdana" pitchFamily="34" charset="0"/>
              </a:rPr>
              <a:t> Splitting the data</a:t>
            </a:r>
          </a:p>
          <a:p>
            <a:pPr lvl="1">
              <a:buFont typeface="Wingdings" pitchFamily="2" charset="2"/>
              <a:buChar char="v"/>
            </a:pPr>
            <a:r>
              <a:rPr lang="en-IN" sz="1400" dirty="0" smtClean="0">
                <a:latin typeface="Arial Rounded MT Bold" pitchFamily="34" charset="0"/>
                <a:ea typeface="Verdana" pitchFamily="34" charset="0"/>
              </a:rPr>
              <a:t> Building Machine Learning Algorithms</a:t>
            </a:r>
          </a:p>
          <a:p>
            <a:pPr lvl="1">
              <a:buFont typeface="Wingdings" pitchFamily="2" charset="2"/>
              <a:buChar char="v"/>
            </a:pPr>
            <a:r>
              <a:rPr lang="en-IN" sz="1400" dirty="0" smtClean="0">
                <a:latin typeface="Arial Rounded MT Bold" pitchFamily="34" charset="0"/>
                <a:ea typeface="Verdana" pitchFamily="34" charset="0"/>
              </a:rPr>
              <a:t> Evaluation of ML Models </a:t>
            </a:r>
          </a:p>
          <a:p>
            <a:pPr lvl="1">
              <a:buFont typeface="Wingdings" pitchFamily="2" charset="2"/>
              <a:buChar char="v"/>
            </a:pPr>
            <a:r>
              <a:rPr lang="en-IN" sz="1400" dirty="0" smtClean="0">
                <a:latin typeface="Arial Rounded MT Bold" pitchFamily="34" charset="0"/>
                <a:ea typeface="Verdana" pitchFamily="34" charset="0"/>
              </a:rPr>
              <a:t> Result of ML Models </a:t>
            </a:r>
          </a:p>
          <a:p>
            <a:pPr lvl="1">
              <a:buFont typeface="Wingdings" pitchFamily="2" charset="2"/>
              <a:buChar char="v"/>
            </a:pPr>
            <a:r>
              <a:rPr lang="en-IN" sz="1400" dirty="0" smtClean="0">
                <a:latin typeface="Arial Rounded MT Bold" pitchFamily="34" charset="0"/>
                <a:ea typeface="Verdana" pitchFamily="34" charset="0"/>
              </a:rPr>
              <a:t> 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1295400" y="649278"/>
            <a:ext cx="3733800" cy="3904202"/>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5257800" y="742950"/>
            <a:ext cx="3625095" cy="38100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361950"/>
            <a:ext cx="5943600" cy="369332"/>
          </a:xfrm>
          <a:prstGeom prst="rect">
            <a:avLst/>
          </a:prstGeom>
        </p:spPr>
        <p:txBody>
          <a:bodyPr wrap="square">
            <a:spAutoFit/>
          </a:bodyPr>
          <a:lstStyle/>
          <a:p>
            <a:r>
              <a:rPr lang="en-US" dirty="0" smtClean="0">
                <a:latin typeface="Arial Rounded MT Bold" panose="020F0704030504030204" pitchFamily="34" charset="0"/>
              </a:rPr>
              <a:t>MODEL/S DEVELOPMENT AND EVALUATION </a:t>
            </a:r>
            <a:endParaRPr lang="en-US" dirty="0"/>
          </a:p>
        </p:txBody>
      </p:sp>
      <p:pic>
        <p:nvPicPr>
          <p:cNvPr id="13314" name="Picture 2"/>
          <p:cNvPicPr>
            <a:picLocks noChangeAspect="1" noChangeArrowheads="1"/>
          </p:cNvPicPr>
          <p:nvPr/>
        </p:nvPicPr>
        <p:blipFill>
          <a:blip r:embed="rId2"/>
          <a:srcRect/>
          <a:stretch>
            <a:fillRect/>
          </a:stretch>
        </p:blipFill>
        <p:spPr bwMode="auto">
          <a:xfrm>
            <a:off x="1143000" y="895350"/>
            <a:ext cx="7200900" cy="358599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133350"/>
            <a:ext cx="7848600" cy="646331"/>
          </a:xfrm>
          <a:prstGeom prst="rect">
            <a:avLst/>
          </a:prstGeom>
        </p:spPr>
        <p:txBody>
          <a:bodyPr wrap="square">
            <a:spAutoFit/>
          </a:bodyPr>
          <a:lstStyle/>
          <a:p>
            <a:pPr>
              <a:buFont typeface="Wingdings" panose="05000000000000000000" pitchFamily="2" charset="2"/>
              <a:buChar char="Ø"/>
            </a:pPr>
            <a:r>
              <a:rPr lang="en-US" dirty="0" smtClean="0">
                <a:latin typeface="Arial Rounded MT Bold" panose="020F0704030504030204" pitchFamily="34" charset="0"/>
              </a:rPr>
              <a:t>Splitting training and testing data, along with handling imbalanced dataset using </a:t>
            </a:r>
            <a:r>
              <a:rPr lang="en-US" dirty="0" err="1" smtClean="0">
                <a:latin typeface="Arial Rounded MT Bold" panose="020F0704030504030204" pitchFamily="34" charset="0"/>
              </a:rPr>
              <a:t>RandomOverSampler</a:t>
            </a:r>
            <a:r>
              <a:rPr lang="en-US" dirty="0" smtClean="0">
                <a:latin typeface="Arial Rounded MT Bold" panose="020F0704030504030204" pitchFamily="34" charset="0"/>
              </a:rPr>
              <a:t> </a:t>
            </a:r>
            <a:endParaRPr lang="en-US" dirty="0">
              <a:latin typeface="Arial Rounded MT Bold" panose="020F0704030504030204" pitchFamily="34" charset="0"/>
            </a:endParaRPr>
          </a:p>
        </p:txBody>
      </p:sp>
      <p:pic>
        <p:nvPicPr>
          <p:cNvPr id="15362" name="Picture 2"/>
          <p:cNvPicPr>
            <a:picLocks noChangeAspect="1" noChangeArrowheads="1"/>
          </p:cNvPicPr>
          <p:nvPr/>
        </p:nvPicPr>
        <p:blipFill>
          <a:blip r:embed="rId2"/>
          <a:srcRect/>
          <a:stretch>
            <a:fillRect/>
          </a:stretch>
        </p:blipFill>
        <p:spPr bwMode="auto">
          <a:xfrm>
            <a:off x="1371600" y="895350"/>
            <a:ext cx="6477000" cy="389476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33966"/>
            <a:ext cx="7696200" cy="3108543"/>
          </a:xfrm>
          <a:prstGeom prst="rect">
            <a:avLst/>
          </a:prstGeom>
          <a:noFill/>
        </p:spPr>
        <p:txBody>
          <a:bodyPr wrap="square" rtlCol="0">
            <a:spAutoFit/>
          </a:bodyPr>
          <a:lstStyle/>
          <a:p>
            <a:r>
              <a:rPr lang="en-US" sz="2000" b="1" u="sng" dirty="0" smtClean="0">
                <a:latin typeface="Arial Rounded MT Bold" pitchFamily="34" charset="0"/>
                <a:cs typeface="Arial" pitchFamily="34" charset="0"/>
              </a:rPr>
              <a:t>Splitting the data</a:t>
            </a:r>
          </a:p>
          <a:p>
            <a:endParaRPr lang="en-US" sz="1600" b="1" u="sng" dirty="0" smtClean="0">
              <a:latin typeface="Arial Rounded MT Bold" pitchFamily="34" charset="0"/>
              <a:cs typeface="Calibri" pitchFamily="34" charset="0"/>
            </a:endParaRPr>
          </a:p>
          <a:p>
            <a:r>
              <a:rPr lang="en-US" sz="1600" dirty="0" smtClean="0">
                <a:latin typeface="Arial Rounded MT Bold" pitchFamily="34" charset="0"/>
                <a:cs typeface="Arial" pitchFamily="34" charset="0"/>
              </a:rPr>
              <a:t>We split our dataset into two parts training and testing, with </a:t>
            </a:r>
            <a:r>
              <a:rPr lang="en-US" sz="1600" dirty="0" smtClean="0">
                <a:latin typeface="Arial Rounded MT Bold" pitchFamily="34" charset="0"/>
                <a:cs typeface="Arial" pitchFamily="34" charset="0"/>
              </a:rPr>
              <a:t>70</a:t>
            </a:r>
            <a:r>
              <a:rPr lang="en-US" sz="1600" dirty="0" smtClean="0">
                <a:latin typeface="Arial Rounded MT Bold" pitchFamily="34" charset="0"/>
                <a:cs typeface="Arial" pitchFamily="34" charset="0"/>
              </a:rPr>
              <a:t>% data of training and </a:t>
            </a:r>
            <a:r>
              <a:rPr lang="en-US" sz="1600" dirty="0" smtClean="0">
                <a:latin typeface="Arial Rounded MT Bold" pitchFamily="34" charset="0"/>
                <a:cs typeface="Arial" pitchFamily="34" charset="0"/>
              </a:rPr>
              <a:t>30</a:t>
            </a:r>
            <a:r>
              <a:rPr lang="en-US" sz="1600" dirty="0" smtClean="0">
                <a:latin typeface="Arial Rounded MT Bold" pitchFamily="34" charset="0"/>
                <a:cs typeface="Arial" pitchFamily="34" charset="0"/>
              </a:rPr>
              <a:t>% of testing. We use train test split method. </a:t>
            </a:r>
          </a:p>
          <a:p>
            <a:endParaRPr lang="en-US" sz="1600" dirty="0" smtClean="0">
              <a:latin typeface="Arial Rounded MT Bold" pitchFamily="34" charset="0"/>
              <a:cs typeface="Arial" pitchFamily="34" charset="0"/>
            </a:endParaRPr>
          </a:p>
          <a:p>
            <a:pPr marL="457200" lvl="0" indent="-457200" algn="just">
              <a:buFont typeface="+mj-lt"/>
              <a:buAutoNum type="arabicPeriod"/>
            </a:pPr>
            <a:r>
              <a:rPr lang="en-IN" sz="1600" dirty="0" smtClean="0">
                <a:latin typeface="Arial Rounded MT Bold" pitchFamily="34" charset="0"/>
                <a:cs typeface="Arial" pitchFamily="34" charset="0"/>
              </a:rPr>
              <a:t>70</a:t>
            </a:r>
            <a:r>
              <a:rPr lang="en-IN" sz="1600" dirty="0" smtClean="0">
                <a:latin typeface="Arial Rounded MT Bold" pitchFamily="34" charset="0"/>
                <a:cs typeface="Arial" pitchFamily="34" charset="0"/>
              </a:rPr>
              <a:t>% of the observation as training set.  </a:t>
            </a:r>
            <a:r>
              <a:rPr lang="en-IN" sz="1600" i="1" dirty="0" err="1" smtClean="0">
                <a:latin typeface="Arial Rounded MT Bold" pitchFamily="34" charset="0"/>
                <a:cs typeface="Arial" pitchFamily="34" charset="0"/>
              </a:rPr>
              <a:t>x_train</a:t>
            </a:r>
            <a:endParaRPr lang="en-IN" sz="1600" i="1" dirty="0" smtClean="0">
              <a:latin typeface="Arial Rounded MT Bold" pitchFamily="34" charset="0"/>
              <a:cs typeface="Arial" pitchFamily="34" charset="0"/>
            </a:endParaRPr>
          </a:p>
          <a:p>
            <a:pPr marL="457200" lvl="0" indent="-457200" algn="just">
              <a:buFont typeface="+mj-lt"/>
              <a:buAutoNum type="arabicPeriod"/>
            </a:pPr>
            <a:r>
              <a:rPr lang="en-IN" sz="1600" dirty="0" smtClean="0">
                <a:latin typeface="Arial Rounded MT Bold" pitchFamily="34" charset="0"/>
                <a:cs typeface="Arial" pitchFamily="34" charset="0"/>
              </a:rPr>
              <a:t>The associated target for each observation in </a:t>
            </a:r>
            <a:r>
              <a:rPr lang="en-IN" sz="1600" i="1" dirty="0" err="1" smtClean="0">
                <a:latin typeface="Arial Rounded MT Bold" pitchFamily="34" charset="0"/>
                <a:cs typeface="Arial" pitchFamily="34" charset="0"/>
              </a:rPr>
              <a:t>x_train</a:t>
            </a:r>
            <a:r>
              <a:rPr lang="en-IN" sz="1600" i="1" dirty="0" smtClean="0">
                <a:latin typeface="Arial Rounded MT Bold" pitchFamily="34" charset="0"/>
                <a:cs typeface="Arial" pitchFamily="34" charset="0"/>
              </a:rPr>
              <a:t> , </a:t>
            </a:r>
            <a:r>
              <a:rPr lang="en-IN" sz="1600" i="1" dirty="0" err="1" smtClean="0">
                <a:latin typeface="Arial Rounded MT Bold" pitchFamily="34" charset="0"/>
                <a:cs typeface="Arial" pitchFamily="34" charset="0"/>
              </a:rPr>
              <a:t>y_train</a:t>
            </a:r>
            <a:endParaRPr lang="en-IN" sz="1600" i="1" dirty="0" smtClean="0">
              <a:latin typeface="Arial Rounded MT Bold" pitchFamily="34" charset="0"/>
              <a:cs typeface="Arial" pitchFamily="34" charset="0"/>
            </a:endParaRPr>
          </a:p>
          <a:p>
            <a:pPr marL="457200" lvl="0" indent="-457200" algn="just">
              <a:buFont typeface="+mj-lt"/>
              <a:buAutoNum type="arabicPeriod"/>
            </a:pPr>
            <a:r>
              <a:rPr lang="en-IN" sz="1600" dirty="0" smtClean="0">
                <a:latin typeface="Arial Rounded MT Bold" pitchFamily="34" charset="0"/>
                <a:cs typeface="Arial" pitchFamily="34" charset="0"/>
              </a:rPr>
              <a:t>30</a:t>
            </a:r>
            <a:r>
              <a:rPr lang="en-IN" sz="1600" dirty="0" smtClean="0">
                <a:latin typeface="Arial Rounded MT Bold" pitchFamily="34" charset="0"/>
                <a:cs typeface="Arial" pitchFamily="34" charset="0"/>
              </a:rPr>
              <a:t>% of the observation as test. </a:t>
            </a:r>
            <a:r>
              <a:rPr lang="en-IN" sz="1600" i="1" dirty="0" err="1" smtClean="0">
                <a:latin typeface="Arial Rounded MT Bold" pitchFamily="34" charset="0"/>
                <a:cs typeface="Arial" pitchFamily="34" charset="0"/>
              </a:rPr>
              <a:t>x_test</a:t>
            </a:r>
            <a:endParaRPr lang="en-IN" sz="1600" i="1" dirty="0" smtClean="0">
              <a:latin typeface="Arial Rounded MT Bold" pitchFamily="34" charset="0"/>
              <a:cs typeface="Arial" pitchFamily="34" charset="0"/>
            </a:endParaRPr>
          </a:p>
          <a:p>
            <a:pPr marL="457200" lvl="0" indent="-457200" algn="just">
              <a:buFont typeface="+mj-lt"/>
              <a:buAutoNum type="arabicPeriod"/>
            </a:pPr>
            <a:r>
              <a:rPr lang="en-IN" sz="1600" dirty="0" smtClean="0">
                <a:latin typeface="Arial Rounded MT Bold" pitchFamily="34" charset="0"/>
                <a:cs typeface="Arial" pitchFamily="34" charset="0"/>
              </a:rPr>
              <a:t>The target associated with the test set. </a:t>
            </a:r>
            <a:r>
              <a:rPr lang="en-IN" sz="1600" i="1" dirty="0" err="1" smtClean="0">
                <a:latin typeface="Arial Rounded MT Bold" pitchFamily="34" charset="0"/>
                <a:cs typeface="Arial" pitchFamily="34" charset="0"/>
              </a:rPr>
              <a:t>y_test</a:t>
            </a:r>
            <a:endParaRPr lang="en-IN" sz="1600" i="1" dirty="0" smtClean="0">
              <a:latin typeface="Arial Rounded MT Bold" pitchFamily="34" charset="0"/>
              <a:cs typeface="Arial" pitchFamily="34" charset="0"/>
            </a:endParaRPr>
          </a:p>
          <a:p>
            <a:pPr marL="457200" lvl="0" indent="-457200" algn="just">
              <a:buFont typeface="+mj-lt"/>
              <a:buAutoNum type="arabicPeriod"/>
            </a:pPr>
            <a:r>
              <a:rPr lang="en-IN" sz="1600" dirty="0" smtClean="0">
                <a:latin typeface="Arial Rounded MT Bold" pitchFamily="34" charset="0"/>
                <a:cs typeface="Arial" pitchFamily="34" charset="0"/>
              </a:rPr>
              <a:t>We found best score on </a:t>
            </a:r>
            <a:r>
              <a:rPr lang="en-IN" sz="1600" i="1" dirty="0" err="1" smtClean="0">
                <a:latin typeface="Arial Rounded MT Bold" pitchFamily="34" charset="0"/>
                <a:cs typeface="Arial" pitchFamily="34" charset="0"/>
              </a:rPr>
              <a:t>random_state</a:t>
            </a:r>
            <a:r>
              <a:rPr lang="en-IN" sz="1600" i="1" dirty="0" smtClean="0">
                <a:latin typeface="Arial Rounded MT Bold" pitchFamily="34" charset="0"/>
                <a:cs typeface="Arial" pitchFamily="34" charset="0"/>
              </a:rPr>
              <a:t> = </a:t>
            </a:r>
            <a:r>
              <a:rPr lang="en-IN" sz="1600" i="1" dirty="0" smtClean="0">
                <a:latin typeface="Arial Rounded MT Bold" pitchFamily="34" charset="0"/>
                <a:cs typeface="Arial" pitchFamily="34" charset="0"/>
              </a:rPr>
              <a:t>42</a:t>
            </a:r>
            <a:endParaRPr lang="en-IN" sz="1600" i="1" dirty="0" smtClean="0">
              <a:latin typeface="Arial Rounded MT Bold" pitchFamily="34" charset="0"/>
              <a:cs typeface="Arial" pitchFamily="34" charset="0"/>
            </a:endParaRPr>
          </a:p>
          <a:p>
            <a:endParaRPr lang="en-US" sz="1600" dirty="0" smtClean="0">
              <a:latin typeface="Arial Rounded MT Bold" pitchFamily="34" charset="0"/>
            </a:endParaRPr>
          </a:p>
          <a:p>
            <a:endParaRPr lang="en-IN" sz="1600" dirty="0" smtClean="0">
              <a:latin typeface="Arial Rounded MT Bold" pitchFamily="34" charset="0"/>
            </a:endParaRPr>
          </a:p>
        </p:txBody>
      </p:sp>
      <p:pic>
        <p:nvPicPr>
          <p:cNvPr id="14338" name="Picture 2"/>
          <p:cNvPicPr>
            <a:picLocks noChangeAspect="1" noChangeArrowheads="1"/>
          </p:cNvPicPr>
          <p:nvPr/>
        </p:nvPicPr>
        <p:blipFill>
          <a:blip r:embed="rId2"/>
          <a:srcRect/>
          <a:stretch>
            <a:fillRect/>
          </a:stretch>
        </p:blipFill>
        <p:spPr bwMode="auto">
          <a:xfrm>
            <a:off x="1143000" y="3028950"/>
            <a:ext cx="7839075" cy="682382"/>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33966"/>
            <a:ext cx="7696200" cy="1631216"/>
          </a:xfrm>
          <a:prstGeom prst="rect">
            <a:avLst/>
          </a:prstGeom>
          <a:noFill/>
        </p:spPr>
        <p:txBody>
          <a:bodyPr wrap="square" rtlCol="0">
            <a:spAutoFit/>
          </a:bodyPr>
          <a:lstStyle/>
          <a:p>
            <a:r>
              <a:rPr lang="en-US" sz="2000" b="1" u="sng" dirty="0" smtClean="0">
                <a:latin typeface="Arial Rounded MT Bold" pitchFamily="34" charset="0"/>
                <a:cs typeface="Arial" pitchFamily="34" charset="0"/>
              </a:rPr>
              <a:t>Building Machine Learning Algorithms</a:t>
            </a:r>
            <a:endParaRPr lang="en-IN" sz="1600" dirty="0" smtClean="0">
              <a:latin typeface="Arial Rounded MT Bold" pitchFamily="34" charset="0"/>
              <a:ea typeface="Calibri" panose="020F0502020204030204" pitchFamily="34" charset="0"/>
              <a:cs typeface="Calibri" pitchFamily="34" charset="0"/>
            </a:endParaRPr>
          </a:p>
          <a:p>
            <a:endParaRPr lang="en-IN" sz="1600" dirty="0" smtClean="0">
              <a:latin typeface="Arial Rounded MT Bold" pitchFamily="34" charset="0"/>
              <a:cs typeface="Calibri" pitchFamily="34" charset="0"/>
            </a:endParaRPr>
          </a:p>
          <a:p>
            <a:r>
              <a:rPr lang="en-US" sz="1600" dirty="0" smtClean="0">
                <a:latin typeface="Arial Rounded MT Bold" pitchFamily="34" charset="0"/>
                <a:cs typeface="Arial" pitchFamily="34" charset="0"/>
              </a:rPr>
              <a:t> </a:t>
            </a:r>
            <a:endParaRPr lang="en-IN" sz="1600" dirty="0" smtClean="0">
              <a:latin typeface="Arial Rounded MT Bold" pitchFamily="34" charset="0"/>
              <a:cs typeface="Arial" pitchFamily="34" charset="0"/>
            </a:endParaRPr>
          </a:p>
          <a:p>
            <a:pPr algn="just">
              <a:buSzPct val="100000"/>
            </a:pPr>
            <a:endParaRPr lang="en-IN" sz="1600" dirty="0" smtClean="0">
              <a:latin typeface="Arial Rounded MT Bold" pitchFamily="34" charset="0"/>
              <a:cs typeface="Calibri" pitchFamily="34" charset="0"/>
            </a:endParaRPr>
          </a:p>
          <a:p>
            <a:endParaRPr lang="en-US" sz="1600" dirty="0" smtClean="0">
              <a:latin typeface="Arial Rounded MT Bold" pitchFamily="34" charset="0"/>
            </a:endParaRPr>
          </a:p>
          <a:p>
            <a:endParaRPr lang="en-IN" sz="1600" dirty="0" smtClean="0">
              <a:latin typeface="Arial Rounded MT Bold" pitchFamily="34" charset="0"/>
            </a:endParaRPr>
          </a:p>
        </p:txBody>
      </p:sp>
      <p:pic>
        <p:nvPicPr>
          <p:cNvPr id="16386" name="Picture 2"/>
          <p:cNvPicPr>
            <a:picLocks noChangeAspect="1" noChangeArrowheads="1"/>
          </p:cNvPicPr>
          <p:nvPr/>
        </p:nvPicPr>
        <p:blipFill>
          <a:blip r:embed="rId2"/>
          <a:srcRect/>
          <a:stretch>
            <a:fillRect/>
          </a:stretch>
        </p:blipFill>
        <p:spPr bwMode="auto">
          <a:xfrm>
            <a:off x="1447800" y="1123950"/>
            <a:ext cx="6257925" cy="302895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33966"/>
            <a:ext cx="7696200" cy="400110"/>
          </a:xfrm>
          <a:prstGeom prst="rect">
            <a:avLst/>
          </a:prstGeom>
          <a:noFill/>
        </p:spPr>
        <p:txBody>
          <a:bodyPr wrap="square" rtlCol="0">
            <a:spAutoFit/>
          </a:bodyPr>
          <a:lstStyle/>
          <a:p>
            <a:r>
              <a:rPr lang="en-US" sz="2000" b="1" u="sng" dirty="0" smtClean="0">
                <a:latin typeface="Arial Rounded MT Bold" pitchFamily="34" charset="0"/>
                <a:cs typeface="Arial" pitchFamily="34" charset="0"/>
              </a:rPr>
              <a:t>Evaluation</a:t>
            </a:r>
            <a:r>
              <a:rPr lang="en-US" sz="2000" b="1" u="sng" dirty="0" smtClean="0">
                <a:latin typeface="Arial" pitchFamily="34" charset="0"/>
                <a:cs typeface="Arial" pitchFamily="34" charset="0"/>
              </a:rPr>
              <a:t> of ML Models </a:t>
            </a:r>
            <a:endParaRPr lang="en-IN" sz="1600" b="1" u="sng" dirty="0" smtClean="0">
              <a:latin typeface="Calibri" pitchFamily="34" charset="0"/>
              <a:cs typeface="Calibri" pitchFamily="34" charset="0"/>
            </a:endParaRPr>
          </a:p>
        </p:txBody>
      </p:sp>
      <p:pic>
        <p:nvPicPr>
          <p:cNvPr id="17410" name="Picture 2"/>
          <p:cNvPicPr>
            <a:picLocks noChangeAspect="1" noChangeArrowheads="1"/>
          </p:cNvPicPr>
          <p:nvPr/>
        </p:nvPicPr>
        <p:blipFill>
          <a:blip r:embed="rId2"/>
          <a:srcRect/>
          <a:stretch>
            <a:fillRect/>
          </a:stretch>
        </p:blipFill>
        <p:spPr bwMode="auto">
          <a:xfrm>
            <a:off x="1447800" y="971550"/>
            <a:ext cx="3724275" cy="3641621"/>
          </a:xfrm>
          <a:prstGeom prst="rect">
            <a:avLst/>
          </a:prstGeom>
          <a:noFill/>
          <a:ln w="9525">
            <a:noFill/>
            <a:miter lim="800000"/>
            <a:headEnd/>
            <a:tailEnd/>
          </a:ln>
          <a:effectLst/>
        </p:spPr>
      </p:pic>
      <p:sp>
        <p:nvSpPr>
          <p:cNvPr id="5" name="TextBox 4"/>
          <p:cNvSpPr txBox="1"/>
          <p:nvPr/>
        </p:nvSpPr>
        <p:spPr>
          <a:xfrm>
            <a:off x="5562600" y="1504950"/>
            <a:ext cx="3124200" cy="2308324"/>
          </a:xfrm>
          <a:prstGeom prst="rect">
            <a:avLst/>
          </a:prstGeom>
          <a:noFill/>
        </p:spPr>
        <p:txBody>
          <a:bodyPr wrap="square" rtlCol="0">
            <a:spAutoFit/>
          </a:bodyPr>
          <a:lstStyle/>
          <a:p>
            <a:endParaRPr lang="en-IN" sz="1600" dirty="0" smtClean="0">
              <a:latin typeface="Arial Rounded MT Bold" pitchFamily="34" charset="0"/>
              <a:cs typeface="Calibri" pitchFamily="34" charset="0"/>
            </a:endParaRPr>
          </a:p>
          <a:p>
            <a:r>
              <a:rPr lang="en-IN" sz="1600" dirty="0" smtClean="0">
                <a:latin typeface="Arial Rounded MT Bold" pitchFamily="34" charset="0"/>
                <a:ea typeface="Calibri" panose="020F0502020204030204" pitchFamily="34" charset="0"/>
                <a:cs typeface="Arial" pitchFamily="34" charset="0"/>
              </a:rPr>
              <a:t>As you can observe, I made a for loop and called all the algorithms one by one and appending their result to models.  </a:t>
            </a:r>
          </a:p>
          <a:p>
            <a:r>
              <a:rPr lang="en-IN" sz="1600" dirty="0" smtClean="0">
                <a:latin typeface="Arial Rounded MT Bold" pitchFamily="34" charset="0"/>
                <a:ea typeface="Calibri" panose="020F0502020204030204" pitchFamily="34" charset="0"/>
                <a:cs typeface="Arial" pitchFamily="34" charset="0"/>
              </a:rPr>
              <a:t>Let me show the output so that we can glance the result in more appropriate way. </a:t>
            </a:r>
            <a:endParaRPr lang="en-IN" sz="1600" dirty="0">
              <a:latin typeface="Arial Rounded MT Bold" pitchFamily="34" charset="0"/>
              <a:ea typeface="Calibri" panose="020F0502020204030204"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33966"/>
            <a:ext cx="7696200" cy="4462760"/>
          </a:xfrm>
          <a:prstGeom prst="rect">
            <a:avLst/>
          </a:prstGeom>
          <a:noFill/>
        </p:spPr>
        <p:txBody>
          <a:bodyPr wrap="square" rtlCol="0">
            <a:spAutoFit/>
          </a:bodyPr>
          <a:lstStyle/>
          <a:p>
            <a:r>
              <a:rPr lang="en-US" sz="2000" b="1" u="sng" dirty="0" smtClean="0">
                <a:latin typeface="Arial Rounded MT Bold" pitchFamily="34" charset="0"/>
                <a:cs typeface="Arial" pitchFamily="34" charset="0"/>
              </a:rPr>
              <a:t>Result of ML Models </a:t>
            </a:r>
            <a:endParaRPr lang="en-IN" sz="1600" b="1" u="sng" dirty="0" smtClean="0">
              <a:latin typeface="Arial Rounded MT Bold" pitchFamily="34" charset="0"/>
              <a:cs typeface="Calibri" pitchFamily="34" charset="0"/>
            </a:endParaRPr>
          </a:p>
          <a:p>
            <a:endParaRPr lang="en-IN" sz="1600" dirty="0" smtClean="0">
              <a:latin typeface="Arial Rounded MT Bold" pitchFamily="34" charset="0"/>
              <a:cs typeface="Calibri" pitchFamily="34" charset="0"/>
            </a:endParaRPr>
          </a:p>
          <a:p>
            <a:pPr>
              <a:buFont typeface="Wingdings" pitchFamily="2" charset="2"/>
              <a:buChar char="Ø"/>
            </a:pPr>
            <a:r>
              <a:rPr lang="en-IN" sz="1600" dirty="0" smtClean="0">
                <a:latin typeface="Arial Rounded MT Bold" pitchFamily="34" charset="0"/>
                <a:ea typeface="Calibri" panose="020F0502020204030204" pitchFamily="34" charset="0"/>
                <a:cs typeface="Calibri" pitchFamily="34" charset="0"/>
              </a:rPr>
              <a:t>We saved result of ML Models  in </a:t>
            </a:r>
            <a:r>
              <a:rPr lang="en-IN" sz="1600" dirty="0" err="1" smtClean="0">
                <a:latin typeface="Arial Rounded MT Bold" pitchFamily="34" charset="0"/>
                <a:ea typeface="Calibri" panose="020F0502020204030204" pitchFamily="34" charset="0"/>
                <a:cs typeface="Calibri" pitchFamily="34" charset="0"/>
              </a:rPr>
              <a:t>DataFrame</a:t>
            </a:r>
            <a:r>
              <a:rPr lang="en-IN" sz="1600" dirty="0" smtClean="0">
                <a:latin typeface="Arial Rounded MT Bold" pitchFamily="34" charset="0"/>
                <a:ea typeface="Calibri" panose="020F0502020204030204" pitchFamily="34" charset="0"/>
                <a:cs typeface="Calibri" pitchFamily="34" charset="0"/>
              </a:rPr>
              <a:t>.</a:t>
            </a:r>
          </a:p>
          <a:p>
            <a:pPr>
              <a:buFont typeface="Wingdings" pitchFamily="2" charset="2"/>
              <a:buChar char="Ø"/>
            </a:pPr>
            <a:endParaRPr lang="en-IN" sz="1600" dirty="0" smtClean="0">
              <a:latin typeface="Arial Rounded MT Bold" pitchFamily="34" charset="0"/>
              <a:ea typeface="Calibri" panose="020F0502020204030204" pitchFamily="34" charset="0"/>
              <a:cs typeface="Calibri" pitchFamily="34" charset="0"/>
            </a:endParaRPr>
          </a:p>
          <a:p>
            <a:pPr>
              <a:buFont typeface="Wingdings" pitchFamily="2" charset="2"/>
              <a:buChar char="Ø"/>
            </a:pPr>
            <a:endParaRPr lang="en-IN" sz="1600" dirty="0" smtClean="0">
              <a:latin typeface="Arial Rounded MT Bold" pitchFamily="34" charset="0"/>
              <a:ea typeface="Calibri" panose="020F0502020204030204" pitchFamily="34" charset="0"/>
              <a:cs typeface="Calibri" pitchFamily="34" charset="0"/>
            </a:endParaRPr>
          </a:p>
          <a:p>
            <a:pPr>
              <a:buFont typeface="Wingdings" pitchFamily="2" charset="2"/>
              <a:buChar char="Ø"/>
            </a:pPr>
            <a:endParaRPr lang="en-IN" sz="1600" dirty="0" smtClean="0">
              <a:latin typeface="Arial Rounded MT Bold" pitchFamily="34" charset="0"/>
              <a:ea typeface="Calibri" panose="020F0502020204030204" pitchFamily="34" charset="0"/>
              <a:cs typeface="Calibri" pitchFamily="34" charset="0"/>
            </a:endParaRPr>
          </a:p>
          <a:p>
            <a:pPr>
              <a:buFont typeface="Wingdings" pitchFamily="2" charset="2"/>
              <a:buChar char="Ø"/>
            </a:pPr>
            <a:endParaRPr lang="en-IN" sz="1600" dirty="0" smtClean="0">
              <a:latin typeface="Arial Rounded MT Bold" pitchFamily="34" charset="0"/>
              <a:ea typeface="Calibri" panose="020F0502020204030204" pitchFamily="34" charset="0"/>
              <a:cs typeface="Calibri" pitchFamily="34" charset="0"/>
            </a:endParaRPr>
          </a:p>
          <a:p>
            <a:pPr>
              <a:buFont typeface="Wingdings" pitchFamily="2" charset="2"/>
              <a:buChar char="Ø"/>
            </a:pPr>
            <a:endParaRPr lang="en-IN" sz="1600" dirty="0" smtClean="0">
              <a:latin typeface="Arial Rounded MT Bold" pitchFamily="34" charset="0"/>
              <a:ea typeface="Calibri" panose="020F0502020204030204" pitchFamily="34" charset="0"/>
              <a:cs typeface="Calibri" pitchFamily="34" charset="0"/>
            </a:endParaRPr>
          </a:p>
          <a:p>
            <a:pPr>
              <a:buFont typeface="Wingdings" pitchFamily="2" charset="2"/>
              <a:buChar char="Ø"/>
            </a:pPr>
            <a:endParaRPr lang="en-IN" sz="1600" dirty="0" smtClean="0">
              <a:latin typeface="Arial Rounded MT Bold" pitchFamily="34" charset="0"/>
              <a:ea typeface="Calibri" panose="020F0502020204030204" pitchFamily="34" charset="0"/>
              <a:cs typeface="Calibri" pitchFamily="34" charset="0"/>
            </a:endParaRPr>
          </a:p>
          <a:p>
            <a:pPr>
              <a:buFont typeface="Wingdings" pitchFamily="2" charset="2"/>
              <a:buChar char="Ø"/>
            </a:pPr>
            <a:endParaRPr lang="en-IN" sz="1600" dirty="0" smtClean="0">
              <a:latin typeface="Arial Rounded MT Bold" pitchFamily="34" charset="0"/>
              <a:ea typeface="Calibri" panose="020F0502020204030204" pitchFamily="34" charset="0"/>
              <a:cs typeface="Calibri" pitchFamily="34" charset="0"/>
            </a:endParaRPr>
          </a:p>
          <a:p>
            <a:pPr>
              <a:buFont typeface="Wingdings" pitchFamily="2" charset="2"/>
              <a:buChar char="Ø"/>
            </a:pPr>
            <a:endParaRPr lang="en-IN" sz="1600" dirty="0" smtClean="0">
              <a:latin typeface="Arial Rounded MT Bold" pitchFamily="34" charset="0"/>
              <a:ea typeface="Calibri" panose="020F0502020204030204" pitchFamily="34" charset="0"/>
              <a:cs typeface="Calibri" pitchFamily="34" charset="0"/>
            </a:endParaRPr>
          </a:p>
          <a:p>
            <a:endParaRPr lang="en-IN" sz="1600" dirty="0" smtClean="0">
              <a:latin typeface="Arial Rounded MT Bold" pitchFamily="34" charset="0"/>
              <a:ea typeface="Calibri" panose="020F0502020204030204" pitchFamily="34" charset="0"/>
              <a:cs typeface="Calibri" pitchFamily="34" charset="0"/>
            </a:endParaRPr>
          </a:p>
          <a:p>
            <a:endParaRPr lang="en-IN" sz="1600" dirty="0" smtClean="0">
              <a:latin typeface="Arial Rounded MT Bold" pitchFamily="34" charset="0"/>
              <a:ea typeface="Calibri" panose="020F0502020204030204" pitchFamily="34" charset="0"/>
              <a:cs typeface="Calibri" pitchFamily="34" charset="0"/>
            </a:endParaRPr>
          </a:p>
          <a:p>
            <a:pPr>
              <a:buFont typeface="Wingdings" pitchFamily="2" charset="2"/>
              <a:buChar char="Ø"/>
            </a:pPr>
            <a:r>
              <a:rPr lang="en-US" sz="1600" dirty="0" smtClean="0">
                <a:latin typeface="Arial Rounded MT Bold" pitchFamily="34" charset="0"/>
              </a:rPr>
              <a:t>From the above algorithms, we can say that the </a:t>
            </a:r>
            <a:r>
              <a:rPr lang="en-US" sz="1600" dirty="0" err="1" smtClean="0">
                <a:latin typeface="Arial Rounded MT Bold" pitchFamily="34" charset="0"/>
              </a:rPr>
              <a:t>RandomForestClassifier</a:t>
            </a:r>
            <a:r>
              <a:rPr lang="en-US" sz="1600" dirty="0" smtClean="0">
                <a:latin typeface="Arial Rounded MT Bold" pitchFamily="34" charset="0"/>
              </a:rPr>
              <a:t> is working well by giving an accuracy of </a:t>
            </a:r>
            <a:r>
              <a:rPr lang="en-US" sz="1600" b="1" dirty="0" smtClean="0">
                <a:latin typeface="Arial Rounded MT Bold" pitchFamily="34" charset="0"/>
              </a:rPr>
              <a:t>95.31%</a:t>
            </a:r>
            <a:r>
              <a:rPr lang="en-US" sz="1600" dirty="0" smtClean="0">
                <a:latin typeface="Arial Rounded MT Bold" pitchFamily="34" charset="0"/>
              </a:rPr>
              <a:t> and cross validation score of </a:t>
            </a:r>
            <a:r>
              <a:rPr lang="en-US" sz="1600" b="1" dirty="0" smtClean="0">
                <a:latin typeface="Arial Rounded MT Bold" pitchFamily="34" charset="0"/>
              </a:rPr>
              <a:t>95.69%</a:t>
            </a:r>
            <a:r>
              <a:rPr lang="en-US" sz="1600" dirty="0" smtClean="0">
                <a:latin typeface="Arial Rounded MT Bold" pitchFamily="34" charset="0"/>
              </a:rPr>
              <a:t>. Now we will perform </a:t>
            </a:r>
            <a:r>
              <a:rPr lang="en-US" sz="1600" dirty="0" err="1" smtClean="0">
                <a:latin typeface="Arial Rounded MT Bold" pitchFamily="34" charset="0"/>
              </a:rPr>
              <a:t>Hyperparameter</a:t>
            </a:r>
            <a:r>
              <a:rPr lang="en-US" sz="1600" dirty="0" smtClean="0">
                <a:latin typeface="Arial Rounded MT Bold" pitchFamily="34" charset="0"/>
              </a:rPr>
              <a:t> Tuning to improve accuracy of our model (</a:t>
            </a:r>
            <a:r>
              <a:rPr lang="en-US" sz="1600" dirty="0" err="1" smtClean="0">
                <a:latin typeface="Arial Rounded MT Bold" pitchFamily="34" charset="0"/>
              </a:rPr>
              <a:t>i.e</a:t>
            </a:r>
            <a:r>
              <a:rPr lang="en-US" sz="1600" dirty="0" smtClean="0">
                <a:latin typeface="Arial Rounded MT Bold" pitchFamily="34" charset="0"/>
              </a:rPr>
              <a:t>, </a:t>
            </a:r>
            <a:r>
              <a:rPr lang="en-US" sz="1600" dirty="0" err="1" smtClean="0">
                <a:latin typeface="Arial Rounded MT Bold" pitchFamily="34" charset="0"/>
              </a:rPr>
              <a:t>RandomForestClassifier</a:t>
            </a:r>
            <a:r>
              <a:rPr lang="en-US" sz="1600" dirty="0" smtClean="0">
                <a:latin typeface="Arial Rounded MT Bold" pitchFamily="34" charset="0"/>
              </a:rPr>
              <a:t>)</a:t>
            </a:r>
            <a:endParaRPr lang="en-IN" sz="1600" dirty="0" smtClean="0">
              <a:latin typeface="Arial Rounded MT Bold" pitchFamily="34" charset="0"/>
              <a:ea typeface="Calibri" panose="020F0502020204030204" pitchFamily="34" charset="0"/>
              <a:cs typeface="Arial" pitchFamily="34" charset="0"/>
            </a:endParaRPr>
          </a:p>
        </p:txBody>
      </p:sp>
      <p:pic>
        <p:nvPicPr>
          <p:cNvPr id="18434" name="Picture 2"/>
          <p:cNvPicPr>
            <a:picLocks noChangeAspect="1" noChangeArrowheads="1"/>
          </p:cNvPicPr>
          <p:nvPr/>
        </p:nvPicPr>
        <p:blipFill>
          <a:blip r:embed="rId2"/>
          <a:srcRect/>
          <a:stretch>
            <a:fillRect/>
          </a:stretch>
        </p:blipFill>
        <p:spPr bwMode="auto">
          <a:xfrm>
            <a:off x="1219200" y="1200150"/>
            <a:ext cx="6829425" cy="229552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33966"/>
            <a:ext cx="7696200" cy="400110"/>
          </a:xfrm>
          <a:prstGeom prst="rect">
            <a:avLst/>
          </a:prstGeom>
          <a:noFill/>
        </p:spPr>
        <p:txBody>
          <a:bodyPr wrap="square" rtlCol="0">
            <a:spAutoFit/>
          </a:bodyPr>
          <a:lstStyle/>
          <a:p>
            <a:r>
              <a:rPr lang="en-US" sz="2000" b="1" u="sng" dirty="0" err="1" smtClean="0">
                <a:latin typeface="Arial Rounded MT Bold" pitchFamily="34" charset="0"/>
                <a:cs typeface="Arial" pitchFamily="34" charset="0"/>
              </a:rPr>
              <a:t>Hyperparameter</a:t>
            </a:r>
            <a:r>
              <a:rPr lang="en-US" sz="2000" b="1" u="sng" dirty="0" smtClean="0">
                <a:latin typeface="Arial Rounded MT Bold" pitchFamily="34" charset="0"/>
                <a:cs typeface="Arial" pitchFamily="34" charset="0"/>
              </a:rPr>
              <a:t> Tuning</a:t>
            </a:r>
            <a:endParaRPr lang="en-IN" sz="1600" b="1" u="sng" dirty="0" smtClean="0">
              <a:latin typeface="Arial Rounded MT Bold" pitchFamily="34" charset="0"/>
              <a:cs typeface="Calibri" pitchFamily="34" charset="0"/>
            </a:endParaRPr>
          </a:p>
        </p:txBody>
      </p:sp>
      <p:pic>
        <p:nvPicPr>
          <p:cNvPr id="19458" name="Picture 2"/>
          <p:cNvPicPr>
            <a:picLocks noChangeAspect="1" noChangeArrowheads="1"/>
          </p:cNvPicPr>
          <p:nvPr/>
        </p:nvPicPr>
        <p:blipFill>
          <a:blip r:embed="rId2"/>
          <a:srcRect/>
          <a:stretch>
            <a:fillRect/>
          </a:stretch>
        </p:blipFill>
        <p:spPr bwMode="auto">
          <a:xfrm>
            <a:off x="1295400" y="769059"/>
            <a:ext cx="4495800" cy="4374441"/>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1905000" y="438150"/>
            <a:ext cx="5276850" cy="397192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AutoShape 5" descr="data:image/png;base64,iVBORw0KGgoAAAANSUhEUgAAAX4AAAFfCAYAAABJKqdvAAAABHNCSVQICAgIfAhkiAAAAAlwSFlzAAALEgAACxIB0t1+/AAAADh0RVh0U29mdHdhcmUAbWF0cGxvdGxpYiB2ZXJzaW9uMy4xLjMsIGh0dHA6Ly9tYXRwbG90bGliLm9yZy+AADFEAAAgAElEQVR4nO3de7hcVX3/8feHhLvcOWAMxlBFFJ8KKUdEsVqJULAIaKFFxUagxv6qCOINtU/F2vqjtIoUrTWFQrQUBBTBK2CAwE8QSAABCRhEbhJIRCgRuQU+vz/2PpyTk5nk5MCeNcn+vJ7nPDN7z8yZb3bO/syetddeS7aJiIj2WKd0ARER0VsJ/oiIlknwR0S0TII/IqJlEvwRES0zsXQBY7H11lt76tSppcuIiFijzJ8//ze2B0avXyOCf+rUqcybN690GRERaxRJd3Van6aeiIiWSfBHRLRMgj8iomUS/BERLZPgj4homQR/RETLJPgjIlomwR8R0TKNBr+kD0v6uaSbJZ0paQNJ20u6WtJCSd+UtF6TNURExPIau3JX0mTgQ8BOth+TdDZwCPBW4ETbZ0n6D+AI4KvjfZ9dP/b156XefjL/X/6qdAkRsRZruqlnIrChpInARsAiYE/g3Prx2cCBDdcQEREjNBb8tn8N/CtwN1Xg/y8wH3jY9rL6afcCkzu9XtJMSfMkzVuyZElTZUZEtE5jwS9pC+AAYHvgRcDGwL4dntpx0l/bs2wP2h4cGFhhcLmIiBinJpt63gL8yvYS208B3wZeD2xeN/0AbAfc12ANERExSpPDMt8N7C5pI+AxYDowD7gUOAg4C5gBnN9gDa1x9z/8YekSGjHl728qXULEWqfJNv6rqU7iXgfcVL/XLOATwDGSbge2Ak5tqoaIiFhRoxOx2P4M8JlRq+8AdmvyfSMiortcuRsR0TIJ/oiIlknwR0S0TII/IqJlEvwRES2T4I+IaJkEf0REyyT4IyJaJsEfEdEyCf6IiJZJ8EdEtEyCPyKiZRL8EREtk+CPiGiZBH9ERMsk+CMiWibBHxHRMo0Fv6QdJd0w4ucRSUdL2lLSxZIW1rdbNFVDRESsqMk5d2+zvYvtXYBdgd8D5wHHAnNs7wDMqZcjIqJHetXUMx34pe27gAOA2fX62cCBPaohIiJoeLL1EQ4Bzqzvb2t7EYDtRZK26fQCSTOBmQBTpkzpSZGxdtjj5D1Kl9CInxz5k9IlxFqi8SN+SesB+wPnrM7rbM+yPWh7cGBgoJniIiJaqBdNPfsC19l+oF5+QNIkgPp2cQ9qiIiIWi+C/50MN/MAXADMqO/PAM7vQQ0REVFrNPglbQTsBXx7xOrjgb0kLawfO77JGiIiYnmNnty1/Xtgq1HrHqTq5RMREQXkyt2IiJZJ8EdEtEyCPyKiZRL8EREtk+CPiGiZBH9ERMsk+CMiWibBHxHRMgn+iIiWSfBHRLRMgj8iomUS/BERLZPgj4homQR/RETLJPgjIlomwR8R0TJNz8C1uaRzJd0qaYGk10naUtLFkhbWt1s0WUNERCyv6SP+k4Af2X4FsDOwADgWmGN7B2BOvRwRET3SWPBL2hR4I3AqgO0nbT8MHADMrp82GziwqRoiImJFTR7x/wGwBDhN0vWSTpG0MbCt7UUA9e02DdYQERGjNBn8E4E/Ar5qexrwKKvRrCNppqR5kuYtWbKkqRojIlqnyeC/F7jX9tX18rlUHwQPSJoEUN8u7vRi27NsD9oeHBgYaLDMiIh2aSz4bd8P3CNpx3rVdOAW4AJgRr1uBnB+UzVERMSKJjb8+48EzpC0HnAHcBjVh83Zko4A7gYObriGiIgYodHgt30DMNjhoelNvm9ERHSXK3cjIlomwR8R0TIJ/oiIlknwR0S0TII/IqJlEvwRES2T4I+IaJkEf0REyyT4IyJaJsEfEdEyCf6IiJZJ8EdEtEyCPyKiZRL8EREtk+CPiGiZBH9ERMsk+CMiWqbRGbgk3QksBZ4GltkelLQl8E1gKnAn8Be2H2qyjoiIGNaLI/43297F9tAUjMcCc2zvAMyplyMiokdKNPUcAMyu788GDixQQ0REazUd/AYukjRf0sx63ba2FwHUt9t0eqGkmZLmSZq3ZMmShsuMiGiPRtv4gT1s3ydpG+BiSbeO9YW2ZwGzAAYHB91UgRERbdPoEb/t++rbxcB5wG7AA5ImAdS3i5usISIiltdY8EvaWNImQ/eBvYGbgQuAGfXTZgDnN1VDRESsqMmmnm2B8yQNvc//2P6RpGuBsyUdAdwNHNxgDRERMUpjwW/7DmDnDusfBKY39b4REbFyuXI3IqJlEvwRES0zpuCXNGcs6yIiov+ttI1f0gbARsDWkrYAVD+0KfCihmuLiIgGrOrk7vuBo6lCfj7Dwf8I8JUG64qIiIasNPhtnwScJOlI2yf3qKaIiGjQmLpz2j5Z0uuphlKeOGL91xuqKyIiGjKm4Jf0DeClwA1UY+tDNQBbgj8iYg0z1gu4BoGdbGewtIiINdxY+/HfDLywyUIiIqI3xnrEvzVwi6RrgCeGVtrev5GqIiKiMWMN/uOaLCIiInpnrL165jZdSERE9MZYe/UsperFA7AesC7wqO1NmyosIiKaMdYj/k1GLks6kGo2rYiIWMOMa3RO298B9nyea4mIiB4Ya1PPO0YsrkPVr39MffolTQDmAb+2vZ+k7YGzgC2B64D32H5ytaqOiIhxG+sR/9tG/PwpsBQ4YIyvPQpYMGL5n4ETbe8APAQcMcbfExERz4OxtvEfNp5fLmk74M+AfwKOUTUB757Au+qnzKbqKvrV8fz+iIhYfWOdiGU7SedJWizpAUnfqkN9Vb4EfBx4pl7eCnjY9rJ6+V5g8mpXHRER4zbWpp7TgAuoxuWfDHy3XteVpP2Axbbnj1zd4akdzxVImilpnqR5S5YsGWOZERGxKmMN/gHbp9leVv+cDgys4jV7APtLupPqZO6eVN8ANpc01MS0HXBfpxfbnmV70PbgwMCq3ioiIsZqrMH/G0mHSppQ/xwKPLiyF9j+pO3tbE8FDgEusf1u4FLgoPppM4Dzx1l7RESMw1iD/3DgL4D7gUVUwT2uE77AJ6hO9N5O1eZ/6jh/T0REjMNYB2n7HDDD9kMAkrYE/pXqA2GVbF8GXFbfv4Nc9RsRUcxYj/hfPRT6ALZ/C0xrpqSIiGjSWIN/HUlbDC3UR/xj/bYQERF9ZKzh/QXgSknnUnW//Auqi7IiImINM9Yrd78uaR5Vl0wB77B9S6OVRUREI8bcXFMHfcI+ImINN65hmSMiYs2V4I+IaJkEf0REyyT4IyJaJsEfEdEyCf6IiJZJ8EdEtEyCPyKiZRL8EREtk+CPiGiZBH9ERMsk+CMiWqax4Je0gaRrJP1M0s8lfbZev72kqyUtlPRNSes1VUNERKyoySP+J4A9be8M7ALsI2l34J+BE23vADwEHNFgDRERMUpjwe/K7+rFdesfU43pf269fjZwYFM1RETEihpt45c0QdINwGLgYuCXwMO2l9VPuReY3OW1MyXNkzRvyZIlTZYZEdEqjQa/7adt7wJsB+wGvLLT07q8dpbtQduDAwMDTZYZEdEqPenVY/th4DJgd2BzSUMzf20H3NeLGiIiotJkr54BSZvX9zcE3gIsAC4FDqqfNgM4v6kaIiJiRWOec3ccJgGzJU2g+oA52/b3JN0CnCXpH4HrgVMbrCEiIkZpLPht3whM67D+Dqr2/oiIKCBX7kZEtEyCPyKiZRL8EREtk+CPiGiZBH9ERMsk+CMiWibBHxHRMgn+iIiWSfBHRLRMgj8iomUS/BERLZPgj4homQR/RETLJPgjIlomwR8R0TIJ/oiIlknwR0S0TJNz7r5Y0qWSFkj6uaSj6vVbSrpY0sL6doumaoiIiBU1ecS/DPiI7VcCuwMfkLQTcCwwx/YOwJx6OSIieqSx4Le9yPZ19f2lwAJgMnAAMLt+2mzgwKZqiIiIFTU22fpIkqZSTbx+NbCt7UVQfThI2qbLa2YCMwGmTJnSizIj1jpz3/im0iU04k2Xzy1dwhqt8ZO7kl4AfAs42vYjY32d7Vm2B20PDgwMNFdgRETLNHrEL2ldqtA/w/a369UPSJpUH+1PAhY3WUNEBMCXP/Ld0iU04oNfeNtqv6bJXj0CTgUW2P7iiIcuAGbU92cA5zdVQ0RErKjJI/49gPcAN0m6oV73KeB44GxJRwB3Awc3WENERIzSWPDb/n+Aujw8van3jYiIlcuVuxERLZPgj4homQR/RETLJPgjIlomwR8R0TIJ/oiIlknwR0S0TII/IqJlEvwRES2T4I+IaJkEf0REyyT4IyJaJsEfEdEyCf6IiJZJ8EdEtEyCPyKiZZqcevG/JC2WdPOIdVtKuljSwvp2i6bePyIiOmvyiP90YJ9R644F5tjeAZhTL0dERA81Fvy2Lwd+O2r1AcDs+v5s4MCm3j8iIjrrdRv/trYXAdS323R7oqSZkuZJmrdkyZKeFRgRsbbr25O7tmfZHrQ9ODAwULqciIi1Rq+D/wFJkwDq28U9fv+IiNbrdfBfAMyo788Azu/x+0dEtF6T3TnPBK4CdpR0r6QjgOOBvSQtBPaqlyMioocmNvWLbb+zy0PTm3rPiIhYtb49uRsREc1I8EdEtEyCPyKiZRL8EREtk+CPiGiZBH9ERMsk+CMiWibBHxHRMgn+iIiWSfBHRLRMgj8iomUS/BERLZPgj4homQR/RETLJPgjIlomwR8R0TIJ/oiIlikS/JL2kXSbpNslHVuihoiItup58EuaAHwF2BfYCXinpJ16XUdERFuVOOLfDbjd9h22nwTOAg4oUEdERCvJdm/fUDoI2Mf2X9fL7wFea/uDo543E5hZL+4I3NbTQle0NfCbwjX0i2yLYdkWw7IthvXLtniJ7YHRKycWKEQd1q3w6WN7FjCr+XLGRtI824Ol6+gH2RbDsi2GZVsM6/dtUaKp517gxSOWtwPuK1BHREQrlQj+a4EdJG0vaT3gEOCCAnVERLRSz5t6bC+T9EHgQmAC8F+2f97rOsahb5qd+kC2xbBsi2HZFsP6elv0/ORuRESUlSt3IyJaJsEfEdEyCf6IiJZJ8Hch6ShJm6pyqqTrJO1duq4SJJ1Qb4t1Jc2R9BtJh5auq4Rsi2HZR5Yn6SWS3lLf31DSJqVr6ibB393hth8B9gYGgMOA48uWVMze9bbYj+o6jJcDHytbUjHZFsOyj9QkvQ84F/havWo74DvlKlq5BH93Q1cYvxU4zfbP6HzVcRusW9++FTjT9m9LFlNYtsWw7CPDPgDsATwCYHshsE3RilYiwd/dfEkXUf1RX1h/bXumcE2lXCDpVmAQmCNpAHi8cE2lZFsMyz4y7Il60EkAJE2kw1A0/SL9+DuQJKqvagPAHbYflrQVMNn2jWWr6y1J6wC7AwuAR2w/LWljYBPb95etrreyLYZlH1mepBOAh4G/Ao4E/ha4xfanixbWRYK/C0nzbe9auo5+IOkq268rXUc/yLYYln1kWH1QcATV+Q5RjUxwivs0YNPU091PJb2mdBF94iJJf14f5bVdtsWw7CPDDgC+bvtg2wfZ/s9+DX3IEX9Xkm6h6rFxF/Ao1ae4bb+6aGEFSFoKbAwso2rPHtoWmxYtrIAR2+Jp4DHavS2yj9QknQbsCVxONbnUhbaXla2quwR/F5Je0mm97bt6XUtEP8o+sjxJ61JNKfuXwBuAi4cmnOo3Cf5VkLQNsMHQsu27C5ZTjKQtgB1YfltcXq6iMuomnncD29v+nKQXA5NsX1O4tGKyjwyrw38fqmsa/rjT7Ff9IG38XUjaX9JC4FfAXOBO4IdFiypE0l9TfYW9EPhsfXtcyZoK+nfgdcC76uXfAV8pV0452UeGSdpH0unA7cBBwCnApKJFrUSCv7vPUXXd+4Xt7YHpwE/KllTMUcBrgLtsvxmYBiwpW1Ixr7X9Aeq++7YfAtYrW1Ix2UeGvZfqSt2X255h+wf93Maf4O/uKdsPAutIWsf2pcAupYsq5HHbjwNIWt/2rcCOhWsq5SlJE6gvzqkv4GrrRUvZR2q2DwGuAvaStF/d/NW3Sky2vqZ4WNILgCuAMyQtpurV0kb3Stqc6ojmYkkP0d55kv8NOA/YRtI/UX2t/7uyJRWTfaQm6WDgX4HLqHo3nSzpY7bPLVpYFzm520V9ReZjVN+K3g1sBpxRH+G0lqQ3UW2LH428RL1NJL2CqllDwBzbCwqXVET2kWGSfgbsZXtxvTwA/Nj2zmUr6yxH/F3YfrTurraD7dmSNqKaI7iVJL2BalucVv9RT6Y6qdc6tm+V9FvqniySprSxJ0v2keWsMxT6tQfp46b0vi2stA7DrE6mj4dZbZKkzwCfAD5Zr1oX+O9yFZWTnizDso8s50eSLpT0XknvBb4P/KBwTV0l+Ltbo4ZZbdjbgf2prs7E9n1A304y0bD0ZBmWfaRm+2NUH4CvBnYGZtn+RNmquktTT3dP2H5yaEiWfh9mtWFP2rakoZ4sG5cuqKCnbD8o6dmeLJL+uXRRhWQfWd6VVEN5PANcW7iWlcoRf3dzJX0K2FDSXsA5wHcL11TK2ZK+Bmxef73/MfCfhWsqZagny+VUPVlOoqU9Wcg+8qz6IsdrqL4dH0Q1gN3hZavqLr16uljThlltWr1jP7stbF9cuKQi6m87QwPVtb0nS/aRmqTbgNcP/R3UcxNcabsvr3dJ8HchaT/gB7bbenHOsyR9kCrcHipdS2nZFsOyjwyTNAfYd6iLs6T1qLbNW8pW1lmaero7BFgo6QRJryxdTGEvBK6VdHY9Jkmbx6LPthjW+n1E0jGSjgF+DVwt6bi6F9xPqcbt6Us54l8JSZsC76Qaac/AaVQTbC8tWlgBdcDtTbUtBoGzgVNt/7JoYQVkWwxr+z5Sh3xXtj/bq1pWR4J/FSRtDRwKHE011+rLgH+zfXLRwgqQtDPVDr4PcClVt8aLbX+8aGEFZFsMyz6y5knwdyHpbcDhwEuBbwCzbS+ur05cYLvjJBRrI0kfAmYAv6EabvY7tp+qT+4ttP3SogX2ULbFsOwjw+qr2T8OvIrl5ybYs1hRK5F+/N0dDJw4erIR27/v525aDdkaeMfomZVsP1Of4GuTbIth2UeGnQF8E9gP+Buqg4O+Hbo8R/wREc+RpPm2d5V049Ccw5Lm2n5T6do6yRF/RMRz91R9u0jSn1ENW75dwXpWKsEfEfHc/aOkzYCPACcDmwIfLltSd2nqWQlJWwJu+8U6kralGnnRwH22HyhcUjHZFsvLPrJmSvCPImkKcALVqIsPU12KvilwCXCs7TvLVddbknYB/oNqWIJf16u3o9ouf2v7ulK19Vq2xbDsI2u+BP8okq4CvgSca/vpet0Eqh4MR9vevWR9vSTpBuD9tq8etX534Gv9OrtQE7IthmUfWfMl+EeRtND2Dqv72NpoFdvidtsv63VNpWRbDMs+subLyd0VzZf078Bs4J563Yup+uVeX6yqMn4o6fvA11l+W/wV8KNiVZWRbTEs+0itHqenK9tf7FUtqyNH/KPUo+odARxAdRJPwL3ABVTjsTxRsLyek/RWqtm3ltsWtvt2WrmmSNqXDn8XbdsWXfaRe6jG4m/VPjJirJ4dgddQ5QTA24DLbf91kcJWIcEfEfEcSboI+POhwekkbQKcY3ufspV1lmGZx0DSL0rXUIKkF0r6qqSvSNqqHnL2xnpI4kml6+slSa8ecX9dSX8n6QJJn6/HpmkVSX8q6QhJLxm1vm1DNQyZAjw5YvlJYGqZUlYtwT+KpKWSHqlvl0paCrx0aH3p+nrsdOAWqq/xlwKPUY1FcgVV18Y2OX3E/eOpRqD8ArAhLdsWkj4PfBr4Q+ASSUeOePiDZaoq7hvANSPG47+a6nxQX0pTzyiSTqbqq/2xoYtzJP3K9vZlK+s9Sdfbnlbfv9v2lBGP3WB7l3LV9daobXED8Jp6VE4BPxsan6UNJN0ETLO9TNLmwP8At9n+8Mjt1DaSdgXeUC9ebrtvT3SnV88oto+s/wPPlPQd4MtUV2m20chvhKOPXtr2bXEzSW+n+nevb/spqC5ZldS2v4+JtpcB2H64Hp55lqRzgPXKllbUDcAi6lyVNMX23WVL6qxtO++Y2J4PDM2VOZcR42u3zPmSXgBg+++GVkp6GdC28x5zqXo37Qf8tB66AUkvpBqbv01+KenZUSdtP237COA2oK1TMB4JPABcDHwP+H5925fS1LMK9UnMaW3rshfRjaQNAWw/1uGxybZ/veKr1m6Sbgdea/vB0rWMRY74V8H2IuDA0nX0C0l9exTTa5Jmla6hBNuPdQr9+rHWhX7tHuB/SxcxVmnjH5vB0gX0kcmlC+gj+buIIXcAl9VXdz97AVu/Xrmb4B+bxaUL6CN921OhgPxdxJC765/1WANOcKeNPyLGrR6Vc1tGHET2a0+WGJY2/tXQ1jbdTiT9sHQN/aKtfxejerJ8nz7vydIkSQOS/kXSDyRdMvRTuq5u0tQzSj2jUMeHgLf2spbSJP1Rt4eA1ly8Bfm76OIoYMc1pSdLw84AvknV3fdvqEYqXVK0opVI8K9oCXAX1Q49xPXyNkUqKudaqv7r6vDY5j2upbT8XaxojerJ0rCtbJ8q6Sjbc4G5kuaWLqqbBP+K7gCmd2qnlHRPh+evzRZQzTq1cPQDLdwW+btY0RrVk6VhT9W3iyT9GXAf1dScfSnBv6IvAVtQnaEf7YQe11LacXQ/D3Rkl/Vrq/xdrGiN6snSsH+UtBnwEeBkqjmIP1y2pO7SqyciomXSq6cDSbtJek19fydJx9QzUbWOpFdImj40Zs+I9X05wUQvSerbYXd7YU3ryRLD0tQzSj2W9r7AREkXA68FLgOOlTTN9j+VrK+XJH0I+ABVW//Qiavz64c/T4vmmpV0wehVwJvrYYmxvX/vqypujerJEsPS1DNKPdb4LsD6wP3AdrYfqQemurqF466/zvbvJE0FzgW+Yfukto27Luk6qklpTmG4N8+ZwCEAdU+OVpE03/aukm4c2i8kzbX9plW9NspKU8+KltXDzP4e+KXtR+DZkQifKVtaz02w/TsA23cCfwLsK+mLdO7iuTYbBOZTzTz1v7YvAx6zPbeNoV9brieLpGn0cU+WJkk6StKmqpwq6TpJe5euq5sE/4qeHDGH6q5DK+sz9m0L/vslPXuhVv0hsB+wNdW0e61h+xnbJwKHAZ+W9GXSVDqyJ8tHqb4N9W1PloYdXh8k7g0MUP2dHF+2pO7S1DOKpPVtP9Fh/dbAJNs3FSirCEnbUX0Dur/DY3vY/kmBsvpC3Vd7D9ufKl1LlDfU3CXpJOAy2+f1c3Nogj8ixkXSAPA+YCrLD9J2eKmaSpF0GtWQ5dsDOwMTqD4Adl3pCwtJ8EfEuEi6EriC6tzH00PrbX+rWFEFSBLVuY0B4I56HuKtgMm2byxbXWcJ/ogYF0k32G7VYH3dDPVwKl3HWOXkbkSM1/faemFjBz8duuhzTZAj/ohYLZKWMnwtw8ZUA7Q9VS/b9qYFyytC0i3Ay6lGcH2U4W3Rl9f9JPgjIp4jSS/ptN72Xb2uZSzS1BMR4yJpzljWtYHtu+qQf4zq29DQT19q+wUoEbGaJG1A1cSztaQtGL6Ke1PgRcUKK0jS/sAXqP79i4GXUI1x9aqSdXWT4I+I1fV+4GiqkJvPcPA/AnylVFGFfQ7YHfix7WmS3gy8s3BNXaWNPyLGRdKRtk8uXUc/kDTP9qCknwHTbD8j6Rrbu5WurZMc8UfEuCT0l/NwPWfFFcAZkhYDywrX1FWO+CMiniNJG1Od2F0HeDewGXCG7QeLFtZFgj8i4nlQd+ncwfaP6xF+J9heWrquTtKdMyLGRdIe9ZEukg6V9MVu/dnXdpLeRzVR0dfqVZOB75SraOUS/BExXl8Ffi9pZ+DjVFettnUe4g8Ae1D1bML2QmCbohWtRII/IsZrmau24gOAk2yfBGxSuKZSnrD95NCCpIn08QVcCf6IGK+lkj4JHAp8X9IEYN3CNZUyV9KngA0l7QWcA3y3cE1d5eRuRIyLpBcC7wKutX2FpCnAn9huXXOPpHWAI6imXhRwIXCK+zRgE/wRMS71id3HbT8t6eXAK4Af2n5qFS9d60jaD/iB7TViXu409UTEeF0OrC9pMjCHaoLx04tWVM4hwEJJJ0h6ZeliViXBHxHjJdu/B94BnGz77fTpoGRNs30oMA34JXCapKskzZTUlye7E/wRMV6S9DqqK1W/X6+bULCeomw/AnwLOAuYBLwduE7SkUUL6yDBHxHjdTTwSeA82z+X9AfApYVrKkLS2ySdB1xC1bNpN9v7AjsDHy1aXAc5uRsRz4mkjW0/WrqOkiR9naoXz+UdHptuu68mqEnwR8S41M08pwIvsD2lvoL3/bb/tnBpsQpp6omI8foS8KfAgwC2fwa8sWhFMSYJ/ogYN9v3jFr1dJFCYrVkIpaIGK97JL0esKT1gA9RzTMbfS5H/BExXn9DNSrlZOBeYBcg7fs1ST8sXUM3ObkbEc8bSUfb/lLpOnpF0h91ewj4nu1JvaxnrBL8EfG8kXS37Sml6+gVSU8Dc6mCfrTdbW/Y45LGJG38EfF86hSAa7MFVF1YF45+QNLoE999I238EfF8alsTwnF0z9G+G6phSJp6ImK1SFpK54AXsKHttCT0uQR/RMTzRNIbgN2Am21fVLqebtLUExExTpKuGXH/fcCXqeYd/oykY4sVtgo54o+IGCdJ19ueVt+/Fnir7SX17GQ/tf2HZSvsLG1xERHjt46kLahaT2R7CYDtRyUtK1tadwn+iIjx2wyYT3Vi25JeaPt+SS+gj7u2pqknIuJ5JmkjYFvbvypdSycJ/oiIlkmvnoiIlknwR0S0TII/ipH0YkmXSlog6eeSjuryvOMkfXTUujslbd2DGi+TNNhh/Xslfbnp93++SDql3sa3SXpb6XqirAR/lLQM+IjtVwK7Ax+QtFPhmhonqURvum/bfhWwP3BigfePPpLgj2JsL7J9XX1/KdVIh5NX9/dIOkbSzfXP0fW6j0v6UH3/REmX1PenS/rvDr9juqTrJY+epw4AAAMUSURBVN0k6b8krd/hOYdJ+oWkucAeXWrZTdKV9e+6UtKO9fr3SjpH0neBi+p1H5N0raQbJX22w+86QtKJI5bfJ+mLK/k3T5V084jnf1TScQC2f1Cv3gB4fJUbNdZqCf7oC5KmAtOAq7s85cOSbhj6AV5Uv25X4DDgtVTfGt4naRpwOfDH9WsHgRdIWhd4A3DFqPfeADgd+Mv6SsuJwP8Z9ZxJwGepAn8voNs3k1uBN9ZXc/498PkRj70OmGF7T0l7AztQjeuyC7CrpNETlZ8F7F/XTf3vPG0l/+aVkrQp8A3gU6t6bqzdEvxRXH2xy7eAo20/0uVpJ9reZegHuK9e/wbgPNuP2v4d8G2qwJ9PFaabAE8AV1F9APwxo4If2BH4le1f1MuzgdEh/FrgMttLbD8JfLNLnZsB59RH3icCrxrx2MW2f1vf37v+uR64DngF1QfBs2w/ClwC7CfpFcC6tm9ayb95VY4DzrV9wRieG2uxXLkbRdVHs98CzrD97fH8ik4rbT8l6U6qI+MrgRuBNwMvZcUJwcd6heVYLnr5HHCp7bfX32IuG/HYo6Pe8//a/toqft8pVEfotwKnjXhtJ8tY/mBug1GPvxr45CreL1ogR/xRjCQBpwILbH9xnL/mcuBASRvVA2O9neEj+suBj9a3V1BNDn6DV7xq8VZgqqSX1cvvoZpOb6SrgT+RtFX9YXVwl3o2A35d33/vSuq+EDi8/raDpMmSthn9JNtXAy8G3gWcuYp/8wPANnWN6wP7jfp1nwduX0lN0RI54o+S9qAK2ZvqdnuAT404EblKtq+TdDowNDzuKbavr+9fAXwauKoeNOtxVmzmwfbjkg6jaqKZCFwL/Meo5yyqT5ReBSyiap6Z0KGkE4DZko6haqbpVvdFkl4JXFV9/vE74FBgcYennw3sYvuhVf2bJf0D1YfUr6g+0EZ6F3A/8FC3uqIdMmRDRJ+T9D2qcxxzStcSa4c09UT0KUmbS/oF8FhCP55POeKPiGiZHPFHRLRMgj8iomUS/BERLZPgj4homQR/RETL/H8PjLt+0zWUfAAAAABJRU5ErkJggg=="/>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9" name="AutoShape 7" descr="data:image/png;base64,iVBORw0KGgoAAAANSUhEUgAAAX4AAAFfCAYAAABJKqdvAAAABHNCSVQICAgIfAhkiAAAAAlwSFlzAAALEgAACxIB0t1+/AAAADh0RVh0U29mdHdhcmUAbWF0cGxvdGxpYiB2ZXJzaW9uMy4xLjMsIGh0dHA6Ly9tYXRwbG90bGliLm9yZy+AADFEAAAgAElEQVR4nO3de7hcVX3/8feHhLvcOWAMxlBFFJ8KKUdEsVqJULAIaKFFxUagxv6qCOINtU/F2vqjtIoUrTWFQrQUBBTBK2CAwE8QSAABCRhEbhJIRCgRuQU+vz/2PpyTk5nk5MCeNcn+vJ7nPDN7z8yZb3bO/syetddeS7aJiIj2WKd0ARER0VsJ/oiIlknwR0S0TII/IqJlEvwRES0zsXQBY7H11lt76tSppcuIiFijzJ8//ze2B0avXyOCf+rUqcybN690GRERaxRJd3Van6aeiIiWSfBHRLRMgj8iomUS/BERLZPgj4homQR/RETLJPgjIlomwR8R0TKNBr+kD0v6uaSbJZ0paQNJ20u6WtJCSd+UtF6TNURExPIau3JX0mTgQ8BOth+TdDZwCPBW4ETbZ0n6D+AI4KvjfZ9dP/b156XefjL/X/6qdAkRsRZruqlnIrChpInARsAiYE/g3Prx2cCBDdcQEREjNBb8tn8N/CtwN1Xg/y8wH3jY9rL6afcCkzu9XtJMSfMkzVuyZElTZUZEtE5jwS9pC+AAYHvgRcDGwL4dntpx0l/bs2wP2h4cGFhhcLmIiBinJpt63gL8yvYS208B3wZeD2xeN/0AbAfc12ANERExSpPDMt8N7C5pI+AxYDowD7gUOAg4C5gBnN9gDa1x9z/8YekSGjHl728qXULEWqfJNv6rqU7iXgfcVL/XLOATwDGSbge2Ak5tqoaIiFhRoxOx2P4M8JlRq+8AdmvyfSMiortcuRsR0TIJ/oiIlknwR0S0TII/IqJlEvwRES2T4I+IaJkEf0REyyT4IyJaJsEfEdEyCf6IiJZJ8EdEtEyCPyKiZRL8EREtk+CPiGiZBH9ERMsk+CMiWibBHxHRMo0Fv6QdJd0w4ucRSUdL2lLSxZIW1rdbNFVDRESsqMk5d2+zvYvtXYBdgd8D5wHHAnNs7wDMqZcjIqJHetXUMx34pe27gAOA2fX62cCBPaohIiJoeLL1EQ4Bzqzvb2t7EYDtRZK26fQCSTOBmQBTpkzpSZGxdtjj5D1Kl9CInxz5k9IlxFqi8SN+SesB+wPnrM7rbM+yPWh7cGBgoJniIiJaqBdNPfsC19l+oF5+QNIkgPp2cQ9qiIiIWi+C/50MN/MAXADMqO/PAM7vQQ0REVFrNPglbQTsBXx7xOrjgb0kLawfO77JGiIiYnmNnty1/Xtgq1HrHqTq5RMREQXkyt2IiJZJ8EdEtEyCPyKiZRL8EREtk+CPiGiZBH9ERMsk+CMiWibBHxHRMgn+iIiWSfBHRLRMgj8iomUS/BERLZPgj4homQR/RETLJPgjIlomwR8R0TJNz8C1uaRzJd0qaYGk10naUtLFkhbWt1s0WUNERCyv6SP+k4Af2X4FsDOwADgWmGN7B2BOvRwRET3SWPBL2hR4I3AqgO0nbT8MHADMrp82GziwqRoiImJFTR7x/wGwBDhN0vWSTpG0MbCt7UUA9e02DdYQERGjNBn8E4E/Ar5qexrwKKvRrCNppqR5kuYtWbKkqRojIlqnyeC/F7jX9tX18rlUHwQPSJoEUN8u7vRi27NsD9oeHBgYaLDMiIh2aSz4bd8P3CNpx3rVdOAW4AJgRr1uBnB+UzVERMSKJjb8+48EzpC0HnAHcBjVh83Zko4A7gYObriGiIgYodHgt30DMNjhoelNvm9ERHSXK3cjIlomwR8R0TIJ/oiIlknwR0S0TII/IqJlEvwRES2T4I+IaJkEf0REyyT4IyJaJsEfEdEyCf6IiJZJ8EdEtEyCPyKiZRL8EREtk+CPiGiZBH9ERMsk+CMiWqbRGbgk3QksBZ4GltkelLQl8E1gKnAn8Be2H2qyjoiIGNaLI/43297F9tAUjMcCc2zvAMyplyMiokdKNPUcAMyu788GDixQQ0REazUd/AYukjRf0sx63ba2FwHUt9t0eqGkmZLmSZq3ZMmShsuMiGiPRtv4gT1s3ydpG+BiSbeO9YW2ZwGzAAYHB91UgRERbdPoEb/t++rbxcB5wG7AA5ImAdS3i5usISIiltdY8EvaWNImQ/eBvYGbgQuAGfXTZgDnN1VDRESsqMmmnm2B8yQNvc//2P6RpGuBsyUdAdwNHNxgDRERMUpjwW/7DmDnDusfBKY39b4REbFyuXI3IqJlEvwRES0zpuCXNGcs6yIiov+ttI1f0gbARsDWkrYAVD+0KfCihmuLiIgGrOrk7vuBo6lCfj7Dwf8I8JUG64qIiIasNPhtnwScJOlI2yf3qKaIiGjQmLpz2j5Z0uuphlKeOGL91xuqKyIiGjKm4Jf0DeClwA1UY+tDNQBbgj8iYg0z1gu4BoGdbGewtIiINdxY+/HfDLywyUIiIqI3xnrEvzVwi6RrgCeGVtrev5GqIiKiMWMN/uOaLCIiInpnrL165jZdSERE9MZYe/UsperFA7AesC7wqO1NmyosIiKaMdYj/k1GLks6kGo2rYiIWMOMa3RO298B9nyea4mIiB4Ya1PPO0YsrkPVr39MffolTQDmAb+2vZ+k7YGzgC2B64D32H5ytaqOiIhxG+sR/9tG/PwpsBQ4YIyvPQpYMGL5n4ETbe8APAQcMcbfExERz4OxtvEfNp5fLmk74M+AfwKOUTUB757Au+qnzKbqKvrV8fz+iIhYfWOdiGU7SedJWizpAUnfqkN9Vb4EfBx4pl7eCnjY9rJ6+V5g8mpXHRER4zbWpp7TgAuoxuWfDHy3XteVpP2Axbbnj1zd4akdzxVImilpnqR5S5YsGWOZERGxKmMN/gHbp9leVv+cDgys4jV7APtLupPqZO6eVN8ANpc01MS0HXBfpxfbnmV70PbgwMCq3ioiIsZqrMH/G0mHSppQ/xwKPLiyF9j+pO3tbE8FDgEusf1u4FLgoPppM4Dzx1l7RESMw1iD/3DgL4D7gUVUwT2uE77AJ6hO9N5O1eZ/6jh/T0REjMNYB2n7HDDD9kMAkrYE/pXqA2GVbF8GXFbfv4Nc9RsRUcxYj/hfPRT6ALZ/C0xrpqSIiGjSWIN/HUlbDC3UR/xj/bYQERF9ZKzh/QXgSknnUnW//Auqi7IiImINM9Yrd78uaR5Vl0wB77B9S6OVRUREI8bcXFMHfcI+ImINN65hmSMiYs2V4I+IaJkEf0REyyT4IyJaJsEfEdEyCf6IiJZJ8EdEtEyCPyKiZRL8EREtk+CPiGiZBH9ERMsk+CMiWqax4Je0gaRrJP1M0s8lfbZev72kqyUtlPRNSes1VUNERKyoySP+J4A9be8M7ALsI2l34J+BE23vADwEHNFgDRERMUpjwe/K7+rFdesfU43pf269fjZwYFM1RETEihpt45c0QdINwGLgYuCXwMO2l9VPuReY3OW1MyXNkzRvyZIlTZYZEdEqjQa/7adt7wJsB+wGvLLT07q8dpbtQduDAwMDTZYZEdEqPenVY/th4DJgd2BzSUMzf20H3NeLGiIiotJkr54BSZvX9zcE3gIsAC4FDqqfNgM4v6kaIiJiRWOec3ccJgGzJU2g+oA52/b3JN0CnCXpH4HrgVMbrCEiIkZpLPht3whM67D+Dqr2/oiIKCBX7kZEtEyCPyKiZRL8EREtk+CPiGiZBH9ERMsk+CMiWibBHxHRMgn+iIiWSfBHRLRMgj8iomUS/BERLZPgj4homQR/RETLJPgjIlomwR8R0TIJ/oiIlknwR0S0TJNz7r5Y0qWSFkj6uaSj6vVbSrpY0sL6doumaoiIiBU1ecS/DPiI7VcCuwMfkLQTcCwwx/YOwJx6OSIieqSx4Le9yPZ19f2lwAJgMnAAMLt+2mzgwKZqiIiIFTU22fpIkqZSTbx+NbCt7UVQfThI2qbLa2YCMwGmTJnSizIj1jpz3/im0iU04k2Xzy1dwhqt8ZO7kl4AfAs42vYjY32d7Vm2B20PDgwMNFdgRETLNHrEL2ldqtA/w/a369UPSJpUH+1PAhY3WUNEBMCXP/Ld0iU04oNfeNtqv6bJXj0CTgUW2P7iiIcuAGbU92cA5zdVQ0RErKjJI/49gPcAN0m6oV73KeB44GxJRwB3Awc3WENERIzSWPDb/n+Aujw8van3jYiIlcuVuxERLZPgj4homQR/RETLJPgjIlomwR8R0TIJ/oiIlknwR0S0TII/IqJlEvwRES2T4I+IaJkEf0REyyT4IyJaJsEfEdEyCf6IiJZJ8EdEtEyCPyKiZZqcevG/JC2WdPOIdVtKuljSwvp2i6bePyIiOmvyiP90YJ9R644F5tjeAZhTL0dERA81Fvy2Lwd+O2r1AcDs+v5s4MCm3j8iIjrrdRv/trYXAdS323R7oqSZkuZJmrdkyZKeFRgRsbbr25O7tmfZHrQ9ODAwULqciIi1Rq+D/wFJkwDq28U9fv+IiNbrdfBfAMyo788Azu/x+0dEtF6T3TnPBK4CdpR0r6QjgOOBvSQtBPaqlyMioocmNvWLbb+zy0PTm3rPiIhYtb49uRsREc1I8EdEtEyCPyKiZRL8EREtk+CPiGiZBH9ERMsk+CMiWibBHxHRMgn+iIiWSfBHRLRMgj8iomUS/BERLZPgj4homQR/RETLJPgjIlomwR8R0TIJ/oiIlikS/JL2kXSbpNslHVuihoiItup58EuaAHwF2BfYCXinpJ16XUdERFuVOOLfDbjd9h22nwTOAg4oUEdERCvJdm/fUDoI2Mf2X9fL7wFea/uDo543E5hZL+4I3NbTQle0NfCbwjX0i2yLYdkWw7IthvXLtniJ7YHRKycWKEQd1q3w6WN7FjCr+XLGRtI824Ol6+gH2RbDsi2GZVsM6/dtUaKp517gxSOWtwPuK1BHREQrlQj+a4EdJG0vaT3gEOCCAnVERLRSz5t6bC+T9EHgQmAC8F+2f97rOsahb5qd+kC2xbBsi2HZFsP6elv0/ORuRESUlSt3IyJaJsEfEdEyCf6IiJZJ8Hch6ShJm6pyqqTrJO1duq4SJJ1Qb4t1Jc2R9BtJh5auq4Rsi2HZR5Yn6SWS3lLf31DSJqVr6ibB393hth8B9gYGgMOA48uWVMze9bbYj+o6jJcDHytbUjHZFsOyj9QkvQ84F/havWo74DvlKlq5BH93Q1cYvxU4zfbP6HzVcRusW9++FTjT9m9LFlNYtsWw7CPDPgDsATwCYHshsE3RilYiwd/dfEkXUf1RX1h/bXumcE2lXCDpVmAQmCNpAHi8cE2lZFsMyz4y7Il60EkAJE2kw1A0/SL9+DuQJKqvagPAHbYflrQVMNn2jWWr6y1J6wC7AwuAR2w/LWljYBPb95etrreyLYZlH1mepBOAh4G/Ao4E/ha4xfanixbWRYK/C0nzbe9auo5+IOkq268rXUc/yLYYln1kWH1QcATV+Q5RjUxwivs0YNPU091PJb2mdBF94iJJf14f5bVdtsWw7CPDDgC+bvtg2wfZ/s9+DX3IEX9Xkm6h6rFxF/Ao1ae4bb+6aGEFSFoKbAwso2rPHtoWmxYtrIAR2+Jp4DHavS2yj9QknQbsCVxONbnUhbaXla2quwR/F5Je0mm97bt6XUtEP8o+sjxJ61JNKfuXwBuAi4cmnOo3Cf5VkLQNsMHQsu27C5ZTjKQtgB1YfltcXq6iMuomnncD29v+nKQXA5NsX1O4tGKyjwyrw38fqmsa/rjT7Ff9IG38XUjaX9JC4FfAXOBO4IdFiypE0l9TfYW9EPhsfXtcyZoK+nfgdcC76uXfAV8pV0452UeGSdpH0unA7cBBwCnApKJFrUSCv7vPUXXd+4Xt7YHpwE/KllTMUcBrgLtsvxmYBiwpW1Ixr7X9Aeq++7YfAtYrW1Ix2UeGvZfqSt2X255h+wf93Maf4O/uKdsPAutIWsf2pcAupYsq5HHbjwNIWt/2rcCOhWsq5SlJE6gvzqkv4GrrRUvZR2q2DwGuAvaStF/d/NW3Sky2vqZ4WNILgCuAMyQtpurV0kb3Stqc6ojmYkkP0d55kv8NOA/YRtI/UX2t/7uyJRWTfaQm6WDgX4HLqHo3nSzpY7bPLVpYFzm520V9ReZjVN+K3g1sBpxRH+G0lqQ3UW2LH428RL1NJL2CqllDwBzbCwqXVET2kWGSfgbsZXtxvTwA/Nj2zmUr6yxH/F3YfrTurraD7dmSNqKaI7iVJL2BalucVv9RT6Y6qdc6tm+V9FvqniySprSxJ0v2keWsMxT6tQfp46b0vi2stA7DrE6mj4dZbZKkzwCfAD5Zr1oX+O9yFZWTnizDso8s50eSLpT0XknvBb4P/KBwTV0l+Ltbo4ZZbdjbgf2prs7E9n1A304y0bD0ZBmWfaRm+2NUH4CvBnYGZtn+RNmquktTT3dP2H5yaEiWfh9mtWFP2rakoZ4sG5cuqKCnbD8o6dmeLJL+uXRRhWQfWd6VVEN5PANcW7iWlcoRf3dzJX0K2FDSXsA5wHcL11TK2ZK+Bmxef73/MfCfhWsqZagny+VUPVlOoqU9Wcg+8qz6IsdrqL4dH0Q1gN3hZavqLr16uljThlltWr1jP7stbF9cuKQi6m87QwPVtb0nS/aRmqTbgNcP/R3UcxNcabsvr3dJ8HchaT/gB7bbenHOsyR9kCrcHipdS2nZFsOyjwyTNAfYd6iLs6T1qLbNW8pW1lmaero7BFgo6QRJryxdTGEvBK6VdHY9Jkmbx6LPthjW+n1E0jGSjgF+DVwt6bi6F9xPqcbt6Us54l8JSZsC76Qaac/AaVQTbC8tWlgBdcDtTbUtBoGzgVNt/7JoYQVkWwxr+z5Sh3xXtj/bq1pWR4J/FSRtDRwKHE011+rLgH+zfXLRwgqQtDPVDr4PcClVt8aLbX+8aGEFZFsMyz6y5knwdyHpbcDhwEuBbwCzbS+ur05cYLvjJBRrI0kfAmYAv6EabvY7tp+qT+4ttP3SogX2ULbFsOwjw+qr2T8OvIrl5ybYs1hRK5F+/N0dDJw4erIR27/v525aDdkaeMfomZVsP1Of4GuTbIth2UeGnQF8E9gP+Buqg4O+Hbo8R/wREc+RpPm2d5V049Ccw5Lm2n5T6do6yRF/RMRz91R9u0jSn1ENW75dwXpWKsEfEfHc/aOkzYCPACcDmwIfLltSd2nqWQlJWwJu+8U6kralGnnRwH22HyhcUjHZFsvLPrJmSvCPImkKcALVqIsPU12KvilwCXCs7TvLVddbknYB/oNqWIJf16u3o9ouf2v7ulK19Vq2xbDsI2u+BP8okq4CvgSca/vpet0Eqh4MR9vevWR9vSTpBuD9tq8etX534Gv9OrtQE7IthmUfWfMl+EeRtND2Dqv72NpoFdvidtsv63VNpWRbDMs+subLyd0VzZf078Bs4J563Yup+uVeX6yqMn4o6fvA11l+W/wV8KNiVZWRbTEs+0itHqenK9tf7FUtqyNH/KPUo+odARxAdRJPwL3ABVTjsTxRsLyek/RWqtm3ltsWtvt2WrmmSNqXDn8XbdsWXfaRe6jG4m/VPjJirJ4dgddQ5QTA24DLbf91kcJWIcEfEfEcSboI+POhwekkbQKcY3ufspV1lmGZx0DSL0rXUIKkF0r6qqSvSNqqHnL2xnpI4kml6+slSa8ecX9dSX8n6QJJn6/HpmkVSX8q6QhJLxm1vm1DNQyZAjw5YvlJYGqZUlYtwT+KpKWSHqlvl0paCrx0aH3p+nrsdOAWqq/xlwKPUY1FcgVV18Y2OX3E/eOpRqD8ArAhLdsWkj4PfBr4Q+ASSUeOePiDZaoq7hvANSPG47+a6nxQX0pTzyiSTqbqq/2xoYtzJP3K9vZlK+s9Sdfbnlbfv9v2lBGP3WB7l3LV9daobXED8Jp6VE4BPxsan6UNJN0ETLO9TNLmwP8At9n+8Mjt1DaSdgXeUC9ebrtvT3SnV88oto+s/wPPlPQd4MtUV2m20chvhKOPXtr2bXEzSW+n+nevb/spqC5ZldS2v4+JtpcB2H64Hp55lqRzgPXKllbUDcAi6lyVNMX23WVL6qxtO++Y2J4PDM2VOZcR42u3zPmSXgBg+++GVkp6GdC28x5zqXo37Qf8tB66AUkvpBqbv01+KenZUSdtP237COA2oK1TMB4JPABcDHwP+H5925fS1LMK9UnMaW3rshfRjaQNAWw/1uGxybZ/veKr1m6Sbgdea/vB0rWMRY74V8H2IuDA0nX0C0l9exTTa5Jmla6hBNuPdQr9+rHWhX7tHuB/SxcxVmnjH5vB0gX0kcmlC+gj+buIIXcAl9VXdz97AVu/Xrmb4B+bxaUL6CN921OhgPxdxJC765/1WANOcKeNPyLGrR6Vc1tGHET2a0+WGJY2/tXQ1jbdTiT9sHQN/aKtfxejerJ8nz7vydIkSQOS/kXSDyRdMvRTuq5u0tQzSj2jUMeHgLf2spbSJP1Rt4eA1ly8Bfm76OIoYMc1pSdLw84AvknV3fdvqEYqXVK0opVI8K9oCXAX1Q49xPXyNkUqKudaqv7r6vDY5j2upbT8XaxojerJ0rCtbJ8q6Sjbc4G5kuaWLqqbBP+K7gCmd2qnlHRPh+evzRZQzTq1cPQDLdwW+btY0RrVk6VhT9W3iyT9GXAf1dScfSnBv6IvAVtQnaEf7YQe11LacXQ/D3Rkl/Vrq/xdrGiN6snSsH+UtBnwEeBkqjmIP1y2pO7SqyciomXSq6cDSbtJek19fydJx9QzUbWOpFdImj40Zs+I9X05wUQvSerbYXd7YU3ryRLD0tQzSj2W9r7AREkXA68FLgOOlTTN9j+VrK+XJH0I+ABVW//Qiavz64c/T4vmmpV0wehVwJvrYYmxvX/vqypujerJEsPS1DNKPdb4LsD6wP3AdrYfqQemurqF466/zvbvJE0FzgW+Yfukto27Luk6qklpTmG4N8+ZwCEAdU+OVpE03/aukm4c2i8kzbX9plW9NspKU8+KltXDzP4e+KXtR+DZkQifKVtaz02w/TsA23cCfwLsK+mLdO7iuTYbBOZTzTz1v7YvAx6zPbeNoV9brieLpGn0cU+WJkk6StKmqpwq6TpJe5euq5sE/4qeHDGH6q5DK+sz9m0L/vslPXuhVv0hsB+wNdW0e61h+xnbJwKHAZ+W9GXSVDqyJ8tHqb4N9W1PloYdXh8k7g0MUP2dHF+2pO7S1DOKpPVtP9Fh/dbAJNs3FSirCEnbUX0Dur/DY3vY/kmBsvpC3Vd7D9ufKl1LlDfU3CXpJOAy2+f1c3Nogj8ixkXSAPA+YCrLD9J2eKmaSpF0GtWQ5dsDOwMTqD4Adl3pCwtJ8EfEuEi6EriC6tzH00PrbX+rWFEFSBLVuY0B4I56HuKtgMm2byxbXWcJ/ogYF0k32G7VYH3dDPVwKl3HWOXkbkSM1/faemFjBz8duuhzTZAj/ohYLZKWMnwtw8ZUA7Q9VS/b9qYFyytC0i3Ay6lGcH2U4W3Rl9f9JPgjIp4jSS/ptN72Xb2uZSzS1BMR4yJpzljWtYHtu+qQf4zq29DQT19q+wUoEbGaJG1A1cSztaQtGL6Ke1PgRcUKK0jS/sAXqP79i4GXUI1x9aqSdXWT4I+I1fV+4GiqkJvPcPA/AnylVFGFfQ7YHfix7WmS3gy8s3BNXaWNPyLGRdKRtk8uXUc/kDTP9qCknwHTbD8j6Rrbu5WurZMc8UfEuCT0l/NwPWfFFcAZkhYDywrX1FWO+CMiniNJG1Od2F0HeDewGXCG7QeLFtZFgj8i4nlQd+ncwfaP6xF+J9heWrquTtKdMyLGRdIe9ZEukg6V9MVu/dnXdpLeRzVR0dfqVZOB75SraOUS/BExXl8Ffi9pZ+DjVFettnUe4g8Ae1D1bML2QmCbohWtRII/IsZrmau24gOAk2yfBGxSuKZSnrD95NCCpIn08QVcCf6IGK+lkj4JHAp8X9IEYN3CNZUyV9KngA0l7QWcA3y3cE1d5eRuRIyLpBcC7wKutX2FpCnAn9huXXOPpHWAI6imXhRwIXCK+zRgE/wRMS71id3HbT8t6eXAK4Af2n5qFS9d60jaD/iB7TViXu409UTEeF0OrC9pMjCHaoLx04tWVM4hwEJJJ0h6ZeliViXBHxHjJdu/B94BnGz77fTpoGRNs30oMA34JXCapKskzZTUlye7E/wRMV6S9DqqK1W/X6+bULCeomw/AnwLOAuYBLwduE7SkUUL6yDBHxHjdTTwSeA82z+X9AfApYVrKkLS2ySdB1xC1bNpN9v7AjsDHy1aXAc5uRsRz4mkjW0/WrqOkiR9naoXz+UdHptuu68mqEnwR8S41M08pwIvsD2lvoL3/bb/tnBpsQpp6omI8foS8KfAgwC2fwa8sWhFMSYJ/ogYN9v3jFr1dJFCYrVkIpaIGK97JL0esKT1gA9RzTMbfS5H/BExXn9DNSrlZOBeYBcg7fs1ST8sXUM3ObkbEc8bSUfb/lLpOnpF0h91ewj4nu1JvaxnrBL8EfG8kXS37Sml6+gVSU8Dc6mCfrTdbW/Y45LGJG38EfF86hSAa7MFVF1YF45+QNLoE999I238EfF8alsTwnF0z9G+G6phSJp6ImK1SFpK54AXsKHttCT0uQR/RMTzRNIbgN2Am21fVLqebtLUExExTpKuGXH/fcCXqeYd/oykY4sVtgo54o+IGCdJ19ueVt+/Fnir7SX17GQ/tf2HZSvsLG1xERHjt46kLahaT2R7CYDtRyUtK1tadwn+iIjx2wyYT3Vi25JeaPt+SS+gj7u2pqknIuJ5JmkjYFvbvypdSycJ/oiIlkmvnoiIlknwR0S0TII/ipH0YkmXSlog6eeSjuryvOMkfXTUujslbd2DGi+TNNhh/Xslfbnp93++SDql3sa3SXpb6XqirAR/lLQM+IjtVwK7Ax+QtFPhmhonqURvum/bfhWwP3BigfePPpLgj2JsL7J9XX1/KdVIh5NX9/dIOkbSzfXP0fW6j0v6UH3/REmX1PenS/rvDr9juqTrJY+epw4AAAMUSURBVN0k6b8krd/hOYdJ+oWkucAeXWrZTdKV9e+6UtKO9fr3SjpH0neBi+p1H5N0raQbJX22w+86QtKJI5bfJ+mLK/k3T5V084jnf1TScQC2f1Cv3gB4fJUbNdZqCf7oC5KmAtOAq7s85cOSbhj6AV5Uv25X4DDgtVTfGt4naRpwOfDH9WsHgRdIWhd4A3DFqPfeADgd+Mv6SsuJwP8Z9ZxJwGepAn8voNs3k1uBN9ZXc/498PkRj70OmGF7T0l7AztQjeuyC7CrpNETlZ8F7F/XTf3vPG0l/+aVkrQp8A3gU6t6bqzdEvxRXH2xy7eAo20/0uVpJ9reZegHuK9e/wbgPNuP2v4d8G2qwJ9PFaabAE8AV1F9APwxo4If2BH4le1f1MuzgdEh/FrgMttLbD8JfLNLnZsB59RH3icCrxrx2MW2f1vf37v+uR64DngF1QfBs2w/ClwC7CfpFcC6tm9ayb95VY4DzrV9wRieG2uxXLkbRdVHs98CzrD97fH8ik4rbT8l6U6qI+MrgRuBNwMvZcUJwcd6heVYLnr5HHCp7bfX32IuG/HYo6Pe8//a/toqft8pVEfotwKnjXhtJ8tY/mBug1GPvxr45CreL1ogR/xRjCQBpwILbH9xnL/mcuBASRvVA2O9neEj+suBj9a3V1BNDn6DV7xq8VZgqqSX1cvvoZpOb6SrgT+RtFX9YXVwl3o2A35d33/vSuq+EDi8/raDpMmSthn9JNtXAy8G3gWcuYp/8wPANnWN6wP7jfp1nwduX0lN0RI54o+S9qAK2ZvqdnuAT404EblKtq+TdDowNDzuKbavr+9fAXwauKoeNOtxVmzmwfbjkg6jaqKZCFwL/Meo5yyqT5ReBSyiap6Z0KGkE4DZko6haqbpVvdFkl4JXFV9/vE74FBgcYennw3sYvuhVf2bJf0D1YfUr6g+0EZ6F3A/8FC3uqIdMmRDRJ+T9D2qcxxzStcSa4c09UT0KUmbS/oF8FhCP55POeKPiGiZHPFHRLRMgj8iomUS/BERLZPgj4homQR/RETL/H8PjLt+0zWUfAAAAABJRU5ErkJggg=="/>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1219200" y="231398"/>
            <a:ext cx="7543800" cy="892552"/>
          </a:xfrm>
          <a:prstGeom prst="rect">
            <a:avLst/>
          </a:prstGeom>
        </p:spPr>
        <p:txBody>
          <a:bodyPr wrap="square">
            <a:spAutoFit/>
          </a:bodyPr>
          <a:lstStyle/>
          <a:p>
            <a:r>
              <a:rPr lang="en-US" sz="2000" b="1" u="sng" dirty="0" smtClean="0">
                <a:solidFill>
                  <a:srgbClr val="000000"/>
                </a:solidFill>
                <a:effectLst/>
                <a:latin typeface="Arial Rounded MT Bold" pitchFamily="34" charset="0"/>
                <a:ea typeface="Times New Roman" panose="02020603050405020304" pitchFamily="18" charset="0"/>
                <a:cs typeface="Arial" pitchFamily="34" charset="0"/>
              </a:rPr>
              <a:t>Conclusion</a:t>
            </a:r>
            <a:endParaRPr lang="en-US" sz="2000" dirty="0" smtClean="0">
              <a:latin typeface="Arial Rounded MT Bold" pitchFamily="34" charset="0"/>
              <a:cs typeface="Arial" pitchFamily="34" charset="0"/>
            </a:endParaRPr>
          </a:p>
          <a:p>
            <a:endParaRPr lang="en-US" sz="1600" dirty="0" smtClean="0">
              <a:latin typeface="Arial" pitchFamily="34" charset="0"/>
              <a:cs typeface="Arial" pitchFamily="34" charset="0"/>
            </a:endParaRPr>
          </a:p>
          <a:p>
            <a:pPr lvl="0"/>
            <a:endParaRPr lang="en-US" sz="1600" dirty="0" smtClean="0">
              <a:latin typeface="Arial" pitchFamily="34" charset="0"/>
              <a:cs typeface="Arial" pitchFamily="34" charset="0"/>
            </a:endParaRPr>
          </a:p>
        </p:txBody>
      </p:sp>
      <p:sp>
        <p:nvSpPr>
          <p:cNvPr id="7" name="Content Placeholder 2">
            <a:extLst>
              <a:ext uri="{FF2B5EF4-FFF2-40B4-BE49-F238E27FC236}">
                <a16:creationId xmlns:a16="http://schemas.microsoft.com/office/drawing/2014/main" xmlns="" id="{83775E7D-D0DD-4F5D-9523-1803D389B207}"/>
              </a:ext>
            </a:extLst>
          </p:cNvPr>
          <p:cNvSpPr>
            <a:spLocks noGrp="1"/>
          </p:cNvSpPr>
          <p:nvPr>
            <p:ph idx="1"/>
          </p:nvPr>
        </p:nvSpPr>
        <p:spPr>
          <a:xfrm>
            <a:off x="1143000" y="819150"/>
            <a:ext cx="7625179" cy="3396886"/>
          </a:xfrm>
        </p:spPr>
        <p:txBody>
          <a:bodyPr>
            <a:normAutofit fontScale="70000" lnSpcReduction="20000"/>
          </a:bodyPr>
          <a:lstStyle/>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After the completion of this project, we got an insight of how to preprocess the data, </a:t>
            </a:r>
            <a:r>
              <a:rPr lang="en-US" sz="1800" b="0" i="0" u="none" strike="noStrike" baseline="0" dirty="0" err="1">
                <a:solidFill>
                  <a:schemeClr val="tx1"/>
                </a:solidFill>
                <a:latin typeface="Arial Rounded MT Bold" panose="020F0704030504030204" pitchFamily="34" charset="0"/>
              </a:rPr>
              <a:t>analysing</a:t>
            </a:r>
            <a:r>
              <a:rPr lang="en-US" sz="1800" b="0" i="0" u="none" strike="noStrike" baseline="0" dirty="0">
                <a:solidFill>
                  <a:schemeClr val="tx1"/>
                </a:solidFill>
                <a:latin typeface="Arial Rounded MT Bold" panose="020F0704030504030204" pitchFamily="34" charset="0"/>
              </a:rPr>
              <a:t> the data and building a model.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First, we imported both training and testing data, which had nearly 150000+ records.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did all the required pre-processing steps like checking null values, datatypes check, dropping unnecessary columns, etc.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used the training data for doing Exploratory Data Analysis using various plots and recorded the observations.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While observing the results, we found that the dataset was in highly imbalanced side and we need to handle it, in order to avoid overfitting problem.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Using NLP, we pre-processed the comment text and did other steps.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As the problem was a multi-class classifier, we took a new feature known as label and combined the </a:t>
            </a:r>
            <a:r>
              <a:rPr lang="en-US" sz="1800" b="0" i="0" u="none" strike="noStrike" baseline="0" dirty="0" err="1">
                <a:solidFill>
                  <a:schemeClr val="tx1"/>
                </a:solidFill>
                <a:latin typeface="Arial Rounded MT Bold" panose="020F0704030504030204" pitchFamily="34" charset="0"/>
              </a:rPr>
              <a:t>comment_labels</a:t>
            </a:r>
            <a:r>
              <a:rPr lang="en-US" sz="1800" b="0" i="0" u="none" strike="noStrike" baseline="0" dirty="0">
                <a:solidFill>
                  <a:schemeClr val="tx1"/>
                </a:solidFill>
                <a:latin typeface="Arial Rounded MT Bold" panose="020F0704030504030204" pitchFamily="34" charset="0"/>
              </a:rPr>
              <a:t> output together using sum() and then stored in that feature. For a binary classification problem, we scaled the data accordingly.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After applying </a:t>
            </a:r>
            <a:r>
              <a:rPr lang="en-US" sz="1800" b="0" i="0" u="none" strike="noStrike" baseline="0" dirty="0" err="1">
                <a:solidFill>
                  <a:schemeClr val="tx1"/>
                </a:solidFill>
                <a:latin typeface="Arial Rounded MT Bold" panose="020F0704030504030204" pitchFamily="34" charset="0"/>
              </a:rPr>
              <a:t>Tf-idf</a:t>
            </a:r>
            <a:r>
              <a:rPr lang="en-US" sz="1800" b="0" i="0" u="none" strike="noStrike" baseline="0" dirty="0">
                <a:solidFill>
                  <a:schemeClr val="tx1"/>
                </a:solidFill>
                <a:latin typeface="Arial Rounded MT Bold" panose="020F0704030504030204" pitchFamily="34" charset="0"/>
              </a:rPr>
              <a:t> </a:t>
            </a:r>
            <a:r>
              <a:rPr lang="en-US" sz="1800" b="0" i="0" u="none" strike="noStrike" baseline="0" dirty="0" err="1">
                <a:solidFill>
                  <a:schemeClr val="tx1"/>
                </a:solidFill>
                <a:latin typeface="Arial Rounded MT Bold" panose="020F0704030504030204" pitchFamily="34" charset="0"/>
              </a:rPr>
              <a:t>Vectoriser</a:t>
            </a:r>
            <a:r>
              <a:rPr lang="en-US" sz="1800" b="0" i="0" u="none" strike="noStrike" baseline="0" dirty="0">
                <a:solidFill>
                  <a:schemeClr val="tx1"/>
                </a:solidFill>
                <a:latin typeface="Arial Rounded MT Bold" panose="020F0704030504030204" pitchFamily="34" charset="0"/>
              </a:rPr>
              <a:t>, we used an oversampling technique called </a:t>
            </a:r>
            <a:r>
              <a:rPr lang="en-US" sz="1800" b="0" i="0" u="none" strike="noStrike" baseline="0" dirty="0" err="1">
                <a:solidFill>
                  <a:schemeClr val="tx1"/>
                </a:solidFill>
                <a:latin typeface="Arial Rounded MT Bold" panose="020F0704030504030204" pitchFamily="34" charset="0"/>
              </a:rPr>
              <a:t>RandomOverSampler</a:t>
            </a:r>
            <a:r>
              <a:rPr lang="en-US" sz="1800" b="0" i="0" u="none" strike="noStrike" baseline="0" dirty="0">
                <a:solidFill>
                  <a:schemeClr val="tx1"/>
                </a:solidFill>
                <a:latin typeface="Arial Rounded MT Bold" panose="020F0704030504030204" pitchFamily="34" charset="0"/>
              </a:rPr>
              <a:t> for handling the imbalanced data. There, we took 75% of the high points data and sampled it to the low points data so that both weights could be balanced equally and we could get proper result. </a:t>
            </a:r>
            <a:endParaRPr lang="en-IN" dirty="0">
              <a:solidFill>
                <a:schemeClr val="tx1"/>
              </a:solidFill>
              <a:latin typeface="Arial Rounded MT Bold" panose="020F07040305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285750"/>
            <a:ext cx="7696200" cy="4530471"/>
          </a:xfrm>
          <a:prstGeom prst="rect">
            <a:avLst/>
          </a:prstGeom>
          <a:noFill/>
        </p:spPr>
        <p:txBody>
          <a:bodyPr wrap="square" rtlCol="0">
            <a:spAutoFit/>
          </a:bodyPr>
          <a:lstStyle/>
          <a:p>
            <a:r>
              <a:rPr lang="en-US" sz="2000" b="1" u="sng" dirty="0" smtClean="0">
                <a:latin typeface="Arial Rounded MT Bold" pitchFamily="34" charset="0"/>
                <a:cs typeface="Arial" pitchFamily="34" charset="0"/>
              </a:rPr>
              <a:t>About the project</a:t>
            </a:r>
            <a:endParaRPr lang="en-US" sz="1200" b="1" u="sng" dirty="0" smtClean="0">
              <a:latin typeface="Arial Rounded MT Bold" pitchFamily="34" charset="0"/>
              <a:cs typeface="Arial" pitchFamily="34" charset="0"/>
            </a:endParaRPr>
          </a:p>
          <a:p>
            <a:endParaRPr lang="en-US" sz="2000" b="1" u="sng" dirty="0" smtClean="0">
              <a:latin typeface="Arial Rounded MT Bold" pitchFamily="34" charset="0"/>
              <a:cs typeface="Arial" pitchFamily="34" charset="0"/>
            </a:endParaRPr>
          </a:p>
          <a:p>
            <a:pPr marL="939800" indent="-342900" algn="just">
              <a:lnSpc>
                <a:spcPct val="115000"/>
              </a:lnSpc>
              <a:spcBef>
                <a:spcPts val="1200"/>
              </a:spcBef>
              <a:buClr>
                <a:schemeClr val="tx1"/>
              </a:buClr>
              <a:buSzPct val="100000"/>
              <a:buFont typeface="Wingdings" panose="05000000000000000000" pitchFamily="2" charset="2"/>
              <a:buChar char="Ø"/>
            </a:pPr>
            <a:r>
              <a:rPr lang="en-US" sz="1600" dirty="0" smtClean="0">
                <a:latin typeface="Arial Rounded MT Bold" pitchFamily="34" charset="0"/>
                <a:ea typeface="Raleway Thin"/>
                <a:cs typeface="Raleway Thin"/>
                <a:sym typeface="Raleway Thin"/>
              </a:rPr>
              <a:t>People use social media as a platform to express their opinions and views.</a:t>
            </a:r>
          </a:p>
          <a:p>
            <a:pPr marL="939800" indent="-342900" algn="just">
              <a:lnSpc>
                <a:spcPct val="115000"/>
              </a:lnSpc>
              <a:spcBef>
                <a:spcPts val="1200"/>
              </a:spcBef>
              <a:buClr>
                <a:schemeClr val="tx1"/>
              </a:buClr>
              <a:buSzPct val="100000"/>
              <a:buFont typeface="Wingdings" panose="05000000000000000000" pitchFamily="2" charset="2"/>
              <a:buChar char="Ø"/>
            </a:pPr>
            <a:r>
              <a:rPr lang="en-US" sz="1600" dirty="0" smtClean="0">
                <a:latin typeface="Arial Rounded MT Bold" pitchFamily="34" charset="0"/>
                <a:ea typeface="Raleway Thin"/>
                <a:cs typeface="Raleway Thin"/>
                <a:sym typeface="Raleway Thin"/>
              </a:rPr>
              <a:t>However, at the same time, this has resulted in the emergence of conflict and hate, making online environments uninviting for users.</a:t>
            </a:r>
          </a:p>
          <a:p>
            <a:pPr marL="939800" indent="-342900" algn="just">
              <a:lnSpc>
                <a:spcPct val="115000"/>
              </a:lnSpc>
              <a:spcBef>
                <a:spcPts val="1200"/>
              </a:spcBef>
              <a:buClr>
                <a:schemeClr val="tx1"/>
              </a:buClr>
              <a:buSzPct val="100000"/>
              <a:buFont typeface="Wingdings" panose="05000000000000000000" pitchFamily="2" charset="2"/>
              <a:buChar char="Ø"/>
            </a:pPr>
            <a:r>
              <a:rPr lang="en-US" sz="1600" dirty="0" smtClean="0">
                <a:latin typeface="Arial Rounded MT Bold" pitchFamily="34" charset="0"/>
                <a:ea typeface="Raleway Thin"/>
                <a:cs typeface="Raleway Thin"/>
                <a:sym typeface="Raleway Thin"/>
              </a:rPr>
              <a:t>Online hate, described as abusive language, aggression, </a:t>
            </a:r>
            <a:r>
              <a:rPr lang="en-US" sz="1600" dirty="0" err="1" smtClean="0">
                <a:latin typeface="Arial Rounded MT Bold" pitchFamily="34" charset="0"/>
                <a:ea typeface="Raleway Thin"/>
                <a:cs typeface="Raleway Thin"/>
                <a:sym typeface="Raleway Thin"/>
              </a:rPr>
              <a:t>cyberbullying</a:t>
            </a:r>
            <a:r>
              <a:rPr lang="en-US" sz="1600" dirty="0" smtClean="0">
                <a:latin typeface="Arial Rounded MT Bold" pitchFamily="34" charset="0"/>
                <a:ea typeface="Raleway Thin"/>
                <a:cs typeface="Raleway Thin"/>
                <a:sym typeface="Raleway Thin"/>
              </a:rPr>
              <a:t>, hatefulness and many others has been identified as a major threat on online social media platforms.</a:t>
            </a:r>
          </a:p>
          <a:p>
            <a:pPr marL="939800" indent="-342900" algn="just">
              <a:lnSpc>
                <a:spcPct val="115000"/>
              </a:lnSpc>
              <a:spcBef>
                <a:spcPts val="0"/>
              </a:spcBef>
              <a:buClr>
                <a:schemeClr val="tx1"/>
              </a:buClr>
              <a:buSzPct val="100000"/>
              <a:buFont typeface="Wingdings" panose="05000000000000000000" pitchFamily="2" charset="2"/>
              <a:buChar char="Ø"/>
            </a:pPr>
            <a:r>
              <a:rPr lang="en-US" sz="1600" dirty="0" smtClean="0">
                <a:latin typeface="Arial Rounded MT Bold" pitchFamily="34" charset="0"/>
                <a:ea typeface="Raleway Thin"/>
                <a:cs typeface="Raleway Thin"/>
                <a:sym typeface="Raleway Thin"/>
              </a:rPr>
              <a:t>Our goal is to build a prototype of online hate and abuse comment classifier which can used to classify hate and offensive comments so that it can be controlled and restricted from spreading hatred and </a:t>
            </a:r>
            <a:r>
              <a:rPr lang="en-US" sz="1600" dirty="0" err="1" smtClean="0">
                <a:latin typeface="Arial Rounded MT Bold" pitchFamily="34" charset="0"/>
                <a:ea typeface="Raleway Thin"/>
                <a:cs typeface="Raleway Thin"/>
                <a:sym typeface="Raleway Thin"/>
              </a:rPr>
              <a:t>cyberbullying</a:t>
            </a:r>
            <a:r>
              <a:rPr lang="en-US" sz="1600" dirty="0" smtClean="0">
                <a:latin typeface="Arial Rounded MT Bold" pitchFamily="34" charset="0"/>
                <a:ea typeface="Raleway Thin"/>
                <a:cs typeface="Raleway Thin"/>
                <a:sym typeface="Raleway Thin"/>
              </a:rPr>
              <a:t>.</a:t>
            </a:r>
          </a:p>
          <a:p>
            <a:endParaRPr lang="en-US" sz="1600" dirty="0" smtClean="0">
              <a:latin typeface="Arial Rounded MT Bold"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AutoShape 5" descr="data:image/png;base64,iVBORw0KGgoAAAANSUhEUgAAAX4AAAFfCAYAAABJKqdvAAAABHNCSVQICAgIfAhkiAAAAAlwSFlzAAALEgAACxIB0t1+/AAAADh0RVh0U29mdHdhcmUAbWF0cGxvdGxpYiB2ZXJzaW9uMy4xLjMsIGh0dHA6Ly9tYXRwbG90bGliLm9yZy+AADFEAAAgAElEQVR4nO3de7hcVX3/8feHhLvcOWAMxlBFFJ8KKUdEsVqJULAIaKFFxUagxv6qCOINtU/F2vqjtIoUrTWFQrQUBBTBK2CAwE8QSAABCRhEbhJIRCgRuQU+vz/2PpyTk5nk5MCeNcn+vJ7nPDN7z8yZb3bO/syetddeS7aJiIj2WKd0ARER0VsJ/oiIlknwR0S0TII/IqJlEvwRES0zsXQBY7H11lt76tSppcuIiFijzJ8//ze2B0avXyOCf+rUqcybN690GRERaxRJd3Van6aeiIiWSfBHRLRMgj8iomUS/BERLZPgj4homQR/RETLJPgjIlomwR8R0TKNBr+kD0v6uaSbJZ0paQNJ20u6WtJCSd+UtF6TNURExPIau3JX0mTgQ8BOth+TdDZwCPBW4ETbZ0n6D+AI4KvjfZ9dP/b156XefjL/X/6qdAkRsRZruqlnIrChpInARsAiYE/g3Prx2cCBDdcQEREjNBb8tn8N/CtwN1Xg/y8wH3jY9rL6afcCkzu9XtJMSfMkzVuyZElTZUZEtE5jwS9pC+AAYHvgRcDGwL4dntpx0l/bs2wP2h4cGFhhcLmIiBinJpt63gL8yvYS208B3wZeD2xeN/0AbAfc12ANERExSpPDMt8N7C5pI+AxYDowD7gUOAg4C5gBnN9gDa1x9z/8YekSGjHl728qXULEWqfJNv6rqU7iXgfcVL/XLOATwDGSbge2Ak5tqoaIiFhRoxOx2P4M8JlRq+8AdmvyfSMiortcuRsR0TIJ/oiIlknwR0S0TII/IqJlEvwRES2T4I+IaJkEf0REyyT4IyJaJsEfEdEyCf6IiJZJ8EdEtEyCPyKiZRL8EREtk+CPiGiZBH9ERMsk+CMiWibBHxHRMo0Fv6QdJd0w4ucRSUdL2lLSxZIW1rdbNFVDRESsqMk5d2+zvYvtXYBdgd8D5wHHAnNs7wDMqZcjIqJHetXUMx34pe27gAOA2fX62cCBPaohIiJoeLL1EQ4Bzqzvb2t7EYDtRZK26fQCSTOBmQBTpkzpSZGxdtjj5D1Kl9CInxz5k9IlxFqi8SN+SesB+wPnrM7rbM+yPWh7cGBgoJniIiJaqBdNPfsC19l+oF5+QNIkgPp2cQ9qiIiIWi+C/50MN/MAXADMqO/PAM7vQQ0REVFrNPglbQTsBXx7xOrjgb0kLawfO77JGiIiYnmNnty1/Xtgq1HrHqTq5RMREQXkyt2IiJZJ8EdEtEyCPyKiZRL8EREtk+CPiGiZBH9ERMsk+CMiWibBHxHRMgn+iIiWSfBHRLRMgj8iomUS/BERLZPgj4homQR/RETLJPgjIlomwR8R0TJNz8C1uaRzJd0qaYGk10naUtLFkhbWt1s0WUNERCyv6SP+k4Af2X4FsDOwADgWmGN7B2BOvRwRET3SWPBL2hR4I3AqgO0nbT8MHADMrp82GziwqRoiImJFTR7x/wGwBDhN0vWSTpG0MbCt7UUA9e02DdYQERGjNBn8E4E/Ar5qexrwKKvRrCNppqR5kuYtWbKkqRojIlqnyeC/F7jX9tX18rlUHwQPSJoEUN8u7vRi27NsD9oeHBgYaLDMiIh2aSz4bd8P3CNpx3rVdOAW4AJgRr1uBnB+UzVERMSKJjb8+48EzpC0HnAHcBjVh83Zko4A7gYObriGiIgYodHgt30DMNjhoelNvm9ERHSXK3cjIlomwR8R0TIJ/oiIlknwR0S0TII/IqJlEvwRES2T4I+IaJkEf0REyyT4IyJaJsEfEdEyCf6IiJZJ8EdEtEyCPyKiZRL8EREtk+CPiGiZBH9ERMsk+CMiWqbRGbgk3QksBZ4GltkelLQl8E1gKnAn8Be2H2qyjoiIGNaLI/43297F9tAUjMcCc2zvAMyplyMiokdKNPUcAMyu788GDixQQ0REazUd/AYukjRf0sx63ba2FwHUt9t0eqGkmZLmSZq3ZMmShsuMiGiPRtv4gT1s3ydpG+BiSbeO9YW2ZwGzAAYHB91UgRERbdPoEb/t++rbxcB5wG7AA5ImAdS3i5usISIiltdY8EvaWNImQ/eBvYGbgQuAGfXTZgDnN1VDRESsqMmmnm2B8yQNvc//2P6RpGuBsyUdAdwNHNxgDRERMUpjwW/7DmDnDusfBKY39b4REbFyuXI3IqJlEvwRES0zpuCXNGcs6yIiov+ttI1f0gbARsDWkrYAVD+0KfCihmuLiIgGrOrk7vuBo6lCfj7Dwf8I8JUG64qIiIasNPhtnwScJOlI2yf3qKaIiGjQmLpz2j5Z0uuphlKeOGL91xuqKyIiGjKm4Jf0DeClwA1UY+tDNQBbgj8iYg0z1gu4BoGdbGewtIiINdxY+/HfDLywyUIiIqI3xnrEvzVwi6RrgCeGVtrev5GqIiKiMWMN/uOaLCIiInpnrL165jZdSERE9MZYe/UsperFA7AesC7wqO1NmyosIiKaMdYj/k1GLks6kGo2rYiIWMOMa3RO298B9nyea4mIiB4Ya1PPO0YsrkPVr39MffolTQDmAb+2vZ+k7YGzgC2B64D32H5ytaqOiIhxG+sR/9tG/PwpsBQ4YIyvPQpYMGL5n4ETbe8APAQcMcbfExERz4OxtvEfNp5fLmk74M+AfwKOUTUB757Au+qnzKbqKvrV8fz+iIhYfWOdiGU7SedJWizpAUnfqkN9Vb4EfBx4pl7eCnjY9rJ6+V5g8mpXHRER4zbWpp7TgAuoxuWfDHy3XteVpP2Axbbnj1zd4akdzxVImilpnqR5S5YsGWOZERGxKmMN/gHbp9leVv+cDgys4jV7APtLupPqZO6eVN8ANpc01MS0HXBfpxfbnmV70PbgwMCq3ioiIsZqrMH/G0mHSppQ/xwKPLiyF9j+pO3tbE8FDgEusf1u4FLgoPppM4Dzx1l7RESMw1iD/3DgL4D7gUVUwT2uE77AJ6hO9N5O1eZ/6jh/T0REjMNYB2n7HDDD9kMAkrYE/pXqA2GVbF8GXFbfv4Nc9RsRUcxYj/hfPRT6ALZ/C0xrpqSIiGjSWIN/HUlbDC3UR/xj/bYQERF9ZKzh/QXgSknnUnW//Auqi7IiImINM9Yrd78uaR5Vl0wB77B9S6OVRUREI8bcXFMHfcI+ImINN65hmSMiYs2V4I+IaJkEf0REyyT4IyJaJsEfEdEyCf6IiJZJ8EdEtEyCPyKiZRL8EREtk+CPiGiZBH9ERMsk+CMiWqax4Je0gaRrJP1M0s8lfbZev72kqyUtlPRNSes1VUNERKyoySP+J4A9be8M7ALsI2l34J+BE23vADwEHNFgDRERMUpjwe/K7+rFdesfU43pf269fjZwYFM1RETEihpt45c0QdINwGLgYuCXwMO2l9VPuReY3OW1MyXNkzRvyZIlTZYZEdEqjQa/7adt7wJsB+wGvLLT07q8dpbtQduDAwMDTZYZEdEqPenVY/th4DJgd2BzSUMzf20H3NeLGiIiotJkr54BSZvX9zcE3gIsAC4FDqqfNgM4v6kaIiJiRWOec3ccJgGzJU2g+oA52/b3JN0CnCXpH4HrgVMbrCEiIkZpLPht3whM67D+Dqr2/oiIKCBX7kZEtEyCPyKiZRL8EREtk+CPiGiZBH9ERMsk+CMiWibBHxHRMgn+iIiWSfBHRLRMgj8iomUS/BERLZPgj4homQR/RETLJPgjIlomwR8R0TIJ/oiIlknwR0S0TJNz7r5Y0qWSFkj6uaSj6vVbSrpY0sL6doumaoiIiBU1ecS/DPiI7VcCuwMfkLQTcCwwx/YOwJx6OSIieqSx4Le9yPZ19f2lwAJgMnAAMLt+2mzgwKZqiIiIFTU22fpIkqZSTbx+NbCt7UVQfThI2qbLa2YCMwGmTJnSizIj1jpz3/im0iU04k2Xzy1dwhqt8ZO7kl4AfAs42vYjY32d7Vm2B20PDgwMNFdgRETLNHrEL2ldqtA/w/a369UPSJpUH+1PAhY3WUNEBMCXP/Ld0iU04oNfeNtqv6bJXj0CTgUW2P7iiIcuAGbU92cA5zdVQ0RErKjJI/49gPcAN0m6oV73KeB44GxJRwB3Awc3WENERIzSWPDb/n+Aujw8van3jYiIlcuVuxERLZPgj4homQR/RETLJPgjIlomwR8R0TIJ/oiIlknwR0S0TII/IqJlEvwRES2T4I+IaJkEf0REyyT4IyJaJsEfEdEyCf6IiJZJ8EdEtEyCPyKiZZqcevG/JC2WdPOIdVtKuljSwvp2i6bePyIiOmvyiP90YJ9R644F5tjeAZhTL0dERA81Fvy2Lwd+O2r1AcDs+v5s4MCm3j8iIjrrdRv/trYXAdS323R7oqSZkuZJmrdkyZKeFRgRsbbr25O7tmfZHrQ9ODAwULqciIi1Rq+D/wFJkwDq28U9fv+IiNbrdfBfAMyo788Azu/x+0dEtF6T3TnPBK4CdpR0r6QjgOOBvSQtBPaqlyMioocmNvWLbb+zy0PTm3rPiIhYtb49uRsREc1I8EdEtEyCPyKiZRL8EREtk+CPiGiZBH9ERMsk+CMiWibBHxHRMgn+iIiWSfBHRLRMgj8iomUS/BERLZPgj4homQR/RETLJPgjIlomwR8R0TIJ/oiIlikS/JL2kXSbpNslHVuihoiItup58EuaAHwF2BfYCXinpJ16XUdERFuVOOLfDbjd9h22nwTOAg4oUEdERCvJdm/fUDoI2Mf2X9fL7wFea/uDo543E5hZL+4I3NbTQle0NfCbwjX0i2yLYdkWw7IthvXLtniJ7YHRKycWKEQd1q3w6WN7FjCr+XLGRtI824Ol6+gH2RbDsi2GZVsM6/dtUaKp517gxSOWtwPuK1BHREQrlQj+a4EdJG0vaT3gEOCCAnVERLRSz5t6bC+T9EHgQmAC8F+2f97rOsahb5qd+kC2xbBsi2HZFsP6elv0/ORuRESUlSt3IyJaJsEfEdEyCf6IiJZJ8Hch6ShJm6pyqqTrJO1duq4SJJ1Qb4t1Jc2R9BtJh5auq4Rsi2HZR5Yn6SWS3lLf31DSJqVr6ibB393hth8B9gYGgMOA48uWVMze9bbYj+o6jJcDHytbUjHZFsOyj9QkvQ84F/havWo74DvlKlq5BH93Q1cYvxU4zfbP6HzVcRusW9++FTjT9m9LFlNYtsWw7CPDPgDsATwCYHshsE3RilYiwd/dfEkXUf1RX1h/bXumcE2lXCDpVmAQmCNpAHi8cE2lZFsMyz4y7Il60EkAJE2kw1A0/SL9+DuQJKqvagPAHbYflrQVMNn2jWWr6y1J6wC7AwuAR2w/LWljYBPb95etrreyLYZlH1mepBOAh4G/Ao4E/ha4xfanixbWRYK/C0nzbe9auo5+IOkq268rXUc/yLYYln1kWH1QcATV+Q5RjUxwivs0YNPU091PJb2mdBF94iJJf14f5bVdtsWw7CPDDgC+bvtg2wfZ/s9+DX3IEX9Xkm6h6rFxF/Ao1ae4bb+6aGEFSFoKbAwso2rPHtoWmxYtrIAR2+Jp4DHavS2yj9QknQbsCVxONbnUhbaXla2quwR/F5Je0mm97bt6XUtEP8o+sjxJ61JNKfuXwBuAi4cmnOo3Cf5VkLQNsMHQsu27C5ZTjKQtgB1YfltcXq6iMuomnncD29v+nKQXA5NsX1O4tGKyjwyrw38fqmsa/rjT7Ff9IG38XUjaX9JC4FfAXOBO4IdFiypE0l9TfYW9EPhsfXtcyZoK+nfgdcC76uXfAV8pV0452UeGSdpH0unA7cBBwCnApKJFrUSCv7vPUXXd+4Xt7YHpwE/KllTMUcBrgLtsvxmYBiwpW1Ixr7X9Aeq++7YfAtYrW1Ix2UeGvZfqSt2X255h+wf93Maf4O/uKdsPAutIWsf2pcAupYsq5HHbjwNIWt/2rcCOhWsq5SlJE6gvzqkv4GrrRUvZR2q2DwGuAvaStF/d/NW3Sky2vqZ4WNILgCuAMyQtpurV0kb3Stqc6ojmYkkP0d55kv8NOA/YRtI/UX2t/7uyJRWTfaQm6WDgX4HLqHo3nSzpY7bPLVpYFzm520V9ReZjVN+K3g1sBpxRH+G0lqQ3UW2LH428RL1NJL2CqllDwBzbCwqXVET2kWGSfgbsZXtxvTwA/Nj2zmUr6yxH/F3YfrTurraD7dmSNqKaI7iVJL2BalucVv9RT6Y6qdc6tm+V9FvqniySprSxJ0v2keWsMxT6tQfp46b0vi2stA7DrE6mj4dZbZKkzwCfAD5Zr1oX+O9yFZWTnizDso8s50eSLpT0XknvBb4P/KBwTV0l+Ltbo4ZZbdjbgf2prs7E9n1A304y0bD0ZBmWfaRm+2NUH4CvBnYGZtn+RNmquktTT3dP2H5yaEiWfh9mtWFP2rakoZ4sG5cuqKCnbD8o6dmeLJL+uXRRhWQfWd6VVEN5PANcW7iWlcoRf3dzJX0K2FDSXsA5wHcL11TK2ZK+Bmxef73/MfCfhWsqZagny+VUPVlOoqU9Wcg+8qz6IsdrqL4dH0Q1gN3hZavqLr16uljThlltWr1jP7stbF9cuKQi6m87QwPVtb0nS/aRmqTbgNcP/R3UcxNcabsvr3dJ8HchaT/gB7bbenHOsyR9kCrcHipdS2nZFsOyjwyTNAfYd6iLs6T1qLbNW8pW1lmaero7BFgo6QRJryxdTGEvBK6VdHY9Jkmbx6LPthjW+n1E0jGSjgF+DVwt6bi6F9xPqcbt6Us54l8JSZsC76Qaac/AaVQTbC8tWlgBdcDtTbUtBoGzgVNt/7JoYQVkWwxr+z5Sh3xXtj/bq1pWR4J/FSRtDRwKHE011+rLgH+zfXLRwgqQtDPVDr4PcClVt8aLbX+8aGEFZFsMyz6y5knwdyHpbcDhwEuBbwCzbS+ur05cYLvjJBRrI0kfAmYAv6EabvY7tp+qT+4ttP3SogX2ULbFsOwjw+qr2T8OvIrl5ybYs1hRK5F+/N0dDJw4erIR27/v525aDdkaeMfomZVsP1Of4GuTbIth2UeGnQF8E9gP+Buqg4O+Hbo8R/wREc+RpPm2d5V049Ccw5Lm2n5T6do6yRF/RMRz91R9u0jSn1ENW75dwXpWKsEfEfHc/aOkzYCPACcDmwIfLltSd2nqWQlJWwJu+8U6kralGnnRwH22HyhcUjHZFsvLPrJmSvCPImkKcALVqIsPU12KvilwCXCs7TvLVddbknYB/oNqWIJf16u3o9ouf2v7ulK19Vq2xbDsI2u+BP8okq4CvgSca/vpet0Eqh4MR9vevWR9vSTpBuD9tq8etX534Gv9OrtQE7IthmUfWfMl+EeRtND2Dqv72NpoFdvidtsv63VNpWRbDMs+subLyd0VzZf078Bs4J563Yup+uVeX6yqMn4o6fvA11l+W/wV8KNiVZWRbTEs+0itHqenK9tf7FUtqyNH/KPUo+odARxAdRJPwL3ABVTjsTxRsLyek/RWqtm3ltsWtvt2WrmmSNqXDn8XbdsWXfaRe6jG4m/VPjJirJ4dgddQ5QTA24DLbf91kcJWIcEfEfEcSboI+POhwekkbQKcY3ufspV1lmGZx0DSL0rXUIKkF0r6qqSvSNqqHnL2xnpI4kml6+slSa8ecX9dSX8n6QJJn6/HpmkVSX8q6QhJLxm1vm1DNQyZAjw5YvlJYGqZUlYtwT+KpKWSHqlvl0paCrx0aH3p+nrsdOAWqq/xlwKPUY1FcgVV18Y2OX3E/eOpRqD8ArAhLdsWkj4PfBr4Q+ASSUeOePiDZaoq7hvANSPG47+a6nxQX0pTzyiSTqbqq/2xoYtzJP3K9vZlK+s9Sdfbnlbfv9v2lBGP3WB7l3LV9daobXED8Jp6VE4BPxsan6UNJN0ETLO9TNLmwP8At9n+8Mjt1DaSdgXeUC9ebrtvT3SnV88oto+s/wPPlPQd4MtUV2m20chvhKOPXtr2bXEzSW+n+nevb/spqC5ZldS2v4+JtpcB2H64Hp55lqRzgPXKllbUDcAi6lyVNMX23WVL6qxtO++Y2J4PDM2VOZcR42u3zPmSXgBg+++GVkp6GdC28x5zqXo37Qf8tB66AUkvpBqbv01+KenZUSdtP237COA2oK1TMB4JPABcDHwP+H5925fS1LMK9UnMaW3rshfRjaQNAWw/1uGxybZ/veKr1m6Sbgdea/vB0rWMRY74V8H2IuDA0nX0C0l9exTTa5Jmla6hBNuPdQr9+rHWhX7tHuB/SxcxVmnjH5vB0gX0kcmlC+gj+buIIXcAl9VXdz97AVu/Xrmb4B+bxaUL6CN921OhgPxdxJC765/1WANOcKeNPyLGrR6Vc1tGHET2a0+WGJY2/tXQ1jbdTiT9sHQN/aKtfxejerJ8nz7vydIkSQOS/kXSDyRdMvRTuq5u0tQzSj2jUMeHgLf2spbSJP1Rt4eA1ly8Bfm76OIoYMc1pSdLw84AvknV3fdvqEYqXVK0opVI8K9oCXAX1Q49xPXyNkUqKudaqv7r6vDY5j2upbT8XaxojerJ0rCtbJ8q6Sjbc4G5kuaWLqqbBP+K7gCmd2qnlHRPh+evzRZQzTq1cPQDLdwW+btY0RrVk6VhT9W3iyT9GXAf1dScfSnBv6IvAVtQnaEf7YQe11LacXQ/D3Rkl/Vrq/xdrGiN6snSsH+UtBnwEeBkqjmIP1y2pO7SqyciomXSq6cDSbtJek19fydJx9QzUbWOpFdImj40Zs+I9X05wUQvSerbYXd7YU3ryRLD0tQzSj2W9r7AREkXA68FLgOOlTTN9j+VrK+XJH0I+ABVW//Qiavz64c/T4vmmpV0wehVwJvrYYmxvX/vqypujerJEsPS1DNKPdb4LsD6wP3AdrYfqQemurqF466/zvbvJE0FzgW+Yfukto27Luk6qklpTmG4N8+ZwCEAdU+OVpE03/aukm4c2i8kzbX9plW9NspKU8+KltXDzP4e+KXtR+DZkQifKVtaz02w/TsA23cCfwLsK+mLdO7iuTYbBOZTzTz1v7YvAx6zPbeNoV9brieLpGn0cU+WJkk6StKmqpwq6TpJe5euq5sE/4qeHDGH6q5DK+sz9m0L/vslPXuhVv0hsB+wNdW0e61h+xnbJwKHAZ+W9GXSVDqyJ8tHqb4N9W1PloYdXh8k7g0MUP2dHF+2pO7S1DOKpPVtP9Fh/dbAJNs3FSirCEnbUX0Dur/DY3vY/kmBsvpC3Vd7D9ufKl1LlDfU3CXpJOAy2+f1c3Nogj8ixkXSAPA+YCrLD9J2eKmaSpF0GtWQ5dsDOwMTqD4Adl3pCwtJ8EfEuEi6EriC6tzH00PrbX+rWFEFSBLVuY0B4I56HuKtgMm2byxbXWcJ/ogYF0k32G7VYH3dDPVwKl3HWOXkbkSM1/faemFjBz8duuhzTZAj/ohYLZKWMnwtw8ZUA7Q9VS/b9qYFyytC0i3Ay6lGcH2U4W3Rl9f9JPgjIp4jSS/ptN72Xb2uZSzS1BMR4yJpzljWtYHtu+qQf4zq29DQT19q+wUoEbGaJG1A1cSztaQtGL6Ke1PgRcUKK0jS/sAXqP79i4GXUI1x9aqSdXWT4I+I1fV+4GiqkJvPcPA/AnylVFGFfQ7YHfix7WmS3gy8s3BNXaWNPyLGRdKRtk8uXUc/kDTP9qCknwHTbD8j6Rrbu5WurZMc8UfEuCT0l/NwPWfFFcAZkhYDywrX1FWO+CMiniNJG1Od2F0HeDewGXCG7QeLFtZFgj8i4nlQd+ncwfaP6xF+J9heWrquTtKdMyLGRdIe9ZEukg6V9MVu/dnXdpLeRzVR0dfqVZOB75SraOUS/BExXl8Ffi9pZ+DjVFettnUe4g8Ae1D1bML2QmCbohWtRII/IsZrmau24gOAk2yfBGxSuKZSnrD95NCCpIn08QVcCf6IGK+lkj4JHAp8X9IEYN3CNZUyV9KngA0l7QWcA3y3cE1d5eRuRIyLpBcC7wKutX2FpCnAn9huXXOPpHWAI6imXhRwIXCK+zRgE/wRMS71id3HbT8t6eXAK4Af2n5qFS9d60jaD/iB7TViXu409UTEeF0OrC9pMjCHaoLx04tWVM4hwEJJJ0h6ZeliViXBHxHjJdu/B94BnGz77fTpoGRNs30oMA34JXCapKskzZTUlye7E/wRMV6S9DqqK1W/X6+bULCeomw/AnwLOAuYBLwduE7SkUUL6yDBHxHjdTTwSeA82z+X9AfApYVrKkLS2ySdB1xC1bNpN9v7AjsDHy1aXAc5uRsRz4mkjW0/WrqOkiR9naoXz+UdHptuu68mqEnwR8S41M08pwIvsD2lvoL3/bb/tnBpsQpp6omI8foS8KfAgwC2fwa8sWhFMSYJ/ogYN9v3jFr1dJFCYrVkIpaIGK97JL0esKT1gA9RzTMbfS5H/BExXn9DNSrlZOBeYBcg7fs1ST8sXUM3ObkbEc8bSUfb/lLpOnpF0h91ewj4nu1JvaxnrBL8EfG8kXS37Sml6+gVSU8Dc6mCfrTdbW/Y45LGJG38EfF86hSAa7MFVF1YF45+QNLoE999I238EfF8alsTwnF0z9G+G6phSJp6ImK1SFpK54AXsKHttCT0uQR/RMTzRNIbgN2Am21fVLqebtLUExExTpKuGXH/fcCXqeYd/oykY4sVtgo54o+IGCdJ19ueVt+/Fnir7SX17GQ/tf2HZSvsLG1xERHjt46kLahaT2R7CYDtRyUtK1tadwn+iIjx2wyYT3Vi25JeaPt+SS+gj7u2pqknIuJ5JmkjYFvbvypdSycJ/oiIlkmvnoiIlknwR0S0TII/ipH0YkmXSlog6eeSjuryvOMkfXTUujslbd2DGi+TNNhh/Xslfbnp93++SDql3sa3SXpb6XqirAR/lLQM+IjtVwK7Ax+QtFPhmhonqURvum/bfhWwP3BigfePPpLgj2JsL7J9XX1/KdVIh5NX9/dIOkbSzfXP0fW6j0v6UH3/REmX1PenS/rvDr9juqTrJY+epw4AAAMUSURBVN0k6b8krd/hOYdJ+oWkucAeXWrZTdKV9e+6UtKO9fr3SjpH0neBi+p1H5N0raQbJX22w+86QtKJI5bfJ+mLK/k3T5V084jnf1TScQC2f1Cv3gB4fJUbNdZqCf7oC5KmAtOAq7s85cOSbhj6AV5Uv25X4DDgtVTfGt4naRpwOfDH9WsHgRdIWhd4A3DFqPfeADgd+Mv6SsuJwP8Z9ZxJwGepAn8voNs3k1uBN9ZXc/498PkRj70OmGF7T0l7AztQjeuyC7CrpNETlZ8F7F/XTf3vPG0l/+aVkrQp8A3gU6t6bqzdEvxRXH2xy7eAo20/0uVpJ9reZegHuK9e/wbgPNuP2v4d8G2qwJ9PFaabAE8AV1F9APwxo4If2BH4le1f1MuzgdEh/FrgMttLbD8JfLNLnZsB59RH3icCrxrx2MW2f1vf37v+uR64DngF1QfBs2w/ClwC7CfpFcC6tm9ayb95VY4DzrV9wRieG2uxXLkbRdVHs98CzrD97fH8ik4rbT8l6U6qI+MrgRuBNwMvZcUJwcd6heVYLnr5HHCp7bfX32IuG/HYo6Pe8//a/toqft8pVEfotwKnjXhtJ8tY/mBug1GPvxr45CreL1ogR/xRjCQBpwILbH9xnL/mcuBASRvVA2O9neEj+suBj9a3V1BNDn6DV7xq8VZgqqSX1cvvoZpOb6SrgT+RtFX9YXVwl3o2A35d33/vSuq+EDi8/raDpMmSthn9JNtXAy8G3gWcuYp/8wPANnWN6wP7jfp1nwduX0lN0RI54o+S9qAK2ZvqdnuAT404EblKtq+TdDowNDzuKbavr+9fAXwauKoeNOtxVmzmwfbjkg6jaqKZCFwL/Meo5yyqT5ReBSyiap6Z0KGkE4DZko6haqbpVvdFkl4JXFV9/vE74FBgcYennw3sYvuhVf2bJf0D1YfUr6g+0EZ6F3A/8FC3uqIdMmRDRJ+T9D2qcxxzStcSa4c09UT0KUmbS/oF8FhCP55POeKPiGiZHPFHRLRMgj8iomUS/BERLZPgj4homQR/RETL/H8PjLt+0zWUfAAAAABJRU5ErkJggg=="/>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9" name="AutoShape 7" descr="data:image/png;base64,iVBORw0KGgoAAAANSUhEUgAAAX4AAAFfCAYAAABJKqdvAAAABHNCSVQICAgIfAhkiAAAAAlwSFlzAAALEgAACxIB0t1+/AAAADh0RVh0U29mdHdhcmUAbWF0cGxvdGxpYiB2ZXJzaW9uMy4xLjMsIGh0dHA6Ly9tYXRwbG90bGliLm9yZy+AADFEAAAgAElEQVR4nO3de7hcVX3/8feHhLvcOWAMxlBFFJ8KKUdEsVqJULAIaKFFxUagxv6qCOINtU/F2vqjtIoUrTWFQrQUBBTBK2CAwE8QSAABCRhEbhJIRCgRuQU+vz/2PpyTk5nk5MCeNcn+vJ7nPDN7z8yZb3bO/syetddeS7aJiIj2WKd0ARER0VsJ/oiIlknwR0S0TII/IqJlEvwRES0zsXQBY7H11lt76tSppcuIiFijzJ8//ze2B0avXyOCf+rUqcybN690GRERaxRJd3Van6aeiIiWSfBHRLRMgj8iomUS/BERLZPgj4homQR/RETLJPgjIlomwR8R0TKNBr+kD0v6uaSbJZ0paQNJ20u6WtJCSd+UtF6TNURExPIau3JX0mTgQ8BOth+TdDZwCPBW4ETbZ0n6D+AI4KvjfZ9dP/b156XefjL/X/6qdAkRsRZruqlnIrChpInARsAiYE/g3Prx2cCBDdcQEREjNBb8tn8N/CtwN1Xg/y8wH3jY9rL6afcCkzu9XtJMSfMkzVuyZElTZUZEtE5jwS9pC+AAYHvgRcDGwL4dntpx0l/bs2wP2h4cGFhhcLmIiBinJpt63gL8yvYS208B3wZeD2xeN/0AbAfc12ANERExSpPDMt8N7C5pI+AxYDowD7gUOAg4C5gBnN9gDa1x9z/8YekSGjHl728qXULEWqfJNv6rqU7iXgfcVL/XLOATwDGSbge2Ak5tqoaIiFhRoxOx2P4M8JlRq+8AdmvyfSMiortcuRsR0TIJ/oiIlknwR0S0TII/IqJlEvwRES2T4I+IaJkEf0REyyT4IyJaJsEfEdEyCf6IiJZJ8EdEtEyCPyKiZRL8EREtk+CPiGiZBH9ERMsk+CMiWibBHxHRMo0Fv6QdJd0w4ucRSUdL2lLSxZIW1rdbNFVDRESsqMk5d2+zvYvtXYBdgd8D5wHHAnNs7wDMqZcjIqJHetXUMx34pe27gAOA2fX62cCBPaohIiJoeLL1EQ4Bzqzvb2t7EYDtRZK26fQCSTOBmQBTpkzpSZGxdtjj5D1Kl9CInxz5k9IlxFqi8SN+SesB+wPnrM7rbM+yPWh7cGBgoJniIiJaqBdNPfsC19l+oF5+QNIkgPp2cQ9qiIiIWi+C/50MN/MAXADMqO/PAM7vQQ0REVFrNPglbQTsBXx7xOrjgb0kLawfO77JGiIiYnmNnty1/Xtgq1HrHqTq5RMREQXkyt2IiJZJ8EdEtEyCPyKiZRL8EREtk+CPiGiZBH9ERMsk+CMiWibBHxHRMgn+iIiWSfBHRLRMgj8iomUS/BERLZPgj4homQR/RETLJPgjIlomwR8R0TJNz8C1uaRzJd0qaYGk10naUtLFkhbWt1s0WUNERCyv6SP+k4Af2X4FsDOwADgWmGN7B2BOvRwRET3SWPBL2hR4I3AqgO0nbT8MHADMrp82GziwqRoiImJFTR7x/wGwBDhN0vWSTpG0MbCt7UUA9e02DdYQERGjNBn8E4E/Ar5qexrwKKvRrCNppqR5kuYtWbKkqRojIlqnyeC/F7jX9tX18rlUHwQPSJoEUN8u7vRi27NsD9oeHBgYaLDMiIh2aSz4bd8P3CNpx3rVdOAW4AJgRr1uBnB+UzVERMSKJjb8+48EzpC0HnAHcBjVh83Zko4A7gYObriGiIgYodHgt30DMNjhoelNvm9ERHSXK3cjIlomwR8R0TIJ/oiIlknwR0S0TII/IqJlEvwRES2T4I+IaJkEf0REyyT4IyJaJsEfEdEyCf6IiJZJ8EdEtEyCPyKiZRL8EREtk+CPiGiZBH9ERMsk+CMiWqbRGbgk3QksBZ4GltkelLQl8E1gKnAn8Be2H2qyjoiIGNaLI/43297F9tAUjMcCc2zvAMyplyMiokdKNPUcAMyu788GDixQQ0REazUd/AYukjRf0sx63ba2FwHUt9t0eqGkmZLmSZq3ZMmShsuMiGiPRtv4gT1s3ydpG+BiSbeO9YW2ZwGzAAYHB91UgRERbdPoEb/t++rbxcB5wG7AA5ImAdS3i5usISIiltdY8EvaWNImQ/eBvYGbgQuAGfXTZgDnN1VDRESsqMmmnm2B8yQNvc//2P6RpGuBsyUdAdwNHNxgDRERMUpjwW/7DmDnDusfBKY39b4REbFyuXI3IqJlEvwRES0zpuCXNGcs6yIiov+ttI1f0gbARsDWkrYAVD+0KfCihmuLiIgGrOrk7vuBo6lCfj7Dwf8I8JUG64qIiIasNPhtnwScJOlI2yf3qKaIiGjQmLpz2j5Z0uuphlKeOGL91xuqKyIiGjKm4Jf0DeClwA1UY+tDNQBbgj8iYg0z1gu4BoGdbGewtIiINdxY+/HfDLywyUIiIqI3xnrEvzVwi6RrgCeGVtrev5GqIiKiMWMN/uOaLCIiInpnrL165jZdSERE9MZYe/UsperFA7AesC7wqO1NmyosIiKaMdYj/k1GLks6kGo2rYiIWMOMa3RO298B9nyea4mIiB4Ya1PPO0YsrkPVr39MffolTQDmAb+2vZ+k7YGzgC2B64D32H5ytaqOiIhxG+sR/9tG/PwpsBQ4YIyvPQpYMGL5n4ETbe8APAQcMcbfExERz4OxtvEfNp5fLmk74M+AfwKOUTUB757Au+qnzKbqKvrV8fz+iIhYfWOdiGU7SedJWizpAUnfqkN9Vb4EfBx4pl7eCnjY9rJ6+V5g8mpXHRER4zbWpp7TgAuoxuWfDHy3XteVpP2Axbbnj1zd4akdzxVImilpnqR5S5YsGWOZERGxKmMN/gHbp9leVv+cDgys4jV7APtLupPqZO6eVN8ANpc01MS0HXBfpxfbnmV70PbgwMCq3ioiIsZqrMH/G0mHSppQ/xwKPLiyF9j+pO3tbE8FDgEusf1u4FLgoPppM4Dzx1l7RESMw1iD/3DgL4D7gUVUwT2uE77AJ6hO9N5O1eZ/6jh/T0REjMNYB2n7HDDD9kMAkrYE/pXqA2GVbF8GXFbfv4Nc9RsRUcxYj/hfPRT6ALZ/C0xrpqSIiGjSWIN/HUlbDC3UR/xj/bYQERF9ZKzh/QXgSknnUnW//Auqi7IiImINM9Yrd78uaR5Vl0wB77B9S6OVRUREI8bcXFMHfcI+ImINN65hmSMiYs2V4I+IaJkEf0REyyT4IyJaJsEfEdEyCf6IiJZJ8EdEtEyCPyKiZRL8EREtk+CPiGiZBH9ERMsk+CMiWqax4Je0gaRrJP1M0s8lfbZev72kqyUtlPRNSes1VUNERKyoySP+J4A9be8M7ALsI2l34J+BE23vADwEHNFgDRERMUpjwe/K7+rFdesfU43pf269fjZwYFM1RETEihpt45c0QdINwGLgYuCXwMO2l9VPuReY3OW1MyXNkzRvyZIlTZYZEdEqjQa/7adt7wJsB+wGvLLT07q8dpbtQduDAwMDTZYZEdEqPenVY/th4DJgd2BzSUMzf20H3NeLGiIiotJkr54BSZvX9zcE3gIsAC4FDqqfNgM4v6kaIiJiRWOec3ccJgGzJU2g+oA52/b3JN0CnCXpH4HrgVMbrCEiIkZpLPht3whM67D+Dqr2/oiIKCBX7kZEtEyCPyKiZRL8EREtk+CPiGiZBH9ERMsk+CMiWibBHxHRMgn+iIiWSfBHRLRMgj8iomUS/BERLZPgj4homQR/RETLJPgjIlomwR8R0TIJ/oiIlknwR0S0TJNz7r5Y0qWSFkj6uaSj6vVbSrpY0sL6doumaoiIiBU1ecS/DPiI7VcCuwMfkLQTcCwwx/YOwJx6OSIieqSx4Le9yPZ19f2lwAJgMnAAMLt+2mzgwKZqiIiIFTU22fpIkqZSTbx+NbCt7UVQfThI2qbLa2YCMwGmTJnSizIj1jpz3/im0iU04k2Xzy1dwhqt8ZO7kl4AfAs42vYjY32d7Vm2B20PDgwMNFdgRETLNHrEL2ldqtA/w/a369UPSJpUH+1PAhY3WUNEBMCXP/Ld0iU04oNfeNtqv6bJXj0CTgUW2P7iiIcuAGbU92cA5zdVQ0RErKjJI/49gPcAN0m6oV73KeB44GxJRwB3Awc3WENERIzSWPDb/n+Aujw8van3jYiIlcuVuxERLZPgj4homQR/RETLJPgjIlomwR8R0TIJ/oiIlknwR0S0TII/IqJlEvwRES2T4I+IaJkEf0REyyT4IyJaJsEfEdEyCf6IiJZJ8EdEtEyCPyKiZZqcevG/JC2WdPOIdVtKuljSwvp2i6bePyIiOmvyiP90YJ9R644F5tjeAZhTL0dERA81Fvy2Lwd+O2r1AcDs+v5s4MCm3j8iIjrrdRv/trYXAdS323R7oqSZkuZJmrdkyZKeFRgRsbbr25O7tmfZHrQ9ODAwULqciIi1Rq+D/wFJkwDq28U9fv+IiNbrdfBfAMyo788Azu/x+0dEtF6T3TnPBK4CdpR0r6QjgOOBvSQtBPaqlyMioocmNvWLbb+zy0PTm3rPiIhYtb49uRsREc1I8EdEtEyCPyKiZRL8EREtk+CPiGiZBH9ERMsk+CMiWibBHxHRMgn+iIiWSfBHRLRMgj8iomUS/BERLZPgj4homQR/RETLJPgjIlomwR8R0TIJ/oiIlikS/JL2kXSbpNslHVuihoiItup58EuaAHwF2BfYCXinpJ16XUdERFuVOOLfDbjd9h22nwTOAg4oUEdERCvJdm/fUDoI2Mf2X9fL7wFea/uDo543E5hZL+4I3NbTQle0NfCbwjX0i2yLYdkWw7IthvXLtniJ7YHRKycWKEQd1q3w6WN7FjCr+XLGRtI824Ol6+gH2RbDsi2GZVsM6/dtUaKp517gxSOWtwPuK1BHREQrlQj+a4EdJG0vaT3gEOCCAnVERLRSz5t6bC+T9EHgQmAC8F+2f97rOsahb5qd+kC2xbBsi2HZFsP6elv0/ORuRESUlSt3IyJaJsEfEdEyCf6IiJZJ8Hch6ShJm6pyqqTrJO1duq4SJJ1Qb4t1Jc2R9BtJh5auq4Rsi2HZR5Yn6SWS3lLf31DSJqVr6ibB393hth8B9gYGgMOA48uWVMze9bbYj+o6jJcDHytbUjHZFsOyj9QkvQ84F/havWo74DvlKlq5BH93Q1cYvxU4zfbP6HzVcRusW9++FTjT9m9LFlNYtsWw7CPDPgDsATwCYHshsE3RilYiwd/dfEkXUf1RX1h/bXumcE2lXCDpVmAQmCNpAHi8cE2lZFsMyz4y7Il60EkAJE2kw1A0/SL9+DuQJKqvagPAHbYflrQVMNn2jWWr6y1J6wC7AwuAR2w/LWljYBPb95etrreyLYZlH1mepBOAh4G/Ao4E/ha4xfanixbWRYK/C0nzbe9auo5+IOkq268rXUc/yLYYln1kWH1QcATV+Q5RjUxwivs0YNPU091PJb2mdBF94iJJf14f5bVdtsWw7CPDDgC+bvtg2wfZ/s9+DX3IEX9Xkm6h6rFxF/Ao1ae4bb+6aGEFSFoKbAwso2rPHtoWmxYtrIAR2+Jp4DHavS2yj9QknQbsCVxONbnUhbaXla2quwR/F5Je0mm97bt6XUtEP8o+sjxJ61JNKfuXwBuAi4cmnOo3Cf5VkLQNsMHQsu27C5ZTjKQtgB1YfltcXq6iMuomnncD29v+nKQXA5NsX1O4tGKyjwyrw38fqmsa/rjT7Ff9IG38XUjaX9JC4FfAXOBO4IdFiypE0l9TfYW9EPhsfXtcyZoK+nfgdcC76uXfAV8pV0452UeGSdpH0unA7cBBwCnApKJFrUSCv7vPUXXd+4Xt7YHpwE/KllTMUcBrgLtsvxmYBiwpW1Ixr7X9Aeq++7YfAtYrW1Ix2UeGvZfqSt2X255h+wf93Maf4O/uKdsPAutIWsf2pcAupYsq5HHbjwNIWt/2rcCOhWsq5SlJE6gvzqkv4GrrRUvZR2q2DwGuAvaStF/d/NW3Sky2vqZ4WNILgCuAMyQtpurV0kb3Stqc6ojmYkkP0d55kv8NOA/YRtI/UX2t/7uyJRWTfaQm6WDgX4HLqHo3nSzpY7bPLVpYFzm520V9ReZjVN+K3g1sBpxRH+G0lqQ3UW2LH428RL1NJL2CqllDwBzbCwqXVET2kWGSfgbsZXtxvTwA/Nj2zmUr6yxH/F3YfrTurraD7dmSNqKaI7iVJL2BalucVv9RT6Y6qdc6tm+V9FvqniySprSxJ0v2keWsMxT6tQfp46b0vi2stA7DrE6mj4dZbZKkzwCfAD5Zr1oX+O9yFZWTnizDso8s50eSLpT0XknvBb4P/KBwTV0l+Ltbo4ZZbdjbgf2prs7E9n1A304y0bD0ZBmWfaRm+2NUH4CvBnYGZtn+RNmquktTT3dP2H5yaEiWfh9mtWFP2rakoZ4sG5cuqKCnbD8o6dmeLJL+uXRRhWQfWd6VVEN5PANcW7iWlcoRf3dzJX0K2FDSXsA5wHcL11TK2ZK+Bmxef73/MfCfhWsqZagny+VUPVlOoqU9Wcg+8qz6IsdrqL4dH0Q1gN3hZavqLr16uljThlltWr1jP7stbF9cuKQi6m87QwPVtb0nS/aRmqTbgNcP/R3UcxNcabsvr3dJ8HchaT/gB7bbenHOsyR9kCrcHipdS2nZFsOyjwyTNAfYd6iLs6T1qLbNW8pW1lmaero7BFgo6QRJryxdTGEvBK6VdHY9Jkmbx6LPthjW+n1E0jGSjgF+DVwt6bi6F9xPqcbt6Us54l8JSZsC76Qaac/AaVQTbC8tWlgBdcDtTbUtBoGzgVNt/7JoYQVkWwxr+z5Sh3xXtj/bq1pWR4J/FSRtDRwKHE011+rLgH+zfXLRwgqQtDPVDr4PcClVt8aLbX+8aGEFZFsMyz6y5knwdyHpbcDhwEuBbwCzbS+ur05cYLvjJBRrI0kfAmYAv6EabvY7tp+qT+4ttP3SogX2ULbFsOwjw+qr2T8OvIrl5ybYs1hRK5F+/N0dDJw4erIR27/v525aDdkaeMfomZVsP1Of4GuTbIth2UeGnQF8E9gP+Buqg4O+Hbo8R/wREc+RpPm2d5V049Ccw5Lm2n5T6do6yRF/RMRz91R9u0jSn1ENW75dwXpWKsEfEfHc/aOkzYCPACcDmwIfLltSd2nqWQlJWwJu+8U6kralGnnRwH22HyhcUjHZFsvLPrJmSvCPImkKcALVqIsPU12KvilwCXCs7TvLVddbknYB/oNqWIJf16u3o9ouf2v7ulK19Vq2xbDsI2u+BP8okq4CvgSca/vpet0Eqh4MR9vevWR9vSTpBuD9tq8etX534Gv9OrtQE7IthmUfWfMl+EeRtND2Dqv72NpoFdvidtsv63VNpWRbDMs+subLyd0VzZf078Bs4J563Yup+uVeX6yqMn4o6fvA11l+W/wV8KNiVZWRbTEs+0itHqenK9tf7FUtqyNH/KPUo+odARxAdRJPwL3ABVTjsTxRsLyek/RWqtm3ltsWtvt2WrmmSNqXDn8XbdsWXfaRe6jG4m/VPjJirJ4dgddQ5QTA24DLbf91kcJWIcEfEfEcSboI+POhwekkbQKcY3ufspV1lmGZx0DSL0rXUIKkF0r6qqSvSNqqHnL2xnpI4kml6+slSa8ecX9dSX8n6QJJn6/HpmkVSX8q6QhJLxm1vm1DNQyZAjw5YvlJYGqZUlYtwT+KpKWSHqlvl0paCrx0aH3p+nrsdOAWqq/xlwKPUY1FcgVV18Y2OX3E/eOpRqD8ArAhLdsWkj4PfBr4Q+ASSUeOePiDZaoq7hvANSPG47+a6nxQX0pTzyiSTqbqq/2xoYtzJP3K9vZlK+s9Sdfbnlbfv9v2lBGP3WB7l3LV9daobXED8Jp6VE4BPxsan6UNJN0ETLO9TNLmwP8At9n+8Mjt1DaSdgXeUC9ebrtvT3SnV88oto+s/wPPlPQd4MtUV2m20chvhKOPXtr2bXEzSW+n+nevb/spqC5ZldS2v4+JtpcB2H64Hp55lqRzgPXKllbUDcAi6lyVNMX23WVL6qxtO++Y2J4PDM2VOZcR42u3zPmSXgBg+++GVkp6GdC28x5zqXo37Qf8tB66AUkvpBqbv01+KenZUSdtP237COA2oK1TMB4JPABcDHwP+H5925fS1LMK9UnMaW3rshfRjaQNAWw/1uGxybZ/veKr1m6Sbgdea/vB0rWMRY74V8H2IuDA0nX0C0l9exTTa5Jmla6hBNuPdQr9+rHWhX7tHuB/SxcxVmnjH5vB0gX0kcmlC+gj+buIIXcAl9VXdz97AVu/Xrmb4B+bxaUL6CN921OhgPxdxJC765/1WANOcKeNPyLGrR6Vc1tGHET2a0+WGJY2/tXQ1jbdTiT9sHQN/aKtfxejerJ8nz7vydIkSQOS/kXSDyRdMvRTuq5u0tQzSj2jUMeHgLf2spbSJP1Rt4eA1ly8Bfm76OIoYMc1pSdLw84AvknV3fdvqEYqXVK0opVI8K9oCXAX1Q49xPXyNkUqKudaqv7r6vDY5j2upbT8XaxojerJ0rCtbJ8q6Sjbc4G5kuaWLqqbBP+K7gCmd2qnlHRPh+evzRZQzTq1cPQDLdwW+btY0RrVk6VhT9W3iyT9GXAf1dScfSnBv6IvAVtQnaEf7YQe11LacXQ/D3Rkl/Vrq/xdrGiN6snSsH+UtBnwEeBkqjmIP1y2pO7SqyciomXSq6cDSbtJek19fydJx9QzUbWOpFdImj40Zs+I9X05wUQvSerbYXd7YU3ryRLD0tQzSj2W9r7AREkXA68FLgOOlTTN9j+VrK+XJH0I+ABVW//Qiavz64c/T4vmmpV0wehVwJvrYYmxvX/vqypujerJEsPS1DNKPdb4LsD6wP3AdrYfqQemurqF466/zvbvJE0FzgW+Yfukto27Luk6qklpTmG4N8+ZwCEAdU+OVpE03/aukm4c2i8kzbX9plW9NspKU8+KltXDzP4e+KXtR+DZkQifKVtaz02w/TsA23cCfwLsK+mLdO7iuTYbBOZTzTz1v7YvAx6zPbeNoV9brieLpGn0cU+WJkk6StKmqpwq6TpJe5euq5sE/4qeHDGH6q5DK+sz9m0L/vslPXuhVv0hsB+wNdW0e61h+xnbJwKHAZ+W9GXSVDqyJ8tHqb4N9W1PloYdXh8k7g0MUP2dHF+2pO7S1DOKpPVtP9Fh/dbAJNs3FSirCEnbUX0Dur/DY3vY/kmBsvpC3Vd7D9ufKl1LlDfU3CXpJOAy2+f1c3Nogj8ixkXSAPA+YCrLD9J2eKmaSpF0GtWQ5dsDOwMTqD4Adl3pCwtJ8EfEuEi6EriC6tzH00PrbX+rWFEFSBLVuY0B4I56HuKtgMm2byxbXWcJ/ogYF0k32G7VYH3dDPVwKl3HWOXkbkSM1/faemFjBz8duuhzTZAj/ohYLZKWMnwtw8ZUA7Q9VS/b9qYFyytC0i3Ay6lGcH2U4W3Rl9f9JPgjIp4jSS/ptN72Xb2uZSzS1BMR4yJpzljWtYHtu+qQf4zq29DQT19q+wUoEbGaJG1A1cSztaQtGL6Ke1PgRcUKK0jS/sAXqP79i4GXUI1x9aqSdXWT4I+I1fV+4GiqkJvPcPA/AnylVFGFfQ7YHfix7WmS3gy8s3BNXaWNPyLGRdKRtk8uXUc/kDTP9qCknwHTbD8j6Rrbu5WurZMc8UfEuCT0l/NwPWfFFcAZkhYDywrX1FWO+CMiniNJG1Od2F0HeDewGXCG7QeLFtZFgj8i4nlQd+ncwfaP6xF+J9heWrquTtKdMyLGRdIe9ZEukg6V9MVu/dnXdpLeRzVR0dfqVZOB75SraOUS/BExXl8Ffi9pZ+DjVFettnUe4g8Ae1D1bML2QmCbohWtRII/IsZrmau24gOAk2yfBGxSuKZSnrD95NCCpIn08QVcCf6IGK+lkj4JHAp8X9IEYN3CNZUyV9KngA0l7QWcA3y3cE1d5eRuRIyLpBcC7wKutX2FpCnAn9huXXOPpHWAI6imXhRwIXCK+zRgE/wRMS71id3HbT8t6eXAK4Af2n5qFS9d60jaD/iB7TViXu409UTEeF0OrC9pMjCHaoLx04tWVM4hwEJJJ0h6ZeliViXBHxHjJdu/B94BnGz77fTpoGRNs30oMA34JXCapKskzZTUlye7E/wRMV6S9DqqK1W/X6+bULCeomw/AnwLOAuYBLwduE7SkUUL6yDBHxHjdTTwSeA82z+X9AfApYVrKkLS2ySdB1xC1bNpN9v7AjsDHy1aXAc5uRsRz4mkjW0/WrqOkiR9naoXz+UdHptuu68mqEnwR8S41M08pwIvsD2lvoL3/bb/tnBpsQpp6omI8foS8KfAgwC2fwa8sWhFMSYJ/ogYN9v3jFr1dJFCYrVkIpaIGK97JL0esKT1gA9RzTMbfS5H/BExXn9DNSrlZOBeYBcg7fs1ST8sXUM3ObkbEc8bSUfb/lLpOnpF0h91ewj4nu1JvaxnrBL8EfG8kXS37Sml6+gVSU8Dc6mCfrTdbW/Y45LGJG38EfF86hSAa7MFVF1YF45+QNLoE999I238EfF8alsTwnF0z9G+G6phSJp6ImK1SFpK54AXsKHttCT0uQR/RMTzRNIbgN2Am21fVLqebtLUExExTpKuGXH/fcCXqeYd/oykY4sVtgo54o+IGCdJ19ueVt+/Fnir7SX17GQ/tf2HZSvsLG1xERHjt46kLahaT2R7CYDtRyUtK1tadwn+iIjx2wyYT3Vi25JeaPt+SS+gj7u2pqknIuJ5JmkjYFvbvypdSycJ/oiIlkmvnoiIlknwR0S0TII/ipH0YkmXSlog6eeSjuryvOMkfXTUujslbd2DGi+TNNhh/Xslfbnp93++SDql3sa3SXpb6XqirAR/lLQM+IjtVwK7Ax+QtFPhmhonqURvum/bfhWwP3BigfePPpLgj2JsL7J9XX1/KdVIh5NX9/dIOkbSzfXP0fW6j0v6UH3/REmX1PenS/rvDr9juqTrJY+epw4AAAMUSURBVN0k6b8krd/hOYdJ+oWkucAeXWrZTdKV9e+6UtKO9fr3SjpH0neBi+p1H5N0raQbJX22w+86QtKJI5bfJ+mLK/k3T5V084jnf1TScQC2f1Cv3gB4fJUbNdZqCf7oC5KmAtOAq7s85cOSbhj6AV5Uv25X4DDgtVTfGt4naRpwOfDH9WsHgRdIWhd4A3DFqPfeADgd+Mv6SsuJwP8Z9ZxJwGepAn8voNs3k1uBN9ZXc/498PkRj70OmGF7T0l7AztQjeuyC7CrpNETlZ8F7F/XTf3vPG0l/+aVkrQp8A3gU6t6bqzdEvxRXH2xy7eAo20/0uVpJ9reZegHuK9e/wbgPNuP2v4d8G2qwJ9PFaabAE8AV1F9APwxo4If2BH4le1f1MuzgdEh/FrgMttLbD8JfLNLnZsB59RH3icCrxrx2MW2f1vf37v+uR64DngF1QfBs2w/ClwC7CfpFcC6tm9ayb95VY4DzrV9wRieG2uxXLkbRdVHs98CzrD97fH8ik4rbT8l6U6qI+MrgRuBNwMvZcUJwcd6heVYLnr5HHCp7bfX32IuG/HYo6Pe8//a/toqft8pVEfotwKnjXhtJ8tY/mBug1GPvxr45CreL1ogR/xRjCQBpwILbH9xnL/mcuBASRvVA2O9neEj+suBj9a3V1BNDn6DV7xq8VZgqqSX1cvvoZpOb6SrgT+RtFX9YXVwl3o2A35d33/vSuq+EDi8/raDpMmSthn9JNtXAy8G3gWcuYp/8wPANnWN6wP7jfp1nwduX0lN0RI54o+S9qAK2ZvqdnuAT404EblKtq+TdDowNDzuKbavr+9fAXwauKoeNOtxVmzmwfbjkg6jaqKZCFwL/Meo5yyqT5ReBSyiap6Z0KGkE4DZko6haqbpVvdFkl4JXFV9/vE74FBgcYennw3sYvuhVf2bJf0D1YfUr6g+0EZ6F3A/8FC3uqIdMmRDRJ+T9D2qcxxzStcSa4c09UT0KUmbS/oF8FhCP55POeKPiGiZHPFHRLRMgj8iomUS/BERLZPgj4homQR/RETL/H8PjLt+0zWUfAAAAABJRU5ErkJggg=="/>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2">
            <a:extLst>
              <a:ext uri="{FF2B5EF4-FFF2-40B4-BE49-F238E27FC236}">
                <a16:creationId xmlns:a16="http://schemas.microsoft.com/office/drawing/2014/main" xmlns="" id="{8859FBD2-BE84-4DB2-82D1-A02D54B62A0A}"/>
              </a:ext>
            </a:extLst>
          </p:cNvPr>
          <p:cNvSpPr>
            <a:spLocks noGrp="1"/>
          </p:cNvSpPr>
          <p:nvPr>
            <p:ph idx="1"/>
          </p:nvPr>
        </p:nvSpPr>
        <p:spPr>
          <a:xfrm>
            <a:off x="1219200" y="514350"/>
            <a:ext cx="7524126" cy="4038600"/>
          </a:xfrm>
        </p:spPr>
        <p:txBody>
          <a:bodyPr>
            <a:normAutofit fontScale="85000" lnSpcReduction="10000"/>
          </a:bodyPr>
          <a:lstStyle/>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Then, we split the data using </a:t>
            </a:r>
            <a:r>
              <a:rPr lang="en-US" sz="1800" b="0" i="0" u="none" strike="noStrike" baseline="0" dirty="0" err="1">
                <a:solidFill>
                  <a:schemeClr val="tx1"/>
                </a:solidFill>
                <a:latin typeface="Arial Rounded MT Bold" panose="020F0704030504030204" pitchFamily="34" charset="0"/>
              </a:rPr>
              <a:t>train_test_split</a:t>
            </a:r>
            <a:r>
              <a:rPr lang="en-US" sz="1800" b="0" i="0" u="none" strike="noStrike" baseline="0" dirty="0">
                <a:solidFill>
                  <a:schemeClr val="tx1"/>
                </a:solidFill>
                <a:latin typeface="Arial Rounded MT Bold" panose="020F0704030504030204" pitchFamily="34" charset="0"/>
              </a:rPr>
              <a:t> and then we started the model building process by running as many algorithms in a for loop, with difference metrics like </a:t>
            </a:r>
            <a:r>
              <a:rPr lang="en-US" sz="1800" b="0" i="0" u="none" strike="noStrike" baseline="0" dirty="0" err="1">
                <a:solidFill>
                  <a:schemeClr val="tx1"/>
                </a:solidFill>
                <a:latin typeface="Arial Rounded MT Bold" panose="020F0704030504030204" pitchFamily="34" charset="0"/>
              </a:rPr>
              <a:t>cross_val_score</a:t>
            </a:r>
            <a:r>
              <a:rPr lang="en-US" sz="1800" b="0" i="0" u="none" strike="noStrike" baseline="0" dirty="0">
                <a:solidFill>
                  <a:schemeClr val="tx1"/>
                </a:solidFill>
                <a:latin typeface="Arial Rounded MT Bold" panose="020F0704030504030204" pitchFamily="34" charset="0"/>
              </a:rPr>
              <a:t>, confusion matrix, </a:t>
            </a:r>
            <a:r>
              <a:rPr lang="en-US" sz="1800" b="0" i="0" u="none" strike="noStrike" baseline="0" dirty="0" err="1">
                <a:solidFill>
                  <a:schemeClr val="tx1"/>
                </a:solidFill>
                <a:latin typeface="Arial Rounded MT Bold" panose="020F0704030504030204" pitchFamily="34" charset="0"/>
              </a:rPr>
              <a:t>auc_score</a:t>
            </a:r>
            <a:r>
              <a:rPr lang="en-US" sz="1800" b="0" i="0" u="none" strike="noStrike" baseline="0" dirty="0">
                <a:solidFill>
                  <a:schemeClr val="tx1"/>
                </a:solidFill>
                <a:latin typeface="Arial Rounded MT Bold" panose="020F0704030504030204" pitchFamily="34" charset="0"/>
              </a:rPr>
              <a:t>, log loss, hamming loss, etc.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found that </a:t>
            </a:r>
            <a:r>
              <a:rPr lang="en-US" sz="1800" b="0" i="0" u="none" strike="noStrike" baseline="0" dirty="0" err="1">
                <a:solidFill>
                  <a:schemeClr val="tx1"/>
                </a:solidFill>
                <a:latin typeface="Arial Rounded MT Bold" panose="020F0704030504030204" pitchFamily="34" charset="0"/>
              </a:rPr>
              <a:t>RandomForestClassifier</a:t>
            </a:r>
            <a:r>
              <a:rPr lang="en-US" sz="1800" b="0" i="0" u="none" strike="noStrike" baseline="0" dirty="0">
                <a:solidFill>
                  <a:schemeClr val="tx1"/>
                </a:solidFill>
                <a:latin typeface="Arial Rounded MT Bold" panose="020F0704030504030204" pitchFamily="34" charset="0"/>
              </a:rPr>
              <a:t> </a:t>
            </a:r>
            <a:r>
              <a:rPr lang="en-US" sz="1800" b="0" i="0" u="none" strike="noStrike" baseline="0" dirty="0" smtClean="0">
                <a:solidFill>
                  <a:schemeClr val="tx1"/>
                </a:solidFill>
                <a:latin typeface="Arial Rounded MT Bold" panose="020F0704030504030204" pitchFamily="34" charset="0"/>
              </a:rPr>
              <a:t> was </a:t>
            </a:r>
            <a:r>
              <a:rPr lang="en-US" sz="1800" b="0" i="0" u="none" strike="noStrike" baseline="0" dirty="0">
                <a:solidFill>
                  <a:schemeClr val="tx1"/>
                </a:solidFill>
                <a:latin typeface="Arial Rounded MT Bold" panose="020F0704030504030204" pitchFamily="34" charset="0"/>
              </a:rPr>
              <a:t>performing well. The next step was to perform hyperparameter tuning technique to these models for finding out the best parameters and trying to improve our scores.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 major problem with this dataset occurred in this step. It took me nearly </a:t>
            </a:r>
            <a:r>
              <a:rPr lang="en-US" sz="1800" b="0" i="0" u="none" strike="noStrike" baseline="0" dirty="0" smtClean="0">
                <a:solidFill>
                  <a:schemeClr val="tx1"/>
                </a:solidFill>
                <a:latin typeface="Arial Rounded MT Bold" panose="020F0704030504030204" pitchFamily="34" charset="0"/>
              </a:rPr>
              <a:t>7 </a:t>
            </a:r>
            <a:r>
              <a:rPr lang="en-US" sz="1800" b="0" i="0" u="none" strike="noStrike" baseline="0" dirty="0">
                <a:solidFill>
                  <a:schemeClr val="tx1"/>
                </a:solidFill>
                <a:latin typeface="Arial Rounded MT Bold" panose="020F0704030504030204" pitchFamily="34" charset="0"/>
              </a:rPr>
              <a:t>hrs to run the code for finding out the best parameters itself as the dataset is large and more computational power was required. Even though we found the best algorithms, it took me </a:t>
            </a:r>
            <a:r>
              <a:rPr lang="en-US" sz="1800" b="0" i="0" u="none" strike="noStrike" baseline="0" dirty="0" smtClean="0">
                <a:solidFill>
                  <a:schemeClr val="tx1"/>
                </a:solidFill>
                <a:latin typeface="Arial Rounded MT Bold" panose="020F0704030504030204" pitchFamily="34" charset="0"/>
              </a:rPr>
              <a:t>7 </a:t>
            </a:r>
            <a:r>
              <a:rPr lang="en-US" sz="1800" b="0" i="0" u="none" strike="noStrike" baseline="0" dirty="0">
                <a:solidFill>
                  <a:schemeClr val="tx1"/>
                </a:solidFill>
                <a:latin typeface="Arial Rounded MT Bold" panose="020F0704030504030204" pitchFamily="34" charset="0"/>
              </a:rPr>
              <a:t>hrs to get the results.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Therefore, without hyperparameter tuning, we finalized </a:t>
            </a:r>
            <a:r>
              <a:rPr lang="en-US" sz="1800" b="0" i="0" u="none" strike="noStrike" baseline="0" dirty="0" err="1">
                <a:solidFill>
                  <a:schemeClr val="tx1"/>
                </a:solidFill>
                <a:latin typeface="Arial Rounded MT Bold" panose="020F0704030504030204" pitchFamily="34" charset="0"/>
              </a:rPr>
              <a:t>RandomForest</a:t>
            </a:r>
            <a:r>
              <a:rPr lang="en-US" sz="1800" b="0" i="0" u="none" strike="noStrike" baseline="0" dirty="0">
                <a:solidFill>
                  <a:schemeClr val="tx1"/>
                </a:solidFill>
                <a:latin typeface="Arial Rounded MT Bold" panose="020F0704030504030204" pitchFamily="34" charset="0"/>
              </a:rPr>
              <a:t> as the best performing algorithm by predicting the outputs, saving the model and storing the results in a csv file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Then, by using the model we got, another set of predictions were done by using the test data and the results were stored in a separate csv file.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4" descr="Thank You Page Slide"/>
          <p:cNvPicPr>
            <a:picLocks noChangeAspect="1" noChangeArrowheads="1"/>
          </p:cNvPicPr>
          <p:nvPr/>
        </p:nvPicPr>
        <p:blipFill>
          <a:blip r:embed="rId2"/>
          <a:srcRect/>
          <a:stretch>
            <a:fillRect/>
          </a:stretch>
        </p:blipFill>
        <p:spPr bwMode="auto">
          <a:xfrm>
            <a:off x="0" y="0"/>
            <a:ext cx="9144000" cy="51435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595789"/>
            <a:ext cx="7696200" cy="4185761"/>
          </a:xfrm>
          <a:prstGeom prst="rect">
            <a:avLst/>
          </a:prstGeom>
          <a:noFill/>
        </p:spPr>
        <p:txBody>
          <a:bodyPr wrap="square" rtlCol="0">
            <a:spAutoFit/>
          </a:bodyPr>
          <a:lstStyle/>
          <a:p>
            <a:pPr algn="just"/>
            <a:endParaRPr lang="en-US" sz="1600" dirty="0" smtClean="0">
              <a:latin typeface="Arial" pitchFamily="34" charset="0"/>
              <a:cs typeface="Arial" pitchFamily="34" charset="0"/>
            </a:endParaRPr>
          </a:p>
          <a:p>
            <a:pPr algn="just"/>
            <a:endParaRPr lang="en-US" sz="1600" dirty="0" smtClean="0">
              <a:latin typeface="Arial" pitchFamily="34" charset="0"/>
              <a:cs typeface="Arial" pitchFamily="34" charset="0"/>
            </a:endParaRPr>
          </a:p>
          <a:p>
            <a:pPr algn="just">
              <a:buFont typeface="Wingdings" panose="05000000000000000000" pitchFamily="2" charset="2"/>
              <a:buChar char="Ø"/>
            </a:pPr>
            <a:r>
              <a:rPr lang="en-US" sz="1600" dirty="0" smtClean="0">
                <a:latin typeface="Arial Rounded MT Bold" panose="020F0704030504030204" pitchFamily="34" charset="0"/>
              </a:rPr>
              <a:t>In multi-class classification, the data can belong to only one label out of all the labels we have. For example, a given picture of an animal may be a cat, dog or elephant only and not a combination of these. </a:t>
            </a:r>
          </a:p>
          <a:p>
            <a:pPr algn="just">
              <a:buFont typeface="Wingdings" panose="05000000000000000000" pitchFamily="2" charset="2"/>
              <a:buChar char="Ø"/>
            </a:pPr>
            <a:r>
              <a:rPr lang="en-US" sz="1600" dirty="0" smtClean="0">
                <a:latin typeface="Arial Rounded MT Bold" panose="020F0704030504030204" pitchFamily="34" charset="0"/>
              </a:rPr>
              <a:t>In multi-label classification, data can belong to more than one label simultaneously. For example, in our case a comment may be malignant, threat or loathe at the same time. It may also happen that the comment is positive/neutral and hence does not belong to any of the six labels. </a:t>
            </a:r>
          </a:p>
          <a:p>
            <a:pPr algn="just">
              <a:buFont typeface="Wingdings" panose="05000000000000000000" pitchFamily="2" charset="2"/>
              <a:buChar char="Ø"/>
            </a:pPr>
            <a:r>
              <a:rPr lang="en-US" sz="1600" dirty="0" smtClean="0">
                <a:latin typeface="Arial Rounded MT Bold" panose="020F0704030504030204" pitchFamily="34" charset="0"/>
              </a:rPr>
              <a:t>The goal of the multi-label classification is to determine whether or not a comment is toxic or non-toxic. If toxic, to determine what kind of toxicity the comment is, like-in, malignant, highly-malignant, threat, rude, abuse or loathe.  Thus, a model needs to be created in order to differentiate between comments and its categories.</a:t>
            </a:r>
          </a:p>
          <a:p>
            <a:pPr algn="just"/>
            <a:r>
              <a:rPr lang="en-US" sz="1600" dirty="0" smtClean="0">
                <a:latin typeface="Arial" pitchFamily="34" charset="0"/>
                <a:cs typeface="Arial" pitchFamily="34" charset="0"/>
              </a:rPr>
              <a:t> </a:t>
            </a:r>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 </a:t>
            </a:r>
          </a:p>
        </p:txBody>
      </p:sp>
      <p:sp>
        <p:nvSpPr>
          <p:cNvPr id="3" name="Rectangle 2"/>
          <p:cNvSpPr/>
          <p:nvPr/>
        </p:nvSpPr>
        <p:spPr>
          <a:xfrm>
            <a:off x="1447800" y="438150"/>
            <a:ext cx="7086600" cy="369332"/>
          </a:xfrm>
          <a:prstGeom prst="rect">
            <a:avLst/>
          </a:prstGeom>
        </p:spPr>
        <p:txBody>
          <a:bodyPr wrap="square">
            <a:spAutoFit/>
          </a:bodyPr>
          <a:lstStyle/>
          <a:p>
            <a:r>
              <a:rPr lang="en-US" dirty="0" smtClean="0">
                <a:latin typeface="Arial Rounded MT Bold" panose="020F0704030504030204" pitchFamily="34" charset="0"/>
              </a:rPr>
              <a:t>MULTI-LABEL VS MULTI CLASS CLASSIFICATION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186750"/>
            <a:ext cx="7696200" cy="4770537"/>
          </a:xfrm>
          <a:prstGeom prst="rect">
            <a:avLst/>
          </a:prstGeom>
          <a:noFill/>
        </p:spPr>
        <p:txBody>
          <a:bodyPr wrap="square" rtlCol="0">
            <a:spAutoFit/>
          </a:bodyPr>
          <a:lstStyle/>
          <a:p>
            <a:r>
              <a:rPr lang="en-US" sz="2000" b="1" u="sng" dirty="0" smtClean="0">
                <a:latin typeface="Arial Rounded MT Bold" pitchFamily="34" charset="0"/>
                <a:cs typeface="Arial" pitchFamily="34" charset="0"/>
              </a:rPr>
              <a:t>Data </a:t>
            </a:r>
            <a:r>
              <a:rPr lang="en-US" sz="2000" b="1" u="sng" dirty="0" smtClean="0">
                <a:latin typeface="Arial Rounded MT Bold" pitchFamily="34" charset="0"/>
                <a:cs typeface="Arial" pitchFamily="34" charset="0"/>
              </a:rPr>
              <a:t>source and their format</a:t>
            </a:r>
          </a:p>
          <a:p>
            <a:endParaRPr lang="en-US" sz="1200" b="1" u="sng" dirty="0" smtClean="0">
              <a:latin typeface="Arial Rounded MT Bold" pitchFamily="34" charset="0"/>
              <a:cs typeface="Arial" pitchFamily="34" charset="0"/>
            </a:endParaRPr>
          </a:p>
          <a:p>
            <a:pPr algn="just">
              <a:buFont typeface="Wingdings" panose="05000000000000000000" pitchFamily="2" charset="2"/>
              <a:buChar char="Ø"/>
            </a:pPr>
            <a:r>
              <a:rPr lang="en-US" sz="1600" dirty="0" smtClean="0">
                <a:latin typeface="Arial Rounded MT Bold" pitchFamily="34" charset="0"/>
              </a:rPr>
              <a:t>The data set contains the training set, which has approximately 1,59,000 samples and the test set which contains nearly 1,53,000 samples. All the data samples contain 8 fields which includes ‘Id’, ‘Comments’, ‘Malignant’, ‘Highly malignant’, ‘Rude’, ‘Threat’, ‘Abuse’ and ‘Loathe’. </a:t>
            </a:r>
            <a:endParaRPr lang="en-US" sz="1600" dirty="0" smtClean="0">
              <a:latin typeface="Arial Rounded MT Bold" pitchFamily="34" charset="0"/>
            </a:endParaRPr>
          </a:p>
          <a:p>
            <a:pPr algn="just"/>
            <a:endParaRPr lang="en-US" sz="1600" dirty="0" smtClean="0">
              <a:latin typeface="Arial Rounded MT Bold" pitchFamily="34" charset="0"/>
            </a:endParaRPr>
          </a:p>
          <a:p>
            <a:pPr algn="just">
              <a:buFont typeface="Wingdings" panose="05000000000000000000" pitchFamily="2" charset="2"/>
              <a:buChar char="Ø"/>
            </a:pPr>
            <a:r>
              <a:rPr lang="en-US" sz="1600" dirty="0" smtClean="0">
                <a:latin typeface="Arial Rounded MT Bold" pitchFamily="34" charset="0"/>
              </a:rPr>
              <a:t>The label can be either 0 or 1, where 0 denotes a NO while 1 denotes a YES. There are various comments which have multiple labels. The first attribute is a unique ID associated with each comment. </a:t>
            </a:r>
            <a:endParaRPr lang="en-US" sz="1600" dirty="0" smtClean="0">
              <a:latin typeface="Arial Rounded MT Bold" pitchFamily="34" charset="0"/>
            </a:endParaRPr>
          </a:p>
          <a:p>
            <a:pPr algn="just"/>
            <a:endParaRPr lang="en-US" sz="1600" dirty="0" smtClean="0">
              <a:latin typeface="Arial Rounded MT Bold" pitchFamily="34" charset="0"/>
            </a:endParaRPr>
          </a:p>
          <a:p>
            <a:pPr algn="just">
              <a:buFont typeface="Wingdings" panose="05000000000000000000" pitchFamily="2" charset="2"/>
              <a:buChar char="Ø"/>
            </a:pPr>
            <a:r>
              <a:rPr lang="en-IN" sz="1600" dirty="0" smtClean="0">
                <a:latin typeface="Arial Rounded MT Bold" pitchFamily="34" charset="0"/>
              </a:rPr>
              <a:t>The data set includes: </a:t>
            </a:r>
          </a:p>
          <a:p>
            <a:pPr algn="just"/>
            <a:r>
              <a:rPr lang="en-US" sz="1600" dirty="0" smtClean="0">
                <a:latin typeface="Arial Rounded MT Bold" pitchFamily="34" charset="0"/>
              </a:rPr>
              <a:t>- Malignant: It is the Label column, which includes values 0 and 1, denoting if the comment is malignant or not. </a:t>
            </a:r>
          </a:p>
          <a:p>
            <a:pPr algn="just"/>
            <a:r>
              <a:rPr lang="en-US" sz="1600" dirty="0" smtClean="0">
                <a:latin typeface="Arial Rounded MT Bold" pitchFamily="34" charset="0"/>
              </a:rPr>
              <a:t>- Highly Malignant: It denotes comments that are highly malignant and hurtful. </a:t>
            </a:r>
          </a:p>
          <a:p>
            <a:pPr algn="just"/>
            <a:r>
              <a:rPr lang="en-US" sz="1600" dirty="0" smtClean="0">
                <a:latin typeface="Arial Rounded MT Bold" pitchFamily="34" charset="0"/>
              </a:rPr>
              <a:t>- Rude: It denotes comments that are very rude and offensive. </a:t>
            </a:r>
          </a:p>
          <a:p>
            <a:pPr algn="just">
              <a:buFontTx/>
              <a:buChar char="-"/>
            </a:pPr>
            <a:r>
              <a:rPr lang="en-US" sz="1600" dirty="0" smtClean="0">
                <a:latin typeface="Arial Rounded MT Bold" pitchFamily="34" charset="0"/>
              </a:rPr>
              <a:t>Threat</a:t>
            </a:r>
            <a:r>
              <a:rPr lang="en-US" sz="1600" dirty="0" smtClean="0">
                <a:latin typeface="Arial Rounded MT Bold" pitchFamily="34" charset="0"/>
              </a:rPr>
              <a:t>: It contains indication of the comments that are giving any threat to someone. </a:t>
            </a:r>
            <a:endParaRPr lang="en-US" sz="1600" dirty="0" smtClean="0">
              <a:latin typeface="Arial Rounded MT Bold"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1365468"/>
            <a:ext cx="7696200" cy="1815882"/>
          </a:xfrm>
          <a:prstGeom prst="rect">
            <a:avLst/>
          </a:prstGeom>
          <a:noFill/>
        </p:spPr>
        <p:txBody>
          <a:bodyPr wrap="square" rtlCol="0">
            <a:spAutoFit/>
          </a:bodyPr>
          <a:lstStyle/>
          <a:p>
            <a:r>
              <a:rPr lang="en-US" sz="2000" b="1" u="sng" dirty="0" smtClean="0">
                <a:latin typeface="Arial" pitchFamily="34" charset="0"/>
                <a:cs typeface="Arial" pitchFamily="34" charset="0"/>
              </a:rPr>
              <a:t> </a:t>
            </a:r>
            <a:endParaRPr lang="en-US" sz="2000" b="1" u="sng" dirty="0" smtClean="0">
              <a:latin typeface="Arial" pitchFamily="34" charset="0"/>
              <a:cs typeface="Arial" pitchFamily="34" charset="0"/>
            </a:endParaRPr>
          </a:p>
          <a:p>
            <a:endParaRPr lang="en-US" sz="1200" b="1" u="sng" dirty="0" smtClean="0">
              <a:latin typeface="Arial" pitchFamily="34" charset="0"/>
              <a:cs typeface="Arial" pitchFamily="34" charset="0"/>
            </a:endParaRPr>
          </a:p>
          <a:p>
            <a:pPr algn="just"/>
            <a:r>
              <a:rPr lang="en-US" sz="1600" dirty="0" smtClean="0">
                <a:latin typeface="Arial Rounded MT Bold" panose="020F0704030504030204" pitchFamily="34" charset="0"/>
              </a:rPr>
              <a:t>- Abuse: It is for comments that are abusive in nature. </a:t>
            </a:r>
          </a:p>
          <a:p>
            <a:pPr algn="just"/>
            <a:r>
              <a:rPr lang="en-US" sz="1600" dirty="0" smtClean="0">
                <a:latin typeface="Arial Rounded MT Bold" panose="020F0704030504030204" pitchFamily="34" charset="0"/>
              </a:rPr>
              <a:t>- Loathe: It describes the comments which are hateful and loathing in nature. </a:t>
            </a:r>
          </a:p>
          <a:p>
            <a:pPr algn="just"/>
            <a:r>
              <a:rPr lang="en-US" sz="1600" dirty="0" smtClean="0">
                <a:latin typeface="Arial Rounded MT Bold" panose="020F0704030504030204" pitchFamily="34" charset="0"/>
              </a:rPr>
              <a:t>- ID: It includes unique Ids associated with each comment text given. </a:t>
            </a:r>
          </a:p>
          <a:p>
            <a:pPr algn="just"/>
            <a:r>
              <a:rPr lang="en-US" sz="1600" dirty="0" smtClean="0">
                <a:latin typeface="Arial Rounded MT Bold" panose="020F0704030504030204" pitchFamily="34" charset="0"/>
              </a:rPr>
              <a:t>- Comment text: This column contains the comments extracted from various social media platforms. </a:t>
            </a:r>
            <a:endParaRPr lang="en-US" sz="1600" dirty="0">
              <a:latin typeface="Arial Rounded MT Bold" panose="020F07040305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298430"/>
            <a:ext cx="7696200" cy="3662541"/>
          </a:xfrm>
          <a:prstGeom prst="rect">
            <a:avLst/>
          </a:prstGeom>
          <a:noFill/>
        </p:spPr>
        <p:txBody>
          <a:bodyPr wrap="square" rtlCol="0">
            <a:spAutoFit/>
          </a:bodyPr>
          <a:lstStyle/>
          <a:p>
            <a:r>
              <a:rPr lang="en-US" sz="2000" b="1" u="sng" dirty="0" smtClean="0">
                <a:latin typeface="Arial Rounded MT Bold" pitchFamily="34" charset="0"/>
                <a:cs typeface="Arial" pitchFamily="34" charset="0"/>
              </a:rPr>
              <a:t>Hardware, Software and Tools</a:t>
            </a:r>
            <a:endParaRPr lang="en-US" sz="1200" b="1" u="sng" dirty="0" smtClean="0">
              <a:latin typeface="Arial Rounded MT Bold" pitchFamily="34" charset="0"/>
              <a:cs typeface="Arial" pitchFamily="34" charset="0"/>
            </a:endParaRPr>
          </a:p>
          <a:p>
            <a:endParaRPr lang="en-US" sz="2000" b="1" u="sng" dirty="0" smtClean="0">
              <a:latin typeface="Arial Rounded MT Bold" pitchFamily="34" charset="0"/>
              <a:cs typeface="Arial" pitchFamily="34" charset="0"/>
            </a:endParaRPr>
          </a:p>
          <a:p>
            <a:pPr>
              <a:buFont typeface="Wingdings" pitchFamily="2" charset="2"/>
              <a:buChar char="v"/>
            </a:pPr>
            <a:r>
              <a:rPr lang="en-IN" sz="1600" dirty="0">
                <a:latin typeface="Arial Rounded MT Bold" pitchFamily="34" charset="0"/>
                <a:cs typeface="Arial" pitchFamily="34" charset="0"/>
              </a:rPr>
              <a:t> </a:t>
            </a:r>
            <a:r>
              <a:rPr lang="en-US" sz="1600" dirty="0" smtClean="0">
                <a:latin typeface="Arial Rounded MT Bold" pitchFamily="34" charset="0"/>
                <a:cs typeface="Arial" pitchFamily="34" charset="0"/>
              </a:rPr>
              <a:t>For doing this project, we require laptop with high configuration and specification with a stable Internet connection.</a:t>
            </a:r>
          </a:p>
          <a:p>
            <a:pPr>
              <a:buFont typeface="Wingdings" pitchFamily="2" charset="2"/>
              <a:buChar char="v"/>
            </a:pPr>
            <a:endParaRPr lang="en-US" sz="1600" dirty="0">
              <a:latin typeface="Arial Rounded MT Bold" pitchFamily="34" charset="0"/>
              <a:cs typeface="Arial" pitchFamily="34" charset="0"/>
            </a:endParaRPr>
          </a:p>
          <a:p>
            <a:pPr>
              <a:buFont typeface="Wingdings" pitchFamily="2" charset="2"/>
              <a:buChar char="v"/>
            </a:pPr>
            <a:r>
              <a:rPr lang="en-US" sz="1600" dirty="0" smtClean="0">
                <a:latin typeface="Arial Rounded MT Bold" pitchFamily="34" charset="0"/>
                <a:cs typeface="Arial" pitchFamily="34" charset="0"/>
              </a:rPr>
              <a:t> Microsoft office, Anaconda distribution as software.</a:t>
            </a:r>
          </a:p>
          <a:p>
            <a:pPr>
              <a:buFont typeface="Wingdings" pitchFamily="2" charset="2"/>
              <a:buChar char="v"/>
            </a:pPr>
            <a:endParaRPr lang="en-US" sz="1600" dirty="0">
              <a:latin typeface="Arial Rounded MT Bold" pitchFamily="34" charset="0"/>
              <a:cs typeface="Arial" pitchFamily="34" charset="0"/>
            </a:endParaRPr>
          </a:p>
          <a:p>
            <a:pPr>
              <a:buFont typeface="Wingdings" pitchFamily="2" charset="2"/>
              <a:buChar char="v"/>
            </a:pPr>
            <a:r>
              <a:rPr lang="en-US" sz="1600" dirty="0" smtClean="0">
                <a:latin typeface="Arial Rounded MT Bold" pitchFamily="34" charset="0"/>
                <a:cs typeface="Arial" pitchFamily="34" charset="0"/>
              </a:rPr>
              <a:t> Python 3.x as programming language. </a:t>
            </a:r>
          </a:p>
          <a:p>
            <a:pPr>
              <a:buFont typeface="Wingdings" pitchFamily="2" charset="2"/>
              <a:buChar char="v"/>
            </a:pPr>
            <a:endParaRPr lang="en-US" sz="1600" dirty="0">
              <a:latin typeface="Arial Rounded MT Bold" pitchFamily="34" charset="0"/>
              <a:cs typeface="Arial" pitchFamily="34" charset="0"/>
            </a:endParaRPr>
          </a:p>
          <a:p>
            <a:pPr>
              <a:buFont typeface="Wingdings" pitchFamily="2" charset="2"/>
              <a:buChar char="v"/>
            </a:pPr>
            <a:r>
              <a:rPr lang="en-US" sz="1600" dirty="0" smtClean="0">
                <a:latin typeface="Arial Rounded MT Bold" pitchFamily="34" charset="0"/>
                <a:cs typeface="Arial" pitchFamily="34" charset="0"/>
              </a:rPr>
              <a:t> </a:t>
            </a:r>
            <a:r>
              <a:rPr lang="en-US" sz="1600" dirty="0" err="1" smtClean="0">
                <a:latin typeface="Arial Rounded MT Bold" pitchFamily="34" charset="0"/>
                <a:cs typeface="Arial" pitchFamily="34" charset="0"/>
              </a:rPr>
              <a:t>Jupyter</a:t>
            </a:r>
            <a:r>
              <a:rPr lang="en-US" sz="1600" dirty="0" smtClean="0">
                <a:latin typeface="Arial Rounded MT Bold" pitchFamily="34" charset="0"/>
                <a:cs typeface="Arial" pitchFamily="34" charset="0"/>
              </a:rPr>
              <a:t> Notebook as Editor which is in Anaconda navigator. </a:t>
            </a:r>
          </a:p>
          <a:p>
            <a:endParaRPr lang="en-IN" sz="1600" dirty="0" smtClean="0">
              <a:solidFill>
                <a:schemeClr val="tx1"/>
              </a:solidFill>
              <a:effectLst/>
              <a:latin typeface="Arial Rounded MT Bold" pitchFamily="34" charset="0"/>
              <a:ea typeface="Calibri" panose="020F0502020204030204" pitchFamily="34" charset="0"/>
              <a:cs typeface="Arial" pitchFamily="34" charset="0"/>
            </a:endParaRPr>
          </a:p>
          <a:p>
            <a:pPr>
              <a:buFont typeface="Wingdings" pitchFamily="2" charset="2"/>
              <a:buChar char="v"/>
            </a:pPr>
            <a:r>
              <a:rPr lang="en-IN" sz="1600" dirty="0" smtClean="0">
                <a:latin typeface="Arial Rounded MT Bold" pitchFamily="34" charset="0"/>
                <a:ea typeface="Calibri" panose="020F0502020204030204" pitchFamily="34" charset="0"/>
                <a:cs typeface="Arial" pitchFamily="34" charset="0"/>
              </a:rPr>
              <a:t> Some tools or libraries required like </a:t>
            </a:r>
            <a:r>
              <a:rPr lang="en-IN" sz="1600" dirty="0" err="1" smtClean="0">
                <a:latin typeface="Arial Rounded MT Bold" pitchFamily="34" charset="0"/>
                <a:ea typeface="Calibri" panose="020F0502020204030204" pitchFamily="34" charset="0"/>
                <a:cs typeface="Arial" pitchFamily="34" charset="0"/>
              </a:rPr>
              <a:t>Numpy</a:t>
            </a:r>
            <a:r>
              <a:rPr lang="en-IN" sz="1600" dirty="0" smtClean="0">
                <a:latin typeface="Arial Rounded MT Bold" pitchFamily="34" charset="0"/>
                <a:ea typeface="Calibri" panose="020F0502020204030204" pitchFamily="34" charset="0"/>
                <a:cs typeface="Arial" pitchFamily="34" charset="0"/>
              </a:rPr>
              <a:t> – used to numerical calculations. Pandas – used to data manipulation. </a:t>
            </a:r>
            <a:r>
              <a:rPr lang="en-IN" sz="1600" dirty="0" err="1" smtClean="0">
                <a:latin typeface="Arial Rounded MT Bold" pitchFamily="34" charset="0"/>
                <a:ea typeface="Calibri" panose="020F0502020204030204" pitchFamily="34" charset="0"/>
                <a:cs typeface="Arial" pitchFamily="34" charset="0"/>
              </a:rPr>
              <a:t>Matplotlib</a:t>
            </a:r>
            <a:r>
              <a:rPr lang="en-IN" sz="1600" dirty="0" smtClean="0">
                <a:latin typeface="Arial Rounded MT Bold" pitchFamily="34" charset="0"/>
                <a:ea typeface="Calibri" panose="020F0502020204030204" pitchFamily="34" charset="0"/>
                <a:cs typeface="Arial" pitchFamily="34" charset="0"/>
              </a:rPr>
              <a:t> and </a:t>
            </a:r>
            <a:r>
              <a:rPr lang="en-IN" sz="1600" dirty="0" err="1" smtClean="0">
                <a:latin typeface="Arial Rounded MT Bold" pitchFamily="34" charset="0"/>
                <a:ea typeface="Calibri" panose="020F0502020204030204" pitchFamily="34" charset="0"/>
                <a:cs typeface="Arial" pitchFamily="34" charset="0"/>
              </a:rPr>
              <a:t>Seaborn</a:t>
            </a:r>
            <a:r>
              <a:rPr lang="en-IN" sz="1600" dirty="0" smtClean="0">
                <a:latin typeface="Arial Rounded MT Bold" pitchFamily="34" charset="0"/>
                <a:ea typeface="Calibri" panose="020F0502020204030204" pitchFamily="34" charset="0"/>
                <a:cs typeface="Arial" pitchFamily="34" charset="0"/>
              </a:rPr>
              <a:t> – used to data  visualization.</a:t>
            </a:r>
            <a:endParaRPr lang="en-IN" sz="1600" dirty="0" smtClean="0">
              <a:solidFill>
                <a:schemeClr val="tx1"/>
              </a:solidFill>
              <a:effectLst/>
              <a:latin typeface="Arial Rounded MT Bold" pitchFamily="34" charset="0"/>
              <a:ea typeface="Calibri" panose="020F0502020204030204" pitchFamily="34" charset="0"/>
              <a:cs typeface="Times New Roman" panose="02020603050405020304" pitchFamily="18" charset="0"/>
            </a:endParaRPr>
          </a:p>
        </p:txBody>
      </p:sp>
      <p:pic>
        <p:nvPicPr>
          <p:cNvPr id="1026" name="Picture 2"/>
          <p:cNvPicPr>
            <a:picLocks noChangeAspect="1" noChangeArrowheads="1"/>
          </p:cNvPicPr>
          <p:nvPr/>
        </p:nvPicPr>
        <p:blipFill>
          <a:blip r:embed="rId2"/>
          <a:srcRect/>
          <a:stretch>
            <a:fillRect/>
          </a:stretch>
        </p:blipFill>
        <p:spPr bwMode="auto">
          <a:xfrm>
            <a:off x="3124200" y="3638550"/>
            <a:ext cx="2133600" cy="131656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298430"/>
            <a:ext cx="7696200" cy="1815882"/>
          </a:xfrm>
          <a:prstGeom prst="rect">
            <a:avLst/>
          </a:prstGeom>
          <a:noFill/>
        </p:spPr>
        <p:txBody>
          <a:bodyPr wrap="square" rtlCol="0">
            <a:spAutoFit/>
          </a:bodyPr>
          <a:lstStyle/>
          <a:p>
            <a:r>
              <a:rPr lang="en-US" sz="2000" b="1" u="sng" dirty="0" smtClean="0">
                <a:latin typeface="Arial" pitchFamily="34" charset="0"/>
                <a:cs typeface="Arial" pitchFamily="34" charset="0"/>
              </a:rPr>
              <a:t>Data Analysis</a:t>
            </a:r>
          </a:p>
          <a:p>
            <a:endParaRPr lang="en-US" sz="2000" b="1" u="sng" dirty="0">
              <a:latin typeface="Arial" pitchFamily="34" charset="0"/>
              <a:cs typeface="Arial" pitchFamily="34" charset="0"/>
            </a:endParaRPr>
          </a:p>
          <a:p>
            <a:endParaRPr lang="en-US" sz="2000" b="1" u="sng" dirty="0" smtClean="0">
              <a:latin typeface="Arial" pitchFamily="34" charset="0"/>
              <a:cs typeface="Arial" pitchFamily="34" charset="0"/>
            </a:endParaRPr>
          </a:p>
          <a:p>
            <a:endParaRPr lang="en-US" sz="2000" b="1" u="sng" dirty="0" smtClean="0">
              <a:latin typeface="Arial" pitchFamily="34" charset="0"/>
              <a:cs typeface="Arial" pitchFamily="34" charset="0"/>
            </a:endParaRPr>
          </a:p>
          <a:p>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 The train dataset has </a:t>
            </a:r>
            <a:r>
              <a:rPr lang="en-US" sz="1600" dirty="0" smtClean="0">
                <a:latin typeface="Arial" pitchFamily="34" charset="0"/>
                <a:cs typeface="Arial" pitchFamily="34" charset="0"/>
              </a:rPr>
              <a:t>159571 </a:t>
            </a:r>
            <a:r>
              <a:rPr lang="en-US" sz="1600" dirty="0" smtClean="0">
                <a:latin typeface="Arial" pitchFamily="34" charset="0"/>
                <a:cs typeface="Arial" pitchFamily="34" charset="0"/>
              </a:rPr>
              <a:t>rows and </a:t>
            </a:r>
            <a:r>
              <a:rPr lang="en-US" sz="1600" dirty="0" smtClean="0">
                <a:latin typeface="Arial" pitchFamily="34" charset="0"/>
                <a:cs typeface="Arial" pitchFamily="34" charset="0"/>
              </a:rPr>
              <a:t>8 columns</a:t>
            </a:r>
            <a:r>
              <a:rPr lang="en-US" sz="1600" dirty="0" smtClean="0">
                <a:latin typeface="Arial" pitchFamily="34" charset="0"/>
                <a:cs typeface="Arial" pitchFamily="34" charset="0"/>
              </a:rPr>
              <a:t>.</a:t>
            </a:r>
          </a:p>
        </p:txBody>
      </p:sp>
      <p:pic>
        <p:nvPicPr>
          <p:cNvPr id="2050" name="Picture 2"/>
          <p:cNvPicPr>
            <a:picLocks noChangeAspect="1" noChangeArrowheads="1"/>
          </p:cNvPicPr>
          <p:nvPr/>
        </p:nvPicPr>
        <p:blipFill>
          <a:blip r:embed="rId2"/>
          <a:srcRect/>
          <a:stretch>
            <a:fillRect/>
          </a:stretch>
        </p:blipFill>
        <p:spPr bwMode="auto">
          <a:xfrm>
            <a:off x="2133600" y="895350"/>
            <a:ext cx="4229100" cy="8382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133600" y="2447925"/>
            <a:ext cx="4743450" cy="809625"/>
          </a:xfrm>
          <a:prstGeom prst="rect">
            <a:avLst/>
          </a:prstGeom>
          <a:noFill/>
          <a:ln w="9525">
            <a:noFill/>
            <a:miter lim="800000"/>
            <a:headEnd/>
            <a:tailEnd/>
          </a:ln>
          <a:effectLst/>
        </p:spPr>
      </p:pic>
      <p:sp>
        <p:nvSpPr>
          <p:cNvPr id="9" name="Rectangle 8"/>
          <p:cNvSpPr/>
          <p:nvPr/>
        </p:nvSpPr>
        <p:spPr>
          <a:xfrm>
            <a:off x="1219200" y="3497818"/>
            <a:ext cx="5638800" cy="338554"/>
          </a:xfrm>
          <a:prstGeom prst="rect">
            <a:avLst/>
          </a:prstGeom>
        </p:spPr>
        <p:txBody>
          <a:bodyPr wrap="square">
            <a:spAutoFit/>
          </a:bodyPr>
          <a:lstStyle/>
          <a:p>
            <a:pPr>
              <a:buFont typeface="Wingdings" pitchFamily="2" charset="2"/>
              <a:buChar char="Ø"/>
            </a:pPr>
            <a:r>
              <a:rPr lang="en-US" sz="1600" dirty="0" smtClean="0">
                <a:latin typeface="Arial" pitchFamily="34" charset="0"/>
                <a:cs typeface="Arial" pitchFamily="34" charset="0"/>
              </a:rPr>
              <a:t> The </a:t>
            </a:r>
            <a:r>
              <a:rPr lang="en-US" sz="1600" dirty="0" smtClean="0">
                <a:latin typeface="Arial" pitchFamily="34" charset="0"/>
                <a:cs typeface="Arial" pitchFamily="34" charset="0"/>
              </a:rPr>
              <a:t>test </a:t>
            </a:r>
            <a:r>
              <a:rPr lang="en-US" sz="1600" dirty="0" smtClean="0">
                <a:latin typeface="Arial" pitchFamily="34" charset="0"/>
                <a:cs typeface="Arial" pitchFamily="34" charset="0"/>
              </a:rPr>
              <a:t>dataset has </a:t>
            </a:r>
            <a:r>
              <a:rPr lang="en-US" sz="1600" dirty="0" smtClean="0">
                <a:latin typeface="Arial" pitchFamily="34" charset="0"/>
                <a:cs typeface="Arial" pitchFamily="34" charset="0"/>
              </a:rPr>
              <a:t>154164 </a:t>
            </a:r>
            <a:r>
              <a:rPr lang="en-US" sz="1600" dirty="0" smtClean="0">
                <a:latin typeface="Arial" pitchFamily="34" charset="0"/>
                <a:cs typeface="Arial" pitchFamily="34" charset="0"/>
              </a:rPr>
              <a:t>rows and </a:t>
            </a:r>
            <a:r>
              <a:rPr lang="en-US" sz="1600" dirty="0" smtClean="0">
                <a:latin typeface="Arial" pitchFamily="34" charset="0"/>
                <a:cs typeface="Arial" pitchFamily="34" charset="0"/>
              </a:rPr>
              <a:t>2 </a:t>
            </a:r>
            <a:r>
              <a:rPr lang="en-US" sz="1600" dirty="0" smtClean="0">
                <a:latin typeface="Arial" pitchFamily="34" charset="0"/>
                <a:cs typeface="Arial" pitchFamily="34" charset="0"/>
              </a:rPr>
              <a:t>columns.</a:t>
            </a:r>
            <a:endParaRPr lang="en-US" sz="1600" dirty="0" smtClean="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298430"/>
            <a:ext cx="7696200" cy="400110"/>
          </a:xfrm>
          <a:prstGeom prst="rect">
            <a:avLst/>
          </a:prstGeom>
          <a:noFill/>
        </p:spPr>
        <p:txBody>
          <a:bodyPr wrap="square" rtlCol="0">
            <a:spAutoFit/>
          </a:bodyPr>
          <a:lstStyle/>
          <a:p>
            <a:r>
              <a:rPr lang="en-US" sz="2000" b="1" u="sng" dirty="0" smtClean="0">
                <a:latin typeface="Arial" pitchFamily="34" charset="0"/>
                <a:cs typeface="Arial" pitchFamily="34" charset="0"/>
              </a:rPr>
              <a:t>Data Pre-processing</a:t>
            </a:r>
            <a:endParaRPr lang="en-US" sz="2000" b="1" u="sng" dirty="0" smtClean="0">
              <a:latin typeface="Arial" pitchFamily="34" charset="0"/>
              <a:cs typeface="Arial" pitchFamily="34" charset="0"/>
            </a:endParaRPr>
          </a:p>
        </p:txBody>
      </p:sp>
      <p:pic>
        <p:nvPicPr>
          <p:cNvPr id="2" name="Picture 2"/>
          <p:cNvPicPr>
            <a:picLocks noChangeAspect="1" noChangeArrowheads="1"/>
          </p:cNvPicPr>
          <p:nvPr/>
        </p:nvPicPr>
        <p:blipFill>
          <a:blip r:embed="rId2"/>
          <a:srcRect/>
          <a:stretch>
            <a:fillRect/>
          </a:stretch>
        </p:blipFill>
        <p:spPr bwMode="auto">
          <a:xfrm>
            <a:off x="1295400" y="1047750"/>
            <a:ext cx="3088968" cy="3867150"/>
          </a:xfrm>
          <a:prstGeom prst="rect">
            <a:avLst/>
          </a:prstGeom>
          <a:noFill/>
          <a:ln w="9525">
            <a:noFill/>
            <a:miter lim="800000"/>
            <a:headEnd/>
            <a:tailEnd/>
          </a:ln>
          <a:effectLst/>
        </p:spPr>
      </p:pic>
      <p:sp>
        <p:nvSpPr>
          <p:cNvPr id="5" name="Rectangle 4"/>
          <p:cNvSpPr/>
          <p:nvPr/>
        </p:nvSpPr>
        <p:spPr>
          <a:xfrm>
            <a:off x="1219200" y="666750"/>
            <a:ext cx="5867400" cy="369332"/>
          </a:xfrm>
          <a:prstGeom prst="rect">
            <a:avLst/>
          </a:prstGeom>
        </p:spPr>
        <p:txBody>
          <a:bodyPr wrap="square">
            <a:spAutoFit/>
          </a:bodyPr>
          <a:lstStyle/>
          <a:p>
            <a:pPr>
              <a:buFont typeface="Wingdings" panose="05000000000000000000" pitchFamily="2" charset="2"/>
              <a:buChar char="Ø"/>
            </a:pPr>
            <a:r>
              <a:rPr lang="en-US" dirty="0" smtClean="0">
                <a:latin typeface="Arial Rounded MT Bold" panose="020F0704030504030204" pitchFamily="34" charset="0"/>
              </a:rPr>
              <a:t>Checking the value counts of the features </a:t>
            </a:r>
            <a:endParaRPr lang="en-US" dirty="0">
              <a:latin typeface="Arial Rounded MT Bold" panose="020F070403050403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6393</TotalTime>
  <Words>1508</Words>
  <Application>Microsoft Office PowerPoint</Application>
  <PresentationFormat>On-screen Show (16:9)</PresentationFormat>
  <Paragraphs>153</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Solstice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acer</cp:lastModifiedBy>
  <cp:revision>210</cp:revision>
  <dcterms:created xsi:type="dcterms:W3CDTF">2022-01-23T06:37:11Z</dcterms:created>
  <dcterms:modified xsi:type="dcterms:W3CDTF">2022-04-09T00:31:39Z</dcterms:modified>
</cp:coreProperties>
</file>