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9" r:id="rId3"/>
    <p:sldId id="270" r:id="rId4"/>
    <p:sldId id="327" r:id="rId5"/>
    <p:sldId id="350" r:id="rId6"/>
    <p:sldId id="351" r:id="rId7"/>
    <p:sldId id="345" r:id="rId8"/>
    <p:sldId id="274" r:id="rId9"/>
    <p:sldId id="352" r:id="rId10"/>
    <p:sldId id="353" r:id="rId11"/>
    <p:sldId id="354" r:id="rId12"/>
    <p:sldId id="355" r:id="rId13"/>
    <p:sldId id="356" r:id="rId14"/>
    <p:sldId id="357" r:id="rId15"/>
    <p:sldId id="358" r:id="rId16"/>
    <p:sldId id="317" r:id="rId17"/>
    <p:sldId id="359" r:id="rId18"/>
    <p:sldId id="322" r:id="rId19"/>
    <p:sldId id="360" r:id="rId20"/>
    <p:sldId id="339" r:id="rId21"/>
    <p:sldId id="361" r:id="rId22"/>
    <p:sldId id="308" r:id="rId23"/>
    <p:sldId id="362" r:id="rId24"/>
    <p:sldId id="348" r:id="rId25"/>
    <p:sldId id="307"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99" autoAdjust="0"/>
  </p:normalViewPr>
  <p:slideViewPr>
    <p:cSldViewPr>
      <p:cViewPr varScale="1">
        <p:scale>
          <a:sx n="153" d="100"/>
          <a:sy n="153" d="100"/>
        </p:scale>
        <p:origin x="-414" y="-12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colorful4" csCatId="colorful"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a:t>
          </a:r>
          <a:r>
            <a:rPr lang="en-US" smtClean="0"/>
            <a:t>Different plots to </a:t>
          </a:r>
          <a:r>
            <a:rPr lang="en-US" dirty="0"/>
            <a:t>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t>
        <a:bodyPr/>
        <a:lstStyle/>
        <a:p>
          <a:endParaRPr lang="en-US"/>
        </a:p>
      </dgm:t>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t>
        <a:bodyPr/>
        <a:lstStyle/>
        <a:p>
          <a:endParaRPr lang="en-US"/>
        </a:p>
      </dgm:t>
    </dgm:pt>
    <dgm:pt modelId="{734C3A16-72FA-42CA-BF15-F44513245016}" type="pres">
      <dgm:prSet presAssocID="{41E3B52E-71B8-4BD0-B1ED-D051FFB12506}" presName="vertFlow" presStyleCnt="0"/>
      <dgm:spPr/>
      <dgm:t>
        <a:bodyPr/>
        <a:lstStyle/>
        <a:p>
          <a:endParaRPr lang="en-US"/>
        </a:p>
      </dgm:t>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t>
        <a:bodyPr/>
        <a:lstStyle/>
        <a:p>
          <a:endParaRPr lang="en-US"/>
        </a:p>
      </dgm:t>
    </dgm:pt>
    <dgm:pt modelId="{96EC6E5F-616C-4A0E-8B47-23C2DB360B15}" type="pres">
      <dgm:prSet presAssocID="{EA587102-578B-46F3-8D9E-CEC48527A898}" presName="vertFlow" presStyleCnt="0"/>
      <dgm:spPr/>
      <dgm:t>
        <a:bodyPr/>
        <a:lstStyle/>
        <a:p>
          <a:endParaRPr lang="en-US"/>
        </a:p>
      </dgm:t>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t>
        <a:bodyPr/>
        <a:lstStyle/>
        <a:p>
          <a:endParaRPr lang="en-US"/>
        </a:p>
      </dgm:t>
    </dgm:pt>
    <dgm:pt modelId="{C057A87B-CF77-43C5-95EA-FF69715D34A3}" type="pres">
      <dgm:prSet presAssocID="{5CA89521-836B-470D-B51C-F8A4714D4EFF}" presName="vertFlow" presStyleCnt="0"/>
      <dgm:spPr/>
      <dgm:t>
        <a:bodyPr/>
        <a:lstStyle/>
        <a:p>
          <a:endParaRPr lang="en-US"/>
        </a:p>
      </dgm:t>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C36EBF01-A5FD-481D-9C10-D1C395FC7040}" type="presOf" srcId="{63746B76-9534-4F4F-B65B-B8A9AACC03F9}" destId="{AC28A259-E8AB-491C-9FF1-41516FA5BC71}" srcOrd="0" destOrd="0" presId="urn:microsoft.com/office/officeart/2005/8/layout/lProcess1"/>
    <dgm:cxn modelId="{8CACDFB3-1832-43F6-B699-AEDE0F64FF45}" type="presOf" srcId="{EA587102-578B-46F3-8D9E-CEC48527A898}" destId="{67971461-EE07-4B5E-A0C3-A166C6559682}" srcOrd="0" destOrd="0" presId="urn:microsoft.com/office/officeart/2005/8/layout/lProcess1"/>
    <dgm:cxn modelId="{8A158CE6-8D2D-4604-A299-58262417FDA6}" type="presOf" srcId="{E373698D-1356-47A7-A591-B72BFE77C3D1}" destId="{E7F7C4A8-2F3A-49BA-B2E4-CF48FCA5D8D8}" srcOrd="0" destOrd="0" presId="urn:microsoft.com/office/officeart/2005/8/layout/lProcess1"/>
    <dgm:cxn modelId="{D9822C4D-752C-4471-B19B-E2D0D4D93F6A}" type="presOf" srcId="{1009FF03-5F93-449C-AF20-55447EEE50AB}" destId="{3FBD4BD3-B74D-4AAB-9295-AE19DCC50691}" srcOrd="0" destOrd="0" presId="urn:microsoft.com/office/officeart/2005/8/layout/lProcess1"/>
    <dgm:cxn modelId="{94A907C2-8644-4269-A19E-5BA9D1DE53DE}" type="presOf" srcId="{87D09C77-9C5B-45C2-ACC9-ACEA66F18198}" destId="{8C46515F-5745-4BFE-8634-C34D77574BE3}"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9E3AF7DA-AA64-4E3E-A4F5-78AF9874B51D}" type="presOf" srcId="{2B847D36-6E88-4DD3-AABD-579C99426233}" destId="{7CAEA63C-96B5-40D4-900F-409598FDB0C1}"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36634D94-C210-4DDC-A75A-FBCAAFC75039}" srcId="{5CA89521-836B-470D-B51C-F8A4714D4EFF}" destId="{63746B76-9534-4F4F-B65B-B8A9AACC03F9}" srcOrd="0" destOrd="0" parTransId="{525F31A2-90BB-4E18-B1F5-10D38B8099D9}" sibTransId="{A9C1E709-4F9E-4AAB-BB7C-51A08921302E}"/>
    <dgm:cxn modelId="{E1115CB5-6906-4D28-9810-7B767C84363C}" type="presOf" srcId="{F7CED298-1605-4B60-9FC8-0A4C25C5AA00}" destId="{9A5E1799-26FB-4959-97AA-0FCC22761318}" srcOrd="0" destOrd="0" presId="urn:microsoft.com/office/officeart/2005/8/layout/lProcess1"/>
    <dgm:cxn modelId="{D0E42E5C-0234-4E01-8458-AA9358035910}" type="presOf" srcId="{C53CC6D8-DEFC-45FD-8207-E1ECCC27EA85}" destId="{22D8E0AF-322E-4A8E-BC3C-6E9E9A51F58F}"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3F03830-055C-4823-98A6-D742F20ACFD5}" type="presOf" srcId="{BD0F67B1-39E4-45ED-9534-FB8F89E8EEF6}" destId="{DDA5CBC7-AA05-481A-A03A-3964C1BBBB5A}" srcOrd="0" destOrd="0" presId="urn:microsoft.com/office/officeart/2005/8/layout/lProcess1"/>
    <dgm:cxn modelId="{4BFF755F-C7F9-4EF6-B07A-F0AB492E3B08}" type="presOf" srcId="{5CBEC7DD-A25D-4956-9A65-6EA385F6FCB5}" destId="{F7AA6D3E-BCE0-4C06-B101-080DA85DCB01}" srcOrd="0" destOrd="0" presId="urn:microsoft.com/office/officeart/2005/8/layout/lProcess1"/>
    <dgm:cxn modelId="{1E6393E6-B9FB-4E10-8FD1-8FFAE7CF3CDA}" type="presOf" srcId="{33BF0E2A-2B00-40A5-832E-FC800DCA5982}" destId="{73DBFA1A-3823-4209-9CD6-DBDD456F39FB}"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B767AB03-F7F7-492B-8158-C75E1682A10F}" srcId="{EA587102-578B-46F3-8D9E-CEC48527A898}" destId="{15982A38-A73B-4943-B138-EA0EAB77BC29}" srcOrd="1" destOrd="0" parTransId="{7CBA4BA7-B8C9-4EC9-9C51-4E810224FE14}" sibTransId="{9295158E-0763-4655-AD0E-61686A560F58}"/>
    <dgm:cxn modelId="{9DADDE18-3A9D-423E-A2A8-4154BA7E5485}" type="presOf" srcId="{038F6A6A-232A-44A4-9628-ADFA8F068F81}" destId="{C1386769-D313-4B62-9BE9-A84DD636105E}" srcOrd="0" destOrd="0" presId="urn:microsoft.com/office/officeart/2005/8/layout/lProcess1"/>
    <dgm:cxn modelId="{16E09861-70F6-4720-AB1B-8AF6612AE370}" type="presOf" srcId="{CD410504-9F7F-47AE-B46E-CE985680360F}" destId="{85447532-8740-4202-B6A5-AE63748B9291}"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07DA376E-B087-492B-8222-655D2E128132}" type="presOf" srcId="{B551F8FA-E415-4EE1-BA68-D13E7D2E980B}" destId="{A65C4264-24F4-4122-844B-F5E582EC0111}" srcOrd="0" destOrd="0" presId="urn:microsoft.com/office/officeart/2005/8/layout/lProcess1"/>
    <dgm:cxn modelId="{E9AB11BB-9219-4D01-AD33-795752DB3CD8}" type="presOf" srcId="{C4FF5CFA-9CEF-4C34-984A-CC28F232798F}" destId="{459BBFF8-CE50-41AE-9B5E-F6026BBE4F45}"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2158628B-1F3C-4B26-B3B6-B47A45D77123}" type="presOf" srcId="{CAE20587-4D50-4B6B-A17D-199722D630E2}" destId="{68423B8C-DD55-4C1A-86D3-87118415FFA7}"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9BBD7AB1-2621-4190-A9E1-2F27BF96905D}" type="presOf" srcId="{41E3B52E-71B8-4BD0-B1ED-D051FFB12506}" destId="{09ADE9CE-20B7-4A4E-BED6-D56E4ED1D855}"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7B48BF32-1711-4B0E-8B31-BD1F032C123F}" type="presOf" srcId="{F342D04F-4D11-41CC-AB66-36041A902B44}" destId="{C8CE6287-76AA-46C4-B478-0F9183DE6118}" srcOrd="0" destOrd="0" presId="urn:microsoft.com/office/officeart/2005/8/layout/lProcess1"/>
    <dgm:cxn modelId="{E104816C-9E2A-4FC5-BCFE-6CC63D2C81AF}" type="presOf" srcId="{403B4542-B2F8-496D-BBEA-3A684B1106F9}" destId="{BF9CEF10-4726-4D20-AC2F-85DE706D0D00}" srcOrd="0" destOrd="0" presId="urn:microsoft.com/office/officeart/2005/8/layout/lProcess1"/>
    <dgm:cxn modelId="{246FB25E-4DD9-4B90-9A33-172E6DDDC0C4}" type="presOf" srcId="{525F31A2-90BB-4E18-B1F5-10D38B8099D9}" destId="{E31C91BC-3A8F-4AC7-8DBF-330AFF31351C}" srcOrd="0" destOrd="0" presId="urn:microsoft.com/office/officeart/2005/8/layout/lProcess1"/>
    <dgm:cxn modelId="{20DC8425-C754-4464-A436-9E466513A788}" type="presOf" srcId="{516A4DDC-76BD-494E-B503-625555CCBC4A}" destId="{9BBCF6CE-E750-48B6-B333-305BBB100737}"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7B595755-BE81-46A0-903D-004D1EF6EE33}" srcId="{C53CC6D8-DEFC-45FD-8207-E1ECCC27EA85}" destId="{516A4DDC-76BD-494E-B503-625555CCBC4A}" srcOrd="0" destOrd="0" parTransId="{133DE2D2-6278-469E-8A80-F71EA996A07A}" sibTransId="{AE4D7DCA-0B66-4207-B896-C721B2CB4C13}"/>
    <dgm:cxn modelId="{375D8E79-0932-49AD-BFDF-64C21DA27721}" type="presOf" srcId="{ABE7D012-6867-48DA-AF76-FDB8ECBB944D}" destId="{0C1CAC8B-CC80-49DA-9707-021AB163C55F}"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0687A885-2354-4E9E-B313-4269283F0057}" srcId="{41E3B52E-71B8-4BD0-B1ED-D051FFB12506}" destId="{5CBEC7DD-A25D-4956-9A65-6EA385F6FCB5}" srcOrd="0" destOrd="0" parTransId="{F342D04F-4D11-41CC-AB66-36041A902B44}" sibTransId="{BD0F67B1-39E4-45ED-9534-FB8F89E8EEF6}"/>
    <dgm:cxn modelId="{BD64A3B5-2665-4C2D-9838-1F4E0D298F73}" type="presOf" srcId="{995C4470-49EF-4BD9-B00A-AD612181AB58}" destId="{1B1F80F4-E9A5-4A99-A630-6548067B7CB5}" srcOrd="0" destOrd="0" presId="urn:microsoft.com/office/officeart/2005/8/layout/lProcess1"/>
    <dgm:cxn modelId="{FDD43AF5-F02C-4CC5-986C-8C125113DB3B}" type="presOf" srcId="{5CA89521-836B-470D-B51C-F8A4714D4EFF}" destId="{DA50ACFD-2722-4D29-B376-5CF3C8F3EB41}" srcOrd="0" destOrd="0" presId="urn:microsoft.com/office/officeart/2005/8/layout/lProcess1"/>
    <dgm:cxn modelId="{F894E667-D636-4089-A2F9-5F7924BBD36C}" type="presOf" srcId="{15982A38-A73B-4943-B138-EA0EAB77BC29}" destId="{2985E292-795D-4403-BD7F-3A17BE0B21A7}" srcOrd="0" destOrd="0" presId="urn:microsoft.com/office/officeart/2005/8/layout/lProcess1"/>
    <dgm:cxn modelId="{A428AD1F-3FA2-4A87-BCEA-4EE8E4E35980}" type="presParOf" srcId="{22D8E0AF-322E-4A8E-BC3C-6E9E9A51F58F}" destId="{B1443ED3-5E34-456D-8CD9-88B600EDA95F}" srcOrd="0" destOrd="0" presId="urn:microsoft.com/office/officeart/2005/8/layout/lProcess1"/>
    <dgm:cxn modelId="{6076D7C8-9276-4AA6-BADC-94A212619642}" type="presParOf" srcId="{B1443ED3-5E34-456D-8CD9-88B600EDA95F}" destId="{9BBCF6CE-E750-48B6-B333-305BBB100737}" srcOrd="0" destOrd="0" presId="urn:microsoft.com/office/officeart/2005/8/layout/lProcess1"/>
    <dgm:cxn modelId="{3CC098F1-05EF-4C65-AD0D-11F4E85D2F68}" type="presParOf" srcId="{B1443ED3-5E34-456D-8CD9-88B600EDA95F}" destId="{1B1F80F4-E9A5-4A99-A630-6548067B7CB5}" srcOrd="1" destOrd="0" presId="urn:microsoft.com/office/officeart/2005/8/layout/lProcess1"/>
    <dgm:cxn modelId="{03F7E567-EFBB-4EC1-9ECA-1C2E0A0CE999}" type="presParOf" srcId="{B1443ED3-5E34-456D-8CD9-88B600EDA95F}" destId="{85447532-8740-4202-B6A5-AE63748B9291}" srcOrd="2" destOrd="0" presId="urn:microsoft.com/office/officeart/2005/8/layout/lProcess1"/>
    <dgm:cxn modelId="{05342688-7CC1-4F41-BEC5-1D6F40E8D68E}" type="presParOf" srcId="{B1443ED3-5E34-456D-8CD9-88B600EDA95F}" destId="{7CAEA63C-96B5-40D4-900F-409598FDB0C1}" srcOrd="3" destOrd="0" presId="urn:microsoft.com/office/officeart/2005/8/layout/lProcess1"/>
    <dgm:cxn modelId="{95F73130-A1D6-4EB2-B171-7B820E8E464F}" type="presParOf" srcId="{B1443ED3-5E34-456D-8CD9-88B600EDA95F}" destId="{459BBFF8-CE50-41AE-9B5E-F6026BBE4F45}" srcOrd="4" destOrd="0" presId="urn:microsoft.com/office/officeart/2005/8/layout/lProcess1"/>
    <dgm:cxn modelId="{57394C15-A125-41E4-BF4E-9C7DC778518E}" type="presParOf" srcId="{B1443ED3-5E34-456D-8CD9-88B600EDA95F}" destId="{A65C4264-24F4-4122-844B-F5E582EC0111}" srcOrd="5" destOrd="0" presId="urn:microsoft.com/office/officeart/2005/8/layout/lProcess1"/>
    <dgm:cxn modelId="{8EB02C26-C54A-423D-AEB0-A9DE698CCAF0}" type="presParOf" srcId="{B1443ED3-5E34-456D-8CD9-88B600EDA95F}" destId="{9A5E1799-26FB-4959-97AA-0FCC22761318}" srcOrd="6" destOrd="0" presId="urn:microsoft.com/office/officeart/2005/8/layout/lProcess1"/>
    <dgm:cxn modelId="{211D2AA4-F26C-4E40-9D92-D528CBA8E325}" type="presParOf" srcId="{B1443ED3-5E34-456D-8CD9-88B600EDA95F}" destId="{3FBD4BD3-B74D-4AAB-9295-AE19DCC50691}" srcOrd="7" destOrd="0" presId="urn:microsoft.com/office/officeart/2005/8/layout/lProcess1"/>
    <dgm:cxn modelId="{28CBBB00-B084-42D4-AC9D-EFE2CB3D1456}" type="presParOf" srcId="{B1443ED3-5E34-456D-8CD9-88B600EDA95F}" destId="{8C46515F-5745-4BFE-8634-C34D77574BE3}" srcOrd="8" destOrd="0" presId="urn:microsoft.com/office/officeart/2005/8/layout/lProcess1"/>
    <dgm:cxn modelId="{AD6578C9-CEE9-4C62-B4E6-8FE42202E3B0}" type="presParOf" srcId="{22D8E0AF-322E-4A8E-BC3C-6E9E9A51F58F}" destId="{8F2F3A22-7A2A-4EE4-9C5B-70F6E89B9064}" srcOrd="1" destOrd="0" presId="urn:microsoft.com/office/officeart/2005/8/layout/lProcess1"/>
    <dgm:cxn modelId="{8A2BDAF4-29A0-4C5B-BEDE-1211E80F6D45}" type="presParOf" srcId="{22D8E0AF-322E-4A8E-BC3C-6E9E9A51F58F}" destId="{734C3A16-72FA-42CA-BF15-F44513245016}" srcOrd="2" destOrd="0" presId="urn:microsoft.com/office/officeart/2005/8/layout/lProcess1"/>
    <dgm:cxn modelId="{CD056FCB-AD44-43BD-9153-B71C4E533033}" type="presParOf" srcId="{734C3A16-72FA-42CA-BF15-F44513245016}" destId="{09ADE9CE-20B7-4A4E-BED6-D56E4ED1D855}" srcOrd="0" destOrd="0" presId="urn:microsoft.com/office/officeart/2005/8/layout/lProcess1"/>
    <dgm:cxn modelId="{8794A7EC-8306-4EC2-8278-2FAD85AE410F}" type="presParOf" srcId="{734C3A16-72FA-42CA-BF15-F44513245016}" destId="{C8CE6287-76AA-46C4-B478-0F9183DE6118}" srcOrd="1" destOrd="0" presId="urn:microsoft.com/office/officeart/2005/8/layout/lProcess1"/>
    <dgm:cxn modelId="{47E89756-433B-4C14-A060-3A926E131FB4}" type="presParOf" srcId="{734C3A16-72FA-42CA-BF15-F44513245016}" destId="{F7AA6D3E-BCE0-4C06-B101-080DA85DCB01}" srcOrd="2" destOrd="0" presId="urn:microsoft.com/office/officeart/2005/8/layout/lProcess1"/>
    <dgm:cxn modelId="{639D38DF-23B6-461D-B260-667C15818088}" type="presParOf" srcId="{734C3A16-72FA-42CA-BF15-F44513245016}" destId="{DDA5CBC7-AA05-481A-A03A-3964C1BBBB5A}" srcOrd="3" destOrd="0" presId="urn:microsoft.com/office/officeart/2005/8/layout/lProcess1"/>
    <dgm:cxn modelId="{55C52FB2-750B-437D-8CD3-F8330805798C}" type="presParOf" srcId="{734C3A16-72FA-42CA-BF15-F44513245016}" destId="{73DBFA1A-3823-4209-9CD6-DBDD456F39FB}" srcOrd="4" destOrd="0" presId="urn:microsoft.com/office/officeart/2005/8/layout/lProcess1"/>
    <dgm:cxn modelId="{C751C8E2-8C98-49CC-834B-14AFB9D5F8CF}" type="presParOf" srcId="{734C3A16-72FA-42CA-BF15-F44513245016}" destId="{E7F7C4A8-2F3A-49BA-B2E4-CF48FCA5D8D8}" srcOrd="5" destOrd="0" presId="urn:microsoft.com/office/officeart/2005/8/layout/lProcess1"/>
    <dgm:cxn modelId="{106E7206-8594-4037-9D6A-F0985331E20C}" type="presParOf" srcId="{734C3A16-72FA-42CA-BF15-F44513245016}" destId="{68423B8C-DD55-4C1A-86D3-87118415FFA7}" srcOrd="6" destOrd="0" presId="urn:microsoft.com/office/officeart/2005/8/layout/lProcess1"/>
    <dgm:cxn modelId="{537EE605-9698-4593-BC6B-6D06E11B41FA}" type="presParOf" srcId="{22D8E0AF-322E-4A8E-BC3C-6E9E9A51F58F}" destId="{D5E79C7E-BA4F-41B5-AEAD-7D11CABDB66C}" srcOrd="3" destOrd="0" presId="urn:microsoft.com/office/officeart/2005/8/layout/lProcess1"/>
    <dgm:cxn modelId="{521C6C84-EBBD-4DFB-8C78-802567A13890}" type="presParOf" srcId="{22D8E0AF-322E-4A8E-BC3C-6E9E9A51F58F}" destId="{96EC6E5F-616C-4A0E-8B47-23C2DB360B15}" srcOrd="4" destOrd="0" presId="urn:microsoft.com/office/officeart/2005/8/layout/lProcess1"/>
    <dgm:cxn modelId="{3182F088-1684-4F76-A821-801C2F34A4CA}" type="presParOf" srcId="{96EC6E5F-616C-4A0E-8B47-23C2DB360B15}" destId="{67971461-EE07-4B5E-A0C3-A166C6559682}" srcOrd="0" destOrd="0" presId="urn:microsoft.com/office/officeart/2005/8/layout/lProcess1"/>
    <dgm:cxn modelId="{3F0A0613-010B-48D6-8258-8C64517E3F20}" type="presParOf" srcId="{96EC6E5F-616C-4A0E-8B47-23C2DB360B15}" destId="{BF9CEF10-4726-4D20-AC2F-85DE706D0D00}" srcOrd="1" destOrd="0" presId="urn:microsoft.com/office/officeart/2005/8/layout/lProcess1"/>
    <dgm:cxn modelId="{607B09DE-EDE3-4801-BA87-317B4CBF275E}" type="presParOf" srcId="{96EC6E5F-616C-4A0E-8B47-23C2DB360B15}" destId="{C1386769-D313-4B62-9BE9-A84DD636105E}" srcOrd="2" destOrd="0" presId="urn:microsoft.com/office/officeart/2005/8/layout/lProcess1"/>
    <dgm:cxn modelId="{22EBF9FB-E2E5-42CB-B1E6-95E9D260476E}" type="presParOf" srcId="{96EC6E5F-616C-4A0E-8B47-23C2DB360B15}" destId="{0C1CAC8B-CC80-49DA-9707-021AB163C55F}" srcOrd="3" destOrd="0" presId="urn:microsoft.com/office/officeart/2005/8/layout/lProcess1"/>
    <dgm:cxn modelId="{85EB1C0C-4B1C-45D8-993D-A802A561CC01}" type="presParOf" srcId="{96EC6E5F-616C-4A0E-8B47-23C2DB360B15}" destId="{2985E292-795D-4403-BD7F-3A17BE0B21A7}" srcOrd="4" destOrd="0" presId="urn:microsoft.com/office/officeart/2005/8/layout/lProcess1"/>
    <dgm:cxn modelId="{FB3CC29D-787E-4F4A-9801-56F7D1616508}" type="presParOf" srcId="{22D8E0AF-322E-4A8E-BC3C-6E9E9A51F58F}" destId="{AEFF52EA-2D4D-4AD3-9F53-6B25191BD163}" srcOrd="5" destOrd="0" presId="urn:microsoft.com/office/officeart/2005/8/layout/lProcess1"/>
    <dgm:cxn modelId="{E3E1E818-BE2A-4311-8949-A8F652B918BC}" type="presParOf" srcId="{22D8E0AF-322E-4A8E-BC3C-6E9E9A51F58F}" destId="{C057A87B-CF77-43C5-95EA-FF69715D34A3}" srcOrd="6" destOrd="0" presId="urn:microsoft.com/office/officeart/2005/8/layout/lProcess1"/>
    <dgm:cxn modelId="{8738CBC8-F5E3-40AE-B855-56CCDC97A7CB}" type="presParOf" srcId="{C057A87B-CF77-43C5-95EA-FF69715D34A3}" destId="{DA50ACFD-2722-4D29-B376-5CF3C8F3EB41}" srcOrd="0" destOrd="0" presId="urn:microsoft.com/office/officeart/2005/8/layout/lProcess1"/>
    <dgm:cxn modelId="{C0CB6FA2-7728-45EF-937E-6DDD81840227}" type="presParOf" srcId="{C057A87B-CF77-43C5-95EA-FF69715D34A3}" destId="{E31C91BC-3A8F-4AC7-8DBF-330AFF31351C}" srcOrd="1" destOrd="0" presId="urn:microsoft.com/office/officeart/2005/8/layout/lProcess1"/>
    <dgm:cxn modelId="{2296FA1A-1A15-44A6-B1CF-A441D2444247}" type="presParOf" srcId="{C057A87B-CF77-43C5-95EA-FF69715D34A3}" destId="{AC28A259-E8AB-491C-9FF1-41516FA5BC71}" srcOrd="2" destOrd="0" presId="urn:microsoft.com/office/officeart/2005/8/layout/l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4/19/2022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39054B-2E5D-4591-85EA-A6EC3957B384}" type="datetimeFigureOut">
              <a:rPr lang="en-US" smtClean="0"/>
              <a:pPr/>
              <a:t>4/19/2022</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C58D25E-4619-44A8-A09D-3ADE8ADC4613}"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71600" y="361950"/>
            <a:ext cx="7391400" cy="4154984"/>
          </a:xfrm>
          <a:prstGeom prst="rect">
            <a:avLst/>
          </a:prstGeom>
          <a:noFill/>
        </p:spPr>
        <p:txBody>
          <a:bodyPr wrap="square" rtlCol="0">
            <a:spAutoFit/>
          </a:bodyPr>
          <a:lstStyle/>
          <a:p>
            <a:r>
              <a:rPr lang="en-IN" sz="1600" b="1" u="sng" dirty="0" smtClean="0">
                <a:solidFill>
                  <a:srgbClr val="002060"/>
                </a:solidFill>
              </a:rPr>
              <a:t> </a:t>
            </a:r>
          </a:p>
          <a:p>
            <a:pPr algn="ctr"/>
            <a:endParaRPr lang="en-IN" sz="2000" b="1" dirty="0" smtClean="0">
              <a:solidFill>
                <a:srgbClr val="002060"/>
              </a:solidFill>
            </a:endParaRPr>
          </a:p>
          <a:p>
            <a:pPr algn="ctr"/>
            <a:endParaRPr lang="en-IN" sz="2000" b="1" dirty="0">
              <a:solidFill>
                <a:srgbClr val="002060"/>
              </a:solidFill>
            </a:endParaRPr>
          </a:p>
          <a:p>
            <a:pPr algn="ctr"/>
            <a:endParaRPr lang="en-IN" b="1" dirty="0" smtClean="0">
              <a:solidFill>
                <a:srgbClr val="002060"/>
              </a:solidFill>
              <a:latin typeface="Verdana" pitchFamily="34" charset="0"/>
              <a:ea typeface="Verdana" pitchFamily="34" charset="0"/>
            </a:endParaRPr>
          </a:p>
          <a:p>
            <a:pPr algn="ctr"/>
            <a:r>
              <a:rPr lang="en-IN" b="1" dirty="0" smtClean="0">
                <a:solidFill>
                  <a:srgbClr val="002060"/>
                </a:solidFill>
                <a:latin typeface="Verdana" pitchFamily="34" charset="0"/>
                <a:ea typeface="Verdana" pitchFamily="34" charset="0"/>
              </a:rPr>
              <a:t> </a:t>
            </a:r>
          </a:p>
          <a:p>
            <a:pPr algn="ctr"/>
            <a:r>
              <a:rPr lang="en-US" sz="2800" b="1" dirty="0" smtClean="0">
                <a:solidFill>
                  <a:srgbClr val="002060"/>
                </a:solidFill>
                <a:latin typeface="Verdana" pitchFamily="34" charset="0"/>
                <a:ea typeface="Verdana" pitchFamily="34" charset="0"/>
              </a:rPr>
              <a:t>Ratings Prediction </a:t>
            </a:r>
            <a:r>
              <a:rPr lang="en-US" sz="2800" b="1" dirty="0" smtClean="0">
                <a:solidFill>
                  <a:srgbClr val="002060"/>
                </a:solidFill>
                <a:latin typeface="Verdana" pitchFamily="34" charset="0"/>
                <a:ea typeface="Verdana" pitchFamily="34" charset="0"/>
              </a:rPr>
              <a:t>Project</a:t>
            </a:r>
          </a:p>
          <a:p>
            <a:pPr algn="ctr"/>
            <a:endParaRPr lang="en-US" sz="2800" b="1" dirty="0" smtClean="0">
              <a:solidFill>
                <a:srgbClr val="002060"/>
              </a:solidFill>
              <a:latin typeface="Verdana" pitchFamily="34" charset="0"/>
              <a:ea typeface="Verdana" pitchFamily="34" charset="0"/>
            </a:endParaRPr>
          </a:p>
          <a:p>
            <a:pPr algn="ctr"/>
            <a:endParaRPr lang="en-IN" sz="1600" b="1" dirty="0">
              <a:solidFill>
                <a:srgbClr val="002060"/>
              </a:solidFill>
              <a:latin typeface="Verdana" pitchFamily="34" charset="0"/>
              <a:ea typeface="Verdana" pitchFamily="34" charset="0"/>
            </a:endParaRPr>
          </a:p>
          <a:p>
            <a:pPr algn="r"/>
            <a:endParaRPr lang="en-IN" sz="1600" b="1" dirty="0" smtClean="0">
              <a:solidFill>
                <a:srgbClr val="002060"/>
              </a:solidFill>
              <a:latin typeface="Verdana" pitchFamily="34" charset="0"/>
              <a:ea typeface="Verdana" pitchFamily="34" charset="0"/>
            </a:endParaRPr>
          </a:p>
          <a:p>
            <a:pPr algn="r"/>
            <a:endParaRPr lang="en-IN" sz="1600" b="1" dirty="0">
              <a:solidFill>
                <a:srgbClr val="002060"/>
              </a:solidFill>
              <a:latin typeface="Verdana" pitchFamily="34" charset="0"/>
              <a:ea typeface="Verdana" pitchFamily="34" charset="0"/>
            </a:endParaRPr>
          </a:p>
          <a:p>
            <a:pPr algn="ctr"/>
            <a:r>
              <a:rPr lang="en-IN" sz="1600" b="1" dirty="0" smtClean="0">
                <a:solidFill>
                  <a:srgbClr val="002060"/>
                </a:solidFill>
                <a:latin typeface="Verdana" pitchFamily="34" charset="0"/>
                <a:ea typeface="Verdana" pitchFamily="34" charset="0"/>
              </a:rPr>
              <a:t>					Submitted By:</a:t>
            </a:r>
          </a:p>
          <a:p>
            <a:pPr algn="r"/>
            <a:r>
              <a:rPr lang="en-US" sz="2000" b="1" dirty="0" smtClean="0">
                <a:solidFill>
                  <a:srgbClr val="002060"/>
                </a:solidFill>
                <a:latin typeface="Verdana" pitchFamily="34" charset="0"/>
                <a:ea typeface="Verdana" pitchFamily="34" charset="0"/>
              </a:rPr>
              <a:t>SYED MUGERA BILAL</a:t>
            </a:r>
          </a:p>
          <a:p>
            <a:pPr algn="r"/>
            <a:r>
              <a:rPr lang="en-US" sz="1600" dirty="0">
                <a:solidFill>
                  <a:srgbClr val="002060"/>
                </a:solidFill>
                <a:latin typeface="Verdana" pitchFamily="34" charset="0"/>
                <a:ea typeface="Verdana" pitchFamily="34" charset="0"/>
              </a:rPr>
              <a:t>s</a:t>
            </a:r>
            <a:r>
              <a:rPr lang="en-US" sz="1600" dirty="0" smtClean="0">
                <a:solidFill>
                  <a:srgbClr val="002060"/>
                </a:solidFill>
                <a:latin typeface="Verdana" pitchFamily="34" charset="0"/>
                <a:ea typeface="Verdana" pitchFamily="34" charset="0"/>
              </a:rPr>
              <a:t>yedbilalarmaan@gmail.com</a:t>
            </a:r>
            <a:endParaRPr lang="en-US" sz="2800" dirty="0">
              <a:solidFill>
                <a:srgbClr val="002060"/>
              </a:solidFill>
              <a:latin typeface="Verdana" pitchFamily="34" charset="0"/>
              <a:ea typeface="Verdana" pitchFamily="34" charset="0"/>
            </a:endParaRPr>
          </a:p>
          <a:p>
            <a:endParaRPr lang="en-US" sz="1600" dirty="0"/>
          </a:p>
        </p:txBody>
      </p:sp>
      <p:cxnSp>
        <p:nvCxnSpPr>
          <p:cNvPr id="8" name="Straight Connector 7"/>
          <p:cNvCxnSpPr/>
          <p:nvPr/>
        </p:nvCxnSpPr>
        <p:spPr>
          <a:xfrm>
            <a:off x="1676400" y="2952750"/>
            <a:ext cx="67818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09409"/>
            <a:ext cx="7696200" cy="101566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MISSING VALUES</a:t>
            </a:r>
            <a:endParaRPr lang="en-US" sz="20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endParaRPr lang="en-IN" sz="20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a:xfrm>
            <a:off x="990600" y="819150"/>
            <a:ext cx="7467600" cy="1122680"/>
          </a:xfrm>
        </p:spPr>
        <p:txBody>
          <a:bodyPr>
            <a:normAutofit/>
          </a:bodyPr>
          <a:lstStyle/>
          <a:p>
            <a:pPr algn="just">
              <a:buNone/>
            </a:pPr>
            <a:r>
              <a:rPr lang="en-US" dirty="0" smtClean="0"/>
              <a:t>	</a:t>
            </a:r>
            <a:r>
              <a:rPr lang="en-US" sz="1600" dirty="0" smtClean="0">
                <a:latin typeface="Arial Rounded MT Bold" pitchFamily="34" charset="0"/>
              </a:rPr>
              <a:t>I </a:t>
            </a:r>
            <a:r>
              <a:rPr lang="en-US" sz="1600" dirty="0" smtClean="0">
                <a:latin typeface="Arial Rounded MT Bold" pitchFamily="34" charset="0"/>
              </a:rPr>
              <a:t>used the </a:t>
            </a:r>
            <a:r>
              <a:rPr lang="en-US" sz="1600" dirty="0" err="1" smtClean="0">
                <a:latin typeface="Arial Rounded MT Bold" pitchFamily="34" charset="0"/>
              </a:rPr>
              <a:t>missingno</a:t>
            </a:r>
            <a:r>
              <a:rPr lang="en-US" sz="1600" dirty="0" smtClean="0">
                <a:latin typeface="Arial Rounded MT Bold" pitchFamily="34" charset="0"/>
              </a:rPr>
              <a:t> matrix feature to get </a:t>
            </a:r>
            <a:r>
              <a:rPr lang="en-US" sz="1600" dirty="0" smtClean="0">
                <a:latin typeface="Arial Rounded MT Bold" pitchFamily="34" charset="0"/>
              </a:rPr>
              <a:t>a visual </a:t>
            </a:r>
            <a:r>
              <a:rPr lang="en-US" sz="1600" dirty="0" smtClean="0">
                <a:latin typeface="Arial Rounded MT Bold" pitchFamily="34" charset="0"/>
              </a:rPr>
              <a:t>on all the </a:t>
            </a:r>
            <a:r>
              <a:rPr lang="en-US" sz="1600" dirty="0" err="1" smtClean="0">
                <a:latin typeface="Arial Rounded MT Bold" pitchFamily="34" charset="0"/>
              </a:rPr>
              <a:t>NaN</a:t>
            </a:r>
            <a:r>
              <a:rPr lang="en-US" sz="1600" dirty="0" smtClean="0">
                <a:latin typeface="Arial Rounded MT Bold" pitchFamily="34" charset="0"/>
              </a:rPr>
              <a:t> values present in our dataset and then decided to drop them all so that we were left with meaningful information.</a:t>
            </a:r>
            <a:endParaRPr lang="en-US" sz="1600" dirty="0">
              <a:latin typeface="Arial Rounded MT Bold" pitchFamily="34" charset="0"/>
            </a:endParaRPr>
          </a:p>
        </p:txBody>
      </p:sp>
      <p:pic>
        <p:nvPicPr>
          <p:cNvPr id="1026" name="Picture 2"/>
          <p:cNvPicPr>
            <a:picLocks noChangeAspect="1" noChangeArrowheads="1"/>
          </p:cNvPicPr>
          <p:nvPr/>
        </p:nvPicPr>
        <p:blipFill>
          <a:blip r:embed="rId2"/>
          <a:srcRect/>
          <a:stretch>
            <a:fillRect/>
          </a:stretch>
        </p:blipFill>
        <p:spPr bwMode="auto">
          <a:xfrm>
            <a:off x="2438400" y="2114550"/>
            <a:ext cx="4572000" cy="269881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09409"/>
            <a:ext cx="7696200" cy="101566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WORD AND CHARACTER COUNT</a:t>
            </a:r>
            <a:endParaRPr lang="en-US" sz="20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endParaRPr lang="en-IN" sz="20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a:xfrm>
            <a:off x="990600" y="819150"/>
            <a:ext cx="7467600" cy="1122680"/>
          </a:xfrm>
        </p:spPr>
        <p:txBody>
          <a:bodyPr>
            <a:normAutofit fontScale="92500"/>
          </a:bodyPr>
          <a:lstStyle/>
          <a:p>
            <a:pPr algn="just">
              <a:buNone/>
            </a:pPr>
            <a:r>
              <a:rPr lang="en-US" dirty="0" smtClean="0"/>
              <a:t>	</a:t>
            </a:r>
            <a:r>
              <a:rPr lang="en-US" sz="1600" dirty="0" smtClean="0">
                <a:latin typeface="Arial Rounded MT Bold" pitchFamily="34" charset="0"/>
              </a:rPr>
              <a:t>Created the histogram + distribution plots for Word Counts and Character Counts before and after cleaning the text data. We basically removed all the stop words, punctuations, smiley, special characters, white spaces etc.</a:t>
            </a:r>
            <a:endParaRPr lang="en-IN" sz="1600" dirty="0" smtClean="0">
              <a:latin typeface="Arial Rounded MT Bold" pitchFamily="34" charset="0"/>
            </a:endParaRPr>
          </a:p>
          <a:p>
            <a:pPr algn="just">
              <a:buNone/>
            </a:pPr>
            <a:endParaRPr lang="en-US" sz="1600" dirty="0">
              <a:latin typeface="Arial Rounded MT Bold" pitchFamily="34" charset="0"/>
            </a:endParaRPr>
          </a:p>
        </p:txBody>
      </p:sp>
      <p:pic>
        <p:nvPicPr>
          <p:cNvPr id="2050" name="Picture 2"/>
          <p:cNvPicPr>
            <a:picLocks noChangeAspect="1" noChangeArrowheads="1"/>
          </p:cNvPicPr>
          <p:nvPr/>
        </p:nvPicPr>
        <p:blipFill>
          <a:blip r:embed="rId2"/>
          <a:srcRect/>
          <a:stretch>
            <a:fillRect/>
          </a:stretch>
        </p:blipFill>
        <p:spPr bwMode="auto">
          <a:xfrm>
            <a:off x="1447800" y="2190750"/>
            <a:ext cx="3200400" cy="2216383"/>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181600" y="2190750"/>
            <a:ext cx="3200400" cy="218314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61950"/>
            <a:ext cx="7696200" cy="101566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RATINGS  PLOT</a:t>
            </a:r>
            <a:endParaRPr lang="en-US" sz="20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endParaRPr lang="en-IN" sz="20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a:xfrm>
            <a:off x="990600" y="666750"/>
            <a:ext cx="7467600" cy="1122680"/>
          </a:xfrm>
        </p:spPr>
        <p:txBody>
          <a:bodyPr>
            <a:normAutofit/>
          </a:bodyPr>
          <a:lstStyle/>
          <a:p>
            <a:pPr algn="just">
              <a:buNone/>
            </a:pPr>
            <a:r>
              <a:rPr lang="en-US" dirty="0" smtClean="0"/>
              <a:t>	</a:t>
            </a:r>
            <a:r>
              <a:rPr lang="en-US" sz="1600" dirty="0" smtClean="0">
                <a:latin typeface="Arial Rounded MT Bold" pitchFamily="34" charset="0"/>
              </a:rPr>
              <a:t>Created the histogram + distribution plots for our target label and observed each and every rating class for word counts as well as their character counts.</a:t>
            </a: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US" sz="1600" dirty="0">
              <a:latin typeface="Arial Rounded MT Bold" pitchFamily="34" charset="0"/>
            </a:endParaRPr>
          </a:p>
        </p:txBody>
      </p:sp>
      <p:pic>
        <p:nvPicPr>
          <p:cNvPr id="3074" name="Picture 2"/>
          <p:cNvPicPr>
            <a:picLocks noChangeAspect="1" noChangeArrowheads="1"/>
          </p:cNvPicPr>
          <p:nvPr/>
        </p:nvPicPr>
        <p:blipFill>
          <a:blip r:embed="rId2"/>
          <a:srcRect/>
          <a:stretch>
            <a:fillRect/>
          </a:stretch>
        </p:blipFill>
        <p:spPr bwMode="auto">
          <a:xfrm>
            <a:off x="2286000" y="1844983"/>
            <a:ext cx="5934075" cy="301276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61950"/>
            <a:ext cx="7696200" cy="101566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BAR  PLOTS</a:t>
            </a:r>
            <a:endParaRPr lang="en-US" sz="20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endParaRPr lang="en-IN" sz="20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a:xfrm>
            <a:off x="990600" y="819150"/>
            <a:ext cx="7467600" cy="1122680"/>
          </a:xfrm>
        </p:spPr>
        <p:txBody>
          <a:bodyPr>
            <a:normAutofit/>
          </a:bodyPr>
          <a:lstStyle/>
          <a:p>
            <a:pPr algn="just">
              <a:buNone/>
            </a:pPr>
            <a:r>
              <a:rPr lang="en-US" sz="1600" dirty="0" smtClean="0">
                <a:latin typeface="Arial Rounded MT Bold" pitchFamily="34" charset="0"/>
              </a:rPr>
              <a:t>	</a:t>
            </a:r>
            <a:r>
              <a:rPr lang="en-US" sz="1600" dirty="0" smtClean="0">
                <a:latin typeface="Arial Rounded MT Bold" pitchFamily="34" charset="0"/>
              </a:rPr>
              <a:t>Generated these bar plots for most frequently used words in review summary and least or rarely used words in a review summary by any customer in our dataset.</a:t>
            </a: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US" sz="1600" dirty="0">
              <a:latin typeface="Arial Rounded MT Bold" pitchFamily="34" charset="0"/>
            </a:endParaRPr>
          </a:p>
        </p:txBody>
      </p:sp>
      <p:pic>
        <p:nvPicPr>
          <p:cNvPr id="4098" name="Picture 2"/>
          <p:cNvPicPr>
            <a:picLocks noChangeAspect="1" noChangeArrowheads="1"/>
          </p:cNvPicPr>
          <p:nvPr/>
        </p:nvPicPr>
        <p:blipFill>
          <a:blip r:embed="rId2"/>
          <a:srcRect/>
          <a:stretch>
            <a:fillRect/>
          </a:stretch>
        </p:blipFill>
        <p:spPr bwMode="auto">
          <a:xfrm>
            <a:off x="2590800" y="1704095"/>
            <a:ext cx="5095875" cy="315365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61950"/>
            <a:ext cx="7696200" cy="101566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COUNT  PLOTS</a:t>
            </a:r>
            <a:endParaRPr lang="en-US" sz="20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endParaRPr lang="en-IN" sz="20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a:xfrm>
            <a:off x="990600" y="819150"/>
            <a:ext cx="7467600" cy="1122680"/>
          </a:xfrm>
        </p:spPr>
        <p:txBody>
          <a:bodyPr>
            <a:normAutofit/>
          </a:bodyPr>
          <a:lstStyle/>
          <a:p>
            <a:pPr algn="just">
              <a:buNone/>
            </a:pPr>
            <a:r>
              <a:rPr lang="en-US" sz="1600" dirty="0" smtClean="0">
                <a:latin typeface="Arial Rounded MT Bold" pitchFamily="34" charset="0"/>
              </a:rPr>
              <a:t>	</a:t>
            </a:r>
            <a:r>
              <a:rPr lang="en-US" sz="1600" dirty="0" smtClean="0">
                <a:latin typeface="Arial Rounded MT Bold" pitchFamily="34" charset="0"/>
              </a:rPr>
              <a:t>Generated these count plots before and after handling the data imbalance concern where we notice that the </a:t>
            </a:r>
            <a:r>
              <a:rPr lang="en-US" sz="1600" dirty="0" err="1" smtClean="0">
                <a:latin typeface="Arial Rounded MT Bold" pitchFamily="34" charset="0"/>
              </a:rPr>
              <a:t>dataframe</a:t>
            </a:r>
            <a:r>
              <a:rPr lang="en-US" sz="1600" dirty="0" smtClean="0">
                <a:latin typeface="Arial Rounded MT Bold" pitchFamily="34" charset="0"/>
              </a:rPr>
              <a:t> consisted of different number of rating reviews that needed to be equalized.</a:t>
            </a: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US" sz="1600" dirty="0">
              <a:latin typeface="Arial Rounded MT Bold" pitchFamily="34" charset="0"/>
            </a:endParaRPr>
          </a:p>
        </p:txBody>
      </p:sp>
      <p:pic>
        <p:nvPicPr>
          <p:cNvPr id="5122" name="Picture 2"/>
          <p:cNvPicPr>
            <a:picLocks noChangeAspect="1" noChangeArrowheads="1"/>
          </p:cNvPicPr>
          <p:nvPr/>
        </p:nvPicPr>
        <p:blipFill>
          <a:blip r:embed="rId2"/>
          <a:srcRect/>
          <a:stretch>
            <a:fillRect/>
          </a:stretch>
        </p:blipFill>
        <p:spPr bwMode="auto">
          <a:xfrm>
            <a:off x="2238375" y="1885950"/>
            <a:ext cx="5610225" cy="268975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61950"/>
            <a:ext cx="7696200" cy="101566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WORD CLOUD</a:t>
            </a:r>
            <a:endParaRPr lang="en-US" sz="20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endParaRPr lang="en-IN" sz="20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a:xfrm>
            <a:off x="990600" y="819150"/>
            <a:ext cx="7467600" cy="1122680"/>
          </a:xfrm>
        </p:spPr>
        <p:txBody>
          <a:bodyPr>
            <a:normAutofit/>
          </a:bodyPr>
          <a:lstStyle/>
          <a:p>
            <a:pPr algn="just">
              <a:buNone/>
            </a:pPr>
            <a:r>
              <a:rPr lang="en-US" sz="1600" dirty="0" smtClean="0">
                <a:latin typeface="Arial Rounded MT Bold" pitchFamily="34" charset="0"/>
              </a:rPr>
              <a:t>	</a:t>
            </a:r>
            <a:r>
              <a:rPr lang="en-US" sz="1600" dirty="0" smtClean="0">
                <a:latin typeface="Arial Rounded MT Bold" pitchFamily="34" charset="0"/>
              </a:rPr>
              <a:t>Word Cloud as the name suggests is a cloud of words. It is a visualization technique for text data wherein each word is </a:t>
            </a:r>
            <a:r>
              <a:rPr lang="en-US" sz="1600" dirty="0" err="1" smtClean="0">
                <a:latin typeface="Arial Rounded MT Bold" pitchFamily="34" charset="0"/>
              </a:rPr>
              <a:t>picturized</a:t>
            </a:r>
            <a:r>
              <a:rPr lang="en-US" sz="1600" dirty="0" smtClean="0">
                <a:latin typeface="Arial Rounded MT Bold" pitchFamily="34" charset="0"/>
              </a:rPr>
              <a:t> with its importance in the context or its frequency.</a:t>
            </a: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IN" sz="1600" dirty="0" smtClean="0">
              <a:latin typeface="Arial Rounded MT Bold" pitchFamily="34" charset="0"/>
            </a:endParaRPr>
          </a:p>
          <a:p>
            <a:pPr algn="just">
              <a:buNone/>
            </a:pPr>
            <a:endParaRPr lang="en-US" sz="1600" dirty="0">
              <a:latin typeface="Arial Rounded MT Bold" pitchFamily="34" charset="0"/>
            </a:endParaRPr>
          </a:p>
        </p:txBody>
      </p:sp>
      <p:pic>
        <p:nvPicPr>
          <p:cNvPr id="6147" name="Picture 3"/>
          <p:cNvPicPr>
            <a:picLocks noChangeAspect="1" noChangeArrowheads="1"/>
          </p:cNvPicPr>
          <p:nvPr/>
        </p:nvPicPr>
        <p:blipFill>
          <a:blip r:embed="rId2"/>
          <a:srcRect/>
          <a:stretch>
            <a:fillRect/>
          </a:stretch>
        </p:blipFill>
        <p:spPr bwMode="auto">
          <a:xfrm>
            <a:off x="1219200" y="1738284"/>
            <a:ext cx="3781425" cy="1595466"/>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5105400" y="1662084"/>
            <a:ext cx="3748087" cy="1632323"/>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a:srcRect/>
          <a:stretch>
            <a:fillRect/>
          </a:stretch>
        </p:blipFill>
        <p:spPr bwMode="auto">
          <a:xfrm>
            <a:off x="4089450" y="3409950"/>
            <a:ext cx="1777950" cy="154442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310854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SPLITTING THE DATA</a:t>
            </a:r>
            <a:endParaRPr lang="en-US" sz="2000" b="1" u="sng" dirty="0" smtClean="0">
              <a:latin typeface="Arial Rounded MT Bold" pitchFamily="34" charset="0"/>
              <a:cs typeface="Arial" pitchFamily="34" charset="0"/>
            </a:endParaRPr>
          </a:p>
          <a:p>
            <a:endParaRPr lang="en-US" sz="1600" b="1" u="sng" dirty="0" smtClean="0">
              <a:latin typeface="Arial Rounded MT Bold" pitchFamily="34" charset="0"/>
              <a:cs typeface="Calibri" pitchFamily="34" charset="0"/>
            </a:endParaRPr>
          </a:p>
          <a:p>
            <a:r>
              <a:rPr lang="en-US" sz="1600" dirty="0" smtClean="0">
                <a:latin typeface="Arial Rounded MT Bold" pitchFamily="34" charset="0"/>
                <a:cs typeface="Arial" pitchFamily="34" charset="0"/>
              </a:rPr>
              <a:t>We split our dataset into two parts training and testing, with 70% data of training and 30% of testing. We use train test split method. </a:t>
            </a:r>
          </a:p>
          <a:p>
            <a:endParaRPr lang="en-US" sz="1600"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70% of the observation as training set.  </a:t>
            </a:r>
            <a:r>
              <a:rPr lang="en-IN" sz="1600" i="1" dirty="0" err="1" smtClean="0">
                <a:latin typeface="Arial Rounded MT Bold" pitchFamily="34" charset="0"/>
                <a:cs typeface="Arial" pitchFamily="34" charset="0"/>
              </a:rPr>
              <a:t>x_train</a:t>
            </a:r>
            <a:endParaRPr lang="en-IN" sz="1600" i="1"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The associated target for each observation in </a:t>
            </a:r>
            <a:r>
              <a:rPr lang="en-IN" sz="1600" i="1" dirty="0" err="1" smtClean="0">
                <a:latin typeface="Arial Rounded MT Bold" pitchFamily="34" charset="0"/>
                <a:cs typeface="Arial" pitchFamily="34" charset="0"/>
              </a:rPr>
              <a:t>x_train</a:t>
            </a:r>
            <a:r>
              <a:rPr lang="en-IN" sz="1600" i="1" dirty="0" smtClean="0">
                <a:latin typeface="Arial Rounded MT Bold" pitchFamily="34" charset="0"/>
                <a:cs typeface="Arial" pitchFamily="34" charset="0"/>
              </a:rPr>
              <a:t> , </a:t>
            </a:r>
            <a:r>
              <a:rPr lang="en-IN" sz="1600" i="1" dirty="0" err="1" smtClean="0">
                <a:latin typeface="Arial Rounded MT Bold" pitchFamily="34" charset="0"/>
                <a:cs typeface="Arial" pitchFamily="34" charset="0"/>
              </a:rPr>
              <a:t>y_train</a:t>
            </a:r>
            <a:endParaRPr lang="en-IN" sz="1600" i="1"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30% of the observation as test. </a:t>
            </a:r>
            <a:r>
              <a:rPr lang="en-IN" sz="1600" i="1" dirty="0" err="1" smtClean="0">
                <a:latin typeface="Arial Rounded MT Bold" pitchFamily="34" charset="0"/>
                <a:cs typeface="Arial" pitchFamily="34" charset="0"/>
              </a:rPr>
              <a:t>x_test</a:t>
            </a:r>
            <a:endParaRPr lang="en-IN" sz="1600" i="1"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The target associated with the test set. </a:t>
            </a:r>
            <a:r>
              <a:rPr lang="en-IN" sz="1600" i="1" dirty="0" err="1" smtClean="0">
                <a:latin typeface="Arial Rounded MT Bold" pitchFamily="34" charset="0"/>
                <a:cs typeface="Arial" pitchFamily="34" charset="0"/>
              </a:rPr>
              <a:t>y_test</a:t>
            </a:r>
            <a:endParaRPr lang="en-IN" sz="1600" i="1" dirty="0" smtClean="0">
              <a:latin typeface="Arial Rounded MT Bold" pitchFamily="34" charset="0"/>
              <a:cs typeface="Arial" pitchFamily="34" charset="0"/>
            </a:endParaRPr>
          </a:p>
          <a:p>
            <a:pPr marL="457200" lvl="0" indent="-457200" algn="just">
              <a:buFont typeface="+mj-lt"/>
              <a:buAutoNum type="arabicPeriod"/>
            </a:pPr>
            <a:r>
              <a:rPr lang="en-IN" sz="1600" dirty="0" smtClean="0">
                <a:latin typeface="Arial Rounded MT Bold" pitchFamily="34" charset="0"/>
                <a:cs typeface="Arial" pitchFamily="34" charset="0"/>
              </a:rPr>
              <a:t>We found best score on </a:t>
            </a:r>
            <a:r>
              <a:rPr lang="en-IN" sz="1600" i="1" dirty="0" err="1" smtClean="0">
                <a:latin typeface="Arial Rounded MT Bold" pitchFamily="34" charset="0"/>
                <a:cs typeface="Arial" pitchFamily="34" charset="0"/>
              </a:rPr>
              <a:t>random_state</a:t>
            </a:r>
            <a:r>
              <a:rPr lang="en-IN" sz="1600" i="1" dirty="0" smtClean="0">
                <a:latin typeface="Arial Rounded MT Bold" pitchFamily="34" charset="0"/>
                <a:cs typeface="Arial" pitchFamily="34" charset="0"/>
              </a:rPr>
              <a:t> = 42</a:t>
            </a:r>
          </a:p>
          <a:p>
            <a:endParaRPr lang="en-US" sz="1600" dirty="0" smtClean="0">
              <a:latin typeface="Arial Rounded MT Bold" pitchFamily="34" charset="0"/>
            </a:endParaRPr>
          </a:p>
          <a:p>
            <a:endParaRPr lang="en-IN" sz="1600" dirty="0" smtClean="0">
              <a:latin typeface="Arial Rounded MT Bold" pitchFamily="34" charset="0"/>
            </a:endParaRPr>
          </a:p>
        </p:txBody>
      </p:sp>
      <p:pic>
        <p:nvPicPr>
          <p:cNvPr id="8194" name="Picture 2"/>
          <p:cNvPicPr>
            <a:picLocks noChangeAspect="1" noChangeArrowheads="1"/>
          </p:cNvPicPr>
          <p:nvPr/>
        </p:nvPicPr>
        <p:blipFill>
          <a:blip r:embed="rId2"/>
          <a:srcRect/>
          <a:stretch>
            <a:fillRect/>
          </a:stretch>
        </p:blipFill>
        <p:spPr bwMode="auto">
          <a:xfrm>
            <a:off x="2057400" y="3181350"/>
            <a:ext cx="5772150" cy="160835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61950"/>
            <a:ext cx="7696200" cy="101566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MODEL  DEVELOPMENT  ALGORITHMS</a:t>
            </a:r>
            <a:endParaRPr lang="en-US" sz="20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endParaRPr lang="en-IN" sz="20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xmlns="" id="{F89EDBAC-D4A3-453A-A2F7-6807E8D5F9F9}"/>
              </a:ext>
            </a:extLst>
          </p:cNvPr>
          <p:cNvSpPr txBox="1"/>
          <p:nvPr/>
        </p:nvSpPr>
        <p:spPr>
          <a:xfrm>
            <a:off x="1295400" y="819150"/>
            <a:ext cx="6858000" cy="1652184"/>
          </a:xfrm>
          <a:prstGeom prst="rect">
            <a:avLst/>
          </a:prstGeom>
          <a:noFill/>
        </p:spPr>
        <p:txBody>
          <a:bodyPr wrap="square">
            <a:spAutoFit/>
          </a:bodyPr>
          <a:lstStyle/>
          <a:p>
            <a:pPr marR="0" lvl="0">
              <a:lnSpc>
                <a:spcPct val="107000"/>
              </a:lnSpc>
              <a:spcBef>
                <a:spcPts val="0"/>
              </a:spcBef>
              <a:spcAft>
                <a:spcPts val="0"/>
              </a:spcAft>
            </a:pPr>
            <a:r>
              <a:rPr lang="en-US" sz="1600" dirty="0">
                <a:effectLst/>
                <a:latin typeface="Arial Rounded MT Bold"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r>
              <a:rPr lang="en-US" sz="1600" dirty="0" smtClean="0">
                <a:effectLst/>
                <a:latin typeface="Arial Rounded MT Bold" pitchFamily="34" charset="0"/>
                <a:ea typeface="Calibri" panose="020F0502020204030204" pitchFamily="34" charset="0"/>
                <a:cs typeface="Times New Roman" panose="02020603050405020304" pitchFamily="18" charset="0"/>
              </a:rPr>
              <a:t>:</a:t>
            </a:r>
            <a:endParaRPr lang="en-IN" sz="1600" dirty="0">
              <a:effectLst/>
              <a:latin typeface="Arial Rounded MT Bold"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effectLst/>
                <a:latin typeface="Arial Rounded MT Bold"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1600" dirty="0" smtClean="0">
                <a:latin typeface="Arial Rounded MT Bold" pitchFamily="34" charset="0"/>
                <a:ea typeface="Calibri" panose="020F0502020204030204" pitchFamily="34" charset="0"/>
                <a:cs typeface="Times New Roman" panose="02020603050405020304" pitchFamily="18" charset="0"/>
              </a:rPr>
              <a:t>Multinomial Naïve </a:t>
            </a:r>
            <a:r>
              <a:rPr lang="en-IN" sz="1600" dirty="0" err="1" smtClean="0">
                <a:latin typeface="Arial Rounded MT Bold" pitchFamily="34" charset="0"/>
                <a:ea typeface="Calibri" panose="020F0502020204030204" pitchFamily="34" charset="0"/>
                <a:cs typeface="Times New Roman" panose="02020603050405020304" pitchFamily="18" charset="0"/>
              </a:rPr>
              <a:t>Bayes</a:t>
            </a:r>
            <a:endParaRPr lang="en-IN" sz="1600" dirty="0" smtClean="0">
              <a:latin typeface="Arial Rounded MT Bold"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smtClean="0">
                <a:effectLst/>
                <a:latin typeface="Arial Rounded MT Bold" pitchFamily="34" charset="0"/>
                <a:ea typeface="Calibri" panose="020F0502020204030204" pitchFamily="34" charset="0"/>
                <a:cs typeface="Times New Roman" panose="02020603050405020304" pitchFamily="18" charset="0"/>
              </a:rPr>
              <a:t>Decision Tree </a:t>
            </a:r>
            <a:r>
              <a:rPr lang="en-IN" sz="1600" dirty="0" smtClean="0">
                <a:latin typeface="Arial Rounded MT Bold" pitchFamily="34" charset="0"/>
                <a:ea typeface="Calibri" panose="020F0502020204030204" pitchFamily="34" charset="0"/>
                <a:cs typeface="Times New Roman" panose="02020603050405020304" pitchFamily="18" charset="0"/>
              </a:rPr>
              <a:t>Classifier</a:t>
            </a:r>
            <a:endParaRPr lang="en-IN" sz="1600" dirty="0">
              <a:effectLst/>
              <a:latin typeface="Arial Rounded MT Bold"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smtClean="0">
                <a:latin typeface="Arial Rounded MT Bold" pitchFamily="34" charset="0"/>
                <a:ea typeface="Calibri" panose="020F0502020204030204" pitchFamily="34" charset="0"/>
                <a:cs typeface="Times New Roman" panose="02020603050405020304" pitchFamily="18" charset="0"/>
              </a:rPr>
              <a:t>Random Forest </a:t>
            </a:r>
            <a:r>
              <a:rPr lang="en-IN" sz="1600" dirty="0" smtClean="0">
                <a:latin typeface="Arial Rounded MT Bold" pitchFamily="34" charset="0"/>
                <a:ea typeface="Calibri" panose="020F0502020204030204" pitchFamily="34" charset="0"/>
                <a:cs typeface="Times New Roman" panose="02020603050405020304" pitchFamily="18" charset="0"/>
              </a:rPr>
              <a:t>Classifier</a:t>
            </a:r>
            <a:endParaRPr lang="en-IN" sz="1600" dirty="0" smtClean="0">
              <a:latin typeface="Arial Rounded MT Bold" pitchFamily="34" charset="0"/>
              <a:ea typeface="Calibri" panose="020F0502020204030204" pitchFamily="34" charset="0"/>
              <a:cs typeface="Times New Roman" panose="02020603050405020304" pitchFamily="18" charset="0"/>
            </a:endParaRPr>
          </a:p>
        </p:txBody>
      </p:sp>
      <p:pic>
        <p:nvPicPr>
          <p:cNvPr id="7170" name="Picture 2"/>
          <p:cNvPicPr>
            <a:picLocks noChangeAspect="1" noChangeArrowheads="1"/>
          </p:cNvPicPr>
          <p:nvPr/>
        </p:nvPicPr>
        <p:blipFill>
          <a:blip r:embed="rId2"/>
          <a:srcRect/>
          <a:stretch>
            <a:fillRect/>
          </a:stretch>
        </p:blipFill>
        <p:spPr bwMode="auto">
          <a:xfrm>
            <a:off x="2895600" y="2571750"/>
            <a:ext cx="4503144" cy="22860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00110"/>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Evaluation of ML Models </a:t>
            </a:r>
            <a:endParaRPr lang="en-IN" sz="1600" b="1" u="sng" dirty="0" smtClean="0">
              <a:latin typeface="Arial Rounded MT Bold" pitchFamily="34" charset="0"/>
              <a:cs typeface="Calibri" pitchFamily="34" charset="0"/>
            </a:endParaRPr>
          </a:p>
        </p:txBody>
      </p:sp>
      <p:pic>
        <p:nvPicPr>
          <p:cNvPr id="9218" name="Picture 2"/>
          <p:cNvPicPr>
            <a:picLocks noChangeAspect="1" noChangeArrowheads="1"/>
          </p:cNvPicPr>
          <p:nvPr/>
        </p:nvPicPr>
        <p:blipFill>
          <a:blip r:embed="rId2"/>
          <a:srcRect/>
          <a:stretch>
            <a:fillRect/>
          </a:stretch>
        </p:blipFill>
        <p:spPr bwMode="auto">
          <a:xfrm>
            <a:off x="1447800" y="895350"/>
            <a:ext cx="3229058" cy="38862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5334000" y="742950"/>
            <a:ext cx="3331406" cy="4038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00110"/>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Cross Validation </a:t>
            </a:r>
            <a:r>
              <a:rPr lang="en-US" sz="2000" b="1" u="sng" dirty="0" smtClean="0">
                <a:latin typeface="Arial Rounded MT Bold" pitchFamily="34" charset="0"/>
                <a:cs typeface="Arial" pitchFamily="34" charset="0"/>
              </a:rPr>
              <a:t>of ML Models </a:t>
            </a:r>
            <a:endParaRPr lang="en-IN" sz="1600" b="1" u="sng" dirty="0" smtClean="0">
              <a:latin typeface="Arial Rounded MT Bold" pitchFamily="34" charset="0"/>
              <a:cs typeface="Calibri" pitchFamily="34" charset="0"/>
            </a:endParaRPr>
          </a:p>
        </p:txBody>
      </p:sp>
      <p:pic>
        <p:nvPicPr>
          <p:cNvPr id="10242" name="Picture 2"/>
          <p:cNvPicPr>
            <a:picLocks noChangeAspect="1" noChangeArrowheads="1"/>
          </p:cNvPicPr>
          <p:nvPr/>
        </p:nvPicPr>
        <p:blipFill>
          <a:blip r:embed="rId2"/>
          <a:srcRect/>
          <a:stretch>
            <a:fillRect/>
          </a:stretch>
        </p:blipFill>
        <p:spPr bwMode="auto">
          <a:xfrm>
            <a:off x="1828800" y="895350"/>
            <a:ext cx="5781675" cy="36004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51056"/>
            <a:ext cx="7696200" cy="4278094"/>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Contents</a:t>
            </a:r>
            <a:endParaRPr lang="en-US" sz="1200" b="1" u="sng" dirty="0" smtClean="0">
              <a:latin typeface="Arial Rounded MT Bold" pitchFamily="34" charset="0"/>
              <a:cs typeface="Arial" pitchFamily="34" charset="0"/>
            </a:endParaRPr>
          </a:p>
          <a:p>
            <a:endParaRPr lang="en-IN" sz="1400" dirty="0" smtClean="0">
              <a:latin typeface="Arial Rounded MT Bold" pitchFamily="34" charset="0"/>
              <a:ea typeface="Verdana" pitchFamily="34" charset="0"/>
            </a:endParaRPr>
          </a:p>
          <a:p>
            <a:pPr lvl="1">
              <a:buFont typeface="Wingdings" pitchFamily="2" charset="2"/>
              <a:buChar char="v"/>
            </a:pPr>
            <a:r>
              <a:rPr lang="en-IN" sz="1400" dirty="0" smtClean="0">
                <a:latin typeface="Arial Rounded MT Bold" pitchFamily="34" charset="0"/>
                <a:ea typeface="Verdana" pitchFamily="34" charset="0"/>
              </a:rPr>
              <a:t> </a:t>
            </a:r>
            <a:r>
              <a:rPr lang="en-IN" sz="1400" dirty="0" smtClean="0">
                <a:latin typeface="Arial Rounded MT Bold" pitchFamily="34" charset="0"/>
                <a:ea typeface="Verdana" pitchFamily="34" charset="0"/>
              </a:rPr>
              <a:t>Introduction</a:t>
            </a:r>
          </a:p>
          <a:p>
            <a:pPr lvl="1">
              <a:buFont typeface="Wingdings" pitchFamily="2" charset="2"/>
              <a:buChar char="v"/>
            </a:pPr>
            <a:r>
              <a:rPr lang="en-IN" sz="1400" dirty="0" smtClean="0">
                <a:latin typeface="Arial Rounded MT Bold" pitchFamily="34" charset="0"/>
                <a:ea typeface="Verdana" pitchFamily="34" charset="0"/>
              </a:rPr>
              <a:t> Problem Statement</a:t>
            </a:r>
          </a:p>
          <a:p>
            <a:pPr lvl="1">
              <a:buFont typeface="Wingdings" pitchFamily="2" charset="2"/>
              <a:buChar char="v"/>
            </a:pPr>
            <a:r>
              <a:rPr lang="en-IN" sz="1400" dirty="0" smtClean="0">
                <a:latin typeface="Arial Rounded MT Bold" pitchFamily="34" charset="0"/>
                <a:ea typeface="Verdana" pitchFamily="34" charset="0"/>
              </a:rPr>
              <a:t> </a:t>
            </a:r>
            <a:r>
              <a:rPr lang="en-IN" sz="1400" dirty="0" smtClean="0">
                <a:latin typeface="Arial Rounded MT Bold" pitchFamily="34" charset="0"/>
                <a:ea typeface="Verdana" pitchFamily="34" charset="0"/>
              </a:rPr>
              <a:t>Data Collection Phase</a:t>
            </a:r>
          </a:p>
          <a:p>
            <a:pPr lvl="1">
              <a:buFont typeface="Wingdings" pitchFamily="2" charset="2"/>
              <a:buChar char="v"/>
            </a:pPr>
            <a:r>
              <a:rPr lang="en-IN" sz="1400" dirty="0" smtClean="0">
                <a:latin typeface="Arial Rounded MT Bold" pitchFamily="34" charset="0"/>
                <a:ea typeface="Verdana" pitchFamily="34" charset="0"/>
              </a:rPr>
              <a:t> </a:t>
            </a:r>
            <a:r>
              <a:rPr lang="en-IN" sz="1400" dirty="0" smtClean="0">
                <a:latin typeface="Arial Rounded MT Bold" pitchFamily="34" charset="0"/>
                <a:ea typeface="Verdana" pitchFamily="34" charset="0"/>
              </a:rPr>
              <a:t>Model Building Phase</a:t>
            </a:r>
          </a:p>
          <a:p>
            <a:pPr lvl="1">
              <a:buFont typeface="Wingdings" pitchFamily="2" charset="2"/>
              <a:buChar char="v"/>
            </a:pPr>
            <a:r>
              <a:rPr lang="en-IN" sz="1400" dirty="0" smtClean="0">
                <a:latin typeface="Arial Rounded MT Bold" pitchFamily="34" charset="0"/>
                <a:ea typeface="Verdana" pitchFamily="34" charset="0"/>
              </a:rPr>
              <a:t> Project Flow</a:t>
            </a:r>
            <a:endParaRPr lang="en-IN" sz="1400" dirty="0" smtClean="0">
              <a:latin typeface="Arial Rounded MT Bold" pitchFamily="34" charset="0"/>
              <a:ea typeface="Verdana" pitchFamily="34" charset="0"/>
            </a:endParaRPr>
          </a:p>
          <a:p>
            <a:pPr lvl="1">
              <a:buFont typeface="Wingdings" pitchFamily="2" charset="2"/>
              <a:buChar char="v"/>
            </a:pPr>
            <a:r>
              <a:rPr lang="en-IN" sz="1400" dirty="0" smtClean="0">
                <a:latin typeface="Arial Rounded MT Bold" pitchFamily="34" charset="0"/>
                <a:ea typeface="Verdana" pitchFamily="34" charset="0"/>
              </a:rPr>
              <a:t> Hardware, Software and </a:t>
            </a:r>
            <a:r>
              <a:rPr lang="en-IN" sz="1400" dirty="0" smtClean="0">
                <a:latin typeface="Arial Rounded MT Bold" pitchFamily="34" charset="0"/>
                <a:ea typeface="Verdana" pitchFamily="34" charset="0"/>
              </a:rPr>
              <a:t>Tools</a:t>
            </a:r>
          </a:p>
          <a:p>
            <a:pPr lvl="1">
              <a:buFont typeface="Wingdings" pitchFamily="2" charset="2"/>
              <a:buChar char="v"/>
            </a:pPr>
            <a:r>
              <a:rPr lang="en-IN" sz="1400" dirty="0" smtClean="0">
                <a:latin typeface="Arial Rounded MT Bold" pitchFamily="34" charset="0"/>
                <a:ea typeface="Verdana" pitchFamily="34" charset="0"/>
              </a:rPr>
              <a:t> Data </a:t>
            </a:r>
            <a:r>
              <a:rPr lang="en-IN" sz="1400" dirty="0" err="1" smtClean="0">
                <a:latin typeface="Arial Rounded MT Bold" pitchFamily="34" charset="0"/>
                <a:ea typeface="Verdana" pitchFamily="34" charset="0"/>
              </a:rPr>
              <a:t>Preprocessing</a:t>
            </a:r>
            <a:r>
              <a:rPr lang="en-IN" sz="1400" dirty="0" smtClean="0">
                <a:latin typeface="Arial Rounded MT Bold" pitchFamily="34" charset="0"/>
                <a:ea typeface="Verdana" pitchFamily="34" charset="0"/>
              </a:rPr>
              <a:t> </a:t>
            </a:r>
          </a:p>
          <a:p>
            <a:pPr lvl="1">
              <a:buFont typeface="Wingdings" pitchFamily="2" charset="2"/>
              <a:buChar char="v"/>
            </a:pPr>
            <a:r>
              <a:rPr lang="en-IN" sz="1400" dirty="0" smtClean="0">
                <a:latin typeface="Arial Rounded MT Bold" pitchFamily="34" charset="0"/>
                <a:ea typeface="Verdana" pitchFamily="34" charset="0"/>
              </a:rPr>
              <a:t> Missing Values</a:t>
            </a:r>
            <a:endParaRPr lang="en-IN" sz="1400" dirty="0" smtClean="0">
              <a:latin typeface="Arial Rounded MT Bold" pitchFamily="34" charset="0"/>
              <a:ea typeface="Verdana" pitchFamily="34" charset="0"/>
            </a:endParaRPr>
          </a:p>
          <a:p>
            <a:pPr lvl="1">
              <a:buFont typeface="Wingdings" pitchFamily="2" charset="2"/>
              <a:buChar char="v"/>
            </a:pPr>
            <a:r>
              <a:rPr lang="en-IN" sz="1400" dirty="0" smtClean="0">
                <a:latin typeface="Arial Rounded MT Bold" pitchFamily="34" charset="0"/>
                <a:ea typeface="Verdana" pitchFamily="34" charset="0"/>
              </a:rPr>
              <a:t> </a:t>
            </a:r>
            <a:r>
              <a:rPr lang="en-IN" sz="1400" dirty="0" smtClean="0">
                <a:latin typeface="Arial Rounded MT Bold" pitchFamily="34" charset="0"/>
                <a:ea typeface="Verdana" pitchFamily="34" charset="0"/>
              </a:rPr>
              <a:t>Word and Character count</a:t>
            </a:r>
          </a:p>
          <a:p>
            <a:pPr lvl="1">
              <a:buFont typeface="Wingdings" pitchFamily="2" charset="2"/>
              <a:buChar char="v"/>
            </a:pPr>
            <a:r>
              <a:rPr lang="en-IN" sz="1400" dirty="0" smtClean="0">
                <a:latin typeface="Arial Rounded MT Bold" pitchFamily="34" charset="0"/>
                <a:ea typeface="Verdana" pitchFamily="34" charset="0"/>
              </a:rPr>
              <a:t> Ratings Plot / Bar Plot / Count Plots</a:t>
            </a:r>
          </a:p>
          <a:p>
            <a:pPr lvl="1">
              <a:buFont typeface="Wingdings" pitchFamily="2" charset="2"/>
              <a:buChar char="v"/>
            </a:pPr>
            <a:r>
              <a:rPr lang="en-IN" sz="1400" dirty="0" smtClean="0">
                <a:latin typeface="Arial Rounded MT Bold" pitchFamily="34" charset="0"/>
                <a:ea typeface="Verdana" pitchFamily="34" charset="0"/>
              </a:rPr>
              <a:t> Word Cloud</a:t>
            </a:r>
            <a:endParaRPr lang="en-IN" sz="1400" dirty="0" smtClean="0">
              <a:latin typeface="Arial Rounded MT Bold" pitchFamily="34" charset="0"/>
              <a:ea typeface="Verdana" pitchFamily="34" charset="0"/>
            </a:endParaRPr>
          </a:p>
          <a:p>
            <a:pPr lvl="1">
              <a:buFont typeface="Wingdings" pitchFamily="2" charset="2"/>
              <a:buChar char="v"/>
            </a:pPr>
            <a:r>
              <a:rPr lang="en-IN" sz="1400" dirty="0" smtClean="0">
                <a:latin typeface="Arial Rounded MT Bold" pitchFamily="34" charset="0"/>
                <a:ea typeface="Verdana" pitchFamily="34" charset="0"/>
              </a:rPr>
              <a:t> Splitting the data</a:t>
            </a:r>
          </a:p>
          <a:p>
            <a:pPr lvl="1">
              <a:buFont typeface="Wingdings" pitchFamily="2" charset="2"/>
              <a:buChar char="v"/>
            </a:pPr>
            <a:r>
              <a:rPr lang="en-IN" sz="1400" dirty="0" smtClean="0">
                <a:latin typeface="Arial Rounded MT Bold" pitchFamily="34" charset="0"/>
                <a:ea typeface="Verdana" pitchFamily="34" charset="0"/>
              </a:rPr>
              <a:t> Building Machine Learning Algorithms</a:t>
            </a:r>
          </a:p>
          <a:p>
            <a:pPr lvl="1">
              <a:buFont typeface="Wingdings" pitchFamily="2" charset="2"/>
              <a:buChar char="v"/>
            </a:pPr>
            <a:r>
              <a:rPr lang="en-IN" sz="1400" dirty="0" smtClean="0">
                <a:latin typeface="Arial Rounded MT Bold" pitchFamily="34" charset="0"/>
                <a:ea typeface="Verdana" pitchFamily="34" charset="0"/>
              </a:rPr>
              <a:t> Evaluation </a:t>
            </a:r>
            <a:r>
              <a:rPr lang="en-IN" sz="1400" dirty="0" smtClean="0">
                <a:latin typeface="Arial Rounded MT Bold" pitchFamily="34" charset="0"/>
                <a:ea typeface="Verdana" pitchFamily="34" charset="0"/>
              </a:rPr>
              <a:t> and Cross validation of </a:t>
            </a:r>
            <a:r>
              <a:rPr lang="en-IN" sz="1400" dirty="0" smtClean="0">
                <a:latin typeface="Arial Rounded MT Bold" pitchFamily="34" charset="0"/>
                <a:ea typeface="Verdana" pitchFamily="34" charset="0"/>
              </a:rPr>
              <a:t>ML Models </a:t>
            </a:r>
          </a:p>
          <a:p>
            <a:pPr lvl="1">
              <a:buFont typeface="Wingdings" pitchFamily="2" charset="2"/>
              <a:buChar char="v"/>
            </a:pPr>
            <a:r>
              <a:rPr lang="en-IN" sz="1400" dirty="0" smtClean="0">
                <a:latin typeface="Arial Rounded MT Bold" pitchFamily="34" charset="0"/>
                <a:ea typeface="Verdana" pitchFamily="34" charset="0"/>
              </a:rPr>
              <a:t> </a:t>
            </a:r>
            <a:r>
              <a:rPr lang="en-IN" sz="1400" dirty="0" smtClean="0">
                <a:latin typeface="Arial Rounded MT Bold" pitchFamily="34" charset="0"/>
                <a:ea typeface="Verdana" pitchFamily="34" charset="0"/>
              </a:rPr>
              <a:t>Hyper parameter Tuning</a:t>
            </a:r>
          </a:p>
          <a:p>
            <a:pPr lvl="1">
              <a:buFont typeface="Wingdings" pitchFamily="2" charset="2"/>
              <a:buChar char="v"/>
            </a:pPr>
            <a:r>
              <a:rPr lang="en-IN" sz="1400" dirty="0" smtClean="0">
                <a:latin typeface="Arial Rounded MT Bold" pitchFamily="34" charset="0"/>
                <a:ea typeface="Verdana" pitchFamily="34" charset="0"/>
              </a:rPr>
              <a:t> Saving and Loading the model</a:t>
            </a:r>
            <a:endParaRPr lang="en-IN" sz="1400" dirty="0" smtClean="0">
              <a:latin typeface="Arial Rounded MT Bold" pitchFamily="34" charset="0"/>
              <a:ea typeface="Verdana" pitchFamily="34" charset="0"/>
            </a:endParaRPr>
          </a:p>
          <a:p>
            <a:pPr lvl="1">
              <a:buFont typeface="Wingdings" pitchFamily="2" charset="2"/>
              <a:buChar char="v"/>
            </a:pPr>
            <a:r>
              <a:rPr lang="en-IN" sz="1400" dirty="0" smtClean="0">
                <a:latin typeface="Arial Rounded MT Bold" pitchFamily="34" charset="0"/>
                <a:ea typeface="Verdana" pitchFamily="34" charset="0"/>
              </a:rPr>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00110"/>
          </a:xfrm>
          <a:prstGeom prst="rect">
            <a:avLst/>
          </a:prstGeom>
          <a:noFill/>
        </p:spPr>
        <p:txBody>
          <a:bodyPr wrap="square" rtlCol="0">
            <a:spAutoFit/>
          </a:bodyPr>
          <a:lstStyle/>
          <a:p>
            <a:r>
              <a:rPr lang="en-US" sz="2000" b="1" u="sng" dirty="0" err="1" smtClean="0">
                <a:latin typeface="Arial Rounded MT Bold" pitchFamily="34" charset="0"/>
                <a:cs typeface="Arial" pitchFamily="34" charset="0"/>
              </a:rPr>
              <a:t>Hyperparameter</a:t>
            </a:r>
            <a:r>
              <a:rPr lang="en-US" sz="2000" b="1" u="sng" dirty="0" smtClean="0">
                <a:latin typeface="Arial Rounded MT Bold" pitchFamily="34" charset="0"/>
                <a:cs typeface="Arial" pitchFamily="34" charset="0"/>
              </a:rPr>
              <a:t> Tuning</a:t>
            </a:r>
            <a:endParaRPr lang="en-IN" sz="1600" b="1" u="sng" dirty="0" smtClean="0">
              <a:latin typeface="Arial Rounded MT Bold" pitchFamily="34" charset="0"/>
              <a:cs typeface="Calibri" pitchFamily="34" charset="0"/>
            </a:endParaRPr>
          </a:p>
        </p:txBody>
      </p:sp>
      <p:pic>
        <p:nvPicPr>
          <p:cNvPr id="11266" name="Picture 2"/>
          <p:cNvPicPr>
            <a:picLocks noChangeAspect="1" noChangeArrowheads="1"/>
          </p:cNvPicPr>
          <p:nvPr/>
        </p:nvPicPr>
        <p:blipFill>
          <a:blip r:embed="rId2"/>
          <a:srcRect/>
          <a:stretch>
            <a:fillRect/>
          </a:stretch>
        </p:blipFill>
        <p:spPr bwMode="auto">
          <a:xfrm>
            <a:off x="5562600" y="1512452"/>
            <a:ext cx="3456878" cy="2659498"/>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1066800" y="1077174"/>
            <a:ext cx="4406030" cy="332337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00110"/>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Saving and Loading the model</a:t>
            </a:r>
            <a:endParaRPr lang="en-IN" sz="1600" b="1" u="sng" dirty="0" smtClean="0">
              <a:latin typeface="Arial Rounded MT Bold" pitchFamily="34" charset="0"/>
              <a:cs typeface="Calibri" pitchFamily="34" charset="0"/>
            </a:endParaRPr>
          </a:p>
        </p:txBody>
      </p:sp>
      <p:pic>
        <p:nvPicPr>
          <p:cNvPr id="12290" name="Picture 2"/>
          <p:cNvPicPr>
            <a:picLocks noChangeAspect="1" noChangeArrowheads="1"/>
          </p:cNvPicPr>
          <p:nvPr/>
        </p:nvPicPr>
        <p:blipFill>
          <a:blip r:embed="rId2"/>
          <a:srcRect/>
          <a:stretch>
            <a:fillRect/>
          </a:stretch>
        </p:blipFill>
        <p:spPr bwMode="auto">
          <a:xfrm>
            <a:off x="1676400" y="819150"/>
            <a:ext cx="6096000" cy="388741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9" name="AutoShape 7"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219200" y="307598"/>
            <a:ext cx="7543800" cy="892552"/>
          </a:xfrm>
          <a:prstGeom prst="rect">
            <a:avLst/>
          </a:prstGeom>
        </p:spPr>
        <p:txBody>
          <a:bodyPr wrap="square">
            <a:spAutoFit/>
          </a:bodyPr>
          <a:lstStyle/>
          <a:p>
            <a:r>
              <a:rPr lang="en-US" sz="2000" b="1" u="sng" dirty="0" smtClean="0">
                <a:solidFill>
                  <a:srgbClr val="000000"/>
                </a:solidFill>
                <a:effectLst/>
                <a:latin typeface="Arial Rounded MT Bold" pitchFamily="34" charset="0"/>
                <a:ea typeface="Times New Roman" panose="02020603050405020304" pitchFamily="18" charset="0"/>
                <a:cs typeface="Arial" pitchFamily="34" charset="0"/>
              </a:rPr>
              <a:t>Conclusion</a:t>
            </a:r>
            <a:endParaRPr lang="en-US" sz="2000" dirty="0" smtClean="0">
              <a:latin typeface="Arial Rounded MT Bold" pitchFamily="34" charset="0"/>
              <a:cs typeface="Arial" pitchFamily="34" charset="0"/>
            </a:endParaRPr>
          </a:p>
          <a:p>
            <a:endParaRPr lang="en-US" sz="1600" dirty="0" smtClean="0">
              <a:latin typeface="Arial" pitchFamily="34" charset="0"/>
              <a:cs typeface="Arial" pitchFamily="34" charset="0"/>
            </a:endParaRPr>
          </a:p>
          <a:p>
            <a:pPr lvl="0"/>
            <a:endParaRPr lang="en-US" sz="1600" dirty="0" smtClean="0">
              <a:latin typeface="Arial" pitchFamily="34" charset="0"/>
              <a:cs typeface="Arial" pitchFamily="34" charset="0"/>
            </a:endParaRPr>
          </a:p>
        </p:txBody>
      </p:sp>
      <p:sp>
        <p:nvSpPr>
          <p:cNvPr id="9" name="Content Placeholder 2">
            <a:extLst>
              <a:ext uri="{FF2B5EF4-FFF2-40B4-BE49-F238E27FC236}">
                <a16:creationId xmlns:a16="http://schemas.microsoft.com/office/drawing/2014/main" xmlns="" id="{D8FCB002-2C7B-4A98-878F-F76B3B6B806D}"/>
              </a:ext>
            </a:extLst>
          </p:cNvPr>
          <p:cNvSpPr>
            <a:spLocks noGrp="1"/>
          </p:cNvSpPr>
          <p:nvPr>
            <p:ph idx="1"/>
          </p:nvPr>
        </p:nvSpPr>
        <p:spPr>
          <a:xfrm>
            <a:off x="1219200" y="1113790"/>
            <a:ext cx="7696200" cy="3591560"/>
          </a:xfrm>
        </p:spPr>
        <p:txBody>
          <a:bodyPr>
            <a:noAutofit/>
          </a:bodyPr>
          <a:lstStyle/>
          <a:p>
            <a:pPr algn="just"/>
            <a:r>
              <a:rPr lang="en-US" sz="1600" dirty="0">
                <a:latin typeface="Arial Rounded MT Bold" pitchFamily="34" charset="0"/>
              </a:rPr>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r>
              <a:rPr lang="en-US" sz="1600" dirty="0" smtClean="0">
                <a:latin typeface="Arial Rounded MT Bold" pitchFamily="34" charset="0"/>
              </a:rPr>
              <a:t>.</a:t>
            </a:r>
          </a:p>
          <a:p>
            <a:pPr algn="just">
              <a:buNone/>
            </a:pPr>
            <a:endParaRPr lang="en-US" sz="1600" dirty="0">
              <a:latin typeface="Arial Rounded MT Bold"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9" name="AutoShape 7"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a16="http://schemas.microsoft.com/office/drawing/2014/main" xmlns="" id="{D8FCB002-2C7B-4A98-878F-F76B3B6B806D}"/>
              </a:ext>
            </a:extLst>
          </p:cNvPr>
          <p:cNvSpPr>
            <a:spLocks noGrp="1"/>
          </p:cNvSpPr>
          <p:nvPr>
            <p:ph idx="1"/>
          </p:nvPr>
        </p:nvSpPr>
        <p:spPr>
          <a:xfrm>
            <a:off x="1219200" y="275590"/>
            <a:ext cx="7696200" cy="3591560"/>
          </a:xfrm>
        </p:spPr>
        <p:txBody>
          <a:bodyPr>
            <a:noAutofit/>
          </a:bodyPr>
          <a:lstStyle/>
          <a:p>
            <a:pPr algn="just"/>
            <a:r>
              <a:rPr lang="en-US" sz="1600" dirty="0" smtClean="0">
                <a:latin typeface="Arial Rounded MT Bold" pitchFamily="34" charset="0"/>
              </a:rPr>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a:t>
            </a:r>
            <a:r>
              <a:rPr lang="en-US" sz="1600" dirty="0" err="1" smtClean="0">
                <a:latin typeface="Arial Rounded MT Bold" pitchFamily="34" charset="0"/>
              </a:rPr>
              <a:t>hyperparameter</a:t>
            </a:r>
            <a:r>
              <a:rPr lang="en-US" sz="1600" dirty="0" smtClean="0">
                <a:latin typeface="Arial Rounded MT Bold" pitchFamily="34" charset="0"/>
              </a:rPr>
              <a:t> tuning.</a:t>
            </a:r>
          </a:p>
          <a:p>
            <a:r>
              <a:rPr lang="en-US" sz="1600" dirty="0" smtClean="0">
                <a:latin typeface="Arial Rounded MT Bold" pitchFamily="34" charset="0"/>
              </a:rPr>
              <a:t>Areas of improvement:</a:t>
            </a:r>
          </a:p>
          <a:p>
            <a:pPr marL="514350" indent="-514350">
              <a:buFont typeface="+mj-lt"/>
              <a:buAutoNum type="romanUcPeriod"/>
            </a:pPr>
            <a:r>
              <a:rPr lang="en-US" sz="1600" dirty="0" smtClean="0">
                <a:latin typeface="Arial Rounded MT Bold" pitchFamily="34" charset="0"/>
              </a:rPr>
              <a:t>	Less time complexity</a:t>
            </a:r>
          </a:p>
          <a:p>
            <a:pPr marL="514350" indent="-514350">
              <a:buFont typeface="+mj-lt"/>
              <a:buAutoNum type="romanUcPeriod"/>
            </a:pPr>
            <a:r>
              <a:rPr lang="en-US" sz="1600" dirty="0" smtClean="0">
                <a:latin typeface="Arial Rounded MT Bold" pitchFamily="34" charset="0"/>
              </a:rPr>
              <a:t>	More computational power can be given</a:t>
            </a:r>
          </a:p>
          <a:p>
            <a:pPr marL="514350" indent="-514350">
              <a:buFont typeface="+mj-lt"/>
              <a:buAutoNum type="romanUcPeriod"/>
            </a:pPr>
            <a:r>
              <a:rPr lang="en-US" sz="1600" dirty="0" smtClean="0">
                <a:latin typeface="Arial Rounded MT Bold" pitchFamily="34" charset="0"/>
              </a:rPr>
              <a:t>	More accurate reviews can be given</a:t>
            </a:r>
          </a:p>
          <a:p>
            <a:pPr marL="514350" indent="-514350">
              <a:buFont typeface="+mj-lt"/>
              <a:buAutoNum type="romanUcPeriod"/>
            </a:pPr>
            <a:r>
              <a:rPr lang="en-US" sz="1600" dirty="0" smtClean="0">
                <a:latin typeface="Arial Rounded MT Bold" pitchFamily="34" charset="0"/>
              </a:rPr>
              <a:t>	Many more permutations and combinations in hyper parameter </a:t>
            </a:r>
            <a:r>
              <a:rPr lang="en-US" sz="1600" dirty="0" smtClean="0">
                <a:latin typeface="Arial Rounded MT Bold" pitchFamily="34" charset="0"/>
              </a:rPr>
              <a:t>	tuning </a:t>
            </a:r>
            <a:r>
              <a:rPr lang="en-US" sz="1600" dirty="0" smtClean="0">
                <a:latin typeface="Arial Rounded MT Bold" pitchFamily="34" charset="0"/>
              </a:rPr>
              <a:t>can </a:t>
            </a:r>
            <a:r>
              <a:rPr lang="en-US" sz="1600" dirty="0" smtClean="0">
                <a:latin typeface="Arial Rounded MT Bold" pitchFamily="34" charset="0"/>
              </a:rPr>
              <a:t>be </a:t>
            </a:r>
            <a:r>
              <a:rPr lang="en-US" sz="1600" dirty="0" smtClean="0">
                <a:latin typeface="Arial Rounded MT Bold" pitchFamily="34" charset="0"/>
              </a:rPr>
              <a:t>used to obtain better parameter list</a:t>
            </a:r>
          </a:p>
          <a:p>
            <a:pPr algn="just"/>
            <a:r>
              <a:rPr lang="en-US" sz="1600" dirty="0" smtClean="0">
                <a:latin typeface="Arial Rounded MT Bold" pitchFamily="34" charset="0"/>
              </a:rPr>
              <a:t>Final Remarks: </a:t>
            </a:r>
            <a:r>
              <a:rPr lang="en-US" sz="1600" dirty="0" smtClean="0">
                <a:latin typeface="Arial Rounded MT Bold" pitchFamily="34" charset="0"/>
              </a:rPr>
              <a:t> After </a:t>
            </a:r>
            <a:r>
              <a:rPr lang="en-US" sz="1600" dirty="0" smtClean="0">
                <a:latin typeface="Arial Rounded MT Bold" pitchFamily="34" charset="0"/>
              </a:rPr>
              <a:t>applying the hyper parameter tuning the best accuracy score obtained was </a:t>
            </a:r>
            <a:r>
              <a:rPr lang="en-US" sz="1600" dirty="0" smtClean="0">
                <a:latin typeface="Arial Rounded MT Bold" pitchFamily="34" charset="0"/>
              </a:rPr>
              <a:t>71.025% </a:t>
            </a:r>
            <a:r>
              <a:rPr lang="en-US" sz="1600" dirty="0" smtClean="0">
                <a:latin typeface="Arial Rounded MT Bold" pitchFamily="34" charset="0"/>
              </a:rPr>
              <a:t>which can be further improved by obtaining more data and working up through other parameter combinations</a:t>
            </a:r>
            <a:r>
              <a:rPr lang="en-US" sz="1600" dirty="0" smtClean="0">
                <a:latin typeface="Arial Rounded MT Bold" pitchFamily="34" charset="0"/>
              </a:rPr>
              <a:t>.</a:t>
            </a:r>
            <a:endParaRPr lang="en-US" sz="1600" dirty="0" smtClean="0">
              <a:latin typeface="Arial Rounded MT Bold" pitchFamily="34" charset="0"/>
            </a:endParaRPr>
          </a:p>
          <a:p>
            <a:pPr>
              <a:buNone/>
            </a:pPr>
            <a:endParaRPr lang="en-US" sz="1600" dirty="0">
              <a:latin typeface="Arial Rounded MT Bold"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9" name="AutoShape 7"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2">
            <a:extLst>
              <a:ext uri="{FF2B5EF4-FFF2-40B4-BE49-F238E27FC236}">
                <a16:creationId xmlns="" xmlns:a16="http://schemas.microsoft.com/office/drawing/2014/main" id="{8859FBD2-BE84-4DB2-82D1-A02D54B62A0A}"/>
              </a:ext>
            </a:extLst>
          </p:cNvPr>
          <p:cNvSpPr>
            <a:spLocks noGrp="1"/>
          </p:cNvSpPr>
          <p:nvPr>
            <p:ph idx="1"/>
          </p:nvPr>
        </p:nvSpPr>
        <p:spPr>
          <a:xfrm>
            <a:off x="1219200" y="590550"/>
            <a:ext cx="7524126" cy="4038600"/>
          </a:xfrm>
        </p:spPr>
        <p:txBody>
          <a:bodyPr>
            <a:normAutofit/>
          </a:bodyPr>
          <a:lstStyle/>
          <a:p>
            <a:pPr algn="just"/>
            <a:r>
              <a:rPr lang="en-IN" sz="1800" dirty="0" smtClean="0">
                <a:latin typeface="Arial Rounded MT Bold" pitchFamily="34" charset="0"/>
              </a:rPr>
              <a:t>We were able to create a rating prediction model that can be used to identify rating details just by evaluating the comments posted by a customer</a:t>
            </a:r>
            <a:r>
              <a:rPr lang="en-IN" sz="1800" dirty="0" smtClean="0">
                <a:latin typeface="Arial Rounded MT Bold" pitchFamily="34" charset="0"/>
              </a:rPr>
              <a:t>.</a:t>
            </a:r>
            <a:endParaRPr lang="en-IN" sz="1800" dirty="0" smtClean="0">
              <a:latin typeface="Arial Rounded MT Bold"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descr="Thank You Page Slide"/>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209550"/>
            <a:ext cx="7696200" cy="455509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INTRODUCTION</a:t>
            </a:r>
            <a:endParaRPr lang="en-US" sz="2000" b="1" dirty="0" smtClean="0">
              <a:latin typeface="Arial Rounded MT Bold" pitchFamily="34" charset="0"/>
              <a:cs typeface="Arial" pitchFamily="34" charset="0"/>
            </a:endParaRPr>
          </a:p>
          <a:p>
            <a:pPr algn="just">
              <a:buFont typeface="Wingdings" pitchFamily="2" charset="2"/>
              <a:buChar char="v"/>
            </a:pPr>
            <a:r>
              <a:rPr lang="en-US" sz="1600" dirty="0" smtClean="0">
                <a:latin typeface="Arial Rounded MT Bold" pitchFamily="34" charset="0"/>
              </a:rPr>
              <a:t> This </a:t>
            </a:r>
            <a:r>
              <a:rPr lang="en-US" sz="1600" dirty="0" smtClean="0">
                <a:latin typeface="Arial Rounded MT Bold" pitchFamily="34" charset="0"/>
              </a:rPr>
              <a:t>is a Machine Learning Project performed on customer reviews. Reviews are processed using common NLP techniques</a:t>
            </a:r>
            <a:r>
              <a:rPr lang="en-US" sz="1600" dirty="0" smtClean="0">
                <a:latin typeface="Arial Rounded MT Bold" pitchFamily="34" charset="0"/>
              </a:rPr>
              <a:t>.</a:t>
            </a:r>
          </a:p>
          <a:p>
            <a:pPr algn="just"/>
            <a:endParaRPr lang="en-US" sz="1600" dirty="0" smtClean="0">
              <a:latin typeface="Arial Rounded MT Bold" pitchFamily="34" charset="0"/>
            </a:endParaRPr>
          </a:p>
          <a:p>
            <a:pPr algn="just">
              <a:buFont typeface="Wingdings" pitchFamily="2" charset="2"/>
              <a:buChar char="v"/>
            </a:pPr>
            <a:r>
              <a:rPr lang="en-US" sz="1600" dirty="0" smtClean="0">
                <a:latin typeface="Arial Rounded MT Bold" pitchFamily="34" charset="0"/>
              </a:rPr>
              <a:t> Millions </a:t>
            </a:r>
            <a:r>
              <a:rPr lang="en-US" sz="1600" dirty="0" smtClean="0">
                <a:latin typeface="Arial Rounded MT Bold" pitchFamily="34" charset="0"/>
              </a:rPr>
              <a:t>of people use Amazon and </a:t>
            </a:r>
            <a:r>
              <a:rPr lang="en-US" sz="1600" dirty="0" err="1" smtClean="0">
                <a:latin typeface="Arial Rounded MT Bold" pitchFamily="34" charset="0"/>
              </a:rPr>
              <a:t>Flipkart</a:t>
            </a:r>
            <a:r>
              <a:rPr lang="en-US" sz="1600" dirty="0" smtClean="0">
                <a:latin typeface="Arial Rounded MT Bold" pitchFamily="34" charset="0"/>
              </a:rPr>
              <a: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r>
              <a:rPr lang="en-US" sz="1600" dirty="0" smtClean="0">
                <a:latin typeface="Arial Rounded MT Bold" pitchFamily="34" charset="0"/>
              </a:rPr>
              <a:t>.</a:t>
            </a:r>
          </a:p>
          <a:p>
            <a:pPr algn="just"/>
            <a:endParaRPr lang="en-US" sz="1400" dirty="0" smtClean="0">
              <a:latin typeface="Arial Rounded MT Bold" pitchFamily="34" charset="0"/>
            </a:endParaRPr>
          </a:p>
          <a:p>
            <a:pPr algn="just">
              <a:buFont typeface="Wingdings" pitchFamily="2" charset="2"/>
              <a:buChar char="v"/>
            </a:pPr>
            <a:r>
              <a:rPr lang="en-US" sz="1600" dirty="0" smtClean="0">
                <a:latin typeface="Arial Rounded MT Bold" pitchFamily="34" charset="0"/>
              </a:rPr>
              <a:t> The </a:t>
            </a:r>
            <a:r>
              <a:rPr lang="en-US" sz="1600" dirty="0" smtClean="0">
                <a:latin typeface="Arial Rounded MT Bold" pitchFamily="34" charset="0"/>
              </a:rPr>
              <a:t>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r>
              <a:rPr lang="en-US" sz="1600" dirty="0" smtClean="0">
                <a:latin typeface="Arial Rounded MT Bold" pitchFamily="34" charset="0"/>
              </a:rPr>
              <a:t>).</a:t>
            </a:r>
          </a:p>
          <a:p>
            <a:pPr algn="just">
              <a:buFont typeface="Wingdings" pitchFamily="2" charset="2"/>
              <a:buChar char="v"/>
            </a:pPr>
            <a:endParaRPr lang="en-US" sz="1600" dirty="0" smtClean="0">
              <a:latin typeface="Arial Rounded MT Bold" pitchFamily="34" charset="0"/>
            </a:endParaRPr>
          </a:p>
          <a:p>
            <a:pPr algn="just">
              <a:buFont typeface="Wingdings" pitchFamily="2" charset="2"/>
              <a:buChar char="v"/>
            </a:pPr>
            <a:r>
              <a:rPr lang="en-US" sz="1600" dirty="0" smtClean="0">
                <a:latin typeface="Arial Rounded MT Bold" pitchFamily="34" charset="0"/>
              </a:rPr>
              <a:t> This </a:t>
            </a:r>
            <a:r>
              <a:rPr lang="en-US" sz="1600" dirty="0" smtClean="0">
                <a:latin typeface="Arial Rounded MT Bold" pitchFamily="34" charset="0"/>
              </a:rPr>
              <a:t>task is similar to Sentiment Analysis, but instead of predicting the positive and negative sentiment (sometimes neutral also), here we need to predict the rating</a:t>
            </a:r>
            <a:r>
              <a:rPr lang="en-US" sz="1600" dirty="0" smtClean="0">
                <a:latin typeface="Arial Rounded MT Bold" pitchFamily="34" charset="0"/>
              </a:rPr>
              <a:t>.</a:t>
            </a:r>
            <a:endParaRPr lang="en-IN" sz="1600" dirty="0" smtClean="0">
              <a:latin typeface="Arial Rounded MT Bold"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95789"/>
            <a:ext cx="7696200" cy="5016758"/>
          </a:xfrm>
          <a:prstGeom prst="rect">
            <a:avLst/>
          </a:prstGeom>
          <a:noFill/>
        </p:spPr>
        <p:txBody>
          <a:bodyPr wrap="square" rtlCol="0">
            <a:spAutoFit/>
          </a:bodyPr>
          <a:lstStyle/>
          <a:p>
            <a:pPr algn="just"/>
            <a:endParaRPr lang="en-US" sz="1600" dirty="0" smtClean="0">
              <a:latin typeface="Arial" pitchFamily="34" charset="0"/>
              <a:cs typeface="Arial" pitchFamily="34" charset="0"/>
            </a:endParaRPr>
          </a:p>
          <a:p>
            <a:pPr algn="just">
              <a:buFont typeface="Wingdings" pitchFamily="2" charset="2"/>
              <a:buChar char="v"/>
            </a:pPr>
            <a:r>
              <a:rPr lang="en-US" sz="1600" dirty="0" smtClean="0">
                <a:latin typeface="Arial Rounded MT Bold" pitchFamily="34" charset="0"/>
              </a:rPr>
              <a:t> The </a:t>
            </a:r>
            <a:r>
              <a:rPr lang="en-US" sz="1600" dirty="0" smtClean="0">
                <a:latin typeface="Arial Rounded MT Bold" pitchFamily="34" charset="0"/>
              </a:rPr>
              <a:t>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r>
              <a:rPr lang="en-US" sz="1600" dirty="0" smtClean="0">
                <a:latin typeface="Arial Rounded MT Bold" pitchFamily="34" charset="0"/>
              </a:rPr>
              <a:t>.</a:t>
            </a:r>
          </a:p>
          <a:p>
            <a:pPr algn="just"/>
            <a:endParaRPr lang="en-US" sz="1600" dirty="0" smtClean="0">
              <a:latin typeface="Arial Rounded MT Bold" pitchFamily="34" charset="0"/>
            </a:endParaRPr>
          </a:p>
          <a:p>
            <a:pPr algn="just">
              <a:buFont typeface="Wingdings" pitchFamily="2" charset="2"/>
              <a:buChar char="v"/>
            </a:pPr>
            <a:r>
              <a:rPr lang="en-US" sz="1600" dirty="0" smtClean="0">
                <a:latin typeface="Arial Rounded MT Bold" pitchFamily="34" charset="0"/>
              </a:rPr>
              <a:t> The </a:t>
            </a:r>
            <a:r>
              <a:rPr lang="en-US" sz="1600" dirty="0" smtClean="0">
                <a:latin typeface="Arial Rounded MT Bold" pitchFamily="34" charset="0"/>
              </a:rPr>
              <a:t>ability to successfully decide whether a review will be helpful to other customers and thus give the product more exposure is vital to companies that support these reviews, companies like Google, Amazon, </a:t>
            </a:r>
            <a:r>
              <a:rPr lang="en-US" sz="1600" dirty="0" err="1" smtClean="0">
                <a:latin typeface="Arial Rounded MT Bold" pitchFamily="34" charset="0"/>
              </a:rPr>
              <a:t>Flipkart</a:t>
            </a:r>
            <a:r>
              <a:rPr lang="en-US" sz="1600" dirty="0" smtClean="0">
                <a:latin typeface="Arial Rounded MT Bold" pitchFamily="34" charset="0"/>
              </a:rPr>
              <a:t> etc</a:t>
            </a:r>
            <a:r>
              <a:rPr lang="en-US" sz="1600" dirty="0" smtClean="0">
                <a:latin typeface="Arial Rounded MT Bold" pitchFamily="34" charset="0"/>
              </a:rPr>
              <a:t>.</a:t>
            </a:r>
          </a:p>
          <a:p>
            <a:pPr algn="just">
              <a:buFont typeface="Wingdings" pitchFamily="2" charset="2"/>
              <a:buChar char="v"/>
            </a:pPr>
            <a:endParaRPr lang="en-US" sz="1600" dirty="0" smtClean="0">
              <a:latin typeface="Arial Rounded MT Bold" pitchFamily="34" charset="0"/>
            </a:endParaRPr>
          </a:p>
          <a:p>
            <a:pPr algn="just">
              <a:buFont typeface="Wingdings" pitchFamily="2" charset="2"/>
              <a:buChar char="v"/>
            </a:pPr>
            <a:r>
              <a:rPr lang="en-US" sz="1600" dirty="0" smtClean="0">
                <a:latin typeface="Arial Rounded MT Bold" pitchFamily="34" charset="0"/>
              </a:rPr>
              <a:t> There </a:t>
            </a:r>
            <a:r>
              <a:rPr lang="en-US" sz="1600" dirty="0" smtClean="0">
                <a:latin typeface="Arial Rounded MT Bold" pitchFamily="34" charset="0"/>
              </a:rPr>
              <a:t>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sz="1600" dirty="0" smtClean="0">
              <a:latin typeface="Arial Rounded MT Bold" pitchFamily="34" charset="0"/>
            </a:endParaRPr>
          </a:p>
          <a:p>
            <a:pPr algn="just"/>
            <a:endParaRPr lang="en-US" sz="1600" dirty="0" smtClean="0">
              <a:latin typeface="Arial Rounded MT Bold" panose="020F0704030504030204" pitchFamily="34" charset="0"/>
            </a:endParaRPr>
          </a:p>
          <a:p>
            <a:pPr algn="just"/>
            <a:r>
              <a:rPr lang="en-US" sz="1600" dirty="0" smtClean="0">
                <a:latin typeface="Arial" pitchFamily="34" charset="0"/>
                <a:cs typeface="Arial" pitchFamily="34" charset="0"/>
              </a:rPr>
              <a:t> </a:t>
            </a:r>
          </a:p>
          <a:p>
            <a:r>
              <a:rPr lang="en-US" sz="1600" dirty="0" smtClean="0">
                <a:latin typeface="Arial" pitchFamily="34" charset="0"/>
                <a:cs typeface="Arial" pitchFamily="34" charset="0"/>
              </a:rPr>
              <a:t> </a:t>
            </a:r>
          </a:p>
        </p:txBody>
      </p:sp>
      <p:sp>
        <p:nvSpPr>
          <p:cNvPr id="3" name="Rectangle 2"/>
          <p:cNvSpPr/>
          <p:nvPr/>
        </p:nvSpPr>
        <p:spPr>
          <a:xfrm>
            <a:off x="1295400" y="373618"/>
            <a:ext cx="7086600" cy="400110"/>
          </a:xfrm>
          <a:prstGeom prst="rect">
            <a:avLst/>
          </a:prstGeom>
        </p:spPr>
        <p:txBody>
          <a:bodyPr wrap="square">
            <a:spAutoFit/>
          </a:bodyPr>
          <a:lstStyle/>
          <a:p>
            <a:r>
              <a:rPr lang="en-US" sz="2000" b="1" u="sng" dirty="0" smtClean="0">
                <a:latin typeface="Arial Rounded MT Bold" pitchFamily="34" charset="0"/>
              </a:rPr>
              <a:t>PROBLEM STATEMENT</a:t>
            </a:r>
            <a:endParaRPr lang="en-US" sz="2000" b="1" u="sng" dirty="0">
              <a:latin typeface="Arial Rounded MT Bold"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373618"/>
            <a:ext cx="7086600" cy="400110"/>
          </a:xfrm>
          <a:prstGeom prst="rect">
            <a:avLst/>
          </a:prstGeom>
        </p:spPr>
        <p:txBody>
          <a:bodyPr wrap="square">
            <a:spAutoFit/>
          </a:bodyPr>
          <a:lstStyle/>
          <a:p>
            <a:r>
              <a:rPr lang="en-US" sz="2000" b="1" u="sng" dirty="0" smtClean="0">
                <a:latin typeface="Arial Rounded MT Bold" panose="020F0704030504030204" pitchFamily="34" charset="0"/>
              </a:rPr>
              <a:t>DATA COLLECTION PHASE</a:t>
            </a:r>
            <a:endParaRPr lang="en-US" sz="2000" b="1" u="sng" dirty="0"/>
          </a:p>
        </p:txBody>
      </p:sp>
      <p:sp>
        <p:nvSpPr>
          <p:cNvPr id="5" name="Content Placeholder 2">
            <a:extLst>
              <a:ext uri="{FF2B5EF4-FFF2-40B4-BE49-F238E27FC236}">
                <a16:creationId xmlns:a16="http://schemas.microsoft.com/office/drawing/2014/main" xmlns="" id="{30A24F7C-04EE-4AF3-B006-65F1A42A0867}"/>
              </a:ext>
            </a:extLst>
          </p:cNvPr>
          <p:cNvSpPr>
            <a:spLocks noGrp="1"/>
          </p:cNvSpPr>
          <p:nvPr>
            <p:ph idx="1"/>
          </p:nvPr>
        </p:nvSpPr>
        <p:spPr>
          <a:xfrm>
            <a:off x="1295400" y="819150"/>
            <a:ext cx="7674429" cy="3581400"/>
          </a:xfrm>
        </p:spPr>
        <p:txBody>
          <a:bodyPr>
            <a:normAutofit/>
          </a:bodyPr>
          <a:lstStyle/>
          <a:p>
            <a:pPr algn="just"/>
            <a:r>
              <a:rPr lang="en-US" sz="1600" dirty="0">
                <a:latin typeface="Arial Rounded MT Bold" pitchFamily="34" charset="0"/>
              </a:rPr>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pPr algn="just"/>
            <a:r>
              <a:rPr lang="en-US" sz="1600" dirty="0">
                <a:latin typeface="Arial Rounded MT Bold" pitchFamily="34" charset="0"/>
              </a:rPr>
              <a:t>Basically, we need these columns:</a:t>
            </a:r>
          </a:p>
          <a:p>
            <a:pPr marL="0" indent="0" algn="just">
              <a:buNone/>
            </a:pPr>
            <a:r>
              <a:rPr lang="en-US" sz="1600" dirty="0">
                <a:latin typeface="Arial Rounded MT Bold" pitchFamily="34" charset="0"/>
              </a:rPr>
              <a:t>	1) reviews of the product.</a:t>
            </a:r>
          </a:p>
          <a:p>
            <a:pPr marL="0" indent="0" algn="just">
              <a:buNone/>
            </a:pPr>
            <a:r>
              <a:rPr lang="en-US" sz="1600" dirty="0">
                <a:latin typeface="Arial Rounded MT Bold" pitchFamily="34" charset="0"/>
              </a:rPr>
              <a:t>	2) rating of the product.</a:t>
            </a:r>
          </a:p>
          <a:p>
            <a:pPr algn="just"/>
            <a:r>
              <a:rPr lang="en-US" sz="1600" dirty="0">
                <a:latin typeface="Arial Rounded MT Bold" pitchFamily="34" charset="0"/>
              </a:rPr>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373618"/>
            <a:ext cx="7086600" cy="400110"/>
          </a:xfrm>
          <a:prstGeom prst="rect">
            <a:avLst/>
          </a:prstGeom>
        </p:spPr>
        <p:txBody>
          <a:bodyPr wrap="square">
            <a:spAutoFit/>
          </a:bodyPr>
          <a:lstStyle/>
          <a:p>
            <a:r>
              <a:rPr lang="en-US" sz="2000" b="1" u="sng" dirty="0" smtClean="0">
                <a:latin typeface="Arial Rounded MT Bold" panose="020F0704030504030204" pitchFamily="34" charset="0"/>
              </a:rPr>
              <a:t>MODEL BUILDING PHASE</a:t>
            </a:r>
            <a:endParaRPr lang="en-US" sz="2000" b="1" u="sng" dirty="0"/>
          </a:p>
        </p:txBody>
      </p:sp>
      <p:sp>
        <p:nvSpPr>
          <p:cNvPr id="6" name="Rectangle 5"/>
          <p:cNvSpPr/>
          <p:nvPr/>
        </p:nvSpPr>
        <p:spPr>
          <a:xfrm>
            <a:off x="1295400" y="837783"/>
            <a:ext cx="7391400" cy="2800767"/>
          </a:xfrm>
          <a:prstGeom prst="rect">
            <a:avLst/>
          </a:prstGeom>
        </p:spPr>
        <p:txBody>
          <a:bodyPr wrap="square">
            <a:spAutoFit/>
          </a:bodyPr>
          <a:lstStyle/>
          <a:p>
            <a:pPr algn="just"/>
            <a:r>
              <a:rPr lang="en-US" sz="1600" dirty="0" smtClean="0">
                <a:latin typeface="Arial Rounded MT Bold" pitchFamily="34"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algn="just"/>
            <a:r>
              <a:rPr lang="en-US" sz="1600" dirty="0" smtClean="0">
                <a:latin typeface="Arial Rounded MT Bold" pitchFamily="34" charset="0"/>
              </a:rPr>
              <a:t>	1. Data Cleaning</a:t>
            </a:r>
          </a:p>
          <a:p>
            <a:pPr algn="just"/>
            <a:r>
              <a:rPr lang="en-US" sz="1600" dirty="0" smtClean="0">
                <a:latin typeface="Arial Rounded MT Bold" pitchFamily="34" charset="0"/>
              </a:rPr>
              <a:t>	2. Exploratory Data Analysis and Visualization</a:t>
            </a:r>
          </a:p>
          <a:p>
            <a:pPr algn="just"/>
            <a:r>
              <a:rPr lang="en-US" sz="1600" dirty="0" smtClean="0">
                <a:latin typeface="Arial Rounded MT Bold" pitchFamily="34" charset="0"/>
              </a:rPr>
              <a:t>	3. Data Pre-processing</a:t>
            </a:r>
          </a:p>
          <a:p>
            <a:pPr algn="just"/>
            <a:r>
              <a:rPr lang="en-US" sz="1600" dirty="0" smtClean="0">
                <a:latin typeface="Arial Rounded MT Bold" pitchFamily="34" charset="0"/>
              </a:rPr>
              <a:t>	4. Model Building</a:t>
            </a:r>
          </a:p>
          <a:p>
            <a:pPr algn="just"/>
            <a:r>
              <a:rPr lang="en-US" sz="1600" dirty="0" smtClean="0">
                <a:latin typeface="Arial Rounded MT Bold" pitchFamily="34" charset="0"/>
              </a:rPr>
              <a:t>	5. Model Evaluation</a:t>
            </a:r>
          </a:p>
          <a:p>
            <a:pPr algn="just"/>
            <a:r>
              <a:rPr lang="en-US" sz="1600" dirty="0" smtClean="0">
                <a:latin typeface="Arial Rounded MT Bold" pitchFamily="34" charset="0"/>
              </a:rPr>
              <a:t>	6. Selecting the Best classification model</a:t>
            </a:r>
            <a:endParaRPr lang="en-US" sz="1600" dirty="0">
              <a:latin typeface="Arial Rounded MT Bol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xmlns="" val="2989775263"/>
              </p:ext>
            </p:extLst>
          </p:nvPr>
        </p:nvGraphicFramePr>
        <p:xfrm>
          <a:off x="1371600" y="1047750"/>
          <a:ext cx="7086600" cy="3307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295400" y="526018"/>
            <a:ext cx="7086600" cy="400110"/>
          </a:xfrm>
          <a:prstGeom prst="rect">
            <a:avLst/>
          </a:prstGeom>
        </p:spPr>
        <p:txBody>
          <a:bodyPr wrap="square">
            <a:spAutoFit/>
          </a:bodyPr>
          <a:lstStyle/>
          <a:p>
            <a:r>
              <a:rPr lang="en-US" sz="2000" b="1" u="sng" dirty="0" smtClean="0">
                <a:latin typeface="Arial Rounded MT Bold" panose="020F0704030504030204" pitchFamily="34" charset="0"/>
              </a:rPr>
              <a:t>PROJECT FLOW</a:t>
            </a:r>
            <a:endParaRPr lang="en-US" sz="2000" b="1"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09409"/>
            <a:ext cx="7696200" cy="3662541"/>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Hardware, Software and Tools</a:t>
            </a:r>
            <a:endParaRPr lang="en-US" sz="12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pPr>
              <a:buFont typeface="Wingdings" pitchFamily="2" charset="2"/>
              <a:buChar char="v"/>
            </a:pPr>
            <a:r>
              <a:rPr lang="en-IN" sz="1600" dirty="0">
                <a:latin typeface="Arial Rounded MT Bold" pitchFamily="34" charset="0"/>
                <a:cs typeface="Arial" pitchFamily="34" charset="0"/>
              </a:rPr>
              <a:t> </a:t>
            </a:r>
            <a:r>
              <a:rPr lang="en-US" sz="1600" dirty="0" smtClean="0">
                <a:latin typeface="Arial Rounded MT Bold" pitchFamily="34" charset="0"/>
                <a:cs typeface="Arial" pitchFamily="34" charset="0"/>
              </a:rPr>
              <a:t>For doing this project, we require laptop with high configuration and specification with a stable Internet connection.</a:t>
            </a:r>
          </a:p>
          <a:p>
            <a:pPr>
              <a:buFont typeface="Wingdings" pitchFamily="2" charset="2"/>
              <a:buChar char="v"/>
            </a:pPr>
            <a:endParaRPr lang="en-US" sz="1600" dirty="0">
              <a:latin typeface="Arial Rounded MT Bold" pitchFamily="34" charset="0"/>
              <a:cs typeface="Arial" pitchFamily="34" charset="0"/>
            </a:endParaRPr>
          </a:p>
          <a:p>
            <a:pPr>
              <a:buFont typeface="Wingdings" pitchFamily="2" charset="2"/>
              <a:buChar char="v"/>
            </a:pPr>
            <a:r>
              <a:rPr lang="en-US" sz="1600" dirty="0" smtClean="0">
                <a:latin typeface="Arial Rounded MT Bold" pitchFamily="34" charset="0"/>
                <a:cs typeface="Arial" pitchFamily="34" charset="0"/>
              </a:rPr>
              <a:t> Microsoft office, Anaconda distribution as software.</a:t>
            </a:r>
          </a:p>
          <a:p>
            <a:pPr>
              <a:buFont typeface="Wingdings" pitchFamily="2" charset="2"/>
              <a:buChar char="v"/>
            </a:pPr>
            <a:endParaRPr lang="en-US" sz="1600" dirty="0">
              <a:latin typeface="Arial Rounded MT Bold" pitchFamily="34" charset="0"/>
              <a:cs typeface="Arial" pitchFamily="34" charset="0"/>
            </a:endParaRPr>
          </a:p>
          <a:p>
            <a:pPr>
              <a:buFont typeface="Wingdings" pitchFamily="2" charset="2"/>
              <a:buChar char="v"/>
            </a:pPr>
            <a:r>
              <a:rPr lang="en-US" sz="1600" dirty="0" smtClean="0">
                <a:latin typeface="Arial Rounded MT Bold" pitchFamily="34" charset="0"/>
                <a:cs typeface="Arial" pitchFamily="34" charset="0"/>
              </a:rPr>
              <a:t> Python 3.x as programming language. </a:t>
            </a:r>
          </a:p>
          <a:p>
            <a:pPr>
              <a:buFont typeface="Wingdings" pitchFamily="2" charset="2"/>
              <a:buChar char="v"/>
            </a:pPr>
            <a:endParaRPr lang="en-US" sz="1600" dirty="0">
              <a:latin typeface="Arial Rounded MT Bold" pitchFamily="34" charset="0"/>
              <a:cs typeface="Arial" pitchFamily="34" charset="0"/>
            </a:endParaRPr>
          </a:p>
          <a:p>
            <a:pPr>
              <a:buFont typeface="Wingdings" pitchFamily="2" charset="2"/>
              <a:buChar char="v"/>
            </a:pPr>
            <a:r>
              <a:rPr lang="en-US" sz="1600" dirty="0" smtClean="0">
                <a:latin typeface="Arial Rounded MT Bold" pitchFamily="34" charset="0"/>
                <a:cs typeface="Arial" pitchFamily="34" charset="0"/>
              </a:rPr>
              <a:t> </a:t>
            </a:r>
            <a:r>
              <a:rPr lang="en-US" sz="1600" dirty="0" err="1" smtClean="0">
                <a:latin typeface="Arial Rounded MT Bold" pitchFamily="34" charset="0"/>
                <a:cs typeface="Arial" pitchFamily="34" charset="0"/>
              </a:rPr>
              <a:t>Jupyter</a:t>
            </a:r>
            <a:r>
              <a:rPr lang="en-US" sz="1600" dirty="0" smtClean="0">
                <a:latin typeface="Arial Rounded MT Bold" pitchFamily="34" charset="0"/>
                <a:cs typeface="Arial" pitchFamily="34" charset="0"/>
              </a:rPr>
              <a:t> Notebook as Editor which is in Anaconda navigator. </a:t>
            </a:r>
          </a:p>
          <a:p>
            <a:endParaRPr lang="en-IN" sz="1600" dirty="0" smtClean="0">
              <a:solidFill>
                <a:schemeClr val="tx1"/>
              </a:solidFill>
              <a:effectLst/>
              <a:latin typeface="Arial Rounded MT Bold" pitchFamily="34" charset="0"/>
              <a:ea typeface="Calibri" panose="020F0502020204030204" pitchFamily="34" charset="0"/>
              <a:cs typeface="Arial" pitchFamily="34" charset="0"/>
            </a:endParaRPr>
          </a:p>
          <a:p>
            <a:pPr>
              <a:buFont typeface="Wingdings" pitchFamily="2" charset="2"/>
              <a:buChar char="v"/>
            </a:pPr>
            <a:r>
              <a:rPr lang="en-IN" sz="1600" dirty="0" smtClean="0">
                <a:latin typeface="Arial Rounded MT Bold" pitchFamily="34" charset="0"/>
                <a:ea typeface="Calibri" panose="020F0502020204030204" pitchFamily="34" charset="0"/>
                <a:cs typeface="Arial" pitchFamily="34" charset="0"/>
              </a:rPr>
              <a:t> Some tools or libraries required like </a:t>
            </a:r>
            <a:r>
              <a:rPr lang="en-IN" sz="1600" dirty="0" err="1" smtClean="0">
                <a:latin typeface="Arial Rounded MT Bold" pitchFamily="34" charset="0"/>
                <a:ea typeface="Calibri" panose="020F0502020204030204" pitchFamily="34" charset="0"/>
                <a:cs typeface="Arial" pitchFamily="34" charset="0"/>
              </a:rPr>
              <a:t>Numpy</a:t>
            </a:r>
            <a:r>
              <a:rPr lang="en-IN" sz="1600" dirty="0" smtClean="0">
                <a:latin typeface="Arial Rounded MT Bold" pitchFamily="34" charset="0"/>
                <a:ea typeface="Calibri" panose="020F0502020204030204" pitchFamily="34" charset="0"/>
                <a:cs typeface="Arial" pitchFamily="34" charset="0"/>
              </a:rPr>
              <a:t> – used to numerical calculations. Pandas – used to data manipulation. </a:t>
            </a:r>
            <a:r>
              <a:rPr lang="en-IN" sz="1600" dirty="0" err="1" smtClean="0">
                <a:latin typeface="Arial Rounded MT Bold" pitchFamily="34" charset="0"/>
                <a:ea typeface="Calibri" panose="020F0502020204030204" pitchFamily="34" charset="0"/>
                <a:cs typeface="Arial" pitchFamily="34" charset="0"/>
              </a:rPr>
              <a:t>Matplotlib</a:t>
            </a:r>
            <a:r>
              <a:rPr lang="en-IN" sz="1600" dirty="0" smtClean="0">
                <a:latin typeface="Arial Rounded MT Bold" pitchFamily="34" charset="0"/>
                <a:ea typeface="Calibri" panose="020F0502020204030204" pitchFamily="34" charset="0"/>
                <a:cs typeface="Arial" pitchFamily="34" charset="0"/>
              </a:rPr>
              <a:t> and </a:t>
            </a:r>
            <a:r>
              <a:rPr lang="en-IN" sz="1600" dirty="0" err="1" smtClean="0">
                <a:latin typeface="Arial Rounded MT Bold" pitchFamily="34" charset="0"/>
                <a:ea typeface="Calibri" panose="020F0502020204030204" pitchFamily="34" charset="0"/>
                <a:cs typeface="Arial" pitchFamily="34" charset="0"/>
              </a:rPr>
              <a:t>Seaborn</a:t>
            </a:r>
            <a:r>
              <a:rPr lang="en-IN" sz="1600" dirty="0" smtClean="0">
                <a:latin typeface="Arial Rounded MT Bold" pitchFamily="34" charset="0"/>
                <a:ea typeface="Calibri" panose="020F0502020204030204" pitchFamily="34" charset="0"/>
                <a:cs typeface="Arial" pitchFamily="34" charset="0"/>
              </a:rPr>
              <a:t> – used to data  </a:t>
            </a:r>
            <a:r>
              <a:rPr lang="en-IN" sz="1600" dirty="0" smtClean="0">
                <a:latin typeface="Arial Rounded MT Bold" pitchFamily="34" charset="0"/>
                <a:ea typeface="Calibri" panose="020F0502020204030204" pitchFamily="34" charset="0"/>
                <a:cs typeface="Arial" pitchFamily="34" charset="0"/>
              </a:rPr>
              <a:t>visualization, </a:t>
            </a:r>
            <a:r>
              <a:rPr lang="en-IN" sz="1600" dirty="0" err="1" smtClean="0">
                <a:latin typeface="Arial Rounded MT Bold" pitchFamily="34" charset="0"/>
                <a:ea typeface="Calibri" panose="020F0502020204030204" pitchFamily="34" charset="0"/>
                <a:cs typeface="Arial" pitchFamily="34" charset="0"/>
              </a:rPr>
              <a:t>Sklearn</a:t>
            </a:r>
            <a:r>
              <a:rPr lang="en-IN" sz="1600" dirty="0" smtClean="0">
                <a:latin typeface="Arial Rounded MT Bold" pitchFamily="34" charset="0"/>
                <a:ea typeface="Calibri" panose="020F0502020204030204" pitchFamily="34" charset="0"/>
                <a:cs typeface="Arial" pitchFamily="34" charset="0"/>
              </a:rPr>
              <a:t>, </a:t>
            </a:r>
            <a:r>
              <a:rPr lang="en-IN" sz="1600" dirty="0" err="1" smtClean="0">
                <a:latin typeface="Arial Rounded MT Bold" pitchFamily="34" charset="0"/>
                <a:ea typeface="Calibri" panose="020F0502020204030204" pitchFamily="34" charset="0"/>
                <a:cs typeface="Arial" pitchFamily="34" charset="0"/>
              </a:rPr>
              <a:t>missingno</a:t>
            </a:r>
            <a:r>
              <a:rPr lang="en-IN" sz="1600" dirty="0" smtClean="0">
                <a:latin typeface="Arial Rounded MT Bold" pitchFamily="34" charset="0"/>
                <a:ea typeface="Calibri" panose="020F0502020204030204" pitchFamily="34" charset="0"/>
                <a:cs typeface="Arial" pitchFamily="34" charset="0"/>
              </a:rPr>
              <a:t>, NLTK.</a:t>
            </a:r>
            <a:endParaRPr lang="en-IN" sz="16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509409"/>
            <a:ext cx="7696200" cy="1015663"/>
          </a:xfrm>
          <a:prstGeom prst="rect">
            <a:avLst/>
          </a:prstGeom>
          <a:noFill/>
        </p:spPr>
        <p:txBody>
          <a:bodyPr wrap="square" rtlCol="0">
            <a:spAutoFit/>
          </a:bodyPr>
          <a:lstStyle/>
          <a:p>
            <a:r>
              <a:rPr lang="en-US" sz="2000" b="1" u="sng" dirty="0" smtClean="0">
                <a:latin typeface="Arial Rounded MT Bold" pitchFamily="34" charset="0"/>
                <a:cs typeface="Arial" pitchFamily="34" charset="0"/>
              </a:rPr>
              <a:t>DATA PREPROCESSING</a:t>
            </a:r>
            <a:endParaRPr lang="en-US" sz="2000" b="1" u="sng" dirty="0" smtClean="0">
              <a:latin typeface="Arial Rounded MT Bold" pitchFamily="34" charset="0"/>
              <a:cs typeface="Arial" pitchFamily="34" charset="0"/>
            </a:endParaRPr>
          </a:p>
          <a:p>
            <a:endParaRPr lang="en-US" sz="2000" b="1" u="sng" dirty="0" smtClean="0">
              <a:latin typeface="Arial Rounded MT Bold" pitchFamily="34" charset="0"/>
              <a:cs typeface="Arial" pitchFamily="34" charset="0"/>
            </a:endParaRPr>
          </a:p>
          <a:p>
            <a:endParaRPr lang="en-IN" sz="2000" dirty="0" smtClean="0">
              <a:solidFill>
                <a:schemeClr val="tx1"/>
              </a:solidFill>
              <a:effectLst/>
              <a:latin typeface="Arial Rounded MT Bold"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a:xfrm>
            <a:off x="1295400" y="1068070"/>
            <a:ext cx="7467600" cy="3484880"/>
          </a:xfrm>
        </p:spPr>
        <p:txBody>
          <a:bodyPr>
            <a:normAutofit fontScale="55000" lnSpcReduction="20000"/>
          </a:bodyPr>
          <a:lstStyle/>
          <a:p>
            <a:pPr>
              <a:buFont typeface="Wingdings" pitchFamily="2" charset="2"/>
              <a:buChar char="v"/>
            </a:pPr>
            <a:r>
              <a:rPr lang="en-US" dirty="0">
                <a:latin typeface="Arial Rounded MT Bold" pitchFamily="34" charset="0"/>
              </a:rPr>
              <a:t>Importing the necessary libraries/dependencies</a:t>
            </a:r>
          </a:p>
          <a:p>
            <a:pPr>
              <a:buFont typeface="Wingdings" pitchFamily="2" charset="2"/>
              <a:buChar char="v"/>
            </a:pPr>
            <a:r>
              <a:rPr lang="en-US" dirty="0">
                <a:latin typeface="Arial Rounded MT Bold" pitchFamily="34" charset="0"/>
              </a:rPr>
              <a:t>Checking dataset dimensions and null value details</a:t>
            </a:r>
          </a:p>
          <a:p>
            <a:pPr>
              <a:buFont typeface="Wingdings" pitchFamily="2" charset="2"/>
              <a:buChar char="v"/>
            </a:pPr>
            <a:r>
              <a:rPr lang="en-IN" dirty="0">
                <a:latin typeface="Arial Rounded MT Bold" pitchFamily="34" charset="0"/>
              </a:rPr>
              <a:t>Taking a look at various label categories using the Unique method</a:t>
            </a:r>
          </a:p>
          <a:p>
            <a:pPr>
              <a:buFont typeface="Wingdings" pitchFamily="2" charset="2"/>
              <a:buChar char="v"/>
            </a:pPr>
            <a:r>
              <a:rPr lang="en-IN" dirty="0">
                <a:latin typeface="Arial Rounded MT Bold" pitchFamily="34" charset="0"/>
              </a:rPr>
              <a:t>Performing data cleaning and then visualization steps</a:t>
            </a:r>
          </a:p>
          <a:p>
            <a:pPr>
              <a:buFont typeface="Wingdings" pitchFamily="2" charset="2"/>
              <a:buChar char="v"/>
            </a:pPr>
            <a:r>
              <a:rPr lang="en-IN" dirty="0">
                <a:latin typeface="Arial Rounded MT Bold" pitchFamily="34" charset="0"/>
              </a:rPr>
              <a:t>Making Word Clouds for loud words in each label class</a:t>
            </a:r>
          </a:p>
          <a:p>
            <a:pPr>
              <a:buFont typeface="Wingdings" pitchFamily="2" charset="2"/>
              <a:buChar char="v"/>
            </a:pPr>
            <a:r>
              <a:rPr lang="en-IN" dirty="0">
                <a:latin typeface="Arial Rounded MT Bold" pitchFamily="34" charset="0"/>
              </a:rPr>
              <a:t>Handling the class imbalance issue manually and fixing it</a:t>
            </a:r>
          </a:p>
          <a:p>
            <a:pPr>
              <a:buFont typeface="Wingdings" pitchFamily="2" charset="2"/>
              <a:buChar char="v"/>
            </a:pPr>
            <a:r>
              <a:rPr lang="en-IN" dirty="0">
                <a:latin typeface="Arial Rounded MT Bold" pitchFamily="34" charset="0"/>
              </a:rPr>
              <a:t>Converting text into vectors using the TF-IDF Vectorizer</a:t>
            </a:r>
          </a:p>
          <a:p>
            <a:pPr>
              <a:buFont typeface="Wingdings" pitchFamily="2" charset="2"/>
              <a:buChar char="v"/>
            </a:pPr>
            <a:r>
              <a:rPr lang="en-IN" dirty="0">
                <a:latin typeface="Arial Rounded MT Bold" pitchFamily="34" charset="0"/>
              </a:rPr>
              <a:t>Splitting the dataset into train and test to build classification models</a:t>
            </a:r>
          </a:p>
          <a:p>
            <a:pPr>
              <a:buFont typeface="Wingdings" pitchFamily="2" charset="2"/>
              <a:buChar char="v"/>
            </a:pPr>
            <a:r>
              <a:rPr lang="en-IN" dirty="0">
                <a:latin typeface="Arial Rounded MT Bold" pitchFamily="34" charset="0"/>
              </a:rPr>
              <a:t>Evaluating the classification models with necessary metrics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6491</TotalTime>
  <Words>1082</Words>
  <Application>Microsoft Office PowerPoint</Application>
  <PresentationFormat>On-screen Show (16:9)</PresentationFormat>
  <Paragraphs>147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Solstice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242</cp:revision>
  <dcterms:created xsi:type="dcterms:W3CDTF">2022-01-23T06:37:11Z</dcterms:created>
  <dcterms:modified xsi:type="dcterms:W3CDTF">2022-04-18T22:11:18Z</dcterms:modified>
</cp:coreProperties>
</file>