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07"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2" r:id="rId18"/>
    <p:sldId id="301" r:id="rId19"/>
    <p:sldId id="300" r:id="rId20"/>
    <p:sldId id="303" r:id="rId21"/>
    <p:sldId id="308" r:id="rId22"/>
    <p:sldId id="304" r:id="rId23"/>
    <p:sldId id="305" r:id="rId24"/>
    <p:sldId id="30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6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F0F82B-13CC-4045-AF61-8CA02B003C91}" type="datetimeFigureOut">
              <a:rPr lang="en-IN" smtClean="0"/>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B0D54C-1433-4162-9240-BD910CF40D43}" type="slidenum">
              <a:rPr lang="en-IN" smtClean="0"/>
              <a:t>‹#›</a:t>
            </a:fld>
            <a:endParaRPr lang="en-IN"/>
          </a:p>
        </p:txBody>
      </p:sp>
    </p:spTree>
    <p:extLst>
      <p:ext uri="{BB962C8B-B14F-4D97-AF65-F5344CB8AC3E}">
        <p14:creationId xmlns:p14="http://schemas.microsoft.com/office/powerpoint/2010/main" val="1197614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F0F82B-13CC-4045-AF61-8CA02B003C91}" type="datetimeFigureOut">
              <a:rPr lang="en-IN" smtClean="0"/>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B0D54C-1433-4162-9240-BD910CF40D43}" type="slidenum">
              <a:rPr lang="en-IN" smtClean="0"/>
              <a:t>‹#›</a:t>
            </a:fld>
            <a:endParaRPr lang="en-IN"/>
          </a:p>
        </p:txBody>
      </p:sp>
    </p:spTree>
    <p:extLst>
      <p:ext uri="{BB962C8B-B14F-4D97-AF65-F5344CB8AC3E}">
        <p14:creationId xmlns:p14="http://schemas.microsoft.com/office/powerpoint/2010/main" val="861301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F0F82B-13CC-4045-AF61-8CA02B003C91}" type="datetimeFigureOut">
              <a:rPr lang="en-IN" smtClean="0"/>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B0D54C-1433-4162-9240-BD910CF40D4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16881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F0F82B-13CC-4045-AF61-8CA02B003C91}" type="datetimeFigureOut">
              <a:rPr lang="en-IN" smtClean="0"/>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B0D54C-1433-4162-9240-BD910CF40D43}" type="slidenum">
              <a:rPr lang="en-IN" smtClean="0"/>
              <a:t>‹#›</a:t>
            </a:fld>
            <a:endParaRPr lang="en-IN"/>
          </a:p>
        </p:txBody>
      </p:sp>
    </p:spTree>
    <p:extLst>
      <p:ext uri="{BB962C8B-B14F-4D97-AF65-F5344CB8AC3E}">
        <p14:creationId xmlns:p14="http://schemas.microsoft.com/office/powerpoint/2010/main" val="16108467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F0F82B-13CC-4045-AF61-8CA02B003C91}" type="datetimeFigureOut">
              <a:rPr lang="en-IN" smtClean="0"/>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B0D54C-1433-4162-9240-BD910CF40D4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08587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F0F82B-13CC-4045-AF61-8CA02B003C91}" type="datetimeFigureOut">
              <a:rPr lang="en-IN" smtClean="0"/>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B0D54C-1433-4162-9240-BD910CF40D43}" type="slidenum">
              <a:rPr lang="en-IN" smtClean="0"/>
              <a:t>‹#›</a:t>
            </a:fld>
            <a:endParaRPr lang="en-IN"/>
          </a:p>
        </p:txBody>
      </p:sp>
    </p:spTree>
    <p:extLst>
      <p:ext uri="{BB962C8B-B14F-4D97-AF65-F5344CB8AC3E}">
        <p14:creationId xmlns:p14="http://schemas.microsoft.com/office/powerpoint/2010/main" val="2945473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F0F82B-13CC-4045-AF61-8CA02B003C91}" type="datetimeFigureOut">
              <a:rPr lang="en-IN" smtClean="0"/>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B0D54C-1433-4162-9240-BD910CF40D43}" type="slidenum">
              <a:rPr lang="en-IN" smtClean="0"/>
              <a:t>‹#›</a:t>
            </a:fld>
            <a:endParaRPr lang="en-IN"/>
          </a:p>
        </p:txBody>
      </p:sp>
    </p:spTree>
    <p:extLst>
      <p:ext uri="{BB962C8B-B14F-4D97-AF65-F5344CB8AC3E}">
        <p14:creationId xmlns:p14="http://schemas.microsoft.com/office/powerpoint/2010/main" val="498034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F0F82B-13CC-4045-AF61-8CA02B003C91}" type="datetimeFigureOut">
              <a:rPr lang="en-IN" smtClean="0"/>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B0D54C-1433-4162-9240-BD910CF40D43}" type="slidenum">
              <a:rPr lang="en-IN" smtClean="0"/>
              <a:t>‹#›</a:t>
            </a:fld>
            <a:endParaRPr lang="en-IN"/>
          </a:p>
        </p:txBody>
      </p:sp>
    </p:spTree>
    <p:extLst>
      <p:ext uri="{BB962C8B-B14F-4D97-AF65-F5344CB8AC3E}">
        <p14:creationId xmlns:p14="http://schemas.microsoft.com/office/powerpoint/2010/main" val="3895634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F0F82B-13CC-4045-AF61-8CA02B003C91}" type="datetimeFigureOut">
              <a:rPr lang="en-IN" smtClean="0"/>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B0D54C-1433-4162-9240-BD910CF40D43}" type="slidenum">
              <a:rPr lang="en-IN" smtClean="0"/>
              <a:t>‹#›</a:t>
            </a:fld>
            <a:endParaRPr lang="en-IN"/>
          </a:p>
        </p:txBody>
      </p:sp>
    </p:spTree>
    <p:extLst>
      <p:ext uri="{BB962C8B-B14F-4D97-AF65-F5344CB8AC3E}">
        <p14:creationId xmlns:p14="http://schemas.microsoft.com/office/powerpoint/2010/main" val="700119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F0F82B-13CC-4045-AF61-8CA02B003C91}" type="datetimeFigureOut">
              <a:rPr lang="en-IN" smtClean="0"/>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B0D54C-1433-4162-9240-BD910CF40D43}" type="slidenum">
              <a:rPr lang="en-IN" smtClean="0"/>
              <a:t>‹#›</a:t>
            </a:fld>
            <a:endParaRPr lang="en-IN"/>
          </a:p>
        </p:txBody>
      </p:sp>
    </p:spTree>
    <p:extLst>
      <p:ext uri="{BB962C8B-B14F-4D97-AF65-F5344CB8AC3E}">
        <p14:creationId xmlns:p14="http://schemas.microsoft.com/office/powerpoint/2010/main" val="63086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F0F82B-13CC-4045-AF61-8CA02B003C91}" type="datetimeFigureOut">
              <a:rPr lang="en-IN" smtClean="0"/>
              <a:t>14-09-2023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B0D54C-1433-4162-9240-BD910CF40D43}" type="slidenum">
              <a:rPr lang="en-IN" smtClean="0"/>
              <a:t>‹#›</a:t>
            </a:fld>
            <a:endParaRPr lang="en-IN"/>
          </a:p>
        </p:txBody>
      </p:sp>
    </p:spTree>
    <p:extLst>
      <p:ext uri="{BB962C8B-B14F-4D97-AF65-F5344CB8AC3E}">
        <p14:creationId xmlns:p14="http://schemas.microsoft.com/office/powerpoint/2010/main" val="2848365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F0F82B-13CC-4045-AF61-8CA02B003C91}" type="datetimeFigureOut">
              <a:rPr lang="en-IN" smtClean="0"/>
              <a:t>14-09-2023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B0D54C-1433-4162-9240-BD910CF40D43}" type="slidenum">
              <a:rPr lang="en-IN" smtClean="0"/>
              <a:t>‹#›</a:t>
            </a:fld>
            <a:endParaRPr lang="en-IN"/>
          </a:p>
        </p:txBody>
      </p:sp>
    </p:spTree>
    <p:extLst>
      <p:ext uri="{BB962C8B-B14F-4D97-AF65-F5344CB8AC3E}">
        <p14:creationId xmlns:p14="http://schemas.microsoft.com/office/powerpoint/2010/main" val="242819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F0F82B-13CC-4045-AF61-8CA02B003C91}" type="datetimeFigureOut">
              <a:rPr lang="en-IN" smtClean="0"/>
              <a:t>14-09-2023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B0D54C-1433-4162-9240-BD910CF40D43}" type="slidenum">
              <a:rPr lang="en-IN" smtClean="0"/>
              <a:t>‹#›</a:t>
            </a:fld>
            <a:endParaRPr lang="en-IN"/>
          </a:p>
        </p:txBody>
      </p:sp>
    </p:spTree>
    <p:extLst>
      <p:ext uri="{BB962C8B-B14F-4D97-AF65-F5344CB8AC3E}">
        <p14:creationId xmlns:p14="http://schemas.microsoft.com/office/powerpoint/2010/main" val="2889308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F0F82B-13CC-4045-AF61-8CA02B003C91}" type="datetimeFigureOut">
              <a:rPr lang="en-IN" smtClean="0"/>
              <a:t>14-09-2023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B0D54C-1433-4162-9240-BD910CF40D43}" type="slidenum">
              <a:rPr lang="en-IN" smtClean="0"/>
              <a:t>‹#›</a:t>
            </a:fld>
            <a:endParaRPr lang="en-IN"/>
          </a:p>
        </p:txBody>
      </p:sp>
    </p:spTree>
    <p:extLst>
      <p:ext uri="{BB962C8B-B14F-4D97-AF65-F5344CB8AC3E}">
        <p14:creationId xmlns:p14="http://schemas.microsoft.com/office/powerpoint/2010/main" val="2686983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F0F82B-13CC-4045-AF61-8CA02B003C91}" type="datetimeFigureOut">
              <a:rPr lang="en-IN" smtClean="0"/>
              <a:t>14-09-2023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B0D54C-1433-4162-9240-BD910CF40D43}" type="slidenum">
              <a:rPr lang="en-IN" smtClean="0"/>
              <a:t>‹#›</a:t>
            </a:fld>
            <a:endParaRPr lang="en-IN"/>
          </a:p>
        </p:txBody>
      </p:sp>
    </p:spTree>
    <p:extLst>
      <p:ext uri="{BB962C8B-B14F-4D97-AF65-F5344CB8AC3E}">
        <p14:creationId xmlns:p14="http://schemas.microsoft.com/office/powerpoint/2010/main" val="3590819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F0F82B-13CC-4045-AF61-8CA02B003C91}" type="datetimeFigureOut">
              <a:rPr lang="en-IN" smtClean="0"/>
              <a:t>14-09-2023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B0D54C-1433-4162-9240-BD910CF40D43}" type="slidenum">
              <a:rPr lang="en-IN" smtClean="0"/>
              <a:t>‹#›</a:t>
            </a:fld>
            <a:endParaRPr lang="en-IN"/>
          </a:p>
        </p:txBody>
      </p:sp>
    </p:spTree>
    <p:extLst>
      <p:ext uri="{BB962C8B-B14F-4D97-AF65-F5344CB8AC3E}">
        <p14:creationId xmlns:p14="http://schemas.microsoft.com/office/powerpoint/2010/main" val="3567589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DF0F82B-13CC-4045-AF61-8CA02B003C91}" type="datetimeFigureOut">
              <a:rPr lang="en-IN" smtClean="0"/>
              <a:t>14-09-2023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BB0D54C-1433-4162-9240-BD910CF40D43}" type="slidenum">
              <a:rPr lang="en-IN" smtClean="0"/>
              <a:t>‹#›</a:t>
            </a:fld>
            <a:endParaRPr lang="en-IN"/>
          </a:p>
        </p:txBody>
      </p:sp>
    </p:spTree>
    <p:extLst>
      <p:ext uri="{BB962C8B-B14F-4D97-AF65-F5344CB8AC3E}">
        <p14:creationId xmlns:p14="http://schemas.microsoft.com/office/powerpoint/2010/main" val="19818842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196F9-8765-8A1B-79F4-549D8BD5A667}"/>
              </a:ext>
            </a:extLst>
          </p:cNvPr>
          <p:cNvSpPr>
            <a:spLocks noGrp="1"/>
          </p:cNvSpPr>
          <p:nvPr>
            <p:ph type="ctrTitle"/>
          </p:nvPr>
        </p:nvSpPr>
        <p:spPr>
          <a:xfrm>
            <a:off x="91056" y="3331656"/>
            <a:ext cx="10156723" cy="593994"/>
          </a:xfrm>
        </p:spPr>
        <p:txBody>
          <a:bodyPr/>
          <a:lstStyle/>
          <a:p>
            <a:pPr algn="ctr"/>
            <a:r>
              <a:rPr lang="en-US" sz="3000" b="1" kern="0" dirty="0">
                <a:effectLst/>
                <a:latin typeface="Times New Roman" panose="02020603050405020304" pitchFamily="18" charset="0"/>
                <a:ea typeface="Times New Roman" panose="02020603050405020304" pitchFamily="18" charset="0"/>
              </a:rPr>
              <a:t>“NLP-NAMED</a:t>
            </a:r>
            <a:r>
              <a:rPr lang="en-US" sz="3000" b="1" kern="0" dirty="0">
                <a:effectLst/>
                <a:latin typeface="Helvetica" panose="020B0604020202020204" pitchFamily="34" charset="0"/>
                <a:ea typeface="Times New Roman" panose="02020603050405020304" pitchFamily="18" charset="0"/>
              </a:rPr>
              <a:t> </a:t>
            </a:r>
            <a:r>
              <a:rPr lang="en-US" sz="3000" b="1" kern="0" dirty="0">
                <a:effectLst/>
                <a:latin typeface="Times New Roman" panose="02020603050405020304" pitchFamily="18" charset="0"/>
                <a:ea typeface="Times New Roman" panose="02020603050405020304" pitchFamily="18" charset="0"/>
              </a:rPr>
              <a:t>ENTITY</a:t>
            </a:r>
            <a:r>
              <a:rPr lang="en-US" sz="3000" b="1" kern="0" dirty="0">
                <a:effectLst/>
                <a:latin typeface="Helvetica" panose="020B0604020202020204" pitchFamily="34" charset="0"/>
                <a:ea typeface="Times New Roman" panose="02020603050405020304" pitchFamily="18" charset="0"/>
              </a:rPr>
              <a:t>  </a:t>
            </a:r>
            <a:r>
              <a:rPr lang="en-US" sz="3000" b="1" kern="0" dirty="0">
                <a:effectLst/>
                <a:latin typeface="Times New Roman" panose="02020603050405020304" pitchFamily="18" charset="0"/>
                <a:ea typeface="Times New Roman" panose="02020603050405020304" pitchFamily="18" charset="0"/>
              </a:rPr>
              <a:t>RECOGNITION IN INDIA”</a:t>
            </a:r>
            <a:endParaRPr lang="en-US" sz="3000" dirty="0"/>
          </a:p>
        </p:txBody>
      </p:sp>
      <p:sp>
        <p:nvSpPr>
          <p:cNvPr id="3" name="Subtitle 2">
            <a:extLst>
              <a:ext uri="{FF2B5EF4-FFF2-40B4-BE49-F238E27FC236}">
                <a16:creationId xmlns:a16="http://schemas.microsoft.com/office/drawing/2014/main" id="{2BAE78AE-91AD-654F-5B3D-FD7590F93CDC}"/>
              </a:ext>
            </a:extLst>
          </p:cNvPr>
          <p:cNvSpPr>
            <a:spLocks noGrp="1"/>
          </p:cNvSpPr>
          <p:nvPr>
            <p:ph type="subTitle" idx="1"/>
          </p:nvPr>
        </p:nvSpPr>
        <p:spPr>
          <a:xfrm>
            <a:off x="238540" y="4999330"/>
            <a:ext cx="3637722" cy="1739453"/>
          </a:xfrm>
        </p:spPr>
        <p:txBody>
          <a:bodyPr>
            <a:normAutofit/>
          </a:bodyPr>
          <a:lstStyle/>
          <a:p>
            <a:pPr algn="l"/>
            <a:r>
              <a:rPr lang="en-US" b="1" dirty="0">
                <a:solidFill>
                  <a:schemeClr val="tx1"/>
                </a:solidFill>
                <a:latin typeface="Times New Roman" panose="02020603050405020304" pitchFamily="18" charset="0"/>
                <a:cs typeface="Times New Roman" panose="02020603050405020304" pitchFamily="18" charset="0"/>
              </a:rPr>
              <a:t>Project Guide: </a:t>
            </a:r>
            <a:r>
              <a:rPr lang="en-US" dirty="0">
                <a:solidFill>
                  <a:schemeClr val="tx1"/>
                </a:solidFill>
                <a:latin typeface="Times New Roman" panose="02020603050405020304" pitchFamily="18" charset="0"/>
                <a:cs typeface="Times New Roman" panose="02020603050405020304" pitchFamily="18" charset="0"/>
              </a:rPr>
              <a:t>Dr. Ch. Vanipriya</a:t>
            </a:r>
          </a:p>
          <a:p>
            <a:pPr algn="l"/>
            <a:r>
              <a:rPr lang="en-US" dirty="0">
                <a:solidFill>
                  <a:schemeClr val="tx1"/>
                </a:solidFill>
                <a:latin typeface="Times New Roman" panose="02020603050405020304" pitchFamily="18" charset="0"/>
                <a:cs typeface="Times New Roman" panose="02020603050405020304" pitchFamily="18" charset="0"/>
              </a:rPr>
              <a:t>		           Professor and HOD, </a:t>
            </a:r>
          </a:p>
          <a:p>
            <a:pPr algn="l"/>
            <a:r>
              <a:rPr lang="en-US" dirty="0">
                <a:solidFill>
                  <a:schemeClr val="tx1"/>
                </a:solidFill>
                <a:latin typeface="Times New Roman" panose="02020603050405020304" pitchFamily="18" charset="0"/>
                <a:cs typeface="Times New Roman" panose="02020603050405020304" pitchFamily="18" charset="0"/>
              </a:rPr>
              <a:t>			   Dept of MCA</a:t>
            </a:r>
          </a:p>
          <a:p>
            <a:pPr algn="l"/>
            <a:r>
              <a:rPr lang="en-US" dirty="0">
                <a:solidFill>
                  <a:schemeClr val="tx1"/>
                </a:solidFill>
                <a:latin typeface="Times New Roman" panose="02020603050405020304" pitchFamily="18" charset="0"/>
                <a:cs typeface="Times New Roman" panose="02020603050405020304" pitchFamily="18" charset="0"/>
              </a:rPr>
              <a:t>			   Sir MVIT</a:t>
            </a:r>
            <a:r>
              <a:rPr lang="en-US" b="1" dirty="0">
                <a:solidFill>
                  <a:schemeClr val="tx1"/>
                </a:solidFill>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Sir.MVIT Electrical Dept... - Sir.MVIT Electrical Dept">
            <a:extLst>
              <a:ext uri="{FF2B5EF4-FFF2-40B4-BE49-F238E27FC236}">
                <a16:creationId xmlns:a16="http://schemas.microsoft.com/office/drawing/2014/main" id="{E7034EE5-4FE1-F822-85C2-2B9E2C51BB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8855" y="0"/>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B3BA6C3-E428-0D1C-A99C-68462325FB89}"/>
              </a:ext>
            </a:extLst>
          </p:cNvPr>
          <p:cNvSpPr txBox="1"/>
          <p:nvPr/>
        </p:nvSpPr>
        <p:spPr>
          <a:xfrm>
            <a:off x="1162050" y="174315"/>
            <a:ext cx="9525000" cy="2677656"/>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SIR M. VISVESVARAYA </a:t>
            </a:r>
          </a:p>
          <a:p>
            <a:r>
              <a:rPr lang="en-US" sz="3200" b="1" dirty="0">
                <a:latin typeface="Times New Roman" panose="02020603050405020304" pitchFamily="18" charset="0"/>
                <a:cs typeface="Times New Roman" panose="02020603050405020304" pitchFamily="18" charset="0"/>
              </a:rPr>
              <a:t>INSTITUTE OF TECHNOLOGY </a:t>
            </a:r>
          </a:p>
          <a:p>
            <a:r>
              <a:rPr lang="en-US" sz="3200" b="1" dirty="0">
                <a:latin typeface="Times New Roman" panose="02020603050405020304" pitchFamily="18" charset="0"/>
                <a:cs typeface="Times New Roman" panose="02020603050405020304" pitchFamily="18" charset="0"/>
              </a:rPr>
              <a:t>BENGALURU-562 157</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DEPARTMENT OF COMPUTER APPLICATIONS</a:t>
            </a:r>
          </a:p>
        </p:txBody>
      </p:sp>
      <p:sp>
        <p:nvSpPr>
          <p:cNvPr id="7" name="TextBox 6">
            <a:extLst>
              <a:ext uri="{FF2B5EF4-FFF2-40B4-BE49-F238E27FC236}">
                <a16:creationId xmlns:a16="http://schemas.microsoft.com/office/drawing/2014/main" id="{2CE247FA-15E9-8E2D-1F1F-05D73DEB844F}"/>
              </a:ext>
            </a:extLst>
          </p:cNvPr>
          <p:cNvSpPr txBox="1"/>
          <p:nvPr/>
        </p:nvSpPr>
        <p:spPr>
          <a:xfrm>
            <a:off x="6074258" y="4999330"/>
            <a:ext cx="3637722" cy="646331"/>
          </a:xfrm>
          <a:prstGeom prst="rect">
            <a:avLst/>
          </a:prstGeom>
          <a:noFill/>
        </p:spPr>
        <p:txBody>
          <a:bodyPr wrap="square">
            <a:spAutoFit/>
          </a:bodyPr>
          <a:lstStyle/>
          <a:p>
            <a:pPr algn="l"/>
            <a:r>
              <a:rPr lang="en-US" b="1" dirty="0">
                <a:solidFill>
                  <a:schemeClr val="tx1"/>
                </a:solidFill>
                <a:latin typeface="Times New Roman" panose="02020603050405020304" pitchFamily="18" charset="0"/>
                <a:cs typeface="Times New Roman" panose="02020603050405020304" pitchFamily="18" charset="0"/>
              </a:rPr>
              <a:t>Submitted By: </a:t>
            </a:r>
            <a:r>
              <a:rPr lang="en-US"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Syed </a:t>
            </a:r>
            <a:r>
              <a:rPr lang="en-US">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Asgar Ahmed </a:t>
            </a:r>
            <a:endParaRPr lang="en-US"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ea typeface="Times New Roman" panose="02020603050405020304" pitchFamily="18" charset="0"/>
                <a:cs typeface="Times New Roman" panose="02020603050405020304" pitchFamily="18" charset="0"/>
              </a:rPr>
              <a:t>	          1MV21MC056</a:t>
            </a:r>
            <a:endParaRPr lang="en-US"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67FE087-8511-9BDB-AD2E-682539DE197F}"/>
              </a:ext>
            </a:extLst>
          </p:cNvPr>
          <p:cNvSpPr txBox="1"/>
          <p:nvPr/>
        </p:nvSpPr>
        <p:spPr>
          <a:xfrm>
            <a:off x="1944221" y="2962324"/>
            <a:ext cx="6100916" cy="369332"/>
          </a:xfrm>
          <a:prstGeom prst="rect">
            <a:avLst/>
          </a:prstGeom>
          <a:noFill/>
        </p:spPr>
        <p:txBody>
          <a:bodyPr wrap="square">
            <a:spAutoFit/>
          </a:bodyPr>
          <a:lstStyle/>
          <a:p>
            <a:pPr algn="ct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PROJECT ON</a:t>
            </a:r>
          </a:p>
        </p:txBody>
      </p:sp>
    </p:spTree>
    <p:extLst>
      <p:ext uri="{BB962C8B-B14F-4D97-AF65-F5344CB8AC3E}">
        <p14:creationId xmlns:p14="http://schemas.microsoft.com/office/powerpoint/2010/main" val="2191964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B6BE-736C-9629-2351-71DA70DDB21E}"/>
              </a:ext>
            </a:extLst>
          </p:cNvPr>
          <p:cNvSpPr>
            <a:spLocks noGrp="1"/>
          </p:cNvSpPr>
          <p:nvPr>
            <p:ph type="title"/>
          </p:nvPr>
        </p:nvSpPr>
        <p:spPr>
          <a:xfrm>
            <a:off x="677334" y="0"/>
            <a:ext cx="8596668" cy="583096"/>
          </a:xfrm>
        </p:spPr>
        <p:txBody>
          <a:bodyPr>
            <a:normAutofit/>
          </a:bodyPr>
          <a:lstStyle/>
          <a:p>
            <a:r>
              <a:rPr lang="en-US" sz="2800" b="1" i="1" kern="100" dirty="0">
                <a:latin typeface="Times New Roman" panose="02020603050405020304" pitchFamily="18" charset="0"/>
                <a:ea typeface="Calibri" panose="020F0502020204030204" pitchFamily="34" charset="0"/>
                <a:cs typeface="Arial" panose="020B0604020202020204" pitchFamily="34" charset="0"/>
              </a:rPr>
              <a:t>3. Detailed Design</a:t>
            </a:r>
            <a:r>
              <a:rPr lang="en-US" sz="2800" b="1" i="1" kern="100" dirty="0">
                <a:effectLst/>
                <a:latin typeface="Times New Roman" panose="02020603050405020304" pitchFamily="18" charset="0"/>
                <a:ea typeface="Calibri" panose="020F0502020204030204" pitchFamily="34" charset="0"/>
                <a:cs typeface="Arial" panose="020B0604020202020204" pitchFamily="34" charset="0"/>
              </a:rPr>
              <a:t>:</a:t>
            </a:r>
            <a:endParaRPr lang="en-US" sz="2800" i="1" dirty="0"/>
          </a:p>
        </p:txBody>
      </p:sp>
      <p:sp>
        <p:nvSpPr>
          <p:cNvPr id="3" name="Content Placeholder 2">
            <a:extLst>
              <a:ext uri="{FF2B5EF4-FFF2-40B4-BE49-F238E27FC236}">
                <a16:creationId xmlns:a16="http://schemas.microsoft.com/office/drawing/2014/main" id="{838DA35D-AB41-9174-B147-7791602BFF63}"/>
              </a:ext>
            </a:extLst>
          </p:cNvPr>
          <p:cNvSpPr>
            <a:spLocks noGrp="1"/>
          </p:cNvSpPr>
          <p:nvPr>
            <p:ph idx="1"/>
          </p:nvPr>
        </p:nvSpPr>
        <p:spPr>
          <a:xfrm>
            <a:off x="677334" y="859321"/>
            <a:ext cx="8876241" cy="5779604"/>
          </a:xfrm>
        </p:spPr>
        <p:txBody>
          <a:bodyPr>
            <a:normAutofit/>
          </a:bodyPr>
          <a:lstStyle/>
          <a:p>
            <a:pPr marL="0" marR="0" indent="0" algn="just">
              <a:lnSpc>
                <a:spcPct val="107000"/>
              </a:lnSpc>
              <a:spcBef>
                <a:spcPts val="0"/>
              </a:spcBef>
              <a:spcAft>
                <a:spcPts val="800"/>
              </a:spcAft>
              <a:buNone/>
            </a:pPr>
            <a:r>
              <a:rPr lang="en-US" sz="2200" b="1" kern="100" dirty="0">
                <a:latin typeface="Times New Roman" panose="02020603050405020304" pitchFamily="18" charset="0"/>
                <a:ea typeface="Calibri" panose="020F0502020204030204" pitchFamily="34" charset="0"/>
                <a:cs typeface="Times New Roman" panose="02020603050405020304" pitchFamily="18" charset="0"/>
              </a:rPr>
              <a:t>3.1 DFD</a:t>
            </a:r>
          </a:p>
          <a:p>
            <a:pPr marL="0" marR="0" indent="0" algn="just">
              <a:lnSpc>
                <a:spcPct val="107000"/>
              </a:lnSpc>
              <a:spcBef>
                <a:spcPts val="0"/>
              </a:spcBef>
              <a:spcAft>
                <a:spcPts val="800"/>
              </a:spcAft>
              <a:buNone/>
            </a:pPr>
            <a:r>
              <a:rPr lang="en-US" sz="2200" b="1" kern="100" dirty="0">
                <a:latin typeface="Times New Roman" panose="02020603050405020304" pitchFamily="18" charset="0"/>
                <a:ea typeface="Calibri" panose="020F0502020204030204" pitchFamily="34" charset="0"/>
                <a:cs typeface="Times New Roman" panose="02020603050405020304" pitchFamily="18" charset="0"/>
              </a:rPr>
              <a:t>Level – 0</a:t>
            </a:r>
          </a:p>
          <a:p>
            <a:pPr marL="0" marR="0" indent="0" algn="just">
              <a:lnSpc>
                <a:spcPct val="107000"/>
              </a:lnSpc>
              <a:spcBef>
                <a:spcPts val="0"/>
              </a:spcBef>
              <a:spcAft>
                <a:spcPts val="800"/>
              </a:spcAft>
              <a:buNone/>
            </a:pPr>
            <a:endParaRPr lang="en-US" sz="2200" b="1" kern="100" dirty="0">
              <a:solidFill>
                <a:srgbClr val="000000"/>
              </a:solidFill>
              <a:latin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endParaRPr lang="en-US" sz="2200" b="1" kern="100" dirty="0">
              <a:solidFill>
                <a:srgbClr val="000000"/>
              </a:solidFill>
              <a:latin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endParaRPr lang="en-US" sz="2200" b="1" kern="100" dirty="0">
              <a:solidFill>
                <a:srgbClr val="000000"/>
              </a:solidFill>
              <a:latin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endParaRPr lang="en-US" sz="2200" b="1" kern="100" dirty="0">
              <a:solidFill>
                <a:srgbClr val="000000"/>
              </a:solidFill>
              <a:latin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endParaRPr lang="en-US" sz="2200" b="1" kern="100" dirty="0">
              <a:solidFill>
                <a:srgbClr val="000000"/>
              </a:solidFill>
              <a:latin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endParaRPr lang="en-US" sz="2200" b="1" kern="100" dirty="0">
              <a:solidFill>
                <a:srgbClr val="000000"/>
              </a:solidFill>
              <a:latin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endParaRPr lang="en-US" sz="2200" b="1" kern="100" dirty="0">
              <a:solidFill>
                <a:srgbClr val="000000"/>
              </a:solidFill>
              <a:latin typeface="Times New Roman" panose="02020603050405020304" pitchFamily="18" charset="0"/>
              <a:cs typeface="Times New Roman" panose="02020603050405020304" pitchFamily="18" charset="0"/>
            </a:endParaRPr>
          </a:p>
          <a:p>
            <a:pPr marL="0" marR="0" indent="0" algn="ctr">
              <a:lnSpc>
                <a:spcPct val="107000"/>
              </a:lnSpc>
              <a:spcBef>
                <a:spcPts val="0"/>
              </a:spcBef>
              <a:spcAft>
                <a:spcPts val="800"/>
              </a:spcAft>
              <a:buNone/>
            </a:pPr>
            <a:r>
              <a:rPr lang="en-US" kern="100" dirty="0">
                <a:solidFill>
                  <a:srgbClr val="000000"/>
                </a:solidFill>
                <a:latin typeface="Times New Roman" panose="02020603050405020304" pitchFamily="18" charset="0"/>
                <a:cs typeface="Times New Roman" panose="02020603050405020304" pitchFamily="18" charset="0"/>
              </a:rPr>
              <a:t>Fig 3.1.1 DFD Level - 0</a:t>
            </a:r>
            <a:endParaRPr lang="en-US" dirty="0">
              <a:solidFill>
                <a:srgbClr val="000000"/>
              </a:solidFill>
              <a:latin typeface="Times New Roman" panose="02020603050405020304" pitchFamily="18" charset="0"/>
            </a:endParaRPr>
          </a:p>
        </p:txBody>
      </p:sp>
      <p:pic>
        <p:nvPicPr>
          <p:cNvPr id="5" name="Picture 4">
            <a:extLst>
              <a:ext uri="{FF2B5EF4-FFF2-40B4-BE49-F238E27FC236}">
                <a16:creationId xmlns:a16="http://schemas.microsoft.com/office/drawing/2014/main" id="{6EA37155-B597-89F7-D3D7-1768DF529254}"/>
              </a:ext>
            </a:extLst>
          </p:cNvPr>
          <p:cNvPicPr>
            <a:picLocks noChangeAspect="1"/>
          </p:cNvPicPr>
          <p:nvPr/>
        </p:nvPicPr>
        <p:blipFill>
          <a:blip r:embed="rId2"/>
          <a:stretch>
            <a:fillRect/>
          </a:stretch>
        </p:blipFill>
        <p:spPr>
          <a:xfrm>
            <a:off x="122003" y="2309643"/>
            <a:ext cx="9707330" cy="2429214"/>
          </a:xfrm>
          <a:prstGeom prst="rect">
            <a:avLst/>
          </a:prstGeom>
        </p:spPr>
      </p:pic>
    </p:spTree>
    <p:extLst>
      <p:ext uri="{BB962C8B-B14F-4D97-AF65-F5344CB8AC3E}">
        <p14:creationId xmlns:p14="http://schemas.microsoft.com/office/powerpoint/2010/main" val="421636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B6BE-736C-9629-2351-71DA70DDB21E}"/>
              </a:ext>
            </a:extLst>
          </p:cNvPr>
          <p:cNvSpPr>
            <a:spLocks noGrp="1"/>
          </p:cNvSpPr>
          <p:nvPr>
            <p:ph type="title"/>
          </p:nvPr>
        </p:nvSpPr>
        <p:spPr>
          <a:xfrm>
            <a:off x="677334" y="0"/>
            <a:ext cx="8596668" cy="583096"/>
          </a:xfrm>
        </p:spPr>
        <p:txBody>
          <a:bodyPr>
            <a:normAutofit/>
          </a:bodyPr>
          <a:lstStyle/>
          <a:p>
            <a:r>
              <a:rPr lang="en-US" sz="2800" b="1" i="1" kern="100" dirty="0">
                <a:latin typeface="Times New Roman" panose="02020603050405020304" pitchFamily="18" charset="0"/>
                <a:ea typeface="Calibri" panose="020F0502020204030204" pitchFamily="34" charset="0"/>
                <a:cs typeface="Arial" panose="020B0604020202020204" pitchFamily="34" charset="0"/>
              </a:rPr>
              <a:t>3. Detailed Design</a:t>
            </a:r>
            <a:r>
              <a:rPr lang="en-US" sz="2800" b="1" i="1" kern="100" dirty="0">
                <a:effectLst/>
                <a:latin typeface="Times New Roman" panose="02020603050405020304" pitchFamily="18" charset="0"/>
                <a:ea typeface="Calibri" panose="020F0502020204030204" pitchFamily="34" charset="0"/>
                <a:cs typeface="Arial" panose="020B0604020202020204" pitchFamily="34" charset="0"/>
              </a:rPr>
              <a:t>:</a:t>
            </a:r>
            <a:endParaRPr lang="en-US" sz="2800" i="1" dirty="0"/>
          </a:p>
        </p:txBody>
      </p:sp>
      <p:sp>
        <p:nvSpPr>
          <p:cNvPr id="3" name="Content Placeholder 2">
            <a:extLst>
              <a:ext uri="{FF2B5EF4-FFF2-40B4-BE49-F238E27FC236}">
                <a16:creationId xmlns:a16="http://schemas.microsoft.com/office/drawing/2014/main" id="{838DA35D-AB41-9174-B147-7791602BFF63}"/>
              </a:ext>
            </a:extLst>
          </p:cNvPr>
          <p:cNvSpPr>
            <a:spLocks noGrp="1"/>
          </p:cNvSpPr>
          <p:nvPr>
            <p:ph idx="1"/>
          </p:nvPr>
        </p:nvSpPr>
        <p:spPr>
          <a:xfrm>
            <a:off x="677334" y="859321"/>
            <a:ext cx="8876241" cy="6078192"/>
          </a:xfrm>
        </p:spPr>
        <p:txBody>
          <a:bodyPr>
            <a:normAutofit/>
          </a:bodyPr>
          <a:lstStyle/>
          <a:p>
            <a:pPr marL="0" marR="0" indent="0" algn="just">
              <a:lnSpc>
                <a:spcPct val="107000"/>
              </a:lnSpc>
              <a:spcBef>
                <a:spcPts val="0"/>
              </a:spcBef>
              <a:spcAft>
                <a:spcPts val="800"/>
              </a:spcAft>
              <a:buNone/>
            </a:pPr>
            <a:r>
              <a:rPr lang="en-US" sz="2200" b="1" kern="100" dirty="0">
                <a:latin typeface="Times New Roman" panose="02020603050405020304" pitchFamily="18" charset="0"/>
                <a:ea typeface="Calibri" panose="020F0502020204030204" pitchFamily="34" charset="0"/>
                <a:cs typeface="Times New Roman" panose="02020603050405020304" pitchFamily="18" charset="0"/>
              </a:rPr>
              <a:t>3.1 DFD </a:t>
            </a:r>
          </a:p>
          <a:p>
            <a:pPr marL="0" marR="0" indent="0" algn="just">
              <a:lnSpc>
                <a:spcPct val="107000"/>
              </a:lnSpc>
              <a:spcBef>
                <a:spcPts val="0"/>
              </a:spcBef>
              <a:spcAft>
                <a:spcPts val="800"/>
              </a:spcAft>
              <a:buNone/>
            </a:pPr>
            <a:r>
              <a:rPr lang="en-US" sz="2200" b="1" kern="100" dirty="0">
                <a:latin typeface="Times New Roman" panose="02020603050405020304" pitchFamily="18" charset="0"/>
                <a:ea typeface="Calibri" panose="020F0502020204030204" pitchFamily="34" charset="0"/>
                <a:cs typeface="Times New Roman" panose="02020603050405020304" pitchFamily="18" charset="0"/>
              </a:rPr>
              <a:t>Level – 1</a:t>
            </a:r>
          </a:p>
          <a:p>
            <a:pPr marL="0" marR="0" indent="0" algn="just">
              <a:lnSpc>
                <a:spcPct val="107000"/>
              </a:lnSpc>
              <a:spcBef>
                <a:spcPts val="0"/>
              </a:spcBef>
              <a:spcAft>
                <a:spcPts val="800"/>
              </a:spcAft>
              <a:buNone/>
            </a:pPr>
            <a:endParaRPr lang="en-US" sz="2200" b="1" kern="100" dirty="0">
              <a:solidFill>
                <a:srgbClr val="000000"/>
              </a:solidFill>
              <a:latin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endParaRPr lang="en-US" sz="2200" b="1" kern="100" dirty="0">
              <a:solidFill>
                <a:srgbClr val="000000"/>
              </a:solidFill>
              <a:latin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endParaRPr lang="en-US" sz="2200" b="1" kern="100" dirty="0">
              <a:solidFill>
                <a:srgbClr val="000000"/>
              </a:solidFill>
              <a:latin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endParaRPr lang="en-US" sz="2200" b="1" kern="100" dirty="0">
              <a:solidFill>
                <a:srgbClr val="000000"/>
              </a:solidFill>
              <a:latin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endParaRPr lang="en-US" sz="2200" b="1" kern="100" dirty="0">
              <a:solidFill>
                <a:srgbClr val="000000"/>
              </a:solidFill>
              <a:latin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endParaRPr lang="en-US" sz="2200" b="1" kern="100" dirty="0">
              <a:solidFill>
                <a:srgbClr val="000000"/>
              </a:solidFill>
              <a:latin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endParaRPr lang="en-US" sz="2200" b="1" kern="100" dirty="0">
              <a:solidFill>
                <a:srgbClr val="000000"/>
              </a:solidFill>
              <a:latin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endParaRPr lang="en-US" sz="2200" b="1" kern="100" dirty="0">
              <a:solidFill>
                <a:srgbClr val="000000"/>
              </a:solidFill>
              <a:latin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endParaRPr lang="en-US" sz="2200" b="1" kern="100" dirty="0">
              <a:solidFill>
                <a:srgbClr val="000000"/>
              </a:solidFill>
              <a:latin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endParaRPr lang="en-US" sz="2200" b="1" kern="100" dirty="0">
              <a:solidFill>
                <a:srgbClr val="000000"/>
              </a:solidFill>
              <a:latin typeface="Times New Roman" panose="02020603050405020304" pitchFamily="18" charset="0"/>
              <a:cs typeface="Times New Roman" panose="02020603050405020304" pitchFamily="18" charset="0"/>
            </a:endParaRPr>
          </a:p>
          <a:p>
            <a:pPr marL="0" indent="0" algn="just">
              <a:lnSpc>
                <a:spcPct val="107000"/>
              </a:lnSpc>
              <a:spcBef>
                <a:spcPts val="0"/>
              </a:spcBef>
              <a:spcAft>
                <a:spcPts val="800"/>
              </a:spcAft>
              <a:buNone/>
            </a:pPr>
            <a:r>
              <a:rPr lang="en-US" kern="100" dirty="0">
                <a:solidFill>
                  <a:srgbClr val="000000"/>
                </a:solidFill>
                <a:latin typeface="Times New Roman" panose="02020603050405020304" pitchFamily="18" charset="0"/>
                <a:cs typeface="Times New Roman" panose="02020603050405020304" pitchFamily="18" charset="0"/>
              </a:rPr>
              <a:t>Fig 3.1.2 DFD Level - 1</a:t>
            </a:r>
            <a:endParaRPr lang="en-US" dirty="0">
              <a:solidFill>
                <a:srgbClr val="000000"/>
              </a:solidFill>
              <a:latin typeface="Times New Roman" panose="02020603050405020304" pitchFamily="18" charset="0"/>
            </a:endParaRPr>
          </a:p>
          <a:p>
            <a:pPr marL="0" marR="0" indent="0" algn="just">
              <a:lnSpc>
                <a:spcPct val="107000"/>
              </a:lnSpc>
              <a:spcBef>
                <a:spcPts val="0"/>
              </a:spcBef>
              <a:spcAft>
                <a:spcPts val="800"/>
              </a:spcAft>
              <a:buNone/>
            </a:pPr>
            <a:endParaRPr lang="en-US" dirty="0">
              <a:solidFill>
                <a:srgbClr val="000000"/>
              </a:solidFill>
              <a:latin typeface="Times New Roman" panose="02020603050405020304" pitchFamily="18" charset="0"/>
            </a:endParaRPr>
          </a:p>
        </p:txBody>
      </p:sp>
      <p:pic>
        <p:nvPicPr>
          <p:cNvPr id="6" name="Picture 5">
            <a:extLst>
              <a:ext uri="{FF2B5EF4-FFF2-40B4-BE49-F238E27FC236}">
                <a16:creationId xmlns:a16="http://schemas.microsoft.com/office/drawing/2014/main" id="{A8B0261E-3552-DD5C-C167-AE380EC1AFEA}"/>
              </a:ext>
            </a:extLst>
          </p:cNvPr>
          <p:cNvPicPr>
            <a:picLocks noChangeAspect="1"/>
          </p:cNvPicPr>
          <p:nvPr/>
        </p:nvPicPr>
        <p:blipFill rotWithShape="1">
          <a:blip r:embed="rId2"/>
          <a:srcRect l="7698" t="1932" r="2571" b="1932"/>
          <a:stretch/>
        </p:blipFill>
        <p:spPr>
          <a:xfrm>
            <a:off x="1889037" y="859321"/>
            <a:ext cx="6452834" cy="5648325"/>
          </a:xfrm>
          <a:prstGeom prst="rect">
            <a:avLst/>
          </a:prstGeom>
        </p:spPr>
      </p:pic>
    </p:spTree>
    <p:extLst>
      <p:ext uri="{BB962C8B-B14F-4D97-AF65-F5344CB8AC3E}">
        <p14:creationId xmlns:p14="http://schemas.microsoft.com/office/powerpoint/2010/main" val="1688189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B6BE-736C-9629-2351-71DA70DDB21E}"/>
              </a:ext>
            </a:extLst>
          </p:cNvPr>
          <p:cNvSpPr>
            <a:spLocks noGrp="1"/>
          </p:cNvSpPr>
          <p:nvPr>
            <p:ph type="title"/>
          </p:nvPr>
        </p:nvSpPr>
        <p:spPr>
          <a:xfrm>
            <a:off x="677334" y="0"/>
            <a:ext cx="8596668" cy="583096"/>
          </a:xfrm>
        </p:spPr>
        <p:txBody>
          <a:bodyPr>
            <a:normAutofit/>
          </a:bodyPr>
          <a:lstStyle/>
          <a:p>
            <a:r>
              <a:rPr lang="en-US" sz="2800" b="1" i="1" kern="100" dirty="0">
                <a:latin typeface="Times New Roman" panose="02020603050405020304" pitchFamily="18" charset="0"/>
                <a:ea typeface="Calibri" panose="020F0502020204030204" pitchFamily="34" charset="0"/>
                <a:cs typeface="Arial" panose="020B0604020202020204" pitchFamily="34" charset="0"/>
              </a:rPr>
              <a:t>3. Detailed Design</a:t>
            </a:r>
            <a:r>
              <a:rPr lang="en-US" sz="2800" b="1" i="1" kern="100" dirty="0">
                <a:effectLst/>
                <a:latin typeface="Times New Roman" panose="02020603050405020304" pitchFamily="18" charset="0"/>
                <a:ea typeface="Calibri" panose="020F0502020204030204" pitchFamily="34" charset="0"/>
                <a:cs typeface="Arial" panose="020B0604020202020204" pitchFamily="34" charset="0"/>
              </a:rPr>
              <a:t>:</a:t>
            </a:r>
            <a:endParaRPr lang="en-US" sz="2800" i="1" dirty="0"/>
          </a:p>
        </p:txBody>
      </p:sp>
      <p:sp>
        <p:nvSpPr>
          <p:cNvPr id="3" name="Content Placeholder 2">
            <a:extLst>
              <a:ext uri="{FF2B5EF4-FFF2-40B4-BE49-F238E27FC236}">
                <a16:creationId xmlns:a16="http://schemas.microsoft.com/office/drawing/2014/main" id="{838DA35D-AB41-9174-B147-7791602BFF63}"/>
              </a:ext>
            </a:extLst>
          </p:cNvPr>
          <p:cNvSpPr>
            <a:spLocks noGrp="1"/>
          </p:cNvSpPr>
          <p:nvPr>
            <p:ph idx="1"/>
          </p:nvPr>
        </p:nvSpPr>
        <p:spPr>
          <a:xfrm>
            <a:off x="677334" y="859320"/>
            <a:ext cx="8876241" cy="6068253"/>
          </a:xfrm>
        </p:spPr>
        <p:txBody>
          <a:bodyPr>
            <a:normAutofit lnSpcReduction="10000"/>
          </a:bodyPr>
          <a:lstStyle/>
          <a:p>
            <a:pPr marL="0" marR="0" indent="0" algn="just">
              <a:lnSpc>
                <a:spcPct val="107000"/>
              </a:lnSpc>
              <a:spcBef>
                <a:spcPts val="0"/>
              </a:spcBef>
              <a:spcAft>
                <a:spcPts val="800"/>
              </a:spcAft>
              <a:buNone/>
            </a:pPr>
            <a:r>
              <a:rPr lang="en-US" sz="2200" b="1" kern="100" dirty="0">
                <a:latin typeface="Times New Roman" panose="02020603050405020304" pitchFamily="18" charset="0"/>
                <a:ea typeface="Calibri" panose="020F0502020204030204" pitchFamily="34" charset="0"/>
                <a:cs typeface="Times New Roman" panose="02020603050405020304" pitchFamily="18" charset="0"/>
              </a:rPr>
              <a:t>3.2 Use case Diagram</a:t>
            </a:r>
          </a:p>
          <a:p>
            <a:pPr marL="0" marR="0" indent="0" algn="just">
              <a:lnSpc>
                <a:spcPct val="107000"/>
              </a:lnSpc>
              <a:spcBef>
                <a:spcPts val="0"/>
              </a:spcBef>
              <a:spcAft>
                <a:spcPts val="800"/>
              </a:spcAft>
              <a:buNone/>
            </a:pPr>
            <a:endParaRPr lang="en-US" sz="2200" b="1" kern="100" dirty="0">
              <a:solidFill>
                <a:srgbClr val="000000"/>
              </a:solidFill>
              <a:latin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endParaRPr lang="en-US" sz="2200" b="1" kern="100" dirty="0">
              <a:solidFill>
                <a:srgbClr val="000000"/>
              </a:solidFill>
              <a:latin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endParaRPr lang="en-US" sz="2200" b="1" kern="100" dirty="0">
              <a:solidFill>
                <a:srgbClr val="000000"/>
              </a:solidFill>
              <a:latin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endParaRPr lang="en-US" sz="2200" b="1" kern="100" dirty="0">
              <a:solidFill>
                <a:srgbClr val="000000"/>
              </a:solidFill>
              <a:latin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endParaRPr lang="en-US" sz="2200" b="1" kern="100" dirty="0">
              <a:solidFill>
                <a:srgbClr val="000000"/>
              </a:solidFill>
              <a:latin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endParaRPr lang="en-US" sz="2200" b="1" kern="100" dirty="0">
              <a:solidFill>
                <a:srgbClr val="000000"/>
              </a:solidFill>
              <a:latin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endParaRPr lang="en-US" sz="2200" b="1" kern="100" dirty="0">
              <a:solidFill>
                <a:srgbClr val="000000"/>
              </a:solidFill>
              <a:latin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endParaRPr lang="en-US" sz="2200" b="1" kern="100" dirty="0">
              <a:solidFill>
                <a:srgbClr val="000000"/>
              </a:solidFill>
              <a:latin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endParaRPr lang="en-US" sz="2200" b="1" kern="100" dirty="0">
              <a:solidFill>
                <a:srgbClr val="000000"/>
              </a:solidFill>
              <a:latin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endParaRPr lang="en-US" sz="2200" b="1" kern="100" dirty="0">
              <a:solidFill>
                <a:srgbClr val="000000"/>
              </a:solidFill>
              <a:latin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endParaRPr lang="en-US" sz="2200" b="1" kern="100" dirty="0">
              <a:solidFill>
                <a:srgbClr val="000000"/>
              </a:solidFill>
              <a:latin typeface="Times New Roman" panose="02020603050405020304" pitchFamily="18" charset="0"/>
              <a:cs typeface="Times New Roman" panose="02020603050405020304" pitchFamily="18" charset="0"/>
            </a:endParaRPr>
          </a:p>
          <a:p>
            <a:pPr marL="0" indent="0" algn="just">
              <a:lnSpc>
                <a:spcPct val="107000"/>
              </a:lnSpc>
              <a:spcBef>
                <a:spcPts val="0"/>
              </a:spcBef>
              <a:spcAft>
                <a:spcPts val="800"/>
              </a:spcAft>
              <a:buNone/>
            </a:pPr>
            <a:endParaRPr lang="en-US" kern="100" dirty="0">
              <a:solidFill>
                <a:srgbClr val="000000"/>
              </a:solidFill>
              <a:latin typeface="Times New Roman" panose="02020603050405020304" pitchFamily="18" charset="0"/>
              <a:cs typeface="Times New Roman" panose="02020603050405020304" pitchFamily="18" charset="0"/>
            </a:endParaRPr>
          </a:p>
          <a:p>
            <a:pPr marL="0" indent="0" algn="ctr">
              <a:lnSpc>
                <a:spcPct val="107000"/>
              </a:lnSpc>
              <a:spcBef>
                <a:spcPts val="0"/>
              </a:spcBef>
              <a:spcAft>
                <a:spcPts val="800"/>
              </a:spcAft>
              <a:buNone/>
            </a:pPr>
            <a:r>
              <a:rPr lang="en-US" kern="100" dirty="0">
                <a:solidFill>
                  <a:srgbClr val="000000"/>
                </a:solidFill>
                <a:latin typeface="Times New Roman" panose="02020603050405020304" pitchFamily="18" charset="0"/>
                <a:cs typeface="Times New Roman" panose="02020603050405020304" pitchFamily="18" charset="0"/>
              </a:rPr>
              <a:t>Fig 3.2 Use case diagram</a:t>
            </a:r>
            <a:endParaRPr lang="en-US" dirty="0">
              <a:solidFill>
                <a:srgbClr val="000000"/>
              </a:solidFill>
              <a:latin typeface="Times New Roman" panose="02020603050405020304" pitchFamily="18" charset="0"/>
            </a:endParaRPr>
          </a:p>
        </p:txBody>
      </p:sp>
      <p:pic>
        <p:nvPicPr>
          <p:cNvPr id="5" name="Picture 4">
            <a:extLst>
              <a:ext uri="{FF2B5EF4-FFF2-40B4-BE49-F238E27FC236}">
                <a16:creationId xmlns:a16="http://schemas.microsoft.com/office/drawing/2014/main" id="{0EAFEA4D-5E82-E83F-5788-656D68C4215A}"/>
              </a:ext>
            </a:extLst>
          </p:cNvPr>
          <p:cNvPicPr>
            <a:picLocks noChangeAspect="1"/>
          </p:cNvPicPr>
          <p:nvPr/>
        </p:nvPicPr>
        <p:blipFill>
          <a:blip r:embed="rId2"/>
          <a:stretch>
            <a:fillRect/>
          </a:stretch>
        </p:blipFill>
        <p:spPr>
          <a:xfrm>
            <a:off x="1445148" y="1329435"/>
            <a:ext cx="5363323" cy="4839375"/>
          </a:xfrm>
          <a:prstGeom prst="rect">
            <a:avLst/>
          </a:prstGeom>
        </p:spPr>
      </p:pic>
    </p:spTree>
    <p:extLst>
      <p:ext uri="{BB962C8B-B14F-4D97-AF65-F5344CB8AC3E}">
        <p14:creationId xmlns:p14="http://schemas.microsoft.com/office/powerpoint/2010/main" val="511928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B6BE-736C-9629-2351-71DA70DDB21E}"/>
              </a:ext>
            </a:extLst>
          </p:cNvPr>
          <p:cNvSpPr>
            <a:spLocks noGrp="1"/>
          </p:cNvSpPr>
          <p:nvPr>
            <p:ph type="title"/>
          </p:nvPr>
        </p:nvSpPr>
        <p:spPr>
          <a:xfrm>
            <a:off x="677334" y="0"/>
            <a:ext cx="8596668" cy="583096"/>
          </a:xfrm>
        </p:spPr>
        <p:txBody>
          <a:bodyPr>
            <a:normAutofit/>
          </a:bodyPr>
          <a:lstStyle/>
          <a:p>
            <a:r>
              <a:rPr lang="en-US" sz="2800" b="1" i="1" kern="100" dirty="0">
                <a:latin typeface="Times New Roman" panose="02020603050405020304" pitchFamily="18" charset="0"/>
                <a:ea typeface="Calibri" panose="020F0502020204030204" pitchFamily="34" charset="0"/>
                <a:cs typeface="Arial" panose="020B0604020202020204" pitchFamily="34" charset="0"/>
              </a:rPr>
              <a:t>3. Detailed Design</a:t>
            </a:r>
            <a:r>
              <a:rPr lang="en-US" sz="2800" b="1" i="1" kern="100" dirty="0">
                <a:effectLst/>
                <a:latin typeface="Times New Roman" panose="02020603050405020304" pitchFamily="18" charset="0"/>
                <a:ea typeface="Calibri" panose="020F0502020204030204" pitchFamily="34" charset="0"/>
                <a:cs typeface="Arial" panose="020B0604020202020204" pitchFamily="34" charset="0"/>
              </a:rPr>
              <a:t>:</a:t>
            </a:r>
            <a:endParaRPr lang="en-US" sz="2800" i="1" dirty="0"/>
          </a:p>
        </p:txBody>
      </p:sp>
      <p:sp>
        <p:nvSpPr>
          <p:cNvPr id="3" name="Content Placeholder 2">
            <a:extLst>
              <a:ext uri="{FF2B5EF4-FFF2-40B4-BE49-F238E27FC236}">
                <a16:creationId xmlns:a16="http://schemas.microsoft.com/office/drawing/2014/main" id="{838DA35D-AB41-9174-B147-7791602BFF63}"/>
              </a:ext>
            </a:extLst>
          </p:cNvPr>
          <p:cNvSpPr>
            <a:spLocks noGrp="1"/>
          </p:cNvSpPr>
          <p:nvPr>
            <p:ph idx="1"/>
          </p:nvPr>
        </p:nvSpPr>
        <p:spPr>
          <a:xfrm>
            <a:off x="677334" y="859321"/>
            <a:ext cx="8876241" cy="5779604"/>
          </a:xfrm>
        </p:spPr>
        <p:txBody>
          <a:bodyPr>
            <a:normAutofit/>
          </a:bodyPr>
          <a:lstStyle/>
          <a:p>
            <a:pPr marL="0" marR="0" indent="0" algn="just">
              <a:lnSpc>
                <a:spcPct val="107000"/>
              </a:lnSpc>
              <a:spcBef>
                <a:spcPts val="0"/>
              </a:spcBef>
              <a:spcAft>
                <a:spcPts val="800"/>
              </a:spcAft>
              <a:buNone/>
            </a:pPr>
            <a:r>
              <a:rPr lang="en-US" sz="2200" b="1" kern="100" dirty="0">
                <a:latin typeface="Times New Roman" panose="02020603050405020304" pitchFamily="18" charset="0"/>
                <a:ea typeface="Calibri" panose="020F0502020204030204" pitchFamily="34" charset="0"/>
                <a:cs typeface="Times New Roman" panose="02020603050405020304" pitchFamily="18" charset="0"/>
              </a:rPr>
              <a:t>3.3 Algorithm for Entity Recognition</a:t>
            </a:r>
            <a:endParaRPr lang="en-US" dirty="0">
              <a:solidFill>
                <a:srgbClr val="000000"/>
              </a:solidFill>
              <a:latin typeface="Times New Roman" panose="02020603050405020304" pitchFamily="18" charset="0"/>
            </a:endParaRPr>
          </a:p>
        </p:txBody>
      </p:sp>
      <p:sp>
        <p:nvSpPr>
          <p:cNvPr id="4" name="TextBox 3">
            <a:extLst>
              <a:ext uri="{FF2B5EF4-FFF2-40B4-BE49-F238E27FC236}">
                <a16:creationId xmlns:a16="http://schemas.microsoft.com/office/drawing/2014/main" id="{55131F1C-3EC8-A5D8-BA96-D4D2274D8233}"/>
              </a:ext>
            </a:extLst>
          </p:cNvPr>
          <p:cNvSpPr txBox="1"/>
          <p:nvPr/>
        </p:nvSpPr>
        <p:spPr>
          <a:xfrm>
            <a:off x="677334" y="1460047"/>
            <a:ext cx="7224230" cy="4182299"/>
          </a:xfrm>
          <a:prstGeom prst="rect">
            <a:avLst/>
          </a:prstGeom>
          <a:noFill/>
        </p:spPr>
        <p:txBody>
          <a:bodyPr wrap="square">
            <a:spAutoFit/>
          </a:bodyPr>
          <a:lstStyle/>
          <a:p>
            <a:pPr marL="457200" marR="0">
              <a:lnSpc>
                <a:spcPct val="107000"/>
              </a:lnSpc>
              <a:spcBef>
                <a:spcPts val="0"/>
              </a:spcBef>
              <a:spcAft>
                <a:spcPts val="0"/>
              </a:spcAft>
            </a:pP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mj-lt"/>
              <a:buAutoNum type="arabi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Start</a:t>
            </a:r>
          </a:p>
          <a:p>
            <a:pPr marL="342900" marR="0" lvl="0" indent="-342900">
              <a:lnSpc>
                <a:spcPct val="200000"/>
              </a:lnSpc>
              <a:spcBef>
                <a:spcPts val="0"/>
              </a:spcBef>
              <a:spcAft>
                <a:spcPts val="0"/>
              </a:spcAft>
              <a:buFont typeface="+mj-lt"/>
              <a:buAutoNum type="arabi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Read file</a:t>
            </a:r>
          </a:p>
          <a:p>
            <a:pPr marL="342900" marR="0" lvl="0" indent="-342900">
              <a:lnSpc>
                <a:spcPct val="200000"/>
              </a:lnSpc>
              <a:spcBef>
                <a:spcPts val="0"/>
              </a:spcBef>
              <a:spcAft>
                <a:spcPts val="0"/>
              </a:spcAft>
              <a:buFont typeface="+mj-lt"/>
              <a:buAutoNum type="arabi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Extract text</a:t>
            </a:r>
          </a:p>
          <a:p>
            <a:pPr marL="342900" marR="0" lvl="0" indent="-342900">
              <a:lnSpc>
                <a:spcPct val="200000"/>
              </a:lnSpc>
              <a:spcBef>
                <a:spcPts val="0"/>
              </a:spcBef>
              <a:spcAft>
                <a:spcPts val="0"/>
              </a:spcAft>
              <a:buFont typeface="+mj-lt"/>
              <a:buAutoNum type="arabi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Separate keywords from </a:t>
            </a:r>
            <a:r>
              <a:rPr lang="en-US" kern="100">
                <a:effectLst/>
                <a:latin typeface="Times New Roman" panose="02020603050405020304" pitchFamily="18" charset="0"/>
                <a:ea typeface="Calibri" panose="020F0502020204030204" pitchFamily="34" charset="0"/>
                <a:cs typeface="Times New Roman" panose="02020603050405020304" pitchFamily="18" charset="0"/>
              </a:rPr>
              <a:t>extracted text</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mj-lt"/>
              <a:buAutoNum type="arabi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Recognize name, state, district etc..</a:t>
            </a:r>
          </a:p>
          <a:p>
            <a:pPr marL="342900" marR="0" lvl="0" indent="-342900">
              <a:lnSpc>
                <a:spcPct val="200000"/>
              </a:lnSpc>
              <a:spcBef>
                <a:spcPts val="0"/>
              </a:spcBef>
              <a:spcAft>
                <a:spcPts val="0"/>
              </a:spcAft>
              <a:buFont typeface="+mj-lt"/>
              <a:buAutoNum type="arabi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Display result</a:t>
            </a:r>
          </a:p>
          <a:p>
            <a:pPr marL="342900" marR="0" lvl="0" indent="-342900">
              <a:lnSpc>
                <a:spcPct val="200000"/>
              </a:lnSpc>
              <a:spcBef>
                <a:spcPts val="0"/>
              </a:spcBef>
              <a:spcAft>
                <a:spcPts val="800"/>
              </a:spcAft>
              <a:buFont typeface="+mj-lt"/>
              <a:buAutoNum type="arabi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Stop </a:t>
            </a:r>
          </a:p>
        </p:txBody>
      </p:sp>
    </p:spTree>
    <p:extLst>
      <p:ext uri="{BB962C8B-B14F-4D97-AF65-F5344CB8AC3E}">
        <p14:creationId xmlns:p14="http://schemas.microsoft.com/office/powerpoint/2010/main" val="3773017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B6BE-736C-9629-2351-71DA70DDB21E}"/>
              </a:ext>
            </a:extLst>
          </p:cNvPr>
          <p:cNvSpPr>
            <a:spLocks noGrp="1"/>
          </p:cNvSpPr>
          <p:nvPr>
            <p:ph type="title"/>
          </p:nvPr>
        </p:nvSpPr>
        <p:spPr>
          <a:xfrm>
            <a:off x="677334" y="0"/>
            <a:ext cx="8596668" cy="583096"/>
          </a:xfrm>
        </p:spPr>
        <p:txBody>
          <a:bodyPr>
            <a:normAutofit/>
          </a:bodyPr>
          <a:lstStyle/>
          <a:p>
            <a:r>
              <a:rPr lang="en-US" sz="2800" b="1" i="1" kern="100" dirty="0">
                <a:latin typeface="Times New Roman" panose="02020603050405020304" pitchFamily="18" charset="0"/>
                <a:ea typeface="Calibri" panose="020F0502020204030204" pitchFamily="34" charset="0"/>
                <a:cs typeface="Arial" panose="020B0604020202020204" pitchFamily="34" charset="0"/>
              </a:rPr>
              <a:t>3. Detailed Design</a:t>
            </a:r>
            <a:r>
              <a:rPr lang="en-US" sz="2800" b="1" i="1" kern="100" dirty="0">
                <a:effectLst/>
                <a:latin typeface="Times New Roman" panose="02020603050405020304" pitchFamily="18" charset="0"/>
                <a:ea typeface="Calibri" panose="020F0502020204030204" pitchFamily="34" charset="0"/>
                <a:cs typeface="Arial" panose="020B0604020202020204" pitchFamily="34" charset="0"/>
              </a:rPr>
              <a:t>:</a:t>
            </a:r>
            <a:endParaRPr lang="en-US" sz="2800" i="1" dirty="0"/>
          </a:p>
        </p:txBody>
      </p:sp>
      <p:sp>
        <p:nvSpPr>
          <p:cNvPr id="3" name="Content Placeholder 2">
            <a:extLst>
              <a:ext uri="{FF2B5EF4-FFF2-40B4-BE49-F238E27FC236}">
                <a16:creationId xmlns:a16="http://schemas.microsoft.com/office/drawing/2014/main" id="{838DA35D-AB41-9174-B147-7791602BFF63}"/>
              </a:ext>
            </a:extLst>
          </p:cNvPr>
          <p:cNvSpPr>
            <a:spLocks noGrp="1"/>
          </p:cNvSpPr>
          <p:nvPr>
            <p:ph idx="1"/>
          </p:nvPr>
        </p:nvSpPr>
        <p:spPr>
          <a:xfrm>
            <a:off x="677334" y="859321"/>
            <a:ext cx="8876241" cy="5779604"/>
          </a:xfrm>
        </p:spPr>
        <p:txBody>
          <a:bodyPr>
            <a:normAutofit/>
          </a:bodyPr>
          <a:lstStyle/>
          <a:p>
            <a:pPr marL="0" marR="0" indent="0" algn="just">
              <a:lnSpc>
                <a:spcPct val="107000"/>
              </a:lnSpc>
              <a:spcBef>
                <a:spcPts val="0"/>
              </a:spcBef>
              <a:spcAft>
                <a:spcPts val="800"/>
              </a:spcAft>
              <a:buNone/>
            </a:pPr>
            <a:r>
              <a:rPr lang="en-US" sz="2200" b="1" kern="100" dirty="0">
                <a:latin typeface="Times New Roman" panose="02020603050405020304" pitchFamily="18" charset="0"/>
                <a:ea typeface="Calibri" panose="020F0502020204030204" pitchFamily="34" charset="0"/>
                <a:cs typeface="Times New Roman" panose="02020603050405020304" pitchFamily="18" charset="0"/>
              </a:rPr>
              <a:t>3.4 Sample Name List:</a:t>
            </a:r>
            <a:endParaRPr lang="en-US" dirty="0">
              <a:solidFill>
                <a:srgbClr val="000000"/>
              </a:solidFill>
              <a:latin typeface="Times New Roman" panose="02020603050405020304" pitchFamily="18" charset="0"/>
            </a:endParaRPr>
          </a:p>
        </p:txBody>
      </p:sp>
      <p:pic>
        <p:nvPicPr>
          <p:cNvPr id="6" name="Picture 5">
            <a:extLst>
              <a:ext uri="{FF2B5EF4-FFF2-40B4-BE49-F238E27FC236}">
                <a16:creationId xmlns:a16="http://schemas.microsoft.com/office/drawing/2014/main" id="{DBFACE8D-A701-BCF7-3F8F-BCA049069158}"/>
              </a:ext>
            </a:extLst>
          </p:cNvPr>
          <p:cNvPicPr>
            <a:picLocks noChangeAspect="1"/>
          </p:cNvPicPr>
          <p:nvPr/>
        </p:nvPicPr>
        <p:blipFill>
          <a:blip r:embed="rId2"/>
          <a:stretch>
            <a:fillRect/>
          </a:stretch>
        </p:blipFill>
        <p:spPr>
          <a:xfrm>
            <a:off x="3486150" y="1524000"/>
            <a:ext cx="2687903" cy="5282648"/>
          </a:xfrm>
          <a:prstGeom prst="rect">
            <a:avLst/>
          </a:prstGeom>
        </p:spPr>
      </p:pic>
    </p:spTree>
    <p:extLst>
      <p:ext uri="{BB962C8B-B14F-4D97-AF65-F5344CB8AC3E}">
        <p14:creationId xmlns:p14="http://schemas.microsoft.com/office/powerpoint/2010/main" val="2517807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B6BE-736C-9629-2351-71DA70DDB21E}"/>
              </a:ext>
            </a:extLst>
          </p:cNvPr>
          <p:cNvSpPr>
            <a:spLocks noGrp="1"/>
          </p:cNvSpPr>
          <p:nvPr>
            <p:ph type="title"/>
          </p:nvPr>
        </p:nvSpPr>
        <p:spPr>
          <a:xfrm>
            <a:off x="677334" y="0"/>
            <a:ext cx="8596668" cy="583096"/>
          </a:xfrm>
        </p:spPr>
        <p:txBody>
          <a:bodyPr>
            <a:normAutofit/>
          </a:bodyPr>
          <a:lstStyle/>
          <a:p>
            <a:r>
              <a:rPr lang="en-US" sz="2800" b="1" i="1" kern="100" dirty="0">
                <a:latin typeface="Times New Roman" panose="02020603050405020304" pitchFamily="18" charset="0"/>
                <a:ea typeface="Calibri" panose="020F0502020204030204" pitchFamily="34" charset="0"/>
                <a:cs typeface="Arial" panose="020B0604020202020204" pitchFamily="34" charset="0"/>
              </a:rPr>
              <a:t>4. Implementation and Testing</a:t>
            </a:r>
            <a:r>
              <a:rPr lang="en-US" sz="2800" b="1" i="1" kern="100" dirty="0">
                <a:effectLst/>
                <a:latin typeface="Times New Roman" panose="02020603050405020304" pitchFamily="18" charset="0"/>
                <a:ea typeface="Calibri" panose="020F0502020204030204" pitchFamily="34" charset="0"/>
                <a:cs typeface="Arial" panose="020B0604020202020204" pitchFamily="34" charset="0"/>
              </a:rPr>
              <a:t>:</a:t>
            </a:r>
            <a:endParaRPr lang="en-US" sz="2800" i="1" dirty="0"/>
          </a:p>
        </p:txBody>
      </p:sp>
      <p:sp>
        <p:nvSpPr>
          <p:cNvPr id="3" name="Content Placeholder 2">
            <a:extLst>
              <a:ext uri="{FF2B5EF4-FFF2-40B4-BE49-F238E27FC236}">
                <a16:creationId xmlns:a16="http://schemas.microsoft.com/office/drawing/2014/main" id="{838DA35D-AB41-9174-B147-7791602BFF63}"/>
              </a:ext>
            </a:extLst>
          </p:cNvPr>
          <p:cNvSpPr>
            <a:spLocks noGrp="1"/>
          </p:cNvSpPr>
          <p:nvPr>
            <p:ph idx="1"/>
          </p:nvPr>
        </p:nvSpPr>
        <p:spPr>
          <a:xfrm>
            <a:off x="677334" y="859321"/>
            <a:ext cx="8876241" cy="5779604"/>
          </a:xfrm>
        </p:spPr>
        <p:txBody>
          <a:bodyPr>
            <a:normAutofit/>
          </a:bodyPr>
          <a:lstStyle/>
          <a:p>
            <a:pPr marL="0" marR="0" indent="0" algn="just">
              <a:lnSpc>
                <a:spcPct val="107000"/>
              </a:lnSpc>
              <a:spcBef>
                <a:spcPts val="0"/>
              </a:spcBef>
              <a:spcAft>
                <a:spcPts val="800"/>
              </a:spcAft>
              <a:buNone/>
            </a:pPr>
            <a:r>
              <a:rPr lang="en-US" sz="2200" b="1" kern="100" dirty="0">
                <a:latin typeface="Times New Roman" panose="02020603050405020304" pitchFamily="18" charset="0"/>
                <a:ea typeface="Calibri" panose="020F0502020204030204" pitchFamily="34" charset="0"/>
                <a:cs typeface="Times New Roman" panose="02020603050405020304" pitchFamily="18" charset="0"/>
              </a:rPr>
              <a:t>4.1 Sample Code</a:t>
            </a:r>
            <a:endParaRPr lang="en-US" dirty="0">
              <a:solidFill>
                <a:srgbClr val="000000"/>
              </a:solidFill>
              <a:latin typeface="Times New Roman" panose="02020603050405020304" pitchFamily="18" charset="0"/>
            </a:endParaRPr>
          </a:p>
        </p:txBody>
      </p:sp>
      <p:sp>
        <p:nvSpPr>
          <p:cNvPr id="5" name="TextBox 4">
            <a:extLst>
              <a:ext uri="{FF2B5EF4-FFF2-40B4-BE49-F238E27FC236}">
                <a16:creationId xmlns:a16="http://schemas.microsoft.com/office/drawing/2014/main" id="{CA4F9AF9-7AC6-829B-5EA4-B867B4DD0113}"/>
              </a:ext>
            </a:extLst>
          </p:cNvPr>
          <p:cNvSpPr txBox="1"/>
          <p:nvPr/>
        </p:nvSpPr>
        <p:spPr>
          <a:xfrm>
            <a:off x="1223963" y="1874401"/>
            <a:ext cx="6653212" cy="2862322"/>
          </a:xfrm>
          <a:prstGeom prst="rect">
            <a:avLst/>
          </a:prstGeom>
          <a:noFill/>
        </p:spPr>
        <p:txBody>
          <a:bodyPr wrap="square">
            <a:spAutoFit/>
          </a:bodyPr>
          <a:lstStyle/>
          <a:p>
            <a:r>
              <a:rPr lang="en-US" sz="2000" b="0" i="0" u="none" strike="noStrike" baseline="0" dirty="0">
                <a:solidFill>
                  <a:srgbClr val="000000"/>
                </a:solidFill>
                <a:latin typeface="Garamond" panose="02020404030301010803" pitchFamily="18" charset="0"/>
              </a:rPr>
              <a:t># Function to perform OCR on an image </a:t>
            </a:r>
          </a:p>
          <a:p>
            <a:r>
              <a:rPr lang="en-US" sz="2000" b="0" i="0" u="none" strike="noStrike" baseline="0" dirty="0">
                <a:solidFill>
                  <a:srgbClr val="000000"/>
                </a:solidFill>
                <a:latin typeface="Garamond" panose="02020404030301010803" pitchFamily="18" charset="0"/>
              </a:rPr>
              <a:t>def ocr_iteration1(</a:t>
            </a:r>
            <a:r>
              <a:rPr lang="en-US" sz="2000" b="0" i="0" u="none" strike="noStrike" baseline="0" dirty="0" err="1">
                <a:solidFill>
                  <a:srgbClr val="000000"/>
                </a:solidFill>
                <a:latin typeface="Garamond" panose="02020404030301010803" pitchFamily="18" charset="0"/>
              </a:rPr>
              <a:t>image_path</a:t>
            </a:r>
            <a:r>
              <a:rPr lang="en-US" sz="2000" b="0" i="0" u="none" strike="noStrike" baseline="0" dirty="0">
                <a:solidFill>
                  <a:srgbClr val="000000"/>
                </a:solidFill>
                <a:latin typeface="Garamond" panose="02020404030301010803" pitchFamily="18" charset="0"/>
              </a:rPr>
              <a:t>): </a:t>
            </a:r>
          </a:p>
          <a:p>
            <a:r>
              <a:rPr lang="en-US" sz="2000" b="0" i="0" u="none" strike="noStrike" baseline="0" dirty="0">
                <a:solidFill>
                  <a:srgbClr val="000000"/>
                </a:solidFill>
                <a:latin typeface="Garamond" panose="02020404030301010803" pitchFamily="18" charset="0"/>
              </a:rPr>
              <a:t>reader = </a:t>
            </a:r>
            <a:r>
              <a:rPr lang="en-US" sz="2000" b="0" i="0" u="none" strike="noStrike" baseline="0" dirty="0" err="1">
                <a:solidFill>
                  <a:srgbClr val="000000"/>
                </a:solidFill>
                <a:latin typeface="Garamond" panose="02020404030301010803" pitchFamily="18" charset="0"/>
              </a:rPr>
              <a:t>easyocr.Reader</a:t>
            </a:r>
            <a:r>
              <a:rPr lang="en-US" sz="2000" b="0" i="0" u="none" strike="noStrike" baseline="0" dirty="0">
                <a:solidFill>
                  <a:srgbClr val="000000"/>
                </a:solidFill>
                <a:latin typeface="Garamond" panose="02020404030301010803" pitchFamily="18" charset="0"/>
              </a:rPr>
              <a:t>(['</a:t>
            </a:r>
            <a:r>
              <a:rPr lang="en-US" sz="2000" b="0" i="0" u="none" strike="noStrike" baseline="0" dirty="0" err="1">
                <a:solidFill>
                  <a:srgbClr val="000000"/>
                </a:solidFill>
                <a:latin typeface="Garamond" panose="02020404030301010803" pitchFamily="18" charset="0"/>
              </a:rPr>
              <a:t>en</a:t>
            </a:r>
            <a:r>
              <a:rPr lang="en-US" sz="2000" b="0" i="0" u="none" strike="noStrike" baseline="0" dirty="0">
                <a:solidFill>
                  <a:srgbClr val="000000"/>
                </a:solidFill>
                <a:latin typeface="Garamond" panose="02020404030301010803" pitchFamily="18" charset="0"/>
              </a:rPr>
              <a:t>']) </a:t>
            </a:r>
          </a:p>
          <a:p>
            <a:r>
              <a:rPr lang="en-US" sz="2000" b="0" i="0" u="none" strike="noStrike" baseline="0" dirty="0">
                <a:solidFill>
                  <a:srgbClr val="000000"/>
                </a:solidFill>
                <a:latin typeface="Garamond" panose="02020404030301010803" pitchFamily="18" charset="0"/>
              </a:rPr>
              <a:t>result = </a:t>
            </a:r>
            <a:r>
              <a:rPr lang="en-US" sz="2000" b="0" i="0" u="none" strike="noStrike" baseline="0" dirty="0" err="1">
                <a:solidFill>
                  <a:srgbClr val="000000"/>
                </a:solidFill>
                <a:latin typeface="Garamond" panose="02020404030301010803" pitchFamily="18" charset="0"/>
              </a:rPr>
              <a:t>reader.readtext</a:t>
            </a:r>
            <a:r>
              <a:rPr lang="en-US" sz="2000" b="0" i="0" u="none" strike="noStrike" baseline="0" dirty="0">
                <a:solidFill>
                  <a:srgbClr val="000000"/>
                </a:solidFill>
                <a:latin typeface="Garamond" panose="02020404030301010803" pitchFamily="18" charset="0"/>
              </a:rPr>
              <a:t>(</a:t>
            </a:r>
            <a:r>
              <a:rPr lang="en-US" sz="2000" b="0" i="0" u="none" strike="noStrike" baseline="0" dirty="0" err="1">
                <a:solidFill>
                  <a:srgbClr val="000000"/>
                </a:solidFill>
                <a:latin typeface="Garamond" panose="02020404030301010803" pitchFamily="18" charset="0"/>
              </a:rPr>
              <a:t>image_path</a:t>
            </a:r>
            <a:r>
              <a:rPr lang="en-US" sz="2000" b="0" i="0" u="none" strike="noStrike" baseline="0" dirty="0">
                <a:solidFill>
                  <a:srgbClr val="000000"/>
                </a:solidFill>
                <a:latin typeface="Garamond" panose="02020404030301010803" pitchFamily="18" charset="0"/>
              </a:rPr>
              <a:t>) </a:t>
            </a:r>
          </a:p>
          <a:p>
            <a:r>
              <a:rPr lang="en-US" sz="2000" b="0" i="0" u="none" strike="noStrike" baseline="0" dirty="0">
                <a:solidFill>
                  <a:srgbClr val="000000"/>
                </a:solidFill>
                <a:latin typeface="Garamond" panose="02020404030301010803" pitchFamily="18" charset="0"/>
              </a:rPr>
              <a:t>res = '' </a:t>
            </a:r>
          </a:p>
          <a:p>
            <a:r>
              <a:rPr lang="en-US" sz="2000" b="0" i="0" u="none" strike="noStrike" baseline="0" dirty="0">
                <a:solidFill>
                  <a:srgbClr val="000000"/>
                </a:solidFill>
                <a:latin typeface="Garamond" panose="02020404030301010803" pitchFamily="18" charset="0"/>
              </a:rPr>
              <a:t>for </a:t>
            </a:r>
            <a:r>
              <a:rPr lang="en-US" sz="2000" b="0" i="0" u="none" strike="noStrike" baseline="0" dirty="0" err="1">
                <a:solidFill>
                  <a:srgbClr val="000000"/>
                </a:solidFill>
                <a:latin typeface="Garamond" panose="02020404030301010803" pitchFamily="18" charset="0"/>
              </a:rPr>
              <a:t>i</a:t>
            </a:r>
            <a:r>
              <a:rPr lang="en-US" sz="2000" b="0" i="0" u="none" strike="noStrike" baseline="0" dirty="0">
                <a:solidFill>
                  <a:srgbClr val="000000"/>
                </a:solidFill>
                <a:latin typeface="Garamond" panose="02020404030301010803" pitchFamily="18" charset="0"/>
              </a:rPr>
              <a:t> in range(</a:t>
            </a:r>
            <a:r>
              <a:rPr lang="en-US" sz="2000" b="0" i="0" u="none" strike="noStrike" baseline="0" dirty="0" err="1">
                <a:solidFill>
                  <a:srgbClr val="000000"/>
                </a:solidFill>
                <a:latin typeface="Garamond" panose="02020404030301010803" pitchFamily="18" charset="0"/>
              </a:rPr>
              <a:t>len</a:t>
            </a:r>
            <a:r>
              <a:rPr lang="en-US" sz="2000" b="0" i="0" u="none" strike="noStrike" baseline="0" dirty="0">
                <a:solidFill>
                  <a:srgbClr val="000000"/>
                </a:solidFill>
                <a:latin typeface="Garamond" panose="02020404030301010803" pitchFamily="18" charset="0"/>
              </a:rPr>
              <a:t>(result)): </a:t>
            </a:r>
          </a:p>
          <a:p>
            <a:r>
              <a:rPr lang="pt-BR" sz="2000" b="0" i="0" u="none" strike="noStrike" baseline="0" dirty="0">
                <a:solidFill>
                  <a:srgbClr val="000000"/>
                </a:solidFill>
                <a:latin typeface="Garamond" panose="02020404030301010803" pitchFamily="18" charset="0"/>
              </a:rPr>
              <a:t>res += result[i][1] + '\n' </a:t>
            </a:r>
          </a:p>
          <a:p>
            <a:r>
              <a:rPr lang="en-US" sz="2000" b="0" i="0" u="none" strike="noStrike" baseline="0" dirty="0">
                <a:solidFill>
                  <a:srgbClr val="000000"/>
                </a:solidFill>
                <a:latin typeface="Garamond" panose="02020404030301010803" pitchFamily="18" charset="0"/>
              </a:rPr>
              <a:t>print(res) </a:t>
            </a:r>
          </a:p>
          <a:p>
            <a:r>
              <a:rPr lang="en-US" sz="2000" b="0" i="0" u="none" strike="noStrike" baseline="0" dirty="0">
                <a:solidFill>
                  <a:srgbClr val="000000"/>
                </a:solidFill>
                <a:latin typeface="Garamond" panose="02020404030301010803" pitchFamily="18" charset="0"/>
              </a:rPr>
              <a:t>return res </a:t>
            </a:r>
            <a:endParaRPr lang="en-US" sz="2000" dirty="0"/>
          </a:p>
        </p:txBody>
      </p:sp>
    </p:spTree>
    <p:extLst>
      <p:ext uri="{BB962C8B-B14F-4D97-AF65-F5344CB8AC3E}">
        <p14:creationId xmlns:p14="http://schemas.microsoft.com/office/powerpoint/2010/main" val="2568438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B6BE-736C-9629-2351-71DA70DDB21E}"/>
              </a:ext>
            </a:extLst>
          </p:cNvPr>
          <p:cNvSpPr>
            <a:spLocks noGrp="1"/>
          </p:cNvSpPr>
          <p:nvPr>
            <p:ph type="title"/>
          </p:nvPr>
        </p:nvSpPr>
        <p:spPr>
          <a:xfrm>
            <a:off x="677334" y="0"/>
            <a:ext cx="8596668" cy="583096"/>
          </a:xfrm>
        </p:spPr>
        <p:txBody>
          <a:bodyPr>
            <a:normAutofit/>
          </a:bodyPr>
          <a:lstStyle/>
          <a:p>
            <a:r>
              <a:rPr lang="en-US" sz="2800" b="1" i="1" kern="100" dirty="0">
                <a:latin typeface="Times New Roman" panose="02020603050405020304" pitchFamily="18" charset="0"/>
                <a:ea typeface="Calibri" panose="020F0502020204030204" pitchFamily="34" charset="0"/>
                <a:cs typeface="Arial" panose="020B0604020202020204" pitchFamily="34" charset="0"/>
              </a:rPr>
              <a:t>4. Implementation and Testing</a:t>
            </a:r>
            <a:r>
              <a:rPr lang="en-US" sz="2800" b="1" i="1" kern="100" dirty="0">
                <a:effectLst/>
                <a:latin typeface="Times New Roman" panose="02020603050405020304" pitchFamily="18" charset="0"/>
                <a:ea typeface="Calibri" panose="020F0502020204030204" pitchFamily="34" charset="0"/>
                <a:cs typeface="Arial" panose="020B0604020202020204" pitchFamily="34" charset="0"/>
              </a:rPr>
              <a:t>:</a:t>
            </a:r>
            <a:endParaRPr lang="en-US" sz="2800" i="1" dirty="0"/>
          </a:p>
        </p:txBody>
      </p:sp>
      <p:sp>
        <p:nvSpPr>
          <p:cNvPr id="3" name="Content Placeholder 2">
            <a:extLst>
              <a:ext uri="{FF2B5EF4-FFF2-40B4-BE49-F238E27FC236}">
                <a16:creationId xmlns:a16="http://schemas.microsoft.com/office/drawing/2014/main" id="{838DA35D-AB41-9174-B147-7791602BFF63}"/>
              </a:ext>
            </a:extLst>
          </p:cNvPr>
          <p:cNvSpPr>
            <a:spLocks noGrp="1"/>
          </p:cNvSpPr>
          <p:nvPr>
            <p:ph idx="1"/>
          </p:nvPr>
        </p:nvSpPr>
        <p:spPr>
          <a:xfrm>
            <a:off x="677334" y="859321"/>
            <a:ext cx="8876241" cy="5779604"/>
          </a:xfrm>
        </p:spPr>
        <p:txBody>
          <a:bodyPr>
            <a:normAutofit/>
          </a:bodyPr>
          <a:lstStyle/>
          <a:p>
            <a:pPr marL="0" marR="0" indent="0" algn="just">
              <a:lnSpc>
                <a:spcPct val="107000"/>
              </a:lnSpc>
              <a:spcBef>
                <a:spcPts val="0"/>
              </a:spcBef>
              <a:spcAft>
                <a:spcPts val="800"/>
              </a:spcAft>
              <a:buNone/>
            </a:pPr>
            <a:r>
              <a:rPr lang="en-US" sz="2200" b="1" kern="100" dirty="0">
                <a:latin typeface="Times New Roman" panose="02020603050405020304" pitchFamily="18" charset="0"/>
                <a:ea typeface="Calibri" panose="020F0502020204030204" pitchFamily="34" charset="0"/>
                <a:cs typeface="Times New Roman" panose="02020603050405020304" pitchFamily="18" charset="0"/>
              </a:rPr>
              <a:t>4.2 Screenshots</a:t>
            </a:r>
            <a:endParaRPr lang="en-US" dirty="0">
              <a:solidFill>
                <a:srgbClr val="000000"/>
              </a:solidFill>
              <a:latin typeface="Times New Roman" panose="02020603050405020304" pitchFamily="18" charset="0"/>
            </a:endParaRPr>
          </a:p>
        </p:txBody>
      </p:sp>
      <p:pic>
        <p:nvPicPr>
          <p:cNvPr id="6" name="Picture 5">
            <a:extLst>
              <a:ext uri="{FF2B5EF4-FFF2-40B4-BE49-F238E27FC236}">
                <a16:creationId xmlns:a16="http://schemas.microsoft.com/office/drawing/2014/main" id="{D12E391F-2470-C5A2-5FEA-90CF1E15F156}"/>
              </a:ext>
            </a:extLst>
          </p:cNvPr>
          <p:cNvPicPr>
            <a:picLocks noChangeAspect="1"/>
          </p:cNvPicPr>
          <p:nvPr/>
        </p:nvPicPr>
        <p:blipFill>
          <a:blip r:embed="rId2"/>
          <a:stretch>
            <a:fillRect/>
          </a:stretch>
        </p:blipFill>
        <p:spPr>
          <a:xfrm>
            <a:off x="2516468" y="1276350"/>
            <a:ext cx="4636807" cy="4919587"/>
          </a:xfrm>
          <a:prstGeom prst="rect">
            <a:avLst/>
          </a:prstGeom>
        </p:spPr>
      </p:pic>
      <p:sp>
        <p:nvSpPr>
          <p:cNvPr id="8" name="TextBox 7">
            <a:extLst>
              <a:ext uri="{FF2B5EF4-FFF2-40B4-BE49-F238E27FC236}">
                <a16:creationId xmlns:a16="http://schemas.microsoft.com/office/drawing/2014/main" id="{A345F8E5-2240-E841-92D9-2A472C437E22}"/>
              </a:ext>
            </a:extLst>
          </p:cNvPr>
          <p:cNvSpPr txBox="1"/>
          <p:nvPr/>
        </p:nvSpPr>
        <p:spPr>
          <a:xfrm>
            <a:off x="2516468" y="6317218"/>
            <a:ext cx="6105524" cy="369332"/>
          </a:xfrm>
          <a:prstGeom prst="rect">
            <a:avLst/>
          </a:prstGeom>
          <a:noFill/>
        </p:spPr>
        <p:txBody>
          <a:bodyPr wrap="square">
            <a:spAutoFit/>
          </a:bodyPr>
          <a:lstStyle/>
          <a:p>
            <a:r>
              <a:rPr lang="en-US" sz="1800" b="0" i="0" u="none" strike="noStrike" baseline="0" dirty="0">
                <a:solidFill>
                  <a:srgbClr val="000000"/>
                </a:solidFill>
                <a:latin typeface="Times New Roman" panose="02020603050405020304" pitchFamily="18" charset="0"/>
              </a:rPr>
              <a:t>Fig 4.2.1. Initial Page. </a:t>
            </a:r>
            <a:endParaRPr lang="en-US" dirty="0"/>
          </a:p>
        </p:txBody>
      </p:sp>
    </p:spTree>
    <p:extLst>
      <p:ext uri="{BB962C8B-B14F-4D97-AF65-F5344CB8AC3E}">
        <p14:creationId xmlns:p14="http://schemas.microsoft.com/office/powerpoint/2010/main" val="405060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B6BE-736C-9629-2351-71DA70DDB21E}"/>
              </a:ext>
            </a:extLst>
          </p:cNvPr>
          <p:cNvSpPr>
            <a:spLocks noGrp="1"/>
          </p:cNvSpPr>
          <p:nvPr>
            <p:ph type="title"/>
          </p:nvPr>
        </p:nvSpPr>
        <p:spPr>
          <a:xfrm>
            <a:off x="677334" y="0"/>
            <a:ext cx="8596668" cy="583096"/>
          </a:xfrm>
        </p:spPr>
        <p:txBody>
          <a:bodyPr>
            <a:normAutofit/>
          </a:bodyPr>
          <a:lstStyle/>
          <a:p>
            <a:r>
              <a:rPr lang="en-US" sz="2800" b="1" i="1" kern="100" dirty="0">
                <a:latin typeface="Times New Roman" panose="02020603050405020304" pitchFamily="18" charset="0"/>
                <a:ea typeface="Calibri" panose="020F0502020204030204" pitchFamily="34" charset="0"/>
                <a:cs typeface="Arial" panose="020B0604020202020204" pitchFamily="34" charset="0"/>
              </a:rPr>
              <a:t>4. Implementation and Testing</a:t>
            </a:r>
            <a:r>
              <a:rPr lang="en-US" sz="2800" b="1" i="1" kern="100" dirty="0">
                <a:effectLst/>
                <a:latin typeface="Times New Roman" panose="02020603050405020304" pitchFamily="18" charset="0"/>
                <a:ea typeface="Calibri" panose="020F0502020204030204" pitchFamily="34" charset="0"/>
                <a:cs typeface="Arial" panose="020B0604020202020204" pitchFamily="34" charset="0"/>
              </a:rPr>
              <a:t>:</a:t>
            </a:r>
            <a:endParaRPr lang="en-US" sz="2800" i="1" dirty="0"/>
          </a:p>
        </p:txBody>
      </p:sp>
      <p:sp>
        <p:nvSpPr>
          <p:cNvPr id="3" name="Content Placeholder 2">
            <a:extLst>
              <a:ext uri="{FF2B5EF4-FFF2-40B4-BE49-F238E27FC236}">
                <a16:creationId xmlns:a16="http://schemas.microsoft.com/office/drawing/2014/main" id="{838DA35D-AB41-9174-B147-7791602BFF63}"/>
              </a:ext>
            </a:extLst>
          </p:cNvPr>
          <p:cNvSpPr>
            <a:spLocks noGrp="1"/>
          </p:cNvSpPr>
          <p:nvPr>
            <p:ph idx="1"/>
          </p:nvPr>
        </p:nvSpPr>
        <p:spPr>
          <a:xfrm>
            <a:off x="677334" y="859321"/>
            <a:ext cx="8876241" cy="5779604"/>
          </a:xfrm>
        </p:spPr>
        <p:txBody>
          <a:bodyPr>
            <a:normAutofit/>
          </a:bodyPr>
          <a:lstStyle/>
          <a:p>
            <a:pPr marL="0" marR="0" indent="0" algn="just">
              <a:lnSpc>
                <a:spcPct val="107000"/>
              </a:lnSpc>
              <a:spcBef>
                <a:spcPts val="0"/>
              </a:spcBef>
              <a:spcAft>
                <a:spcPts val="800"/>
              </a:spcAft>
              <a:buNone/>
            </a:pPr>
            <a:r>
              <a:rPr lang="en-US" sz="2200" b="1" kern="100" dirty="0">
                <a:latin typeface="Times New Roman" panose="02020603050405020304" pitchFamily="18" charset="0"/>
                <a:ea typeface="Calibri" panose="020F0502020204030204" pitchFamily="34" charset="0"/>
                <a:cs typeface="Times New Roman" panose="02020603050405020304" pitchFamily="18" charset="0"/>
              </a:rPr>
              <a:t>4.2 Screenshots</a:t>
            </a:r>
            <a:endParaRPr lang="en-US" dirty="0">
              <a:solidFill>
                <a:srgbClr val="000000"/>
              </a:solidFill>
              <a:latin typeface="Times New Roman" panose="02020603050405020304" pitchFamily="18" charset="0"/>
            </a:endParaRPr>
          </a:p>
        </p:txBody>
      </p:sp>
      <p:pic>
        <p:nvPicPr>
          <p:cNvPr id="5" name="Picture 4">
            <a:extLst>
              <a:ext uri="{FF2B5EF4-FFF2-40B4-BE49-F238E27FC236}">
                <a16:creationId xmlns:a16="http://schemas.microsoft.com/office/drawing/2014/main" id="{910E0664-3BBA-CEF7-48C2-8E616D08A21D}"/>
              </a:ext>
            </a:extLst>
          </p:cNvPr>
          <p:cNvPicPr>
            <a:picLocks noChangeAspect="1"/>
          </p:cNvPicPr>
          <p:nvPr/>
        </p:nvPicPr>
        <p:blipFill>
          <a:blip r:embed="rId2"/>
          <a:stretch>
            <a:fillRect/>
          </a:stretch>
        </p:blipFill>
        <p:spPr>
          <a:xfrm>
            <a:off x="2638425" y="1333499"/>
            <a:ext cx="4568520" cy="4810125"/>
          </a:xfrm>
          <a:prstGeom prst="rect">
            <a:avLst/>
          </a:prstGeom>
        </p:spPr>
      </p:pic>
      <p:sp>
        <p:nvSpPr>
          <p:cNvPr id="8" name="TextBox 7">
            <a:extLst>
              <a:ext uri="{FF2B5EF4-FFF2-40B4-BE49-F238E27FC236}">
                <a16:creationId xmlns:a16="http://schemas.microsoft.com/office/drawing/2014/main" id="{C3533B81-86BB-0C74-B94E-BBA895568166}"/>
              </a:ext>
            </a:extLst>
          </p:cNvPr>
          <p:cNvSpPr txBox="1"/>
          <p:nvPr/>
        </p:nvSpPr>
        <p:spPr>
          <a:xfrm>
            <a:off x="2638425" y="6313527"/>
            <a:ext cx="6105524" cy="369332"/>
          </a:xfrm>
          <a:prstGeom prst="rect">
            <a:avLst/>
          </a:prstGeom>
          <a:noFill/>
        </p:spPr>
        <p:txBody>
          <a:bodyPr wrap="square">
            <a:spAutoFit/>
          </a:bodyPr>
          <a:lstStyle/>
          <a:p>
            <a:r>
              <a:rPr lang="en-US" sz="1800" b="0" i="0" u="none" strike="noStrike" baseline="0" dirty="0">
                <a:solidFill>
                  <a:srgbClr val="000000"/>
                </a:solidFill>
                <a:latin typeface="Times New Roman" panose="02020603050405020304" pitchFamily="18" charset="0"/>
              </a:rPr>
              <a:t>Fig 4.2.2. Text Imported from a PDF. </a:t>
            </a:r>
            <a:endParaRPr lang="en-US" dirty="0"/>
          </a:p>
        </p:txBody>
      </p:sp>
    </p:spTree>
    <p:extLst>
      <p:ext uri="{BB962C8B-B14F-4D97-AF65-F5344CB8AC3E}">
        <p14:creationId xmlns:p14="http://schemas.microsoft.com/office/powerpoint/2010/main" val="2951735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B6BE-736C-9629-2351-71DA70DDB21E}"/>
              </a:ext>
            </a:extLst>
          </p:cNvPr>
          <p:cNvSpPr>
            <a:spLocks noGrp="1"/>
          </p:cNvSpPr>
          <p:nvPr>
            <p:ph type="title"/>
          </p:nvPr>
        </p:nvSpPr>
        <p:spPr>
          <a:xfrm>
            <a:off x="677334" y="0"/>
            <a:ext cx="8596668" cy="583096"/>
          </a:xfrm>
        </p:spPr>
        <p:txBody>
          <a:bodyPr>
            <a:normAutofit/>
          </a:bodyPr>
          <a:lstStyle/>
          <a:p>
            <a:r>
              <a:rPr lang="en-US" sz="2800" b="1" i="1" kern="100" dirty="0">
                <a:latin typeface="Times New Roman" panose="02020603050405020304" pitchFamily="18" charset="0"/>
                <a:ea typeface="Calibri" panose="020F0502020204030204" pitchFamily="34" charset="0"/>
                <a:cs typeface="Arial" panose="020B0604020202020204" pitchFamily="34" charset="0"/>
              </a:rPr>
              <a:t>4. Implementation and Testing</a:t>
            </a:r>
            <a:r>
              <a:rPr lang="en-US" sz="2800" b="1" i="1" kern="100" dirty="0">
                <a:effectLst/>
                <a:latin typeface="Times New Roman" panose="02020603050405020304" pitchFamily="18" charset="0"/>
                <a:ea typeface="Calibri" panose="020F0502020204030204" pitchFamily="34" charset="0"/>
                <a:cs typeface="Arial" panose="020B0604020202020204" pitchFamily="34" charset="0"/>
              </a:rPr>
              <a:t>:</a:t>
            </a:r>
            <a:endParaRPr lang="en-US" sz="2800" i="1" dirty="0"/>
          </a:p>
        </p:txBody>
      </p:sp>
      <p:sp>
        <p:nvSpPr>
          <p:cNvPr id="3" name="Content Placeholder 2">
            <a:extLst>
              <a:ext uri="{FF2B5EF4-FFF2-40B4-BE49-F238E27FC236}">
                <a16:creationId xmlns:a16="http://schemas.microsoft.com/office/drawing/2014/main" id="{838DA35D-AB41-9174-B147-7791602BFF63}"/>
              </a:ext>
            </a:extLst>
          </p:cNvPr>
          <p:cNvSpPr>
            <a:spLocks noGrp="1"/>
          </p:cNvSpPr>
          <p:nvPr>
            <p:ph idx="1"/>
          </p:nvPr>
        </p:nvSpPr>
        <p:spPr>
          <a:xfrm>
            <a:off x="677334" y="859321"/>
            <a:ext cx="8876241" cy="5779604"/>
          </a:xfrm>
        </p:spPr>
        <p:txBody>
          <a:bodyPr>
            <a:normAutofit/>
          </a:bodyPr>
          <a:lstStyle/>
          <a:p>
            <a:pPr marL="0" marR="0" indent="0" algn="just">
              <a:lnSpc>
                <a:spcPct val="107000"/>
              </a:lnSpc>
              <a:spcBef>
                <a:spcPts val="0"/>
              </a:spcBef>
              <a:spcAft>
                <a:spcPts val="800"/>
              </a:spcAft>
              <a:buNone/>
            </a:pPr>
            <a:r>
              <a:rPr lang="en-US" sz="2200" b="1" kern="100" dirty="0">
                <a:latin typeface="Times New Roman" panose="02020603050405020304" pitchFamily="18" charset="0"/>
                <a:ea typeface="Calibri" panose="020F0502020204030204" pitchFamily="34" charset="0"/>
                <a:cs typeface="Times New Roman" panose="02020603050405020304" pitchFamily="18" charset="0"/>
              </a:rPr>
              <a:t>4.2 Screenshots</a:t>
            </a:r>
            <a:endParaRPr lang="en-US" dirty="0">
              <a:solidFill>
                <a:srgbClr val="000000"/>
              </a:solidFill>
              <a:latin typeface="Times New Roman" panose="02020603050405020304" pitchFamily="18" charset="0"/>
            </a:endParaRPr>
          </a:p>
        </p:txBody>
      </p:sp>
      <p:pic>
        <p:nvPicPr>
          <p:cNvPr id="5" name="Picture 4">
            <a:extLst>
              <a:ext uri="{FF2B5EF4-FFF2-40B4-BE49-F238E27FC236}">
                <a16:creationId xmlns:a16="http://schemas.microsoft.com/office/drawing/2014/main" id="{B1A0012B-F08C-7E27-A1AE-5AA92789AC9A}"/>
              </a:ext>
            </a:extLst>
          </p:cNvPr>
          <p:cNvPicPr>
            <a:picLocks noChangeAspect="1"/>
          </p:cNvPicPr>
          <p:nvPr/>
        </p:nvPicPr>
        <p:blipFill>
          <a:blip r:embed="rId2"/>
          <a:stretch>
            <a:fillRect/>
          </a:stretch>
        </p:blipFill>
        <p:spPr>
          <a:xfrm>
            <a:off x="1448859" y="1647711"/>
            <a:ext cx="6458611" cy="3705339"/>
          </a:xfrm>
          <a:prstGeom prst="rect">
            <a:avLst/>
          </a:prstGeom>
        </p:spPr>
      </p:pic>
      <p:sp>
        <p:nvSpPr>
          <p:cNvPr id="8" name="TextBox 7">
            <a:extLst>
              <a:ext uri="{FF2B5EF4-FFF2-40B4-BE49-F238E27FC236}">
                <a16:creationId xmlns:a16="http://schemas.microsoft.com/office/drawing/2014/main" id="{D6B4A31F-6539-7017-CBFA-4B92C2462E7E}"/>
              </a:ext>
            </a:extLst>
          </p:cNvPr>
          <p:cNvSpPr txBox="1"/>
          <p:nvPr/>
        </p:nvSpPr>
        <p:spPr>
          <a:xfrm>
            <a:off x="1448859" y="5626655"/>
            <a:ext cx="7605712" cy="369332"/>
          </a:xfrm>
          <a:prstGeom prst="rect">
            <a:avLst/>
          </a:prstGeom>
          <a:noFill/>
        </p:spPr>
        <p:txBody>
          <a:bodyPr wrap="square">
            <a:spAutoFit/>
          </a:bodyPr>
          <a:lstStyle/>
          <a:p>
            <a:r>
              <a:rPr lang="en-US" sz="1800" b="0" i="0" u="none" strike="noStrike" baseline="0" dirty="0">
                <a:solidFill>
                  <a:srgbClr val="000000"/>
                </a:solidFill>
                <a:latin typeface="Times New Roman" panose="02020603050405020304" pitchFamily="18" charset="0"/>
              </a:rPr>
              <a:t>Fig 4.2.3. Cursor placed on highlighted text and label changed as Indian name. </a:t>
            </a:r>
            <a:endParaRPr lang="en-US" dirty="0"/>
          </a:p>
        </p:txBody>
      </p:sp>
    </p:spTree>
    <p:extLst>
      <p:ext uri="{BB962C8B-B14F-4D97-AF65-F5344CB8AC3E}">
        <p14:creationId xmlns:p14="http://schemas.microsoft.com/office/powerpoint/2010/main" val="3107412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B6BE-736C-9629-2351-71DA70DDB21E}"/>
              </a:ext>
            </a:extLst>
          </p:cNvPr>
          <p:cNvSpPr>
            <a:spLocks noGrp="1"/>
          </p:cNvSpPr>
          <p:nvPr>
            <p:ph type="title"/>
          </p:nvPr>
        </p:nvSpPr>
        <p:spPr>
          <a:xfrm>
            <a:off x="677334" y="0"/>
            <a:ext cx="8596668" cy="583096"/>
          </a:xfrm>
        </p:spPr>
        <p:txBody>
          <a:bodyPr>
            <a:normAutofit/>
          </a:bodyPr>
          <a:lstStyle/>
          <a:p>
            <a:r>
              <a:rPr lang="en-US" sz="2800" b="1" i="1" kern="100" dirty="0">
                <a:latin typeface="Times New Roman" panose="02020603050405020304" pitchFamily="18" charset="0"/>
                <a:ea typeface="Calibri" panose="020F0502020204030204" pitchFamily="34" charset="0"/>
                <a:cs typeface="Arial" panose="020B0604020202020204" pitchFamily="34" charset="0"/>
              </a:rPr>
              <a:t>4. Implementation and Testing</a:t>
            </a:r>
            <a:r>
              <a:rPr lang="en-US" sz="2800" b="1" i="1" kern="100" dirty="0">
                <a:effectLst/>
                <a:latin typeface="Times New Roman" panose="02020603050405020304" pitchFamily="18" charset="0"/>
                <a:ea typeface="Calibri" panose="020F0502020204030204" pitchFamily="34" charset="0"/>
                <a:cs typeface="Arial" panose="020B0604020202020204" pitchFamily="34" charset="0"/>
              </a:rPr>
              <a:t>:</a:t>
            </a:r>
            <a:endParaRPr lang="en-US" sz="2800" i="1" dirty="0"/>
          </a:p>
        </p:txBody>
      </p:sp>
      <p:sp>
        <p:nvSpPr>
          <p:cNvPr id="3" name="Content Placeholder 2">
            <a:extLst>
              <a:ext uri="{FF2B5EF4-FFF2-40B4-BE49-F238E27FC236}">
                <a16:creationId xmlns:a16="http://schemas.microsoft.com/office/drawing/2014/main" id="{838DA35D-AB41-9174-B147-7791602BFF63}"/>
              </a:ext>
            </a:extLst>
          </p:cNvPr>
          <p:cNvSpPr>
            <a:spLocks noGrp="1"/>
          </p:cNvSpPr>
          <p:nvPr>
            <p:ph idx="1"/>
          </p:nvPr>
        </p:nvSpPr>
        <p:spPr>
          <a:xfrm>
            <a:off x="677334" y="859321"/>
            <a:ext cx="8876241" cy="5779604"/>
          </a:xfrm>
        </p:spPr>
        <p:txBody>
          <a:bodyPr>
            <a:normAutofit/>
          </a:bodyPr>
          <a:lstStyle/>
          <a:p>
            <a:pPr marL="0" marR="0" indent="0" algn="just">
              <a:lnSpc>
                <a:spcPct val="107000"/>
              </a:lnSpc>
              <a:spcBef>
                <a:spcPts val="0"/>
              </a:spcBef>
              <a:spcAft>
                <a:spcPts val="800"/>
              </a:spcAft>
              <a:buNone/>
            </a:pPr>
            <a:r>
              <a:rPr lang="en-US" sz="2200" b="1" kern="100" dirty="0">
                <a:latin typeface="Times New Roman" panose="02020603050405020304" pitchFamily="18" charset="0"/>
                <a:ea typeface="Calibri" panose="020F0502020204030204" pitchFamily="34" charset="0"/>
                <a:cs typeface="Times New Roman" panose="02020603050405020304" pitchFamily="18" charset="0"/>
              </a:rPr>
              <a:t>4.2 Screenshots</a:t>
            </a:r>
            <a:endParaRPr lang="en-US" dirty="0">
              <a:solidFill>
                <a:srgbClr val="000000"/>
              </a:solidFill>
              <a:latin typeface="Times New Roman" panose="02020603050405020304" pitchFamily="18" charset="0"/>
            </a:endParaRPr>
          </a:p>
        </p:txBody>
      </p:sp>
      <p:pic>
        <p:nvPicPr>
          <p:cNvPr id="5" name="Picture 4">
            <a:extLst>
              <a:ext uri="{FF2B5EF4-FFF2-40B4-BE49-F238E27FC236}">
                <a16:creationId xmlns:a16="http://schemas.microsoft.com/office/drawing/2014/main" id="{36500F54-1598-8626-CD0A-C204AA8D4CD6}"/>
              </a:ext>
            </a:extLst>
          </p:cNvPr>
          <p:cNvPicPr>
            <a:picLocks noChangeAspect="1"/>
          </p:cNvPicPr>
          <p:nvPr/>
        </p:nvPicPr>
        <p:blipFill>
          <a:blip r:embed="rId2"/>
          <a:stretch>
            <a:fillRect/>
          </a:stretch>
        </p:blipFill>
        <p:spPr>
          <a:xfrm>
            <a:off x="1266783" y="1666875"/>
            <a:ext cx="7229518" cy="3808665"/>
          </a:xfrm>
          <a:prstGeom prst="rect">
            <a:avLst/>
          </a:prstGeom>
        </p:spPr>
      </p:pic>
      <p:sp>
        <p:nvSpPr>
          <p:cNvPr id="8" name="TextBox 7">
            <a:extLst>
              <a:ext uri="{FF2B5EF4-FFF2-40B4-BE49-F238E27FC236}">
                <a16:creationId xmlns:a16="http://schemas.microsoft.com/office/drawing/2014/main" id="{2E3C1D2E-9533-6AB2-CB85-7B5852E480A4}"/>
              </a:ext>
            </a:extLst>
          </p:cNvPr>
          <p:cNvSpPr txBox="1"/>
          <p:nvPr/>
        </p:nvSpPr>
        <p:spPr>
          <a:xfrm>
            <a:off x="1266783" y="5814013"/>
            <a:ext cx="6105524" cy="369332"/>
          </a:xfrm>
          <a:prstGeom prst="rect">
            <a:avLst/>
          </a:prstGeom>
          <a:noFill/>
        </p:spPr>
        <p:txBody>
          <a:bodyPr wrap="square">
            <a:spAutoFit/>
          </a:bodyPr>
          <a:lstStyle/>
          <a:p>
            <a:r>
              <a:rPr lang="en-US" sz="1800" b="0" i="0" u="none" strike="noStrike" baseline="0" dirty="0">
                <a:solidFill>
                  <a:srgbClr val="000000"/>
                </a:solidFill>
                <a:latin typeface="Times New Roman" panose="02020603050405020304" pitchFamily="18" charset="0"/>
              </a:rPr>
              <a:t>Fig 4.2.4. Text extracted from an image. </a:t>
            </a:r>
            <a:endParaRPr lang="en-US" dirty="0"/>
          </a:p>
        </p:txBody>
      </p:sp>
    </p:spTree>
    <p:extLst>
      <p:ext uri="{BB962C8B-B14F-4D97-AF65-F5344CB8AC3E}">
        <p14:creationId xmlns:p14="http://schemas.microsoft.com/office/powerpoint/2010/main" val="1407048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B6BE-736C-9629-2351-71DA70DDB21E}"/>
              </a:ext>
            </a:extLst>
          </p:cNvPr>
          <p:cNvSpPr>
            <a:spLocks noGrp="1"/>
          </p:cNvSpPr>
          <p:nvPr>
            <p:ph type="title"/>
          </p:nvPr>
        </p:nvSpPr>
        <p:spPr>
          <a:xfrm>
            <a:off x="677334" y="0"/>
            <a:ext cx="8596668" cy="583096"/>
          </a:xfrm>
        </p:spPr>
        <p:txBody>
          <a:bodyPr>
            <a:normAutofit/>
          </a:bodyPr>
          <a:lstStyle/>
          <a:p>
            <a:r>
              <a:rPr lang="en-US" sz="2800" b="1" i="1" kern="100" dirty="0">
                <a:effectLst/>
                <a:latin typeface="Times New Roman" panose="02020603050405020304" pitchFamily="18" charset="0"/>
                <a:ea typeface="Calibri" panose="020F0502020204030204" pitchFamily="34" charset="0"/>
                <a:cs typeface="Arial" panose="020B0604020202020204" pitchFamily="34" charset="0"/>
              </a:rPr>
              <a:t>Agenda:</a:t>
            </a:r>
            <a:endParaRPr lang="en-US" sz="2800" i="1" dirty="0"/>
          </a:p>
        </p:txBody>
      </p:sp>
      <p:sp>
        <p:nvSpPr>
          <p:cNvPr id="7" name="TextBox 6">
            <a:extLst>
              <a:ext uri="{FF2B5EF4-FFF2-40B4-BE49-F238E27FC236}">
                <a16:creationId xmlns:a16="http://schemas.microsoft.com/office/drawing/2014/main" id="{4F49D45D-69D8-BE55-A493-D2A8BE879198}"/>
              </a:ext>
            </a:extLst>
          </p:cNvPr>
          <p:cNvSpPr txBox="1"/>
          <p:nvPr/>
        </p:nvSpPr>
        <p:spPr>
          <a:xfrm>
            <a:off x="1557338" y="887237"/>
            <a:ext cx="6105524" cy="5555175"/>
          </a:xfrm>
          <a:prstGeom prst="rect">
            <a:avLst/>
          </a:prstGeom>
          <a:noFill/>
        </p:spPr>
        <p:txBody>
          <a:bodyPr wrap="square">
            <a:spAutoFit/>
          </a:bodyPr>
          <a:lstStyle/>
          <a:p>
            <a:pPr marL="0" marR="0">
              <a:lnSpc>
                <a:spcPct val="107000"/>
              </a:lnSpc>
              <a:spcBef>
                <a:spcPts val="0"/>
              </a:spcBef>
              <a:spcAft>
                <a:spcPts val="800"/>
              </a:spcAft>
              <a:tabLst>
                <a:tab pos="4876800" algn="l"/>
              </a:tabLst>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1. Introduction</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4876800" algn="l"/>
              </a:tabLst>
            </a:pPr>
            <a:r>
              <a:rPr lang="en-IN" dirty="0">
                <a:effectLst/>
                <a:latin typeface="Times New Roman" panose="02020603050405020304" pitchFamily="18" charset="0"/>
                <a:ea typeface="Calibri" panose="020F0502020204030204" pitchFamily="34" charset="0"/>
                <a:cs typeface="Times New Roman" panose="02020603050405020304" pitchFamily="18" charset="0"/>
              </a:rPr>
              <a:t>       Project Description</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4876800" algn="l"/>
              </a:tabLst>
            </a:pPr>
            <a:r>
              <a:rPr lang="en-IN" dirty="0">
                <a:effectLst/>
                <a:latin typeface="Times New Roman" panose="02020603050405020304" pitchFamily="18" charset="0"/>
                <a:ea typeface="Calibri" panose="020F0502020204030204" pitchFamily="34" charset="0"/>
                <a:cs typeface="Times New Roman" panose="02020603050405020304" pitchFamily="18" charset="0"/>
              </a:rPr>
              <a:t>       Objective</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4876800" algn="l"/>
              </a:tabLst>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2. Literature Survey</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4876800" algn="l"/>
              </a:tabLst>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Existing and Proposed system</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4876800" algn="l"/>
              </a:tabLst>
            </a:pPr>
            <a:r>
              <a:rPr lang="en-IN" dirty="0">
                <a:effectLst/>
                <a:latin typeface="Times New Roman" panose="02020603050405020304" pitchFamily="18" charset="0"/>
                <a:ea typeface="Calibri" panose="020F0502020204030204" pitchFamily="34" charset="0"/>
                <a:cs typeface="Times New Roman" panose="02020603050405020304" pitchFamily="18" charset="0"/>
              </a:rPr>
              <a:t>        H/w and S/w requirements</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4876800" algn="l"/>
              </a:tabLst>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3. Detailed Design</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a:lnSpc>
                <a:spcPct val="107000"/>
              </a:lnSpc>
              <a:spcBef>
                <a:spcPts val="0"/>
              </a:spcBef>
              <a:spcAft>
                <a:spcPts val="800"/>
              </a:spcAft>
              <a:tabLst>
                <a:tab pos="4876800" algn="l"/>
              </a:tabLst>
            </a:pPr>
            <a:r>
              <a:rPr lang="en-IN" dirty="0">
                <a:effectLst/>
                <a:latin typeface="Times New Roman" panose="02020603050405020304" pitchFamily="18" charset="0"/>
                <a:ea typeface="Calibri" panose="020F0502020204030204" pitchFamily="34" charset="0"/>
                <a:cs typeface="Times New Roman" panose="02020603050405020304" pitchFamily="18" charset="0"/>
              </a:rPr>
              <a:t>DFDs (Level-0, Level-1)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a:lnSpc>
                <a:spcPct val="107000"/>
              </a:lnSpc>
              <a:spcBef>
                <a:spcPts val="0"/>
              </a:spcBef>
              <a:spcAft>
                <a:spcPts val="800"/>
              </a:spcAft>
              <a:tabLst>
                <a:tab pos="4876800" algn="l"/>
              </a:tabLst>
            </a:pPr>
            <a:r>
              <a:rPr lang="en-IN" dirty="0">
                <a:effectLst/>
                <a:latin typeface="Times New Roman" panose="02020603050405020304" pitchFamily="18" charset="0"/>
                <a:ea typeface="Calibri" panose="020F0502020204030204" pitchFamily="34" charset="0"/>
                <a:cs typeface="Times New Roman" panose="02020603050405020304" pitchFamily="18" charset="0"/>
              </a:rPr>
              <a:t>Use case Diagrams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a:lnSpc>
                <a:spcPct val="107000"/>
              </a:lnSpc>
              <a:spcBef>
                <a:spcPts val="0"/>
              </a:spcBef>
              <a:spcAft>
                <a:spcPts val="800"/>
              </a:spcAft>
              <a:tabLst>
                <a:tab pos="4876800" algn="l"/>
              </a:tabLst>
            </a:pPr>
            <a:r>
              <a:rPr lang="en-IN" dirty="0">
                <a:effectLst/>
                <a:latin typeface="Times New Roman" panose="02020603050405020304" pitchFamily="18" charset="0"/>
                <a:ea typeface="Calibri" panose="020F0502020204030204" pitchFamily="34" charset="0"/>
                <a:cs typeface="Times New Roman" panose="02020603050405020304" pitchFamily="18" charset="0"/>
              </a:rPr>
              <a:t>Algorithm </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tabLst>
                <a:tab pos="4876800" algn="l"/>
              </a:tabLst>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4. Implementation and Testing</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a:lnSpc>
                <a:spcPct val="107000"/>
              </a:lnSpc>
              <a:spcBef>
                <a:spcPts val="0"/>
              </a:spcBef>
              <a:spcAft>
                <a:spcPts val="800"/>
              </a:spcAft>
              <a:tabLst>
                <a:tab pos="4876800" algn="l"/>
              </a:tabLst>
            </a:pPr>
            <a:r>
              <a:rPr lang="en-IN" dirty="0">
                <a:effectLst/>
                <a:latin typeface="Times New Roman" panose="02020603050405020304" pitchFamily="18" charset="0"/>
                <a:ea typeface="Calibri" panose="020F0502020204030204" pitchFamily="34" charset="0"/>
                <a:cs typeface="Times New Roman" panose="02020603050405020304" pitchFamily="18" charset="0"/>
              </a:rPr>
              <a:t>Screen shots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a:lnSpc>
                <a:spcPct val="107000"/>
              </a:lnSpc>
              <a:spcBef>
                <a:spcPts val="0"/>
              </a:spcBef>
              <a:spcAft>
                <a:spcPts val="800"/>
              </a:spcAft>
              <a:tabLst>
                <a:tab pos="4876800" algn="l"/>
              </a:tabLst>
            </a:pPr>
            <a:r>
              <a:rPr lang="en-IN" dirty="0">
                <a:effectLst/>
                <a:latin typeface="Times New Roman" panose="02020603050405020304" pitchFamily="18" charset="0"/>
                <a:ea typeface="Calibri" panose="020F0502020204030204" pitchFamily="34" charset="0"/>
                <a:cs typeface="Times New Roman" panose="02020603050405020304" pitchFamily="18" charset="0"/>
              </a:rPr>
              <a:t>Test cases</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4876800" algn="l"/>
              </a:tabLst>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5. Conclusion and Future Enhancement</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76140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B6BE-736C-9629-2351-71DA70DDB21E}"/>
              </a:ext>
            </a:extLst>
          </p:cNvPr>
          <p:cNvSpPr>
            <a:spLocks noGrp="1"/>
          </p:cNvSpPr>
          <p:nvPr>
            <p:ph type="title"/>
          </p:nvPr>
        </p:nvSpPr>
        <p:spPr>
          <a:xfrm>
            <a:off x="677334" y="0"/>
            <a:ext cx="8596668" cy="583096"/>
          </a:xfrm>
        </p:spPr>
        <p:txBody>
          <a:bodyPr>
            <a:normAutofit/>
          </a:bodyPr>
          <a:lstStyle/>
          <a:p>
            <a:r>
              <a:rPr lang="en-US" sz="2800" b="1" i="1" kern="100" dirty="0">
                <a:latin typeface="Times New Roman" panose="02020603050405020304" pitchFamily="18" charset="0"/>
                <a:ea typeface="Calibri" panose="020F0502020204030204" pitchFamily="34" charset="0"/>
                <a:cs typeface="Arial" panose="020B0604020202020204" pitchFamily="34" charset="0"/>
              </a:rPr>
              <a:t>4. Implementation and Testing</a:t>
            </a:r>
            <a:r>
              <a:rPr lang="en-US" sz="2800" b="1" i="1" kern="100" dirty="0">
                <a:effectLst/>
                <a:latin typeface="Times New Roman" panose="02020603050405020304" pitchFamily="18" charset="0"/>
                <a:ea typeface="Calibri" panose="020F0502020204030204" pitchFamily="34" charset="0"/>
                <a:cs typeface="Arial" panose="020B0604020202020204" pitchFamily="34" charset="0"/>
              </a:rPr>
              <a:t>:</a:t>
            </a:r>
            <a:endParaRPr lang="en-US" sz="2800" i="1" dirty="0"/>
          </a:p>
        </p:txBody>
      </p:sp>
      <p:sp>
        <p:nvSpPr>
          <p:cNvPr id="3" name="Content Placeholder 2">
            <a:extLst>
              <a:ext uri="{FF2B5EF4-FFF2-40B4-BE49-F238E27FC236}">
                <a16:creationId xmlns:a16="http://schemas.microsoft.com/office/drawing/2014/main" id="{838DA35D-AB41-9174-B147-7791602BFF63}"/>
              </a:ext>
            </a:extLst>
          </p:cNvPr>
          <p:cNvSpPr>
            <a:spLocks noGrp="1"/>
          </p:cNvSpPr>
          <p:nvPr>
            <p:ph idx="1"/>
          </p:nvPr>
        </p:nvSpPr>
        <p:spPr>
          <a:xfrm>
            <a:off x="677334" y="859321"/>
            <a:ext cx="8876241" cy="5779604"/>
          </a:xfrm>
        </p:spPr>
        <p:txBody>
          <a:bodyPr>
            <a:normAutofit/>
          </a:bodyPr>
          <a:lstStyle/>
          <a:p>
            <a:pPr marL="0" marR="0" indent="0" algn="just">
              <a:lnSpc>
                <a:spcPct val="107000"/>
              </a:lnSpc>
              <a:spcBef>
                <a:spcPts val="0"/>
              </a:spcBef>
              <a:spcAft>
                <a:spcPts val="800"/>
              </a:spcAft>
              <a:buNone/>
            </a:pPr>
            <a:r>
              <a:rPr lang="en-US" sz="2200" b="1" kern="100" dirty="0">
                <a:latin typeface="Times New Roman" panose="02020603050405020304" pitchFamily="18" charset="0"/>
                <a:ea typeface="Calibri" panose="020F0502020204030204" pitchFamily="34" charset="0"/>
                <a:cs typeface="Times New Roman" panose="02020603050405020304" pitchFamily="18" charset="0"/>
              </a:rPr>
              <a:t>4.3 Test Cases</a:t>
            </a:r>
            <a:endParaRPr lang="en-US" dirty="0">
              <a:solidFill>
                <a:srgbClr val="000000"/>
              </a:solidFill>
              <a:latin typeface="Times New Roman" panose="02020603050405020304" pitchFamily="18" charset="0"/>
            </a:endParaRPr>
          </a:p>
        </p:txBody>
      </p:sp>
      <p:pic>
        <p:nvPicPr>
          <p:cNvPr id="6" name="Picture 5">
            <a:extLst>
              <a:ext uri="{FF2B5EF4-FFF2-40B4-BE49-F238E27FC236}">
                <a16:creationId xmlns:a16="http://schemas.microsoft.com/office/drawing/2014/main" id="{1C4C4176-53DB-CED9-E3C3-2B3680C866FB}"/>
              </a:ext>
            </a:extLst>
          </p:cNvPr>
          <p:cNvPicPr>
            <a:picLocks noChangeAspect="1"/>
          </p:cNvPicPr>
          <p:nvPr/>
        </p:nvPicPr>
        <p:blipFill>
          <a:blip r:embed="rId2"/>
          <a:stretch>
            <a:fillRect/>
          </a:stretch>
        </p:blipFill>
        <p:spPr>
          <a:xfrm>
            <a:off x="780501" y="1390299"/>
            <a:ext cx="7868748" cy="5029902"/>
          </a:xfrm>
          <a:prstGeom prst="rect">
            <a:avLst/>
          </a:prstGeom>
        </p:spPr>
      </p:pic>
    </p:spTree>
    <p:extLst>
      <p:ext uri="{BB962C8B-B14F-4D97-AF65-F5344CB8AC3E}">
        <p14:creationId xmlns:p14="http://schemas.microsoft.com/office/powerpoint/2010/main" val="2133873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B6BE-736C-9629-2351-71DA70DDB21E}"/>
              </a:ext>
            </a:extLst>
          </p:cNvPr>
          <p:cNvSpPr>
            <a:spLocks noGrp="1"/>
          </p:cNvSpPr>
          <p:nvPr>
            <p:ph type="title"/>
          </p:nvPr>
        </p:nvSpPr>
        <p:spPr>
          <a:xfrm>
            <a:off x="677334" y="0"/>
            <a:ext cx="8596668" cy="583096"/>
          </a:xfrm>
        </p:spPr>
        <p:txBody>
          <a:bodyPr>
            <a:normAutofit/>
          </a:bodyPr>
          <a:lstStyle/>
          <a:p>
            <a:r>
              <a:rPr lang="en-US" sz="2800" b="1" i="1" kern="100" dirty="0">
                <a:latin typeface="Times New Roman" panose="02020603050405020304" pitchFamily="18" charset="0"/>
                <a:ea typeface="Calibri" panose="020F0502020204030204" pitchFamily="34" charset="0"/>
                <a:cs typeface="Arial" panose="020B0604020202020204" pitchFamily="34" charset="0"/>
              </a:rPr>
              <a:t>4. Implementation and Testing</a:t>
            </a:r>
            <a:r>
              <a:rPr lang="en-US" sz="2800" b="1" i="1" kern="100" dirty="0">
                <a:effectLst/>
                <a:latin typeface="Times New Roman" panose="02020603050405020304" pitchFamily="18" charset="0"/>
                <a:ea typeface="Calibri" panose="020F0502020204030204" pitchFamily="34" charset="0"/>
                <a:cs typeface="Arial" panose="020B0604020202020204" pitchFamily="34" charset="0"/>
              </a:rPr>
              <a:t>:</a:t>
            </a:r>
            <a:endParaRPr lang="en-US" sz="2800" i="1" dirty="0"/>
          </a:p>
        </p:txBody>
      </p:sp>
      <p:sp>
        <p:nvSpPr>
          <p:cNvPr id="3" name="Content Placeholder 2">
            <a:extLst>
              <a:ext uri="{FF2B5EF4-FFF2-40B4-BE49-F238E27FC236}">
                <a16:creationId xmlns:a16="http://schemas.microsoft.com/office/drawing/2014/main" id="{838DA35D-AB41-9174-B147-7791602BFF63}"/>
              </a:ext>
            </a:extLst>
          </p:cNvPr>
          <p:cNvSpPr>
            <a:spLocks noGrp="1"/>
          </p:cNvSpPr>
          <p:nvPr>
            <p:ph idx="1"/>
          </p:nvPr>
        </p:nvSpPr>
        <p:spPr>
          <a:xfrm>
            <a:off x="677334" y="859321"/>
            <a:ext cx="8876241" cy="5779604"/>
          </a:xfrm>
        </p:spPr>
        <p:txBody>
          <a:bodyPr>
            <a:normAutofit/>
          </a:bodyPr>
          <a:lstStyle/>
          <a:p>
            <a:pPr marL="0" marR="0" indent="0" algn="just">
              <a:lnSpc>
                <a:spcPct val="107000"/>
              </a:lnSpc>
              <a:spcBef>
                <a:spcPts val="0"/>
              </a:spcBef>
              <a:spcAft>
                <a:spcPts val="800"/>
              </a:spcAft>
              <a:buNone/>
            </a:pPr>
            <a:r>
              <a:rPr lang="en-US" sz="2200" b="1" kern="100" dirty="0">
                <a:latin typeface="Times New Roman" panose="02020603050405020304" pitchFamily="18" charset="0"/>
                <a:ea typeface="Calibri" panose="020F0502020204030204" pitchFamily="34" charset="0"/>
                <a:cs typeface="Times New Roman" panose="02020603050405020304" pitchFamily="18" charset="0"/>
              </a:rPr>
              <a:t>4.3 Test Cases</a:t>
            </a:r>
            <a:endParaRPr lang="en-US" dirty="0">
              <a:solidFill>
                <a:srgbClr val="000000"/>
              </a:solidFill>
              <a:latin typeface="Times New Roman" panose="02020603050405020304" pitchFamily="18" charset="0"/>
            </a:endParaRPr>
          </a:p>
        </p:txBody>
      </p:sp>
      <p:pic>
        <p:nvPicPr>
          <p:cNvPr id="5" name="Picture 4">
            <a:extLst>
              <a:ext uri="{FF2B5EF4-FFF2-40B4-BE49-F238E27FC236}">
                <a16:creationId xmlns:a16="http://schemas.microsoft.com/office/drawing/2014/main" id="{6EDB7DF6-B4BE-7E32-1320-222D62B3DA06}"/>
              </a:ext>
            </a:extLst>
          </p:cNvPr>
          <p:cNvPicPr>
            <a:picLocks noChangeAspect="1"/>
          </p:cNvPicPr>
          <p:nvPr/>
        </p:nvPicPr>
        <p:blipFill>
          <a:blip r:embed="rId2"/>
          <a:stretch>
            <a:fillRect/>
          </a:stretch>
        </p:blipFill>
        <p:spPr>
          <a:xfrm>
            <a:off x="1222512" y="1386676"/>
            <a:ext cx="6430617" cy="5368441"/>
          </a:xfrm>
          <a:prstGeom prst="rect">
            <a:avLst/>
          </a:prstGeom>
        </p:spPr>
      </p:pic>
    </p:spTree>
    <p:extLst>
      <p:ext uri="{BB962C8B-B14F-4D97-AF65-F5344CB8AC3E}">
        <p14:creationId xmlns:p14="http://schemas.microsoft.com/office/powerpoint/2010/main" val="2681520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B6BE-736C-9629-2351-71DA70DDB21E}"/>
              </a:ext>
            </a:extLst>
          </p:cNvPr>
          <p:cNvSpPr>
            <a:spLocks noGrp="1"/>
          </p:cNvSpPr>
          <p:nvPr>
            <p:ph type="title"/>
          </p:nvPr>
        </p:nvSpPr>
        <p:spPr>
          <a:xfrm>
            <a:off x="677334" y="0"/>
            <a:ext cx="8596668" cy="583096"/>
          </a:xfrm>
        </p:spPr>
        <p:txBody>
          <a:bodyPr>
            <a:normAutofit/>
          </a:bodyPr>
          <a:lstStyle/>
          <a:p>
            <a:r>
              <a:rPr lang="en-US" sz="2800" b="1" i="1" kern="100" dirty="0">
                <a:latin typeface="Times New Roman" panose="02020603050405020304" pitchFamily="18" charset="0"/>
                <a:ea typeface="Calibri" panose="020F0502020204030204" pitchFamily="34" charset="0"/>
                <a:cs typeface="Arial" panose="020B0604020202020204" pitchFamily="34" charset="0"/>
              </a:rPr>
              <a:t>5. Conclusion and Future Enhancement</a:t>
            </a:r>
            <a:r>
              <a:rPr lang="en-US" sz="2800" b="1" i="1" kern="100" dirty="0">
                <a:effectLst/>
                <a:latin typeface="Times New Roman" panose="02020603050405020304" pitchFamily="18" charset="0"/>
                <a:ea typeface="Calibri" panose="020F0502020204030204" pitchFamily="34" charset="0"/>
                <a:cs typeface="Arial" panose="020B0604020202020204" pitchFamily="34" charset="0"/>
              </a:rPr>
              <a:t>:</a:t>
            </a:r>
            <a:endParaRPr lang="en-US" sz="2800" i="1" dirty="0"/>
          </a:p>
        </p:txBody>
      </p:sp>
      <p:sp>
        <p:nvSpPr>
          <p:cNvPr id="3" name="Content Placeholder 2">
            <a:extLst>
              <a:ext uri="{FF2B5EF4-FFF2-40B4-BE49-F238E27FC236}">
                <a16:creationId xmlns:a16="http://schemas.microsoft.com/office/drawing/2014/main" id="{838DA35D-AB41-9174-B147-7791602BFF63}"/>
              </a:ext>
            </a:extLst>
          </p:cNvPr>
          <p:cNvSpPr>
            <a:spLocks noGrp="1"/>
          </p:cNvSpPr>
          <p:nvPr>
            <p:ph idx="1"/>
          </p:nvPr>
        </p:nvSpPr>
        <p:spPr>
          <a:xfrm>
            <a:off x="677334" y="859321"/>
            <a:ext cx="8323791" cy="5779604"/>
          </a:xfrm>
        </p:spPr>
        <p:txBody>
          <a:bodyPr>
            <a:normAutofit/>
          </a:bodyPr>
          <a:lstStyle/>
          <a:p>
            <a:pPr marL="0" marR="0" indent="0" algn="just">
              <a:lnSpc>
                <a:spcPct val="107000"/>
              </a:lnSpc>
              <a:spcBef>
                <a:spcPts val="0"/>
              </a:spcBef>
              <a:spcAft>
                <a:spcPts val="800"/>
              </a:spcAft>
              <a:buNone/>
            </a:pPr>
            <a:r>
              <a:rPr lang="en-US" sz="2200" b="1" kern="100" dirty="0">
                <a:latin typeface="Times New Roman" panose="02020603050405020304" pitchFamily="18" charset="0"/>
                <a:ea typeface="Calibri" panose="020F0502020204030204" pitchFamily="34" charset="0"/>
                <a:cs typeface="Times New Roman" panose="02020603050405020304" pitchFamily="18" charset="0"/>
              </a:rPr>
              <a:t>5.1 Conclusion</a:t>
            </a:r>
          </a:p>
          <a:p>
            <a:pPr marL="0" marR="0" indent="0" algn="just">
              <a:lnSpc>
                <a:spcPct val="107000"/>
              </a:lnSpc>
              <a:spcBef>
                <a:spcPts val="0"/>
              </a:spcBef>
              <a:spcAft>
                <a:spcPts val="800"/>
              </a:spcAft>
              <a:buNone/>
            </a:pPr>
            <a:endParaRPr lang="en-US" sz="2200" b="1" kern="100" dirty="0">
              <a:solidFill>
                <a:srgbClr val="000000"/>
              </a:solidFill>
              <a:latin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800"/>
              </a:spcAft>
              <a:buNone/>
            </a:pPr>
            <a:r>
              <a:rPr lang="en-US" dirty="0">
                <a:solidFill>
                  <a:srgbClr val="000000"/>
                </a:solidFill>
                <a:latin typeface="Times New Roman" panose="02020603050405020304" pitchFamily="18" charset="0"/>
              </a:rPr>
              <a:t>Named Entity Recognition (NER) is a crucial task in NLP, involving identifying and extracting entities from text. In the study, using a dictionary was found to be the most effective approach for NER on Indian names. Overall, the results of this study suggest that the use of a dictionary is the best way to perform NER for Indian names. The dictionary-based approach achieved significantly higher accuracy compared to other models.</a:t>
            </a:r>
          </a:p>
        </p:txBody>
      </p:sp>
    </p:spTree>
    <p:extLst>
      <p:ext uri="{BB962C8B-B14F-4D97-AF65-F5344CB8AC3E}">
        <p14:creationId xmlns:p14="http://schemas.microsoft.com/office/powerpoint/2010/main" val="3740711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B6BE-736C-9629-2351-71DA70DDB21E}"/>
              </a:ext>
            </a:extLst>
          </p:cNvPr>
          <p:cNvSpPr>
            <a:spLocks noGrp="1"/>
          </p:cNvSpPr>
          <p:nvPr>
            <p:ph type="title"/>
          </p:nvPr>
        </p:nvSpPr>
        <p:spPr>
          <a:xfrm>
            <a:off x="677334" y="0"/>
            <a:ext cx="8596668" cy="583096"/>
          </a:xfrm>
        </p:spPr>
        <p:txBody>
          <a:bodyPr>
            <a:normAutofit/>
          </a:bodyPr>
          <a:lstStyle/>
          <a:p>
            <a:r>
              <a:rPr lang="en-US" sz="2800" b="1" i="1" kern="100" dirty="0">
                <a:latin typeface="Times New Roman" panose="02020603050405020304" pitchFamily="18" charset="0"/>
                <a:ea typeface="Calibri" panose="020F0502020204030204" pitchFamily="34" charset="0"/>
                <a:cs typeface="Arial" panose="020B0604020202020204" pitchFamily="34" charset="0"/>
              </a:rPr>
              <a:t>5. Conclusion and Future Enhancement</a:t>
            </a:r>
            <a:r>
              <a:rPr lang="en-US" sz="2800" b="1" i="1" kern="100" dirty="0">
                <a:effectLst/>
                <a:latin typeface="Times New Roman" panose="02020603050405020304" pitchFamily="18" charset="0"/>
                <a:ea typeface="Calibri" panose="020F0502020204030204" pitchFamily="34" charset="0"/>
                <a:cs typeface="Arial" panose="020B0604020202020204" pitchFamily="34" charset="0"/>
              </a:rPr>
              <a:t>:</a:t>
            </a:r>
            <a:endParaRPr lang="en-US" sz="2800" i="1" dirty="0"/>
          </a:p>
        </p:txBody>
      </p:sp>
      <p:sp>
        <p:nvSpPr>
          <p:cNvPr id="3" name="Content Placeholder 2">
            <a:extLst>
              <a:ext uri="{FF2B5EF4-FFF2-40B4-BE49-F238E27FC236}">
                <a16:creationId xmlns:a16="http://schemas.microsoft.com/office/drawing/2014/main" id="{838DA35D-AB41-9174-B147-7791602BFF63}"/>
              </a:ext>
            </a:extLst>
          </p:cNvPr>
          <p:cNvSpPr>
            <a:spLocks noGrp="1"/>
          </p:cNvSpPr>
          <p:nvPr>
            <p:ph idx="1"/>
          </p:nvPr>
        </p:nvSpPr>
        <p:spPr>
          <a:xfrm>
            <a:off x="677334" y="859321"/>
            <a:ext cx="8323791" cy="5779604"/>
          </a:xfrm>
        </p:spPr>
        <p:txBody>
          <a:bodyPr>
            <a:normAutofit/>
          </a:bodyPr>
          <a:lstStyle/>
          <a:p>
            <a:pPr marL="0" marR="0" indent="0" algn="just">
              <a:lnSpc>
                <a:spcPct val="107000"/>
              </a:lnSpc>
              <a:spcBef>
                <a:spcPts val="0"/>
              </a:spcBef>
              <a:spcAft>
                <a:spcPts val="800"/>
              </a:spcAft>
              <a:buNone/>
            </a:pPr>
            <a:r>
              <a:rPr lang="en-US" sz="2200" b="1" kern="100" dirty="0">
                <a:latin typeface="Times New Roman" panose="02020603050405020304" pitchFamily="18" charset="0"/>
                <a:ea typeface="Calibri" panose="020F0502020204030204" pitchFamily="34" charset="0"/>
                <a:cs typeface="Times New Roman" panose="02020603050405020304" pitchFamily="18" charset="0"/>
              </a:rPr>
              <a:t>5.2 Future Enhancement</a:t>
            </a:r>
          </a:p>
          <a:p>
            <a:pPr marL="0" marR="0" indent="0" algn="just">
              <a:lnSpc>
                <a:spcPct val="107000"/>
              </a:lnSpc>
              <a:spcBef>
                <a:spcPts val="0"/>
              </a:spcBef>
              <a:spcAft>
                <a:spcPts val="800"/>
              </a:spcAft>
              <a:buNone/>
            </a:pPr>
            <a:endParaRPr lang="en-US" sz="2200" b="1" kern="100" dirty="0">
              <a:solidFill>
                <a:srgbClr val="000000"/>
              </a:solidFill>
              <a:latin typeface="Times New Roman" panose="02020603050405020304" pitchFamily="18" charset="0"/>
              <a:cs typeface="Times New Roman" panose="02020603050405020304" pitchFamily="18" charset="0"/>
            </a:endParaRPr>
          </a:p>
          <a:p>
            <a:pPr algn="just"/>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To Improve Training Data: Collect more representative data for training NER algorithms on Indian names to ensure better coverage and accuracy. </a:t>
            </a:r>
          </a:p>
          <a:p>
            <a:pPr algn="just">
              <a:lnSpc>
                <a:spcPct val="150000"/>
              </a:lnSpc>
              <a:buFont typeface="Wingdings" panose="05000000000000000000" pitchFamily="2" charset="2"/>
              <a:buChar char="Ø"/>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To Develop Enhanced Algorithms: Create algorithms that better handle the complex morphology and syntax of Indian languages, improving NER performance. 	</a:t>
            </a:r>
          </a:p>
          <a:p>
            <a:pPr marL="0" marR="0" indent="0" algn="just">
              <a:lnSpc>
                <a:spcPct val="107000"/>
              </a:lnSpc>
              <a:spcBef>
                <a:spcPts val="0"/>
              </a:spcBef>
              <a:spcAft>
                <a:spcPts val="800"/>
              </a:spcAft>
              <a:buNone/>
            </a:pPr>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7992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C06441D-5911-58F0-1CA8-B550870A2A56}"/>
              </a:ext>
            </a:extLst>
          </p:cNvPr>
          <p:cNvSpPr>
            <a:spLocks noGrp="1"/>
          </p:cNvSpPr>
          <p:nvPr>
            <p:ph type="title"/>
          </p:nvPr>
        </p:nvSpPr>
        <p:spPr>
          <a:xfrm>
            <a:off x="2610909" y="2676525"/>
            <a:ext cx="5437716" cy="2667000"/>
          </a:xfrm>
        </p:spPr>
        <p:txBody>
          <a:bodyPr>
            <a:normAutofit fontScale="90000"/>
          </a:bodyPr>
          <a:lstStyle/>
          <a:p>
            <a:r>
              <a:rPr lang="en-US" sz="8800" b="1" i="1" kern="100" dirty="0">
                <a:solidFill>
                  <a:schemeClr val="accent1"/>
                </a:solidFill>
                <a:latin typeface="Times New Roman" panose="02020603050405020304" pitchFamily="18" charset="0"/>
                <a:cs typeface="Times New Roman" panose="02020603050405020304" pitchFamily="18" charset="0"/>
              </a:rPr>
              <a:t>Thank</a:t>
            </a:r>
            <a:r>
              <a:rPr lang="en-US" sz="8800" dirty="0">
                <a:latin typeface="Times New Roman" panose="02020603050405020304" pitchFamily="18" charset="0"/>
                <a:cs typeface="Times New Roman" panose="02020603050405020304" pitchFamily="18" charset="0"/>
              </a:rPr>
              <a:t> </a:t>
            </a:r>
            <a:r>
              <a:rPr lang="en-US" sz="8800" b="1" i="1" kern="100" dirty="0">
                <a:solidFill>
                  <a:schemeClr val="accent1"/>
                </a:solidFill>
                <a:latin typeface="Times New Roman" panose="02020603050405020304" pitchFamily="18" charset="0"/>
                <a:cs typeface="Times New Roman" panose="02020603050405020304" pitchFamily="18" charset="0"/>
              </a:rPr>
              <a:t>You</a:t>
            </a:r>
            <a:br>
              <a:rPr lang="en-US" sz="8800" b="1" i="1" kern="100" dirty="0">
                <a:solidFill>
                  <a:schemeClr val="accent1"/>
                </a:solidFill>
                <a:latin typeface="Times New Roman" panose="02020603050405020304" pitchFamily="18" charset="0"/>
                <a:cs typeface="Times New Roman" panose="02020603050405020304" pitchFamily="18" charset="0"/>
              </a:rPr>
            </a:br>
            <a:endParaRPr lang="en-US" sz="8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7368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B6BE-736C-9629-2351-71DA70DDB21E}"/>
              </a:ext>
            </a:extLst>
          </p:cNvPr>
          <p:cNvSpPr>
            <a:spLocks noGrp="1"/>
          </p:cNvSpPr>
          <p:nvPr>
            <p:ph type="title"/>
          </p:nvPr>
        </p:nvSpPr>
        <p:spPr>
          <a:xfrm>
            <a:off x="677334" y="0"/>
            <a:ext cx="8596668" cy="583096"/>
          </a:xfrm>
        </p:spPr>
        <p:txBody>
          <a:bodyPr>
            <a:normAutofit/>
          </a:bodyPr>
          <a:lstStyle/>
          <a:p>
            <a:r>
              <a:rPr lang="en-US" sz="2800" b="1" i="1" kern="100" dirty="0">
                <a:effectLst/>
                <a:latin typeface="Times New Roman" panose="02020603050405020304" pitchFamily="18" charset="0"/>
                <a:ea typeface="Calibri" panose="020F0502020204030204" pitchFamily="34" charset="0"/>
                <a:cs typeface="Arial" panose="020B0604020202020204" pitchFamily="34" charset="0"/>
              </a:rPr>
              <a:t>1. Introduction:</a:t>
            </a:r>
            <a:endParaRPr lang="en-US" sz="2800" i="1" dirty="0"/>
          </a:p>
        </p:txBody>
      </p:sp>
      <p:sp>
        <p:nvSpPr>
          <p:cNvPr id="3" name="Content Placeholder 2">
            <a:extLst>
              <a:ext uri="{FF2B5EF4-FFF2-40B4-BE49-F238E27FC236}">
                <a16:creationId xmlns:a16="http://schemas.microsoft.com/office/drawing/2014/main" id="{838DA35D-AB41-9174-B147-7791602BFF63}"/>
              </a:ext>
            </a:extLst>
          </p:cNvPr>
          <p:cNvSpPr>
            <a:spLocks noGrp="1"/>
          </p:cNvSpPr>
          <p:nvPr>
            <p:ph idx="1"/>
          </p:nvPr>
        </p:nvSpPr>
        <p:spPr>
          <a:xfrm>
            <a:off x="677334" y="583096"/>
            <a:ext cx="9335115" cy="6274904"/>
          </a:xfrm>
        </p:spPr>
        <p:txBody>
          <a:bodyPr>
            <a:normAutofit/>
          </a:bodyPr>
          <a:lstStyle/>
          <a:p>
            <a:pPr marL="0" marR="0" indent="0" algn="just">
              <a:lnSpc>
                <a:spcPct val="107000"/>
              </a:lnSpc>
              <a:spcBef>
                <a:spcPts val="0"/>
              </a:spcBef>
              <a:spcAft>
                <a:spcPts val="800"/>
              </a:spcAft>
              <a:buNone/>
            </a:pPr>
            <a:r>
              <a:rPr lang="en-US" sz="2200" b="1" kern="100" dirty="0">
                <a:effectLst/>
                <a:latin typeface="Times New Roman" panose="02020603050405020304" pitchFamily="18" charset="0"/>
                <a:ea typeface="Calibri" panose="020F0502020204030204" pitchFamily="34" charset="0"/>
                <a:cs typeface="Arial" panose="020B0604020202020204" pitchFamily="34" charset="0"/>
              </a:rPr>
              <a:t>1.1 Project Description</a:t>
            </a:r>
          </a:p>
          <a:p>
            <a:pPr algn="just">
              <a:lnSpc>
                <a:spcPct val="170000"/>
              </a:lnSpc>
              <a:buFont typeface="Wingdings" panose="05000000000000000000" pitchFamily="2" charset="2"/>
              <a:buChar char="Ø"/>
            </a:pPr>
            <a:r>
              <a:rPr lang="en-US" b="0" i="0" u="none" strike="noStrike" baseline="0" dirty="0">
                <a:solidFill>
                  <a:srgbClr val="000000"/>
                </a:solidFill>
                <a:latin typeface="Times New Roman" panose="02020603050405020304" pitchFamily="18" charset="0"/>
              </a:rPr>
              <a:t>Named entities are typically proper nouns, such as person names, organization names and location names. </a:t>
            </a:r>
          </a:p>
          <a:p>
            <a:pPr algn="just">
              <a:lnSpc>
                <a:spcPct val="170000"/>
              </a:lnSpc>
              <a:buFont typeface="Wingdings" panose="05000000000000000000" pitchFamily="2" charset="2"/>
              <a:buChar char="Ø"/>
            </a:pPr>
            <a:r>
              <a:rPr lang="en-US" b="0" i="0" u="none" strike="noStrike" baseline="0" dirty="0">
                <a:solidFill>
                  <a:srgbClr val="000000"/>
                </a:solidFill>
                <a:latin typeface="Times New Roman" panose="02020603050405020304" pitchFamily="18" charset="0"/>
              </a:rPr>
              <a:t>NER is a challenging task for Indian languages, due to diversity of Indian languages and the lack of resources to train NER systems. </a:t>
            </a:r>
          </a:p>
          <a:p>
            <a:pPr algn="just">
              <a:lnSpc>
                <a:spcPct val="170000"/>
              </a:lnSpc>
              <a:buFont typeface="Wingdings" panose="05000000000000000000" pitchFamily="2" charset="2"/>
              <a:buChar char="Ø"/>
            </a:pPr>
            <a:r>
              <a:rPr lang="en-US" b="0" i="0" u="none" strike="noStrike" baseline="0" dirty="0">
                <a:solidFill>
                  <a:srgbClr val="000000"/>
                </a:solidFill>
                <a:latin typeface="Times New Roman" panose="02020603050405020304" pitchFamily="18" charset="0"/>
              </a:rPr>
              <a:t>The field of named entity recognition (NER) for Indian languages has seen a growing interest in recent years. </a:t>
            </a:r>
          </a:p>
          <a:p>
            <a:pPr algn="just">
              <a:lnSpc>
                <a:spcPct val="170000"/>
              </a:lnSpc>
              <a:buFont typeface="Wingdings" panose="05000000000000000000" pitchFamily="2" charset="2"/>
              <a:buChar char="Ø"/>
            </a:pPr>
            <a:r>
              <a:rPr lang="en-US" b="0" i="0" u="none" strike="noStrike" baseline="0" dirty="0">
                <a:solidFill>
                  <a:srgbClr val="000000"/>
                </a:solidFill>
                <a:latin typeface="Times New Roman" panose="02020603050405020304" pitchFamily="18" charset="0"/>
              </a:rPr>
              <a:t>Most popular NER algorithms for Indian languages include: </a:t>
            </a:r>
          </a:p>
          <a:p>
            <a:pPr marL="0" indent="0" algn="just">
              <a:lnSpc>
                <a:spcPct val="170000"/>
              </a:lnSpc>
              <a:buNone/>
            </a:pPr>
            <a:endParaRPr lang="en-US" sz="600" b="0" i="0" u="none" strike="noStrike" baseline="0" dirty="0">
              <a:solidFill>
                <a:srgbClr val="000000"/>
              </a:solidFill>
              <a:latin typeface="Times New Roman" panose="02020603050405020304" pitchFamily="18" charset="0"/>
            </a:endParaRPr>
          </a:p>
          <a:p>
            <a:pPr>
              <a:buAutoNum type="arabicPeriod"/>
            </a:pPr>
            <a:r>
              <a:rPr lang="en-US" b="0" i="0" u="none" strike="noStrike" baseline="0" dirty="0">
                <a:solidFill>
                  <a:srgbClr val="000000"/>
                </a:solidFill>
                <a:latin typeface="Times New Roman" panose="02020603050405020304" pitchFamily="18" charset="0"/>
              </a:rPr>
              <a:t>CRF (Conditional Random Fields) </a:t>
            </a:r>
          </a:p>
          <a:p>
            <a:pPr>
              <a:buAutoNum type="arabicPeriod"/>
            </a:pPr>
            <a:r>
              <a:rPr lang="en-US" b="0" i="0" u="none" strike="noStrike" baseline="0" dirty="0">
                <a:solidFill>
                  <a:srgbClr val="000000"/>
                </a:solidFill>
                <a:latin typeface="Times New Roman" panose="02020603050405020304" pitchFamily="18" charset="0"/>
              </a:rPr>
              <a:t>Stanza </a:t>
            </a:r>
            <a:endParaRPr lang="en-US" dirty="0">
              <a:solidFill>
                <a:srgbClr val="000000"/>
              </a:solidFill>
              <a:latin typeface="Times New Roman" panose="02020603050405020304" pitchFamily="18" charset="0"/>
            </a:endParaRPr>
          </a:p>
          <a:p>
            <a:pPr>
              <a:buAutoNum type="arabicPeriod"/>
            </a:pPr>
            <a:r>
              <a:rPr lang="en-US" b="0" i="0" u="none" strike="noStrike" baseline="0" dirty="0">
                <a:solidFill>
                  <a:srgbClr val="000000"/>
                </a:solidFill>
                <a:latin typeface="Times New Roman" panose="02020603050405020304" pitchFamily="18" charset="0"/>
              </a:rPr>
              <a:t>Spacy </a:t>
            </a:r>
          </a:p>
          <a:p>
            <a:pPr>
              <a:buAutoNum type="arabicPeriod"/>
            </a:pPr>
            <a:r>
              <a:rPr lang="en-US" b="0" i="0" u="none" strike="noStrike" baseline="0" dirty="0">
                <a:solidFill>
                  <a:srgbClr val="000000"/>
                </a:solidFill>
                <a:latin typeface="Times New Roman" panose="02020603050405020304" pitchFamily="18" charset="0"/>
              </a:rPr>
              <a:t>Nameparser </a:t>
            </a:r>
          </a:p>
        </p:txBody>
      </p:sp>
    </p:spTree>
    <p:extLst>
      <p:ext uri="{BB962C8B-B14F-4D97-AF65-F5344CB8AC3E}">
        <p14:creationId xmlns:p14="http://schemas.microsoft.com/office/powerpoint/2010/main" val="4272604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B6BE-736C-9629-2351-71DA70DDB21E}"/>
              </a:ext>
            </a:extLst>
          </p:cNvPr>
          <p:cNvSpPr>
            <a:spLocks noGrp="1"/>
          </p:cNvSpPr>
          <p:nvPr>
            <p:ph type="title"/>
          </p:nvPr>
        </p:nvSpPr>
        <p:spPr>
          <a:xfrm>
            <a:off x="677334" y="0"/>
            <a:ext cx="8596668" cy="583096"/>
          </a:xfrm>
        </p:spPr>
        <p:txBody>
          <a:bodyPr>
            <a:normAutofit/>
          </a:bodyPr>
          <a:lstStyle/>
          <a:p>
            <a:r>
              <a:rPr lang="en-US" sz="2800" b="1" i="1" kern="100" dirty="0">
                <a:effectLst/>
                <a:latin typeface="Times New Roman" panose="02020603050405020304" pitchFamily="18" charset="0"/>
                <a:ea typeface="Calibri" panose="020F0502020204030204" pitchFamily="34" charset="0"/>
                <a:cs typeface="Arial" panose="020B0604020202020204" pitchFamily="34" charset="0"/>
              </a:rPr>
              <a:t>1. Introduction:</a:t>
            </a:r>
            <a:endParaRPr lang="en-US" sz="2800" i="1" dirty="0"/>
          </a:p>
        </p:txBody>
      </p:sp>
      <p:sp>
        <p:nvSpPr>
          <p:cNvPr id="3" name="Content Placeholder 2">
            <a:extLst>
              <a:ext uri="{FF2B5EF4-FFF2-40B4-BE49-F238E27FC236}">
                <a16:creationId xmlns:a16="http://schemas.microsoft.com/office/drawing/2014/main" id="{838DA35D-AB41-9174-B147-7791602BFF63}"/>
              </a:ext>
            </a:extLst>
          </p:cNvPr>
          <p:cNvSpPr>
            <a:spLocks noGrp="1"/>
          </p:cNvSpPr>
          <p:nvPr>
            <p:ph idx="1"/>
          </p:nvPr>
        </p:nvSpPr>
        <p:spPr>
          <a:xfrm>
            <a:off x="677334" y="583096"/>
            <a:ext cx="8723841" cy="6274904"/>
          </a:xfrm>
        </p:spPr>
        <p:txBody>
          <a:bodyPr>
            <a:normAutofit/>
          </a:bodyPr>
          <a:lstStyle/>
          <a:p>
            <a:pPr marL="0" marR="0" indent="0" algn="just">
              <a:lnSpc>
                <a:spcPct val="107000"/>
              </a:lnSpc>
              <a:spcBef>
                <a:spcPts val="0"/>
              </a:spcBef>
              <a:spcAft>
                <a:spcPts val="800"/>
              </a:spcAft>
              <a:buNone/>
            </a:pPr>
            <a:r>
              <a:rPr lang="en-US" sz="2200" b="1" kern="100" dirty="0">
                <a:effectLst/>
                <a:latin typeface="Times New Roman" panose="02020603050405020304" pitchFamily="18" charset="0"/>
                <a:ea typeface="Calibri" panose="020F0502020204030204" pitchFamily="34" charset="0"/>
                <a:cs typeface="Arial" panose="020B0604020202020204" pitchFamily="34" charset="0"/>
              </a:rPr>
              <a:t>1.1 Project Description</a:t>
            </a:r>
          </a:p>
          <a:p>
            <a:pPr algn="just">
              <a:lnSpc>
                <a:spcPct val="170000"/>
              </a:lnSpc>
              <a:buFont typeface="Wingdings" panose="05000000000000000000" pitchFamily="2" charset="2"/>
              <a:buChar char="Ø"/>
            </a:pPr>
            <a:r>
              <a:rPr lang="en-US" b="0" i="0" u="none" strike="noStrike" baseline="0" dirty="0">
                <a:solidFill>
                  <a:srgbClr val="000000"/>
                </a:solidFill>
                <a:latin typeface="Times New Roman" panose="02020603050405020304" pitchFamily="18" charset="0"/>
              </a:rPr>
              <a:t>The project compares the performance of four NER algorithms for Indian languages: CRF, Stanza, Spacy, and Nameparser.</a:t>
            </a:r>
          </a:p>
          <a:p>
            <a:pPr algn="just">
              <a:lnSpc>
                <a:spcPct val="170000"/>
              </a:lnSpc>
              <a:buFont typeface="Wingdings" panose="05000000000000000000" pitchFamily="2" charset="2"/>
              <a:buChar char="Ø"/>
            </a:pPr>
            <a:r>
              <a:rPr lang="en-US" b="0" i="0" u="none" strike="noStrike" baseline="0" dirty="0">
                <a:solidFill>
                  <a:srgbClr val="000000"/>
                </a:solidFill>
                <a:latin typeface="Times New Roman" panose="02020603050405020304" pitchFamily="18" charset="0"/>
              </a:rPr>
              <a:t>The accuracy of each algorithm is calculated using a dataset of Indian names, and the results are compared across various Indian languages.</a:t>
            </a:r>
          </a:p>
          <a:p>
            <a:pPr algn="just">
              <a:lnSpc>
                <a:spcPct val="170000"/>
              </a:lnSpc>
              <a:buFont typeface="Wingdings" panose="05000000000000000000" pitchFamily="2" charset="2"/>
              <a:buChar char="Ø"/>
            </a:pPr>
            <a:r>
              <a:rPr lang="en-US" b="0" i="0" u="none" strike="noStrike" baseline="0" dirty="0">
                <a:solidFill>
                  <a:srgbClr val="000000"/>
                </a:solidFill>
                <a:latin typeface="Times New Roman" panose="02020603050405020304" pitchFamily="18" charset="0"/>
              </a:rPr>
              <a:t>The experiments reveal that CRF achieves the highest accuracy, followed by Stanza, Spacy, and Nameparser.</a:t>
            </a:r>
          </a:p>
          <a:p>
            <a:pPr algn="just">
              <a:lnSpc>
                <a:spcPct val="170000"/>
              </a:lnSpc>
              <a:buFont typeface="Wingdings" panose="05000000000000000000" pitchFamily="2" charset="2"/>
              <a:buChar char="Ø"/>
            </a:pPr>
            <a:r>
              <a:rPr lang="en-US" b="0" i="0" u="none" strike="noStrike" baseline="0" dirty="0">
                <a:solidFill>
                  <a:srgbClr val="000000"/>
                </a:solidFill>
                <a:latin typeface="Times New Roman" panose="02020603050405020304" pitchFamily="18" charset="0"/>
              </a:rPr>
              <a:t>The objective of the study is to evaluate these four NER algorithms in the Indian context, specifically CRF, Stanza, Spacy, and Nameparser, to determine the most effective algorithm for NER tasks in India.</a:t>
            </a:r>
          </a:p>
        </p:txBody>
      </p:sp>
    </p:spTree>
    <p:extLst>
      <p:ext uri="{BB962C8B-B14F-4D97-AF65-F5344CB8AC3E}">
        <p14:creationId xmlns:p14="http://schemas.microsoft.com/office/powerpoint/2010/main" val="2760330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B6BE-736C-9629-2351-71DA70DDB21E}"/>
              </a:ext>
            </a:extLst>
          </p:cNvPr>
          <p:cNvSpPr>
            <a:spLocks noGrp="1"/>
          </p:cNvSpPr>
          <p:nvPr>
            <p:ph type="title"/>
          </p:nvPr>
        </p:nvSpPr>
        <p:spPr>
          <a:xfrm>
            <a:off x="677334" y="0"/>
            <a:ext cx="8596668" cy="583096"/>
          </a:xfrm>
        </p:spPr>
        <p:txBody>
          <a:bodyPr>
            <a:normAutofit/>
          </a:bodyPr>
          <a:lstStyle/>
          <a:p>
            <a:r>
              <a:rPr lang="en-US" sz="2800" b="1" i="1" kern="100" dirty="0">
                <a:effectLst/>
                <a:latin typeface="Times New Roman" panose="02020603050405020304" pitchFamily="18" charset="0"/>
                <a:ea typeface="Calibri" panose="020F0502020204030204" pitchFamily="34" charset="0"/>
                <a:cs typeface="Arial" panose="020B0604020202020204" pitchFamily="34" charset="0"/>
              </a:rPr>
              <a:t>1. Introduction:</a:t>
            </a:r>
            <a:endParaRPr lang="en-US" sz="2800" i="1" dirty="0"/>
          </a:p>
        </p:txBody>
      </p:sp>
      <p:sp>
        <p:nvSpPr>
          <p:cNvPr id="3" name="Content Placeholder 2">
            <a:extLst>
              <a:ext uri="{FF2B5EF4-FFF2-40B4-BE49-F238E27FC236}">
                <a16:creationId xmlns:a16="http://schemas.microsoft.com/office/drawing/2014/main" id="{838DA35D-AB41-9174-B147-7791602BFF63}"/>
              </a:ext>
            </a:extLst>
          </p:cNvPr>
          <p:cNvSpPr>
            <a:spLocks noGrp="1"/>
          </p:cNvSpPr>
          <p:nvPr>
            <p:ph idx="1"/>
          </p:nvPr>
        </p:nvSpPr>
        <p:spPr>
          <a:xfrm>
            <a:off x="677334" y="583096"/>
            <a:ext cx="8723841" cy="6274904"/>
          </a:xfrm>
        </p:spPr>
        <p:txBody>
          <a:bodyPr>
            <a:normAutofit/>
          </a:bodyPr>
          <a:lstStyle/>
          <a:p>
            <a:pPr marL="0" marR="0" indent="0" algn="just">
              <a:lnSpc>
                <a:spcPct val="107000"/>
              </a:lnSpc>
              <a:spcBef>
                <a:spcPts val="0"/>
              </a:spcBef>
              <a:spcAft>
                <a:spcPts val="800"/>
              </a:spcAft>
              <a:buNone/>
            </a:pPr>
            <a:r>
              <a:rPr lang="en-US" sz="2200" b="1" kern="100" dirty="0">
                <a:effectLst/>
                <a:latin typeface="Times New Roman" panose="02020603050405020304" pitchFamily="18" charset="0"/>
                <a:ea typeface="Calibri" panose="020F0502020204030204" pitchFamily="34" charset="0"/>
                <a:cs typeface="Times New Roman" panose="02020603050405020304" pitchFamily="18" charset="0"/>
              </a:rPr>
              <a:t>1.2 </a:t>
            </a:r>
            <a:r>
              <a:rPr lang="en-IN" sz="2200" b="1" kern="100" dirty="0">
                <a:latin typeface="Times New Roman" panose="02020603050405020304" pitchFamily="18" charset="0"/>
                <a:cs typeface="Times New Roman" panose="02020603050405020304" pitchFamily="18" charset="0"/>
              </a:rPr>
              <a:t>Objective</a:t>
            </a:r>
            <a:endParaRPr lang="en-US" sz="2200" b="1" kern="100" dirty="0">
              <a:effectLst/>
              <a:latin typeface="Times New Roman" panose="02020603050405020304" pitchFamily="18" charset="0"/>
              <a:ea typeface="Calibri" panose="020F0502020204030204" pitchFamily="34" charset="0"/>
              <a:cs typeface="Arial" panose="020B0604020202020204" pitchFamily="34" charset="0"/>
            </a:endParaRPr>
          </a:p>
          <a:p>
            <a:pPr marL="0" indent="0" algn="just">
              <a:lnSpc>
                <a:spcPct val="170000"/>
              </a:lnSpc>
              <a:buNone/>
            </a:pPr>
            <a:r>
              <a:rPr lang="en-US" b="0" i="0" u="none" strike="noStrike" baseline="0" dirty="0">
                <a:solidFill>
                  <a:srgbClr val="000000"/>
                </a:solidFill>
                <a:latin typeface="Times New Roman" panose="02020603050405020304" pitchFamily="18" charset="0"/>
              </a:rPr>
              <a:t>The objectives of this study are as follows:</a:t>
            </a:r>
          </a:p>
          <a:p>
            <a:pPr algn="just">
              <a:lnSpc>
                <a:spcPct val="170000"/>
              </a:lnSpc>
              <a:buFont typeface="Wingdings" panose="05000000000000000000" pitchFamily="2" charset="2"/>
              <a:buChar char="Ø"/>
            </a:pPr>
            <a:r>
              <a:rPr lang="en-US" b="0" i="0" u="none" strike="noStrike" baseline="0" dirty="0">
                <a:solidFill>
                  <a:srgbClr val="000000"/>
                </a:solidFill>
                <a:latin typeface="Times New Roman" panose="02020603050405020304" pitchFamily="18" charset="0"/>
              </a:rPr>
              <a:t>To compare the performance of four different NER algorithms in the context of Indian languages.</a:t>
            </a:r>
          </a:p>
          <a:p>
            <a:pPr algn="just">
              <a:lnSpc>
                <a:spcPct val="170000"/>
              </a:lnSpc>
              <a:buFont typeface="Wingdings" panose="05000000000000000000" pitchFamily="2" charset="2"/>
              <a:buChar char="Ø"/>
            </a:pPr>
            <a:r>
              <a:rPr lang="en-US" b="0" i="0" u="none" strike="noStrike" baseline="0" dirty="0">
                <a:solidFill>
                  <a:srgbClr val="000000"/>
                </a:solidFill>
                <a:latin typeface="Times New Roman" panose="02020603050405020304" pitchFamily="18" charset="0"/>
              </a:rPr>
              <a:t>To identify the strengths and weaknesses of each NER algorithm in the context of Indian languages.</a:t>
            </a:r>
          </a:p>
          <a:p>
            <a:pPr algn="just">
              <a:lnSpc>
                <a:spcPct val="170000"/>
              </a:lnSpc>
              <a:buFont typeface="Wingdings" panose="05000000000000000000" pitchFamily="2" charset="2"/>
              <a:buChar char="Ø"/>
            </a:pPr>
            <a:r>
              <a:rPr lang="en-US" b="0" i="0" u="none" strike="noStrike" baseline="0" dirty="0">
                <a:solidFill>
                  <a:srgbClr val="000000"/>
                </a:solidFill>
                <a:latin typeface="Times New Roman" panose="02020603050405020304" pitchFamily="18" charset="0"/>
              </a:rPr>
              <a:t>To recommend the most appropriate NER algorithm for a particular application.</a:t>
            </a:r>
          </a:p>
          <a:p>
            <a:pPr marL="0" indent="0" algn="just">
              <a:lnSpc>
                <a:spcPct val="170000"/>
              </a:lnSpc>
              <a:buNone/>
            </a:pPr>
            <a:r>
              <a:rPr lang="en-US" b="0" i="0" u="none" strike="noStrike" baseline="0" dirty="0">
                <a:solidFill>
                  <a:srgbClr val="000000"/>
                </a:solidFill>
                <a:latin typeface="Times New Roman" panose="02020603050405020304" pitchFamily="18" charset="0"/>
              </a:rPr>
              <a:t>The study has been conducted by using a large dataset of Indian names. The dataset used to train and evaluate the four NER algorithms. The results of the study is presented in the form of a comparison graph that shows the accuracy of each NER algorithm to determine the most effective algorithm for NER tasks in India.</a:t>
            </a:r>
          </a:p>
        </p:txBody>
      </p:sp>
    </p:spTree>
    <p:extLst>
      <p:ext uri="{BB962C8B-B14F-4D97-AF65-F5344CB8AC3E}">
        <p14:creationId xmlns:p14="http://schemas.microsoft.com/office/powerpoint/2010/main" val="4272674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B6BE-736C-9629-2351-71DA70DDB21E}"/>
              </a:ext>
            </a:extLst>
          </p:cNvPr>
          <p:cNvSpPr>
            <a:spLocks noGrp="1"/>
          </p:cNvSpPr>
          <p:nvPr>
            <p:ph type="title"/>
          </p:nvPr>
        </p:nvSpPr>
        <p:spPr>
          <a:xfrm>
            <a:off x="677334" y="0"/>
            <a:ext cx="8596668" cy="583096"/>
          </a:xfrm>
        </p:spPr>
        <p:txBody>
          <a:bodyPr>
            <a:normAutofit/>
          </a:bodyPr>
          <a:lstStyle/>
          <a:p>
            <a:r>
              <a:rPr lang="en-US" sz="2800" b="1" i="1" kern="100" dirty="0">
                <a:latin typeface="Times New Roman" panose="02020603050405020304" pitchFamily="18" charset="0"/>
                <a:ea typeface="Calibri" panose="020F0502020204030204" pitchFamily="34" charset="0"/>
                <a:cs typeface="Arial" panose="020B0604020202020204" pitchFamily="34" charset="0"/>
              </a:rPr>
              <a:t>2. </a:t>
            </a:r>
            <a:r>
              <a:rPr lang="en-US" sz="2800" b="1" i="1" kern="100" dirty="0">
                <a:effectLst/>
                <a:latin typeface="Times New Roman" panose="02020603050405020304" pitchFamily="18" charset="0"/>
                <a:ea typeface="Calibri" panose="020F0502020204030204" pitchFamily="34" charset="0"/>
                <a:cs typeface="Arial" panose="020B0604020202020204" pitchFamily="34" charset="0"/>
              </a:rPr>
              <a:t>Literature Survey:</a:t>
            </a:r>
            <a:endParaRPr lang="en-US" sz="2800" i="1" dirty="0"/>
          </a:p>
        </p:txBody>
      </p:sp>
      <p:sp>
        <p:nvSpPr>
          <p:cNvPr id="3" name="Content Placeholder 2">
            <a:extLst>
              <a:ext uri="{FF2B5EF4-FFF2-40B4-BE49-F238E27FC236}">
                <a16:creationId xmlns:a16="http://schemas.microsoft.com/office/drawing/2014/main" id="{838DA35D-AB41-9174-B147-7791602BFF63}"/>
              </a:ext>
            </a:extLst>
          </p:cNvPr>
          <p:cNvSpPr>
            <a:spLocks noGrp="1"/>
          </p:cNvSpPr>
          <p:nvPr>
            <p:ph idx="1"/>
          </p:nvPr>
        </p:nvSpPr>
        <p:spPr>
          <a:xfrm>
            <a:off x="677334" y="583096"/>
            <a:ext cx="8723841" cy="6274904"/>
          </a:xfrm>
        </p:spPr>
        <p:txBody>
          <a:bodyPr>
            <a:normAutofit/>
          </a:bodyPr>
          <a:lstStyle/>
          <a:p>
            <a:pPr marL="0" marR="0" indent="0" algn="just">
              <a:lnSpc>
                <a:spcPct val="107000"/>
              </a:lnSpc>
              <a:spcBef>
                <a:spcPts val="0"/>
              </a:spcBef>
              <a:spcAft>
                <a:spcPts val="800"/>
              </a:spcAft>
              <a:buNone/>
            </a:pPr>
            <a:r>
              <a:rPr lang="en-US" sz="2200" b="1" kern="100" dirty="0">
                <a:latin typeface="Times New Roman" panose="02020603050405020304" pitchFamily="18" charset="0"/>
                <a:ea typeface="Calibri" panose="020F0502020204030204" pitchFamily="34" charset="0"/>
                <a:cs typeface="Times New Roman" panose="02020603050405020304" pitchFamily="18" charset="0"/>
              </a:rPr>
              <a:t>2.1 Existing System</a:t>
            </a:r>
          </a:p>
          <a:p>
            <a:pPr marL="0" marR="0" indent="0" algn="just">
              <a:lnSpc>
                <a:spcPct val="150000"/>
              </a:lnSpc>
              <a:spcBef>
                <a:spcPts val="0"/>
              </a:spcBef>
              <a:spcAft>
                <a:spcPts val="800"/>
              </a:spcAft>
              <a:buNone/>
            </a:pPr>
            <a:r>
              <a:rPr lang="en-US" kern="100" dirty="0">
                <a:effectLst/>
                <a:latin typeface="Times New Roman" panose="02020603050405020304" pitchFamily="18" charset="0"/>
                <a:ea typeface="Calibri" panose="020F0502020204030204" pitchFamily="34" charset="0"/>
                <a:cs typeface="Arial" panose="020B0604020202020204" pitchFamily="34" charset="0"/>
              </a:rPr>
              <a:t>The study rectifies following limitations of Existing System</a:t>
            </a:r>
          </a:p>
          <a:p>
            <a:pPr marR="0" algn="just">
              <a:lnSpc>
                <a:spcPct val="150000"/>
              </a:lnSpc>
              <a:spcBef>
                <a:spcPts val="0"/>
              </a:spcBef>
              <a:spcAft>
                <a:spcPts val="800"/>
              </a:spcAft>
              <a:buFont typeface="Wingdings" panose="05000000000000000000" pitchFamily="2" charset="2"/>
              <a:buChar char="Ø"/>
            </a:pPr>
            <a:r>
              <a:rPr lang="en-US" kern="100" dirty="0">
                <a:effectLst/>
                <a:latin typeface="Times New Roman" panose="02020603050405020304" pitchFamily="18" charset="0"/>
                <a:ea typeface="Calibri" panose="020F0502020204030204" pitchFamily="34" charset="0"/>
                <a:cs typeface="Arial" panose="020B0604020202020204" pitchFamily="34" charset="0"/>
              </a:rPr>
              <a:t>The NER model with the context of India is “</a:t>
            </a:r>
            <a:r>
              <a:rPr lang="en-US" b="1" kern="100" dirty="0">
                <a:effectLst/>
                <a:latin typeface="Times New Roman" panose="02020603050405020304" pitchFamily="18" charset="0"/>
                <a:ea typeface="Calibri" panose="020F0502020204030204" pitchFamily="34" charset="0"/>
                <a:cs typeface="Arial" panose="020B0604020202020204" pitchFamily="34" charset="0"/>
              </a:rPr>
              <a:t>MAHANER</a:t>
            </a:r>
            <a:r>
              <a:rPr lang="en-US" kern="100" dirty="0">
                <a:effectLst/>
                <a:latin typeface="Times New Roman" panose="02020603050405020304" pitchFamily="18" charset="0"/>
                <a:ea typeface="Calibri" panose="020F0502020204030204" pitchFamily="34" charset="0"/>
                <a:cs typeface="Arial" panose="020B0604020202020204" pitchFamily="34" charset="0"/>
              </a:rPr>
              <a:t>”. This is language specific model made only for Marathi language.</a:t>
            </a:r>
          </a:p>
          <a:p>
            <a:pPr marR="0" algn="just">
              <a:lnSpc>
                <a:spcPct val="150000"/>
              </a:lnSpc>
              <a:spcBef>
                <a:spcPts val="0"/>
              </a:spcBef>
              <a:spcAft>
                <a:spcPts val="800"/>
              </a:spcAft>
              <a:buFont typeface="Wingdings" panose="05000000000000000000" pitchFamily="2" charset="2"/>
              <a:buChar char="Ø"/>
            </a:pPr>
            <a:r>
              <a:rPr lang="en-US" kern="100" dirty="0">
                <a:effectLst/>
                <a:latin typeface="Times New Roman" panose="02020603050405020304" pitchFamily="18" charset="0"/>
                <a:ea typeface="Calibri" panose="020F0502020204030204" pitchFamily="34" charset="0"/>
                <a:cs typeface="Arial" panose="020B0604020202020204" pitchFamily="34" charset="0"/>
              </a:rPr>
              <a:t>The general model for NER is not available with the context of India.</a:t>
            </a:r>
          </a:p>
          <a:p>
            <a:pPr marR="0" algn="just">
              <a:lnSpc>
                <a:spcPct val="150000"/>
              </a:lnSpc>
              <a:spcBef>
                <a:spcPts val="0"/>
              </a:spcBef>
              <a:spcAft>
                <a:spcPts val="800"/>
              </a:spcAft>
              <a:buFont typeface="Wingdings" panose="05000000000000000000" pitchFamily="2" charset="2"/>
              <a:buChar char="Ø"/>
            </a:pPr>
            <a:r>
              <a:rPr lang="en-US" kern="100" dirty="0">
                <a:effectLst/>
                <a:latin typeface="Times New Roman" panose="02020603050405020304" pitchFamily="18" charset="0"/>
                <a:ea typeface="Calibri" panose="020F0502020204030204" pitchFamily="34" charset="0"/>
                <a:cs typeface="Arial" panose="020B0604020202020204" pitchFamily="34" charset="0"/>
              </a:rPr>
              <a:t>Difficulty to perform NER with the Marathi NER model. To perform NER Marathi should familiar.</a:t>
            </a:r>
          </a:p>
          <a:p>
            <a:pPr marR="0" algn="just">
              <a:lnSpc>
                <a:spcPct val="150000"/>
              </a:lnSpc>
              <a:spcBef>
                <a:spcPts val="0"/>
              </a:spcBef>
              <a:spcAft>
                <a:spcPts val="800"/>
              </a:spcAft>
              <a:buFont typeface="Wingdings" panose="05000000000000000000" pitchFamily="2" charset="2"/>
              <a:buChar char="Ø"/>
            </a:pPr>
            <a:r>
              <a:rPr lang="en-US" kern="100" dirty="0">
                <a:effectLst/>
                <a:latin typeface="Times New Roman" panose="02020603050405020304" pitchFamily="18" charset="0"/>
                <a:ea typeface="Calibri" panose="020F0502020204030204" pitchFamily="34" charset="0"/>
                <a:cs typeface="Arial" panose="020B0604020202020204" pitchFamily="34" charset="0"/>
              </a:rPr>
              <a:t>Facing difficulties in NER.</a:t>
            </a:r>
          </a:p>
          <a:p>
            <a:pPr marR="0" algn="just">
              <a:lnSpc>
                <a:spcPct val="150000"/>
              </a:lnSpc>
              <a:spcBef>
                <a:spcPts val="0"/>
              </a:spcBef>
              <a:spcAft>
                <a:spcPts val="800"/>
              </a:spcAft>
              <a:buFont typeface="Wingdings" panose="05000000000000000000" pitchFamily="2" charset="2"/>
              <a:buChar char="Ø"/>
            </a:pPr>
            <a:r>
              <a:rPr lang="en-US" kern="100" dirty="0">
                <a:effectLst/>
                <a:latin typeface="Times New Roman" panose="02020603050405020304" pitchFamily="18" charset="0"/>
                <a:ea typeface="Calibri" panose="020F0502020204030204" pitchFamily="34" charset="0"/>
                <a:cs typeface="Arial" panose="020B0604020202020204" pitchFamily="34" charset="0"/>
              </a:rPr>
              <a:t>In many areas the MAHANER will not works.</a:t>
            </a:r>
          </a:p>
          <a:p>
            <a:pPr marR="0" algn="just">
              <a:lnSpc>
                <a:spcPct val="150000"/>
              </a:lnSpc>
              <a:spcBef>
                <a:spcPts val="0"/>
              </a:spcBef>
              <a:spcAft>
                <a:spcPts val="800"/>
              </a:spcAft>
              <a:buFont typeface="Wingdings" panose="05000000000000000000" pitchFamily="2" charset="2"/>
              <a:buChar char="Ø"/>
            </a:pPr>
            <a:r>
              <a:rPr lang="en-US" kern="100" dirty="0">
                <a:effectLst/>
                <a:latin typeface="Times New Roman" panose="02020603050405020304" pitchFamily="18" charset="0"/>
                <a:ea typeface="Calibri" panose="020F0502020204030204" pitchFamily="34" charset="0"/>
                <a:cs typeface="Arial" panose="020B0604020202020204" pitchFamily="34" charset="0"/>
              </a:rPr>
              <a:t>There is no such general-purpose model to perform Natural Language Processing (NLP) in context of </a:t>
            </a:r>
            <a:r>
              <a:rPr lang="en-US" dirty="0">
                <a:solidFill>
                  <a:srgbClr val="000000"/>
                </a:solidFill>
                <a:latin typeface="Times New Roman" panose="02020603050405020304" pitchFamily="18" charset="0"/>
              </a:rPr>
              <a:t>Indian</a:t>
            </a:r>
            <a:r>
              <a:rPr lang="en-US" kern="100" dirty="0">
                <a:effectLst/>
                <a:latin typeface="Times New Roman" panose="02020603050405020304" pitchFamily="18" charset="0"/>
                <a:ea typeface="Calibri" panose="020F0502020204030204" pitchFamily="34" charset="0"/>
                <a:cs typeface="Arial" panose="020B0604020202020204" pitchFamily="34" charset="0"/>
              </a:rPr>
              <a:t> text.</a:t>
            </a:r>
          </a:p>
        </p:txBody>
      </p:sp>
    </p:spTree>
    <p:extLst>
      <p:ext uri="{BB962C8B-B14F-4D97-AF65-F5344CB8AC3E}">
        <p14:creationId xmlns:p14="http://schemas.microsoft.com/office/powerpoint/2010/main" val="1433067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B6BE-736C-9629-2351-71DA70DDB21E}"/>
              </a:ext>
            </a:extLst>
          </p:cNvPr>
          <p:cNvSpPr>
            <a:spLocks noGrp="1"/>
          </p:cNvSpPr>
          <p:nvPr>
            <p:ph type="title"/>
          </p:nvPr>
        </p:nvSpPr>
        <p:spPr>
          <a:xfrm>
            <a:off x="677334" y="0"/>
            <a:ext cx="8596668" cy="583096"/>
          </a:xfrm>
        </p:spPr>
        <p:txBody>
          <a:bodyPr>
            <a:normAutofit/>
          </a:bodyPr>
          <a:lstStyle/>
          <a:p>
            <a:r>
              <a:rPr lang="en-US" sz="2800" b="1" i="1" kern="100" dirty="0">
                <a:latin typeface="Times New Roman" panose="02020603050405020304" pitchFamily="18" charset="0"/>
                <a:ea typeface="Calibri" panose="020F0502020204030204" pitchFamily="34" charset="0"/>
                <a:cs typeface="Arial" panose="020B0604020202020204" pitchFamily="34" charset="0"/>
              </a:rPr>
              <a:t>2. </a:t>
            </a:r>
            <a:r>
              <a:rPr lang="en-US" sz="2800" b="1" i="1" kern="100" dirty="0">
                <a:effectLst/>
                <a:latin typeface="Times New Roman" panose="02020603050405020304" pitchFamily="18" charset="0"/>
                <a:ea typeface="Calibri" panose="020F0502020204030204" pitchFamily="34" charset="0"/>
                <a:cs typeface="Arial" panose="020B0604020202020204" pitchFamily="34" charset="0"/>
              </a:rPr>
              <a:t>Literature Survey:</a:t>
            </a:r>
            <a:endParaRPr lang="en-US" sz="2800" i="1" dirty="0"/>
          </a:p>
        </p:txBody>
      </p:sp>
      <p:sp>
        <p:nvSpPr>
          <p:cNvPr id="3" name="Content Placeholder 2">
            <a:extLst>
              <a:ext uri="{FF2B5EF4-FFF2-40B4-BE49-F238E27FC236}">
                <a16:creationId xmlns:a16="http://schemas.microsoft.com/office/drawing/2014/main" id="{838DA35D-AB41-9174-B147-7791602BFF63}"/>
              </a:ext>
            </a:extLst>
          </p:cNvPr>
          <p:cNvSpPr>
            <a:spLocks noGrp="1"/>
          </p:cNvSpPr>
          <p:nvPr>
            <p:ph idx="1"/>
          </p:nvPr>
        </p:nvSpPr>
        <p:spPr>
          <a:xfrm>
            <a:off x="677334" y="583096"/>
            <a:ext cx="8723841" cy="6370154"/>
          </a:xfrm>
        </p:spPr>
        <p:txBody>
          <a:bodyPr>
            <a:normAutofit fontScale="92500" lnSpcReduction="20000"/>
          </a:bodyPr>
          <a:lstStyle/>
          <a:p>
            <a:pPr marL="0" marR="0" indent="0" algn="just">
              <a:lnSpc>
                <a:spcPct val="107000"/>
              </a:lnSpc>
              <a:spcBef>
                <a:spcPts val="0"/>
              </a:spcBef>
              <a:spcAft>
                <a:spcPts val="800"/>
              </a:spcAft>
              <a:buNone/>
            </a:pPr>
            <a:r>
              <a:rPr lang="en-US" sz="2200" b="1" kern="100" dirty="0">
                <a:latin typeface="Times New Roman" panose="02020603050405020304" pitchFamily="18" charset="0"/>
                <a:ea typeface="Calibri" panose="020F0502020204030204" pitchFamily="34" charset="0"/>
                <a:cs typeface="Times New Roman" panose="02020603050405020304" pitchFamily="18" charset="0"/>
              </a:rPr>
              <a:t>2.2 Proposed System</a:t>
            </a:r>
          </a:p>
          <a:p>
            <a:pPr algn="just">
              <a:lnSpc>
                <a:spcPct val="160000"/>
              </a:lnSpc>
              <a:spcBef>
                <a:spcPts val="0"/>
              </a:spcBef>
              <a:spcAft>
                <a:spcPts val="800"/>
              </a:spcAft>
              <a:buFont typeface="Wingdings" panose="05000000000000000000" pitchFamily="2" charset="2"/>
              <a:buChar char="Ø"/>
            </a:pPr>
            <a:r>
              <a:rPr lang="en-US" sz="1900" b="0" i="0" u="none" strike="noStrike" baseline="0" dirty="0">
                <a:solidFill>
                  <a:srgbClr val="000000"/>
                </a:solidFill>
                <a:latin typeface="Times New Roman" panose="02020603050405020304" pitchFamily="18" charset="0"/>
              </a:rPr>
              <a:t>The proposed system aims to address the limitations of the existing NER algorithms for Indian languages by introducing a comprehensive-evaluation and comparison framework. </a:t>
            </a:r>
          </a:p>
          <a:p>
            <a:pPr algn="just">
              <a:lnSpc>
                <a:spcPct val="160000"/>
              </a:lnSpc>
              <a:spcBef>
                <a:spcPts val="0"/>
              </a:spcBef>
              <a:spcAft>
                <a:spcPts val="800"/>
              </a:spcAft>
              <a:buFont typeface="Wingdings" panose="05000000000000000000" pitchFamily="2" charset="2"/>
              <a:buChar char="Ø"/>
            </a:pPr>
            <a:r>
              <a:rPr lang="en-US" sz="1900" b="0" i="0" u="none" strike="noStrike" baseline="0" dirty="0">
                <a:solidFill>
                  <a:srgbClr val="000000"/>
                </a:solidFill>
                <a:latin typeface="Times New Roman" panose="02020603050405020304" pitchFamily="18" charset="0"/>
              </a:rPr>
              <a:t>This system seeks to improve/increase the accuracy and effectiveness of Named-Entity-Recognition in the Indian language context.</a:t>
            </a:r>
          </a:p>
          <a:p>
            <a:pPr algn="just">
              <a:lnSpc>
                <a:spcPct val="160000"/>
              </a:lnSpc>
              <a:spcBef>
                <a:spcPts val="0"/>
              </a:spcBef>
              <a:spcAft>
                <a:spcPts val="800"/>
              </a:spcAft>
              <a:buFont typeface="Wingdings" panose="05000000000000000000" pitchFamily="2" charset="2"/>
              <a:buChar char="Ø"/>
            </a:pPr>
            <a:r>
              <a:rPr lang="en-US" sz="1900" b="0" i="0" u="none" strike="noStrike" baseline="0" dirty="0">
                <a:solidFill>
                  <a:srgbClr val="000000"/>
                </a:solidFill>
                <a:latin typeface="Times New Roman" panose="02020603050405020304" pitchFamily="18" charset="0"/>
              </a:rPr>
              <a:t>Based on the findings, the study will recommend the most appropriate NER algorithm for specific applications within the Indian language context. </a:t>
            </a:r>
          </a:p>
          <a:p>
            <a:pPr marL="0" indent="0" algn="just">
              <a:lnSpc>
                <a:spcPct val="160000"/>
              </a:lnSpc>
              <a:spcBef>
                <a:spcPts val="0"/>
              </a:spcBef>
              <a:spcAft>
                <a:spcPts val="800"/>
              </a:spcAft>
              <a:buNone/>
            </a:pPr>
            <a:endParaRPr lang="en-US" sz="1200" b="0" i="0" u="none" strike="noStrike" baseline="0" dirty="0">
              <a:solidFill>
                <a:srgbClr val="000000"/>
              </a:solidFill>
              <a:latin typeface="Times New Roman" panose="02020603050405020304" pitchFamily="18" charset="0"/>
            </a:endParaRPr>
          </a:p>
          <a:p>
            <a:pPr marL="0" indent="0">
              <a:lnSpc>
                <a:spcPct val="160000"/>
              </a:lnSpc>
              <a:buNone/>
            </a:pPr>
            <a:r>
              <a:rPr lang="en-US" sz="1900" b="0" i="0" u="none" strike="noStrike" baseline="0" dirty="0">
                <a:solidFill>
                  <a:srgbClr val="000000"/>
                </a:solidFill>
                <a:latin typeface="Times New Roman" panose="02020603050405020304" pitchFamily="18" charset="0"/>
              </a:rPr>
              <a:t>The following are the key components of the proposed system: </a:t>
            </a:r>
          </a:p>
          <a:p>
            <a:pPr>
              <a:lnSpc>
                <a:spcPct val="160000"/>
              </a:lnSpc>
              <a:buFont typeface="Wingdings" panose="05000000000000000000" pitchFamily="2" charset="2"/>
              <a:buChar char="Ø"/>
            </a:pPr>
            <a:r>
              <a:rPr lang="en-US" sz="1900" b="0" i="0" u="none" strike="noStrike" baseline="0" dirty="0">
                <a:solidFill>
                  <a:srgbClr val="000000"/>
                </a:solidFill>
                <a:latin typeface="Times New Roman" panose="02020603050405020304" pitchFamily="18" charset="0"/>
              </a:rPr>
              <a:t>A rule-based system for identifying basic types of named entities. </a:t>
            </a:r>
          </a:p>
          <a:p>
            <a:pPr>
              <a:lnSpc>
                <a:spcPct val="160000"/>
              </a:lnSpc>
              <a:buFont typeface="Wingdings" panose="05000000000000000000" pitchFamily="2" charset="2"/>
              <a:buChar char="Ø"/>
            </a:pPr>
            <a:r>
              <a:rPr lang="en-US" sz="1900" b="0" i="0" u="none" strike="noStrike" baseline="0" dirty="0">
                <a:solidFill>
                  <a:srgbClr val="000000"/>
                </a:solidFill>
                <a:latin typeface="Times New Roman" panose="02020603050405020304" pitchFamily="18" charset="0"/>
              </a:rPr>
              <a:t>A machine-learning algorithm for classifying the named entities into more specific categories. </a:t>
            </a:r>
          </a:p>
          <a:p>
            <a:pPr>
              <a:lnSpc>
                <a:spcPct val="160000"/>
              </a:lnSpc>
              <a:buFont typeface="Wingdings" panose="05000000000000000000" pitchFamily="2" charset="2"/>
              <a:buChar char="Ø"/>
            </a:pPr>
            <a:r>
              <a:rPr lang="en-US" sz="1900" b="0" i="0" u="none" strike="noStrike" baseline="0" dirty="0">
                <a:solidFill>
                  <a:srgbClr val="000000"/>
                </a:solidFill>
                <a:latin typeface="Times New Roman" panose="02020603050405020304" pitchFamily="18" charset="0"/>
              </a:rPr>
              <a:t>A data set of Indian names for training the machine-learning algorithm. </a:t>
            </a:r>
          </a:p>
          <a:p>
            <a:pPr marL="0" marR="0" indent="0" algn="just">
              <a:lnSpc>
                <a:spcPct val="150000"/>
              </a:lnSpc>
              <a:spcBef>
                <a:spcPts val="0"/>
              </a:spcBef>
              <a:spcAft>
                <a:spcPts val="800"/>
              </a:spcAft>
              <a:buNone/>
            </a:pPr>
            <a:endParaRPr lang="en-US" b="1"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8946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B6BE-736C-9629-2351-71DA70DDB21E}"/>
              </a:ext>
            </a:extLst>
          </p:cNvPr>
          <p:cNvSpPr>
            <a:spLocks noGrp="1"/>
          </p:cNvSpPr>
          <p:nvPr>
            <p:ph type="title"/>
          </p:nvPr>
        </p:nvSpPr>
        <p:spPr>
          <a:xfrm>
            <a:off x="677334" y="0"/>
            <a:ext cx="8596668" cy="583096"/>
          </a:xfrm>
        </p:spPr>
        <p:txBody>
          <a:bodyPr>
            <a:normAutofit/>
          </a:bodyPr>
          <a:lstStyle/>
          <a:p>
            <a:r>
              <a:rPr lang="en-US" sz="2800" b="1" i="1" kern="100" dirty="0">
                <a:latin typeface="Times New Roman" panose="02020603050405020304" pitchFamily="18" charset="0"/>
                <a:ea typeface="Calibri" panose="020F0502020204030204" pitchFamily="34" charset="0"/>
                <a:cs typeface="Arial" panose="020B0604020202020204" pitchFamily="34" charset="0"/>
              </a:rPr>
              <a:t>2. </a:t>
            </a:r>
            <a:r>
              <a:rPr lang="en-US" sz="2800" b="1" i="1" kern="100" dirty="0">
                <a:effectLst/>
                <a:latin typeface="Times New Roman" panose="02020603050405020304" pitchFamily="18" charset="0"/>
                <a:ea typeface="Calibri" panose="020F0502020204030204" pitchFamily="34" charset="0"/>
                <a:cs typeface="Arial" panose="020B0604020202020204" pitchFamily="34" charset="0"/>
              </a:rPr>
              <a:t>Literature Survey:</a:t>
            </a:r>
            <a:endParaRPr lang="en-US" sz="2800" i="1" dirty="0"/>
          </a:p>
        </p:txBody>
      </p:sp>
      <p:pic>
        <p:nvPicPr>
          <p:cNvPr id="7" name="Picture 6">
            <a:extLst>
              <a:ext uri="{FF2B5EF4-FFF2-40B4-BE49-F238E27FC236}">
                <a16:creationId xmlns:a16="http://schemas.microsoft.com/office/drawing/2014/main" id="{D5F9B99F-840C-7926-EA46-0B9AAF8F2A15}"/>
              </a:ext>
            </a:extLst>
          </p:cNvPr>
          <p:cNvPicPr>
            <a:picLocks noChangeAspect="1"/>
          </p:cNvPicPr>
          <p:nvPr/>
        </p:nvPicPr>
        <p:blipFill rotWithShape="1">
          <a:blip r:embed="rId2"/>
          <a:srcRect l="6072" t="2401" r="13695" b="3276"/>
          <a:stretch/>
        </p:blipFill>
        <p:spPr>
          <a:xfrm>
            <a:off x="504824" y="1362075"/>
            <a:ext cx="7677151" cy="5495925"/>
          </a:xfrm>
          <a:prstGeom prst="rect">
            <a:avLst/>
          </a:prstGeom>
        </p:spPr>
      </p:pic>
      <p:sp>
        <p:nvSpPr>
          <p:cNvPr id="9" name="TextBox 8">
            <a:extLst>
              <a:ext uri="{FF2B5EF4-FFF2-40B4-BE49-F238E27FC236}">
                <a16:creationId xmlns:a16="http://schemas.microsoft.com/office/drawing/2014/main" id="{C162DE2C-69E8-39EF-2456-2ABBC428277E}"/>
              </a:ext>
            </a:extLst>
          </p:cNvPr>
          <p:cNvSpPr txBox="1"/>
          <p:nvPr/>
        </p:nvSpPr>
        <p:spPr>
          <a:xfrm>
            <a:off x="785813" y="677346"/>
            <a:ext cx="6105524" cy="430887"/>
          </a:xfrm>
          <a:prstGeom prst="rect">
            <a:avLst/>
          </a:prstGeom>
          <a:noFill/>
        </p:spPr>
        <p:txBody>
          <a:bodyPr wrap="square">
            <a:spAutoFit/>
          </a:bodyPr>
          <a:lstStyle/>
          <a:p>
            <a:r>
              <a:rPr lang="en-US" sz="2200" b="1" kern="100" dirty="0">
                <a:latin typeface="Times New Roman" panose="02020603050405020304" pitchFamily="18" charset="0"/>
                <a:ea typeface="Calibri" panose="020F0502020204030204" pitchFamily="34" charset="0"/>
                <a:cs typeface="Times New Roman" panose="02020603050405020304" pitchFamily="18" charset="0"/>
              </a:rPr>
              <a:t>Architecture Diagram:</a:t>
            </a:r>
            <a:endParaRPr lang="en-US" sz="2200" dirty="0"/>
          </a:p>
        </p:txBody>
      </p:sp>
    </p:spTree>
    <p:extLst>
      <p:ext uri="{BB962C8B-B14F-4D97-AF65-F5344CB8AC3E}">
        <p14:creationId xmlns:p14="http://schemas.microsoft.com/office/powerpoint/2010/main" val="3254092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B6BE-736C-9629-2351-71DA70DDB21E}"/>
              </a:ext>
            </a:extLst>
          </p:cNvPr>
          <p:cNvSpPr>
            <a:spLocks noGrp="1"/>
          </p:cNvSpPr>
          <p:nvPr>
            <p:ph type="title"/>
          </p:nvPr>
        </p:nvSpPr>
        <p:spPr>
          <a:xfrm>
            <a:off x="677334" y="0"/>
            <a:ext cx="8596668" cy="583096"/>
          </a:xfrm>
        </p:spPr>
        <p:txBody>
          <a:bodyPr>
            <a:normAutofit/>
          </a:bodyPr>
          <a:lstStyle/>
          <a:p>
            <a:r>
              <a:rPr lang="en-US" sz="2800" b="1" i="1" kern="100" dirty="0">
                <a:latin typeface="Times New Roman" panose="02020603050405020304" pitchFamily="18" charset="0"/>
                <a:ea typeface="Calibri" panose="020F0502020204030204" pitchFamily="34" charset="0"/>
                <a:cs typeface="Arial" panose="020B0604020202020204" pitchFamily="34" charset="0"/>
              </a:rPr>
              <a:t>2. </a:t>
            </a:r>
            <a:r>
              <a:rPr lang="en-US" sz="2800" b="1" i="1" kern="100" dirty="0">
                <a:effectLst/>
                <a:latin typeface="Times New Roman" panose="02020603050405020304" pitchFamily="18" charset="0"/>
                <a:ea typeface="Calibri" panose="020F0502020204030204" pitchFamily="34" charset="0"/>
                <a:cs typeface="Arial" panose="020B0604020202020204" pitchFamily="34" charset="0"/>
              </a:rPr>
              <a:t>Literature Survey:</a:t>
            </a:r>
            <a:endParaRPr lang="en-US" sz="2800" i="1" dirty="0"/>
          </a:p>
        </p:txBody>
      </p:sp>
      <p:sp>
        <p:nvSpPr>
          <p:cNvPr id="3" name="Content Placeholder 2">
            <a:extLst>
              <a:ext uri="{FF2B5EF4-FFF2-40B4-BE49-F238E27FC236}">
                <a16:creationId xmlns:a16="http://schemas.microsoft.com/office/drawing/2014/main" id="{838DA35D-AB41-9174-B147-7791602BFF63}"/>
              </a:ext>
            </a:extLst>
          </p:cNvPr>
          <p:cNvSpPr>
            <a:spLocks noGrp="1"/>
          </p:cNvSpPr>
          <p:nvPr>
            <p:ph idx="1"/>
          </p:nvPr>
        </p:nvSpPr>
        <p:spPr>
          <a:xfrm>
            <a:off x="677334" y="859321"/>
            <a:ext cx="8723841" cy="4912829"/>
          </a:xfrm>
        </p:spPr>
        <p:txBody>
          <a:bodyPr>
            <a:normAutofit/>
          </a:bodyPr>
          <a:lstStyle/>
          <a:p>
            <a:pPr marL="0" marR="0" indent="0" algn="just">
              <a:lnSpc>
                <a:spcPct val="107000"/>
              </a:lnSpc>
              <a:spcBef>
                <a:spcPts val="0"/>
              </a:spcBef>
              <a:spcAft>
                <a:spcPts val="800"/>
              </a:spcAft>
              <a:buNone/>
            </a:pPr>
            <a:r>
              <a:rPr lang="en-US" sz="2200" b="1" kern="100" dirty="0">
                <a:latin typeface="Times New Roman" panose="02020603050405020304" pitchFamily="18" charset="0"/>
                <a:ea typeface="Calibri" panose="020F0502020204030204" pitchFamily="34" charset="0"/>
                <a:cs typeface="Times New Roman" panose="02020603050405020304" pitchFamily="18" charset="0"/>
              </a:rPr>
              <a:t>2.3 Hardware Requirements</a:t>
            </a:r>
          </a:p>
          <a:p>
            <a:pPr>
              <a:lnSpc>
                <a:spcPct val="160000"/>
              </a:lnSpc>
              <a:buFont typeface="Wingdings" panose="05000000000000000000" pitchFamily="2" charset="2"/>
              <a:buChar char="Ø"/>
            </a:pPr>
            <a:r>
              <a:rPr lang="en-US" dirty="0">
                <a:solidFill>
                  <a:srgbClr val="000000"/>
                </a:solidFill>
                <a:latin typeface="Times New Roman" panose="02020603050405020304" pitchFamily="18" charset="0"/>
              </a:rPr>
              <a:t>Processor: Intel Pentium Dual Core or higher</a:t>
            </a:r>
          </a:p>
          <a:p>
            <a:pPr>
              <a:lnSpc>
                <a:spcPct val="160000"/>
              </a:lnSpc>
              <a:buFont typeface="Wingdings" panose="05000000000000000000" pitchFamily="2" charset="2"/>
              <a:buChar char="Ø"/>
            </a:pPr>
            <a:r>
              <a:rPr lang="en-US" dirty="0">
                <a:solidFill>
                  <a:srgbClr val="000000"/>
                </a:solidFill>
                <a:latin typeface="Times New Roman" panose="02020603050405020304" pitchFamily="18" charset="0"/>
              </a:rPr>
              <a:t>Speed: 2.2GHz or faster</a:t>
            </a:r>
          </a:p>
          <a:p>
            <a:pPr>
              <a:lnSpc>
                <a:spcPct val="160000"/>
              </a:lnSpc>
              <a:buFont typeface="Wingdings" panose="05000000000000000000" pitchFamily="2" charset="2"/>
              <a:buChar char="Ø"/>
            </a:pPr>
            <a:r>
              <a:rPr lang="en-US" dirty="0">
                <a:solidFill>
                  <a:srgbClr val="000000"/>
                </a:solidFill>
                <a:latin typeface="Times New Roman" panose="02020603050405020304" pitchFamily="18" charset="0"/>
              </a:rPr>
              <a:t>RAM: 4 GB or higher</a:t>
            </a:r>
          </a:p>
          <a:p>
            <a:pPr>
              <a:lnSpc>
                <a:spcPct val="160000"/>
              </a:lnSpc>
              <a:buFont typeface="Wingdings" panose="05000000000000000000" pitchFamily="2" charset="2"/>
              <a:buChar char="Ø"/>
            </a:pPr>
            <a:r>
              <a:rPr lang="en-US" dirty="0">
                <a:solidFill>
                  <a:srgbClr val="000000"/>
                </a:solidFill>
                <a:latin typeface="Times New Roman" panose="02020603050405020304" pitchFamily="18" charset="0"/>
              </a:rPr>
              <a:t>Hard Disk: 500 GB or more</a:t>
            </a:r>
          </a:p>
          <a:p>
            <a:pPr marL="0" indent="0">
              <a:lnSpc>
                <a:spcPct val="160000"/>
              </a:lnSpc>
              <a:buNone/>
            </a:pPr>
            <a:endParaRPr lang="en-US" sz="900" dirty="0">
              <a:solidFill>
                <a:srgbClr val="000000"/>
              </a:solidFill>
              <a:latin typeface="Times New Roman" panose="02020603050405020304" pitchFamily="18" charset="0"/>
            </a:endParaRPr>
          </a:p>
          <a:p>
            <a:pPr marL="0" marR="0" indent="0" algn="just">
              <a:lnSpc>
                <a:spcPct val="107000"/>
              </a:lnSpc>
              <a:spcBef>
                <a:spcPts val="0"/>
              </a:spcBef>
              <a:spcAft>
                <a:spcPts val="800"/>
              </a:spcAft>
              <a:buNone/>
            </a:pPr>
            <a:r>
              <a:rPr lang="en-US" sz="2200" b="1" kern="100" dirty="0">
                <a:latin typeface="Times New Roman" panose="02020603050405020304" pitchFamily="18" charset="0"/>
                <a:ea typeface="Calibri" panose="020F0502020204030204" pitchFamily="34" charset="0"/>
                <a:cs typeface="Times New Roman" panose="02020603050405020304" pitchFamily="18" charset="0"/>
              </a:rPr>
              <a:t>2.4 Software Requirements</a:t>
            </a:r>
          </a:p>
          <a:p>
            <a:pPr>
              <a:lnSpc>
                <a:spcPct val="160000"/>
              </a:lnSpc>
              <a:buFont typeface="Wingdings" panose="05000000000000000000" pitchFamily="2" charset="2"/>
              <a:buChar char="Ø"/>
            </a:pPr>
            <a:r>
              <a:rPr lang="en-US" dirty="0">
                <a:solidFill>
                  <a:srgbClr val="000000"/>
                </a:solidFill>
                <a:latin typeface="Times New Roman" panose="02020603050405020304" pitchFamily="18" charset="0"/>
              </a:rPr>
              <a:t>Operating System: Windows 7/above</a:t>
            </a:r>
          </a:p>
          <a:p>
            <a:pPr>
              <a:lnSpc>
                <a:spcPct val="160000"/>
              </a:lnSpc>
              <a:buFont typeface="Wingdings" panose="05000000000000000000" pitchFamily="2" charset="2"/>
              <a:buChar char="Ø"/>
            </a:pPr>
            <a:r>
              <a:rPr lang="en-US" dirty="0">
                <a:solidFill>
                  <a:srgbClr val="000000"/>
                </a:solidFill>
                <a:latin typeface="Times New Roman" panose="02020603050405020304" pitchFamily="18" charset="0"/>
              </a:rPr>
              <a:t>Coding Language: Python</a:t>
            </a:r>
          </a:p>
        </p:txBody>
      </p:sp>
    </p:spTree>
    <p:extLst>
      <p:ext uri="{BB962C8B-B14F-4D97-AF65-F5344CB8AC3E}">
        <p14:creationId xmlns:p14="http://schemas.microsoft.com/office/powerpoint/2010/main" val="32889003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773</TotalTime>
  <Words>1117</Words>
  <Application>Microsoft Office PowerPoint</Application>
  <PresentationFormat>Widescreen</PresentationFormat>
  <Paragraphs>174</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Garamond</vt:lpstr>
      <vt:lpstr>Helvetica</vt:lpstr>
      <vt:lpstr>Times New Roman</vt:lpstr>
      <vt:lpstr>Trebuchet MS</vt:lpstr>
      <vt:lpstr>Wingdings</vt:lpstr>
      <vt:lpstr>Wingdings 3</vt:lpstr>
      <vt:lpstr>Facet</vt:lpstr>
      <vt:lpstr>“NLP-NAMED ENTITY  RECOGNITION IN INDIA”</vt:lpstr>
      <vt:lpstr>Agenda:</vt:lpstr>
      <vt:lpstr>1. Introduction:</vt:lpstr>
      <vt:lpstr>1. Introduction:</vt:lpstr>
      <vt:lpstr>1. Introduction:</vt:lpstr>
      <vt:lpstr>2. Literature Survey:</vt:lpstr>
      <vt:lpstr>2. Literature Survey:</vt:lpstr>
      <vt:lpstr>2. Literature Survey:</vt:lpstr>
      <vt:lpstr>2. Literature Survey:</vt:lpstr>
      <vt:lpstr>3. Detailed Design:</vt:lpstr>
      <vt:lpstr>3. Detailed Design:</vt:lpstr>
      <vt:lpstr>3. Detailed Design:</vt:lpstr>
      <vt:lpstr>3. Detailed Design:</vt:lpstr>
      <vt:lpstr>3. Detailed Design:</vt:lpstr>
      <vt:lpstr>4. Implementation and Testing:</vt:lpstr>
      <vt:lpstr>4. Implementation and Testing:</vt:lpstr>
      <vt:lpstr>4. Implementation and Testing:</vt:lpstr>
      <vt:lpstr>4. Implementation and Testing:</vt:lpstr>
      <vt:lpstr>4. Implementation and Testing:</vt:lpstr>
      <vt:lpstr>4. Implementation and Testing:</vt:lpstr>
      <vt:lpstr>4. Implementation and Testing:</vt:lpstr>
      <vt:lpstr>5. Conclusion and Future Enhancement:</vt:lpstr>
      <vt:lpstr>5. Conclusion and Future Enhancement: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“NLP-NAMED ENTITY  RECOGNITION IN INDIA”</dc:title>
  <dc:creator>Syed Asgar Ahmed</dc:creator>
  <cp:lastModifiedBy>Syed Asgar Ahmed</cp:lastModifiedBy>
  <cp:revision>13</cp:revision>
  <dcterms:created xsi:type="dcterms:W3CDTF">2023-06-09T06:21:26Z</dcterms:created>
  <dcterms:modified xsi:type="dcterms:W3CDTF">2023-09-14T04:09:30Z</dcterms:modified>
</cp:coreProperties>
</file>