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96F9-8765-8A1B-79F4-549D8BD5A667}"/>
              </a:ext>
            </a:extLst>
          </p:cNvPr>
          <p:cNvSpPr>
            <a:spLocks noGrp="1"/>
          </p:cNvSpPr>
          <p:nvPr>
            <p:ph type="ctrTitle"/>
          </p:nvPr>
        </p:nvSpPr>
        <p:spPr>
          <a:xfrm>
            <a:off x="1059806" y="3119150"/>
            <a:ext cx="7766936" cy="1243669"/>
          </a:xfrm>
        </p:spPr>
        <p:txBody>
          <a:bodyPr/>
          <a:lstStyle/>
          <a:p>
            <a:pPr algn="ctr"/>
            <a:r>
              <a:rPr lang="en-US" sz="3200" b="1" kern="0" dirty="0">
                <a:effectLst/>
                <a:latin typeface="Times New Roman" panose="02020603050405020304" pitchFamily="18" charset="0"/>
                <a:ea typeface="Times New Roman" panose="02020603050405020304" pitchFamily="18" charset="0"/>
              </a:rPr>
              <a:t>“NLP-NAMED</a:t>
            </a:r>
            <a:r>
              <a:rPr lang="en-US" sz="3200" b="1" kern="0" dirty="0">
                <a:effectLst/>
                <a:latin typeface="Helvetica" panose="020B0604020202020204" pitchFamily="34" charset="0"/>
                <a:ea typeface="Times New Roman" panose="02020603050405020304" pitchFamily="18" charset="0"/>
              </a:rPr>
              <a:t> </a:t>
            </a:r>
            <a:r>
              <a:rPr lang="en-US" sz="3200" b="1" kern="0" dirty="0">
                <a:effectLst/>
                <a:latin typeface="Times New Roman" panose="02020603050405020304" pitchFamily="18" charset="0"/>
                <a:ea typeface="Times New Roman" panose="02020603050405020304" pitchFamily="18" charset="0"/>
              </a:rPr>
              <a:t>ENTITY</a:t>
            </a:r>
            <a:r>
              <a:rPr lang="en-US" sz="3200" b="1" kern="0" dirty="0">
                <a:effectLst/>
                <a:latin typeface="Helvetica" panose="020B0604020202020204" pitchFamily="34" charset="0"/>
                <a:ea typeface="Times New Roman" panose="02020603050405020304" pitchFamily="18" charset="0"/>
              </a:rPr>
              <a:t> </a:t>
            </a:r>
            <a:br>
              <a:rPr lang="en-US" sz="3200" b="1" kern="0" dirty="0">
                <a:effectLst/>
                <a:latin typeface="Helvetica" panose="020B0604020202020204" pitchFamily="34" charset="0"/>
                <a:ea typeface="Times New Roman" panose="02020603050405020304" pitchFamily="18" charset="0"/>
              </a:rPr>
            </a:br>
            <a:r>
              <a:rPr lang="en-US" sz="3200" b="1" kern="0" dirty="0">
                <a:effectLst/>
                <a:latin typeface="Times New Roman" panose="02020603050405020304" pitchFamily="18" charset="0"/>
                <a:ea typeface="Times New Roman" panose="02020603050405020304" pitchFamily="18" charset="0"/>
              </a:rPr>
              <a:t>RECOGNITION IN INDIA”</a:t>
            </a:r>
            <a:endParaRPr lang="en-US" sz="8000" dirty="0"/>
          </a:p>
        </p:txBody>
      </p:sp>
      <p:sp>
        <p:nvSpPr>
          <p:cNvPr id="3" name="Subtitle 2">
            <a:extLst>
              <a:ext uri="{FF2B5EF4-FFF2-40B4-BE49-F238E27FC236}">
                <a16:creationId xmlns:a16="http://schemas.microsoft.com/office/drawing/2014/main" id="{2BAE78AE-91AD-654F-5B3D-FD7590F93CDC}"/>
              </a:ext>
            </a:extLst>
          </p:cNvPr>
          <p:cNvSpPr>
            <a:spLocks noGrp="1"/>
          </p:cNvSpPr>
          <p:nvPr>
            <p:ph type="subTitle" idx="1"/>
          </p:nvPr>
        </p:nvSpPr>
        <p:spPr>
          <a:xfrm>
            <a:off x="238540" y="4999330"/>
            <a:ext cx="3637722" cy="1739453"/>
          </a:xfrm>
        </p:spPr>
        <p:txBody>
          <a:bodyPr>
            <a:normAutofit/>
          </a:bodyPr>
          <a:lstStyle/>
          <a:p>
            <a:pPr algn="l"/>
            <a:r>
              <a:rPr lang="en-US" b="1" dirty="0">
                <a:solidFill>
                  <a:schemeClr val="tx1"/>
                </a:solidFill>
                <a:latin typeface="Times New Roman" panose="02020603050405020304" pitchFamily="18" charset="0"/>
                <a:cs typeface="Times New Roman" panose="02020603050405020304" pitchFamily="18" charset="0"/>
              </a:rPr>
              <a:t>Internal Guide: </a:t>
            </a:r>
            <a:r>
              <a:rPr lang="en-US" dirty="0">
                <a:solidFill>
                  <a:schemeClr val="tx1"/>
                </a:solidFill>
                <a:latin typeface="Times New Roman" panose="02020603050405020304" pitchFamily="18" charset="0"/>
                <a:cs typeface="Times New Roman" panose="02020603050405020304" pitchFamily="18" charset="0"/>
              </a:rPr>
              <a:t>Dr. C.H. Vanipriya</a:t>
            </a:r>
          </a:p>
          <a:p>
            <a:pPr algn="l"/>
            <a:r>
              <a:rPr lang="en-US" dirty="0">
                <a:solidFill>
                  <a:schemeClr val="tx1"/>
                </a:solidFill>
                <a:latin typeface="Times New Roman" panose="02020603050405020304" pitchFamily="18" charset="0"/>
                <a:cs typeface="Times New Roman" panose="02020603050405020304" pitchFamily="18" charset="0"/>
              </a:rPr>
              <a:t>		           professor and HOD, </a:t>
            </a:r>
          </a:p>
          <a:p>
            <a:pPr algn="l"/>
            <a:r>
              <a:rPr lang="en-US" dirty="0">
                <a:solidFill>
                  <a:schemeClr val="tx1"/>
                </a:solidFill>
                <a:latin typeface="Times New Roman" panose="02020603050405020304" pitchFamily="18" charset="0"/>
                <a:cs typeface="Times New Roman" panose="02020603050405020304" pitchFamily="18" charset="0"/>
              </a:rPr>
              <a:t>			   Dept of MCA</a:t>
            </a:r>
          </a:p>
          <a:p>
            <a:pPr algn="l"/>
            <a:r>
              <a:rPr lang="en-US" dirty="0">
                <a:solidFill>
                  <a:schemeClr val="tx1"/>
                </a:solidFill>
                <a:latin typeface="Times New Roman" panose="02020603050405020304" pitchFamily="18" charset="0"/>
                <a:cs typeface="Times New Roman" panose="02020603050405020304" pitchFamily="18" charset="0"/>
              </a:rPr>
              <a:t>			   Sir MVIT</a:t>
            </a:r>
            <a:r>
              <a:rPr lang="en-US" b="1"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Sir.MVIT Electrical Dept... - Sir.MVIT Electrical Dept">
            <a:extLst>
              <a:ext uri="{FF2B5EF4-FFF2-40B4-BE49-F238E27FC236}">
                <a16:creationId xmlns:a16="http://schemas.microsoft.com/office/drawing/2014/main" id="{E7034EE5-4FE1-F822-85C2-2B9E2C51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855"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3BA6C3-E428-0D1C-A99C-68462325FB89}"/>
              </a:ext>
            </a:extLst>
          </p:cNvPr>
          <p:cNvSpPr txBox="1"/>
          <p:nvPr/>
        </p:nvSpPr>
        <p:spPr>
          <a:xfrm>
            <a:off x="755373" y="174315"/>
            <a:ext cx="6813481" cy="2308324"/>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SIR M VISVESVARAYA INSTITUTE OF TECHNOLOGY BANGALURU-157</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OF COMPUTER APPLICATIONS</a:t>
            </a:r>
          </a:p>
        </p:txBody>
      </p:sp>
      <p:sp>
        <p:nvSpPr>
          <p:cNvPr id="7" name="TextBox 6">
            <a:extLst>
              <a:ext uri="{FF2B5EF4-FFF2-40B4-BE49-F238E27FC236}">
                <a16:creationId xmlns:a16="http://schemas.microsoft.com/office/drawing/2014/main" id="{2CE247FA-15E9-8E2D-1F1F-05D73DEB844F}"/>
              </a:ext>
            </a:extLst>
          </p:cNvPr>
          <p:cNvSpPr txBox="1"/>
          <p:nvPr/>
        </p:nvSpPr>
        <p:spPr>
          <a:xfrm>
            <a:off x="4517541" y="4999330"/>
            <a:ext cx="6102626" cy="1238801"/>
          </a:xfrm>
          <a:prstGeom prst="rect">
            <a:avLst/>
          </a:prstGeom>
          <a:noFill/>
        </p:spPr>
        <p:txBody>
          <a:bodyPr wrap="square">
            <a:spAutoFit/>
          </a:bodyPr>
          <a:lstStyle/>
          <a:p>
            <a:pPr algn="l"/>
            <a:r>
              <a:rPr lang="en-US" b="1" dirty="0">
                <a:solidFill>
                  <a:schemeClr val="tx1"/>
                </a:solidFill>
                <a:latin typeface="Times New Roman" panose="02020603050405020304" pitchFamily="18" charset="0"/>
                <a:cs typeface="Times New Roman" panose="02020603050405020304" pitchFamily="18" charset="0"/>
              </a:rPr>
              <a:t>External Guide: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 Sagar </a:t>
            </a:r>
            <a:r>
              <a:rPr lang="en-US"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Rautray</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Vice President,</a:t>
            </a:r>
          </a:p>
          <a:p>
            <a:pPr algn="l"/>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Valuepitch E Technologies </a:t>
            </a:r>
          </a:p>
          <a:p>
            <a:pPr marL="4496435" marR="0" indent="-4217035" algn="l">
              <a:spcBef>
                <a:spcPts val="265"/>
              </a:spcBef>
              <a:spcAft>
                <a:spcPts val="0"/>
              </a:spcAft>
              <a:tabLst>
                <a:tab pos="4496435" algn="l"/>
              </a:tabLst>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Pvt. Ltd  Maharashtra-400709</a:t>
            </a:r>
          </a:p>
        </p:txBody>
      </p:sp>
    </p:spTree>
    <p:extLst>
      <p:ext uri="{BB962C8B-B14F-4D97-AF65-F5344CB8AC3E}">
        <p14:creationId xmlns:p14="http://schemas.microsoft.com/office/powerpoint/2010/main" val="219196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Use case:</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C03FF7D8-7DB2-B0D2-990C-A97CD722DFFC}"/>
              </a:ext>
            </a:extLst>
          </p:cNvPr>
          <p:cNvSpPr txBox="1"/>
          <p:nvPr/>
        </p:nvSpPr>
        <p:spPr>
          <a:xfrm>
            <a:off x="3458818" y="5766559"/>
            <a:ext cx="4224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 : Use case diagram </a:t>
            </a:r>
          </a:p>
        </p:txBody>
      </p:sp>
      <p:pic>
        <p:nvPicPr>
          <p:cNvPr id="4" name="Picture 3">
            <a:extLst>
              <a:ext uri="{FF2B5EF4-FFF2-40B4-BE49-F238E27FC236}">
                <a16:creationId xmlns:a16="http://schemas.microsoft.com/office/drawing/2014/main" id="{6B218717-E7B0-F288-4476-2C425A03A46D}"/>
              </a:ext>
            </a:extLst>
          </p:cNvPr>
          <p:cNvPicPr>
            <a:picLocks noChangeAspect="1"/>
          </p:cNvPicPr>
          <p:nvPr/>
        </p:nvPicPr>
        <p:blipFill>
          <a:blip r:embed="rId2"/>
          <a:stretch>
            <a:fillRect/>
          </a:stretch>
        </p:blipFill>
        <p:spPr>
          <a:xfrm>
            <a:off x="1143475" y="784289"/>
            <a:ext cx="8002117" cy="4982270"/>
          </a:xfrm>
          <a:prstGeom prst="rect">
            <a:avLst/>
          </a:prstGeom>
        </p:spPr>
      </p:pic>
    </p:spTree>
    <p:extLst>
      <p:ext uri="{BB962C8B-B14F-4D97-AF65-F5344CB8AC3E}">
        <p14:creationId xmlns:p14="http://schemas.microsoft.com/office/powerpoint/2010/main" val="231402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Use case:</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808D220C-CCA6-26B1-48D9-27F31E9FEDD0}"/>
              </a:ext>
            </a:extLst>
          </p:cNvPr>
          <p:cNvSpPr txBox="1"/>
          <p:nvPr/>
        </p:nvSpPr>
        <p:spPr>
          <a:xfrm>
            <a:off x="1341783" y="2131425"/>
            <a:ext cx="6102626" cy="3184846"/>
          </a:xfrm>
          <a:prstGeom prst="rect">
            <a:avLst/>
          </a:prstGeom>
          <a:noFill/>
        </p:spPr>
        <p:txBody>
          <a:bodyPr wrap="square">
            <a:spAutoFit/>
          </a:bodyPr>
          <a:lstStyle/>
          <a:p>
            <a:pPr marL="342900" marR="0" indent="-342900" algn="just">
              <a:lnSpc>
                <a:spcPct val="20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use case diagram defines how user will interact with the system. </a:t>
            </a:r>
          </a:p>
          <a:p>
            <a:pPr marL="342900" marR="0" indent="-342900" algn="just">
              <a:lnSpc>
                <a:spcPct val="20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In the above diagram it shows user can interact with the system for character extraction, name recognition, place recognition, name generation etc..</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8015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Algorithm:</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F2B760-B4DE-2F81-5A59-44178374CCF3}"/>
              </a:ext>
            </a:extLst>
          </p:cNvPr>
          <p:cNvSpPr txBox="1"/>
          <p:nvPr/>
        </p:nvSpPr>
        <p:spPr>
          <a:xfrm>
            <a:off x="1795945" y="1245486"/>
            <a:ext cx="6102626" cy="5397953"/>
          </a:xfrm>
          <a:prstGeom prst="rect">
            <a:avLst/>
          </a:prstGeom>
          <a:noFill/>
        </p:spPr>
        <p:txBody>
          <a:bodyPr wrap="square">
            <a:spAutoFit/>
          </a:bodyPr>
          <a:lstStyle/>
          <a:p>
            <a:pPr marL="0" marR="0">
              <a:lnSpc>
                <a:spcPct val="107000"/>
              </a:lnSpc>
              <a:spcBef>
                <a:spcPts val="0"/>
              </a:spcBef>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Entity recognition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Start</a:t>
            </a: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Read image</a:t>
            </a: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Extract character</a:t>
            </a: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Separate keywords from extracted character</a:t>
            </a: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Recognize name, state, district etc..</a:t>
            </a:r>
          </a:p>
          <a:p>
            <a:pPr marL="342900" marR="0" lvl="0" indent="-342900">
              <a:lnSpc>
                <a:spcPct val="200000"/>
              </a:lnSpc>
              <a:spcBef>
                <a:spcPts val="0"/>
              </a:spcBef>
              <a:spcAft>
                <a:spcPts val="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Display result</a:t>
            </a:r>
          </a:p>
          <a:p>
            <a:pPr marL="342900" marR="0" lvl="0" indent="-342900">
              <a:lnSpc>
                <a:spcPct val="200000"/>
              </a:lnSpc>
              <a:spcBef>
                <a:spcPts val="0"/>
              </a:spcBef>
              <a:spcAft>
                <a:spcPts val="800"/>
              </a:spcAft>
              <a:buFont typeface="+mj-lt"/>
              <a:buAutoNum type="arabicPeriod"/>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Stop </a:t>
            </a:r>
          </a:p>
        </p:txBody>
      </p:sp>
    </p:spTree>
    <p:extLst>
      <p:ext uri="{BB962C8B-B14F-4D97-AF65-F5344CB8AC3E}">
        <p14:creationId xmlns:p14="http://schemas.microsoft.com/office/powerpoint/2010/main" val="194011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Algorithm:</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F2B760-B4DE-2F81-5A59-44178374CCF3}"/>
              </a:ext>
            </a:extLst>
          </p:cNvPr>
          <p:cNvSpPr txBox="1"/>
          <p:nvPr/>
        </p:nvSpPr>
        <p:spPr>
          <a:xfrm>
            <a:off x="1795945" y="1583416"/>
            <a:ext cx="6102626" cy="4615174"/>
          </a:xfrm>
          <a:prstGeom prst="rect">
            <a:avLst/>
          </a:prstGeom>
          <a:noFill/>
        </p:spPr>
        <p:txBody>
          <a:bodyPr wrap="square">
            <a:spAutoFit/>
          </a:bodyPr>
          <a:lstStyle/>
          <a:p>
            <a:pPr marL="342900" marR="0" lvl="0" indent="-342900" rtl="0">
              <a:lnSpc>
                <a:spcPct val="150000"/>
              </a:lnSpc>
              <a:spcBef>
                <a:spcPts val="0"/>
              </a:spcBef>
              <a:spcAft>
                <a:spcPts val="0"/>
              </a:spcAft>
              <a:buFont typeface="Wingdings" panose="05000000000000000000" pitchFamily="2"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Name generation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200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start </a:t>
            </a:r>
          </a:p>
          <a:p>
            <a:pPr marL="457200" marR="0">
              <a:lnSpc>
                <a:spcPct val="200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2. read religion </a:t>
            </a:r>
          </a:p>
          <a:p>
            <a:pPr marL="457200" marR="0">
              <a:lnSpc>
                <a:spcPct val="200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3. read starting word</a:t>
            </a:r>
          </a:p>
          <a:p>
            <a:pPr marL="457200" marR="0">
              <a:lnSpc>
                <a:spcPct val="200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4. search in files</a:t>
            </a:r>
          </a:p>
          <a:p>
            <a:pPr marL="457200" marR="0">
              <a:lnSpc>
                <a:spcPct val="20000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5. display names</a:t>
            </a:r>
          </a:p>
          <a:p>
            <a:pPr marL="457200" marR="0">
              <a:lnSpc>
                <a:spcPct val="200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6. stop</a:t>
            </a:r>
          </a:p>
        </p:txBody>
      </p:sp>
    </p:spTree>
    <p:extLst>
      <p:ext uri="{BB962C8B-B14F-4D97-AF65-F5344CB8AC3E}">
        <p14:creationId xmlns:p14="http://schemas.microsoft.com/office/powerpoint/2010/main" val="550390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Sequence diagram:</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B1FE807-6DBC-CB6A-6947-50865D0B3ABE}"/>
              </a:ext>
            </a:extLst>
          </p:cNvPr>
          <p:cNvPicPr>
            <a:picLocks noChangeAspect="1"/>
          </p:cNvPicPr>
          <p:nvPr/>
        </p:nvPicPr>
        <p:blipFill>
          <a:blip r:embed="rId2"/>
          <a:stretch>
            <a:fillRect/>
          </a:stretch>
        </p:blipFill>
        <p:spPr>
          <a:xfrm>
            <a:off x="1573459" y="725341"/>
            <a:ext cx="6547598" cy="5990198"/>
          </a:xfrm>
          <a:prstGeom prst="rect">
            <a:avLst/>
          </a:prstGeom>
        </p:spPr>
      </p:pic>
      <p:sp>
        <p:nvSpPr>
          <p:cNvPr id="6" name="TextBox 5">
            <a:extLst>
              <a:ext uri="{FF2B5EF4-FFF2-40B4-BE49-F238E27FC236}">
                <a16:creationId xmlns:a16="http://schemas.microsoft.com/office/drawing/2014/main" id="{B98E5012-0472-D0F3-B2A2-E49C38AAE3BC}"/>
              </a:ext>
            </a:extLst>
          </p:cNvPr>
          <p:cNvSpPr txBox="1"/>
          <p:nvPr/>
        </p:nvSpPr>
        <p:spPr>
          <a:xfrm>
            <a:off x="4409193" y="6488668"/>
            <a:ext cx="4224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5 : Sequence diagram</a:t>
            </a:r>
          </a:p>
        </p:txBody>
      </p:sp>
    </p:spTree>
    <p:extLst>
      <p:ext uri="{BB962C8B-B14F-4D97-AF65-F5344CB8AC3E}">
        <p14:creationId xmlns:p14="http://schemas.microsoft.com/office/powerpoint/2010/main" val="394756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Sequence diagram of name recognition:</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8E5012-0472-D0F3-B2A2-E49C38AAE3BC}"/>
              </a:ext>
            </a:extLst>
          </p:cNvPr>
          <p:cNvSpPr txBox="1"/>
          <p:nvPr/>
        </p:nvSpPr>
        <p:spPr>
          <a:xfrm>
            <a:off x="2997836" y="5604085"/>
            <a:ext cx="50926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6 : Sequence diagram of name recognition</a:t>
            </a:r>
          </a:p>
        </p:txBody>
      </p:sp>
      <p:pic>
        <p:nvPicPr>
          <p:cNvPr id="4" name="Picture 3">
            <a:extLst>
              <a:ext uri="{FF2B5EF4-FFF2-40B4-BE49-F238E27FC236}">
                <a16:creationId xmlns:a16="http://schemas.microsoft.com/office/drawing/2014/main" id="{74F4CD38-9D94-0DE6-E453-298DF1F1E78F}"/>
              </a:ext>
            </a:extLst>
          </p:cNvPr>
          <p:cNvPicPr>
            <a:picLocks noChangeAspect="1"/>
          </p:cNvPicPr>
          <p:nvPr/>
        </p:nvPicPr>
        <p:blipFill>
          <a:blip r:embed="rId2"/>
          <a:stretch>
            <a:fillRect/>
          </a:stretch>
        </p:blipFill>
        <p:spPr>
          <a:xfrm>
            <a:off x="725971" y="1590675"/>
            <a:ext cx="8553450" cy="3676650"/>
          </a:xfrm>
          <a:prstGeom prst="rect">
            <a:avLst/>
          </a:prstGeom>
        </p:spPr>
      </p:pic>
    </p:spTree>
    <p:extLst>
      <p:ext uri="{BB962C8B-B14F-4D97-AF65-F5344CB8AC3E}">
        <p14:creationId xmlns:p14="http://schemas.microsoft.com/office/powerpoint/2010/main" val="376070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Sequence diagram of name generation: </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8E5012-0472-D0F3-B2A2-E49C38AAE3BC}"/>
              </a:ext>
            </a:extLst>
          </p:cNvPr>
          <p:cNvSpPr txBox="1"/>
          <p:nvPr/>
        </p:nvSpPr>
        <p:spPr>
          <a:xfrm>
            <a:off x="2997836" y="5604085"/>
            <a:ext cx="50926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7 : Sequence diagram of name generation</a:t>
            </a:r>
          </a:p>
        </p:txBody>
      </p:sp>
      <p:pic>
        <p:nvPicPr>
          <p:cNvPr id="5" name="Picture 4">
            <a:extLst>
              <a:ext uri="{FF2B5EF4-FFF2-40B4-BE49-F238E27FC236}">
                <a16:creationId xmlns:a16="http://schemas.microsoft.com/office/drawing/2014/main" id="{C2D67687-9247-474F-91FF-F2AF26E76B07}"/>
              </a:ext>
            </a:extLst>
          </p:cNvPr>
          <p:cNvPicPr>
            <a:picLocks noChangeAspect="1"/>
          </p:cNvPicPr>
          <p:nvPr/>
        </p:nvPicPr>
        <p:blipFill>
          <a:blip r:embed="rId2"/>
          <a:stretch>
            <a:fillRect/>
          </a:stretch>
        </p:blipFill>
        <p:spPr>
          <a:xfrm>
            <a:off x="1146279" y="1208793"/>
            <a:ext cx="7401958" cy="3724795"/>
          </a:xfrm>
          <a:prstGeom prst="rect">
            <a:avLst/>
          </a:prstGeom>
        </p:spPr>
      </p:pic>
    </p:spTree>
    <p:extLst>
      <p:ext uri="{BB962C8B-B14F-4D97-AF65-F5344CB8AC3E}">
        <p14:creationId xmlns:p14="http://schemas.microsoft.com/office/powerpoint/2010/main" val="1475369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Sequence diagram of name generation: </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8E5012-0472-D0F3-B2A2-E49C38AAE3BC}"/>
              </a:ext>
            </a:extLst>
          </p:cNvPr>
          <p:cNvSpPr txBox="1"/>
          <p:nvPr/>
        </p:nvSpPr>
        <p:spPr>
          <a:xfrm>
            <a:off x="2997836" y="5604085"/>
            <a:ext cx="50926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8 : Sequence diagram of name generation</a:t>
            </a:r>
          </a:p>
        </p:txBody>
      </p:sp>
      <p:pic>
        <p:nvPicPr>
          <p:cNvPr id="5" name="Picture 4">
            <a:extLst>
              <a:ext uri="{FF2B5EF4-FFF2-40B4-BE49-F238E27FC236}">
                <a16:creationId xmlns:a16="http://schemas.microsoft.com/office/drawing/2014/main" id="{C2D67687-9247-474F-91FF-F2AF26E76B07}"/>
              </a:ext>
            </a:extLst>
          </p:cNvPr>
          <p:cNvPicPr>
            <a:picLocks noChangeAspect="1"/>
          </p:cNvPicPr>
          <p:nvPr/>
        </p:nvPicPr>
        <p:blipFill>
          <a:blip r:embed="rId2"/>
          <a:stretch>
            <a:fillRect/>
          </a:stretch>
        </p:blipFill>
        <p:spPr>
          <a:xfrm>
            <a:off x="1146279" y="1208793"/>
            <a:ext cx="7401958" cy="3724795"/>
          </a:xfrm>
          <a:prstGeom prst="rect">
            <a:avLst/>
          </a:prstGeom>
        </p:spPr>
      </p:pic>
    </p:spTree>
    <p:extLst>
      <p:ext uri="{BB962C8B-B14F-4D97-AF65-F5344CB8AC3E}">
        <p14:creationId xmlns:p14="http://schemas.microsoft.com/office/powerpoint/2010/main" val="2795331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Sequence diagram of character extraction: </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98E5012-0472-D0F3-B2A2-E49C38AAE3BC}"/>
              </a:ext>
            </a:extLst>
          </p:cNvPr>
          <p:cNvSpPr txBox="1"/>
          <p:nvPr/>
        </p:nvSpPr>
        <p:spPr>
          <a:xfrm>
            <a:off x="2997836" y="5604085"/>
            <a:ext cx="50926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9 : Sequence diagram of character extraction</a:t>
            </a:r>
          </a:p>
        </p:txBody>
      </p:sp>
      <p:pic>
        <p:nvPicPr>
          <p:cNvPr id="4" name="Picture 3">
            <a:extLst>
              <a:ext uri="{FF2B5EF4-FFF2-40B4-BE49-F238E27FC236}">
                <a16:creationId xmlns:a16="http://schemas.microsoft.com/office/drawing/2014/main" id="{519F932A-8D95-522A-EEF4-362E7C20EBB5}"/>
              </a:ext>
            </a:extLst>
          </p:cNvPr>
          <p:cNvPicPr>
            <a:picLocks noChangeAspect="1"/>
          </p:cNvPicPr>
          <p:nvPr/>
        </p:nvPicPr>
        <p:blipFill>
          <a:blip r:embed="rId2"/>
          <a:stretch>
            <a:fillRect/>
          </a:stretch>
        </p:blipFill>
        <p:spPr>
          <a:xfrm>
            <a:off x="1705030" y="1369108"/>
            <a:ext cx="5144218" cy="3591426"/>
          </a:xfrm>
          <a:prstGeom prst="rect">
            <a:avLst/>
          </a:prstGeom>
        </p:spPr>
      </p:pic>
    </p:spTree>
    <p:extLst>
      <p:ext uri="{BB962C8B-B14F-4D97-AF65-F5344CB8AC3E}">
        <p14:creationId xmlns:p14="http://schemas.microsoft.com/office/powerpoint/2010/main" val="261338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tabLst>
                <a:tab pos="4285615" algn="l"/>
              </a:tabLst>
            </a:pPr>
            <a:r>
              <a:rPr lang="en-US" sz="2900" b="1" i="1" dirty="0">
                <a:effectLst/>
                <a:latin typeface="Times New Roman" panose="02020603050405020304" pitchFamily="18" charset="0"/>
                <a:ea typeface="Calibri" panose="020F0502020204030204" pitchFamily="34" charset="0"/>
              </a:rPr>
              <a:t>Sample Name List:</a:t>
            </a:r>
            <a:endParaRPr lang="en-US" sz="2900" i="1"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E43AC3F-2C52-FE73-9377-3324687FA1D1}"/>
              </a:ext>
            </a:extLst>
          </p:cNvPr>
          <p:cNvPicPr>
            <a:picLocks noChangeAspect="1"/>
          </p:cNvPicPr>
          <p:nvPr/>
        </p:nvPicPr>
        <p:blipFill>
          <a:blip r:embed="rId2"/>
          <a:stretch>
            <a:fillRect/>
          </a:stretch>
        </p:blipFill>
        <p:spPr>
          <a:xfrm>
            <a:off x="3922886" y="341991"/>
            <a:ext cx="2457793" cy="6516009"/>
          </a:xfrm>
          <a:prstGeom prst="rect">
            <a:avLst/>
          </a:prstGeom>
        </p:spPr>
      </p:pic>
    </p:spTree>
    <p:extLst>
      <p:ext uri="{BB962C8B-B14F-4D97-AF65-F5344CB8AC3E}">
        <p14:creationId xmlns:p14="http://schemas.microsoft.com/office/powerpoint/2010/main" val="100082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60960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Detailed Design for NLP-NER in India:</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1488613"/>
            <a:ext cx="8596668" cy="5140787"/>
          </a:xfrm>
        </p:spPr>
        <p:txBody>
          <a:bodyPr>
            <a:normAutofit/>
          </a:bodyPr>
          <a:lstStyle/>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Arial" panose="020B0604020202020204" pitchFamily="34" charset="0"/>
              </a:rPr>
              <a:t>System Architecture:</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NLP-NER system will follow a client-server architecture.</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client application will be responsible for taking input text data and sending it to the server for processing.</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Arial" panose="020B0604020202020204" pitchFamily="34" charset="0"/>
              </a:rPr>
              <a:t>Data Preprocessing:</a:t>
            </a:r>
            <a:endParaRPr lang="en-US" sz="2000" b="1" i="1" u="sng"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Text data will undergo preprocessing steps to clean and normalize the input.</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Preprocessing may include tasks such as tokenization, stemming, stop-word removal, and lowercasing.</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Any special considerations for Indian languages, such as handling compound words or specific linguistic rules, will be addressed during this stage.</a:t>
            </a:r>
            <a:endParaRPr lang="en-US" sz="2000" dirty="0"/>
          </a:p>
        </p:txBody>
      </p:sp>
    </p:spTree>
    <p:extLst>
      <p:ext uri="{BB962C8B-B14F-4D97-AF65-F5344CB8AC3E}">
        <p14:creationId xmlns:p14="http://schemas.microsoft.com/office/powerpoint/2010/main" val="147614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60960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Detailed Design for NLP-NER in India:</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1321904"/>
            <a:ext cx="9192223" cy="5140787"/>
          </a:xfrm>
        </p:spPr>
        <p:txBody>
          <a:bodyPr>
            <a:noAutofit/>
          </a:bodyPr>
          <a:lstStyle/>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Arial" panose="020B0604020202020204" pitchFamily="34" charset="0"/>
              </a:rPr>
              <a:t>Named Entity Recognition Model:</a:t>
            </a:r>
            <a:endParaRPr lang="en-US" sz="2000" b="1" i="1" u="sng"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system will utilize a pre-trained NER model specific to Indian languages.</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model will be based on deep learning techniques, such as recurrent neural networks (RNN) or transformer-based architectures like BERT.</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model will be trained on annotated datasets containing person names, state and district names, and other relevant named entities in the Indian context.</a:t>
            </a:r>
          </a:p>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Arial" panose="020B0604020202020204" pitchFamily="34" charset="0"/>
              </a:rPr>
              <a:t>Entity Detection and Classification:</a:t>
            </a:r>
            <a:endParaRPr lang="en-US" sz="2000" i="1" u="sng"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NER model will perform entity detection and classification on the preprocessed text data.</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It will identify and categorize named entities into predefined classes such as person, location, organization, etc.</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model will utilize contextual information, linguistic features, and trained representations to make accurate predictions.</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1131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60960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Detailed Design for NLP-NER in India:</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5" y="1321904"/>
            <a:ext cx="8854292" cy="5140787"/>
          </a:xfrm>
        </p:spPr>
        <p:txBody>
          <a:bodyPr>
            <a:noAutofit/>
          </a:bodyPr>
          <a:lstStyle/>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Post-processing and Formatting:</a:t>
            </a:r>
            <a:endParaRPr lang="en-US" sz="2000" i="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recognized named entities will undergo post-processing to ensure coherence and consistency.</a:t>
            </a: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Post-processing may involve tasks like disambiguation, resolving overlapping entities, and formatting the output in a standardized manner.</a:t>
            </a:r>
          </a:p>
          <a:p>
            <a:pPr marR="0" lvl="0" algn="just">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final output will include identified named entities with their corresponding entity types, such as person names, state names, and district names.</a:t>
            </a:r>
          </a:p>
          <a:p>
            <a:pPr marL="0" marR="0" algn="just">
              <a:lnSpc>
                <a:spcPct val="107000"/>
              </a:lnSpc>
              <a:spcBef>
                <a:spcPts val="0"/>
              </a:spcBef>
              <a:spcAft>
                <a:spcPts val="800"/>
              </a:spcAft>
            </a:pPr>
            <a:r>
              <a:rPr lang="en-US" sz="2000" b="1" i="1" u="sng" kern="100" dirty="0">
                <a:effectLst/>
                <a:latin typeface="Times New Roman" panose="02020603050405020304" pitchFamily="18" charset="0"/>
                <a:ea typeface="Calibri" panose="020F0502020204030204" pitchFamily="34" charset="0"/>
                <a:cs typeface="Times New Roman" panose="02020603050405020304" pitchFamily="18" charset="0"/>
              </a:rPr>
              <a:t>User Interface:</a:t>
            </a:r>
          </a:p>
          <a:p>
            <a:pPr marR="0" lvl="0" algn="just">
              <a:lnSpc>
                <a:spcPct val="107000"/>
              </a:lnSpc>
              <a:spcBef>
                <a:spcPts val="0"/>
              </a:spcBef>
              <a:spcAft>
                <a:spcPts val="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client application will provide a user-friendly interface for users to input text and receive the named entity recognition results.</a:t>
            </a:r>
          </a:p>
          <a:p>
            <a:pPr marR="0" lvl="0" algn="just">
              <a:lnSpc>
                <a:spcPct val="107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interface may include features like text input fields, result displays, and options for selecting specific entity types or regions of interest.</a:t>
            </a:r>
          </a:p>
          <a:p>
            <a:pPr marL="0" marR="0" lvl="0" indent="0" algn="just">
              <a:lnSpc>
                <a:spcPct val="107000"/>
              </a:lnSpc>
              <a:spcBef>
                <a:spcPts val="0"/>
              </a:spcBef>
              <a:spcAft>
                <a:spcPts val="80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831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57456" y="122583"/>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Detailed Design for NLP-NER in India:</a:t>
            </a:r>
            <a:endParaRPr lang="en-US" sz="2800" i="1" dirty="0"/>
          </a:p>
        </p:txBody>
      </p:sp>
      <p:pic>
        <p:nvPicPr>
          <p:cNvPr id="5" name="Content Placeholder 4">
            <a:extLst>
              <a:ext uri="{FF2B5EF4-FFF2-40B4-BE49-F238E27FC236}">
                <a16:creationId xmlns:a16="http://schemas.microsoft.com/office/drawing/2014/main" id="{7968365C-9BD4-7006-755A-A5692F9B75A6}"/>
              </a:ext>
            </a:extLst>
          </p:cNvPr>
          <p:cNvPicPr>
            <a:picLocks noGrp="1" noChangeAspect="1"/>
          </p:cNvPicPr>
          <p:nvPr>
            <p:ph idx="1"/>
          </p:nvPr>
        </p:nvPicPr>
        <p:blipFill>
          <a:blip r:embed="rId2"/>
          <a:stretch>
            <a:fillRect/>
          </a:stretch>
        </p:blipFill>
        <p:spPr>
          <a:xfrm>
            <a:off x="1718533" y="705679"/>
            <a:ext cx="7052448" cy="6029738"/>
          </a:xfrm>
        </p:spPr>
      </p:pic>
      <p:sp>
        <p:nvSpPr>
          <p:cNvPr id="8" name="TextBox 7">
            <a:extLst>
              <a:ext uri="{FF2B5EF4-FFF2-40B4-BE49-F238E27FC236}">
                <a16:creationId xmlns:a16="http://schemas.microsoft.com/office/drawing/2014/main" id="{DAFC8DDF-C5A9-7F2F-BF4E-2E925F3B1BF8}"/>
              </a:ext>
            </a:extLst>
          </p:cNvPr>
          <p:cNvSpPr txBox="1"/>
          <p:nvPr/>
        </p:nvSpPr>
        <p:spPr>
          <a:xfrm>
            <a:off x="5148470" y="6366085"/>
            <a:ext cx="4224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 Detail design</a:t>
            </a:r>
          </a:p>
        </p:txBody>
      </p:sp>
    </p:spTree>
    <p:extLst>
      <p:ext uri="{BB962C8B-B14F-4D97-AF65-F5344CB8AC3E}">
        <p14:creationId xmlns:p14="http://schemas.microsoft.com/office/powerpoint/2010/main" val="170748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677334" y="609600"/>
            <a:ext cx="8596668" cy="583096"/>
          </a:xfrm>
        </p:spPr>
        <p:txBody>
          <a:bodyPr>
            <a:normAutofit/>
          </a:bodyPr>
          <a:lstStyle/>
          <a:p>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Detailed Design for NLP-NER in India:</a:t>
            </a:r>
            <a:endParaRPr lang="en-US" sz="2800" i="1" dirty="0"/>
          </a:p>
        </p:txBody>
      </p:sp>
      <p:sp>
        <p:nvSpPr>
          <p:cNvPr id="3" name="Content Placeholder 2">
            <a:extLst>
              <a:ext uri="{FF2B5EF4-FFF2-40B4-BE49-F238E27FC236}">
                <a16:creationId xmlns:a16="http://schemas.microsoft.com/office/drawing/2014/main" id="{838DA35D-AB41-9174-B147-7791602BFF63}"/>
              </a:ext>
            </a:extLst>
          </p:cNvPr>
          <p:cNvSpPr>
            <a:spLocks noGrp="1"/>
          </p:cNvSpPr>
          <p:nvPr>
            <p:ph idx="1"/>
          </p:nvPr>
        </p:nvSpPr>
        <p:spPr>
          <a:xfrm>
            <a:off x="677334" y="1306995"/>
            <a:ext cx="8854292" cy="4244009"/>
          </a:xfrm>
        </p:spPr>
        <p:txBody>
          <a:bodyPr>
            <a:noAutofit/>
          </a:bodyPr>
          <a:lstStyle/>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above figure shows the detailed design. </a:t>
            </a:r>
          </a:p>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Detailed design shows how the system will work. </a:t>
            </a:r>
          </a:p>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system when starts execution the user asked to give input in the form of image, pdf, text document etc.. to recognize character. </a:t>
            </a:r>
          </a:p>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When input file is accepted then it will examine type of file, then it starts extracting character from it. </a:t>
            </a:r>
          </a:p>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Then it separates the entity. </a:t>
            </a:r>
          </a:p>
          <a:p>
            <a:pPr marR="0" algn="just">
              <a:lnSpc>
                <a:spcPct val="150000"/>
              </a:lnSpc>
              <a:spcBef>
                <a:spcPts val="0"/>
              </a:spcBef>
              <a:spcAft>
                <a:spcPts val="800"/>
              </a:spcAft>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For name generation user has to asked to give religious name to generate names.</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4949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pPr>
            <a:r>
              <a:rPr lang="en-US" sz="2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DFD Level-0 :</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5A9CB6E6-B845-0A1C-C7CD-3DFDA82C6A7B}"/>
              </a:ext>
            </a:extLst>
          </p:cNvPr>
          <p:cNvSpPr txBox="1"/>
          <p:nvPr/>
        </p:nvSpPr>
        <p:spPr>
          <a:xfrm>
            <a:off x="1013791" y="3429000"/>
            <a:ext cx="7841974" cy="3091039"/>
          </a:xfrm>
          <a:prstGeom prst="rect">
            <a:avLst/>
          </a:prstGeom>
          <a:noFill/>
        </p:spPr>
        <p:txBody>
          <a:bodyPr wrap="square">
            <a:spAutoFit/>
          </a:bodyPr>
          <a:lstStyle/>
          <a:p>
            <a:pPr marL="285750" marR="0" indent="-285750" algn="just">
              <a:lnSpc>
                <a:spcPct val="200000"/>
              </a:lnSpc>
              <a:spcBef>
                <a:spcPts val="0"/>
              </a:spcBef>
              <a:spcAft>
                <a:spcPts val="800"/>
              </a:spcAft>
              <a:buFont typeface="Arial" panose="020B0604020202020204" pitchFamily="34" charset="0"/>
              <a:buChar char="•"/>
              <a:tabLst>
                <a:tab pos="3506470" algn="l"/>
              </a:tabLs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DFD stands for dataflow diagram. </a:t>
            </a:r>
          </a:p>
          <a:p>
            <a:pPr marL="285750" marR="0" indent="-285750" algn="just">
              <a:lnSpc>
                <a:spcPct val="200000"/>
              </a:lnSpc>
              <a:spcBef>
                <a:spcPts val="0"/>
              </a:spcBef>
              <a:spcAft>
                <a:spcPts val="800"/>
              </a:spcAft>
              <a:buFont typeface="Arial" panose="020B0604020202020204" pitchFamily="34" charset="0"/>
              <a:buChar char="•"/>
              <a:tabLst>
                <a:tab pos="3506470" algn="l"/>
              </a:tabLs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level 0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dfd</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shows the context diagram. </a:t>
            </a:r>
          </a:p>
          <a:p>
            <a:pPr marL="285750" marR="0" indent="-285750" algn="just">
              <a:lnSpc>
                <a:spcPct val="200000"/>
              </a:lnSpc>
              <a:spcBef>
                <a:spcPts val="0"/>
              </a:spcBef>
              <a:spcAft>
                <a:spcPts val="800"/>
              </a:spcAft>
              <a:buFont typeface="Arial" panose="020B0604020202020204" pitchFamily="34" charset="0"/>
              <a:buChar char="•"/>
              <a:tabLst>
                <a:tab pos="3506470" algn="l"/>
              </a:tabLs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It hides abstractions. It only shows the overview of main functionality.</a:t>
            </a:r>
          </a:p>
          <a:p>
            <a:pPr marL="285750" marR="0" indent="-285750" algn="just">
              <a:lnSpc>
                <a:spcPct val="200000"/>
              </a:lnSpc>
              <a:spcBef>
                <a:spcPts val="0"/>
              </a:spcBef>
              <a:spcAft>
                <a:spcPts val="800"/>
              </a:spcAft>
              <a:buFont typeface="Arial" panose="020B0604020202020204" pitchFamily="34" charset="0"/>
              <a:buChar char="•"/>
              <a:tabLst>
                <a:tab pos="3506470" algn="l"/>
              </a:tabLs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In the above diagram the user of the system will gives input file from which he get result in entity. Also system will generate the names on some religious.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DAF63BA2-6A17-A183-9400-BC608275C81D}"/>
              </a:ext>
            </a:extLst>
          </p:cNvPr>
          <p:cNvSpPr txBox="1"/>
          <p:nvPr/>
        </p:nvSpPr>
        <p:spPr>
          <a:xfrm>
            <a:off x="3727174" y="3059668"/>
            <a:ext cx="4224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 : DFD level-0</a:t>
            </a:r>
          </a:p>
        </p:txBody>
      </p:sp>
      <p:pic>
        <p:nvPicPr>
          <p:cNvPr id="11" name="Picture 10">
            <a:extLst>
              <a:ext uri="{FF2B5EF4-FFF2-40B4-BE49-F238E27FC236}">
                <a16:creationId xmlns:a16="http://schemas.microsoft.com/office/drawing/2014/main" id="{C4323314-3A58-64F1-A44A-7DE59CD37D13}"/>
              </a:ext>
            </a:extLst>
          </p:cNvPr>
          <p:cNvPicPr>
            <a:picLocks noChangeAspect="1"/>
          </p:cNvPicPr>
          <p:nvPr/>
        </p:nvPicPr>
        <p:blipFill>
          <a:blip r:embed="rId2"/>
          <a:stretch>
            <a:fillRect/>
          </a:stretch>
        </p:blipFill>
        <p:spPr>
          <a:xfrm>
            <a:off x="876302" y="644664"/>
            <a:ext cx="8869013" cy="2495898"/>
          </a:xfrm>
          <a:prstGeom prst="rect">
            <a:avLst/>
          </a:prstGeom>
        </p:spPr>
      </p:pic>
    </p:spTree>
    <p:extLst>
      <p:ext uri="{BB962C8B-B14F-4D97-AF65-F5344CB8AC3E}">
        <p14:creationId xmlns:p14="http://schemas.microsoft.com/office/powerpoint/2010/main" val="46895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pPr>
            <a:r>
              <a:rPr lang="en-US" sz="2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DFD Level-1 :</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DAF63BA2-6A17-A183-9400-BC608275C81D}"/>
              </a:ext>
            </a:extLst>
          </p:cNvPr>
          <p:cNvSpPr txBox="1"/>
          <p:nvPr/>
        </p:nvSpPr>
        <p:spPr>
          <a:xfrm>
            <a:off x="3478696" y="6346207"/>
            <a:ext cx="42241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3 : DFD level-1</a:t>
            </a:r>
          </a:p>
        </p:txBody>
      </p:sp>
      <p:pic>
        <p:nvPicPr>
          <p:cNvPr id="6" name="Picture 5">
            <a:extLst>
              <a:ext uri="{FF2B5EF4-FFF2-40B4-BE49-F238E27FC236}">
                <a16:creationId xmlns:a16="http://schemas.microsoft.com/office/drawing/2014/main" id="{3D15A09A-1F3B-AFC5-6346-04C6F7510055}"/>
              </a:ext>
            </a:extLst>
          </p:cNvPr>
          <p:cNvPicPr>
            <a:picLocks noChangeAspect="1"/>
          </p:cNvPicPr>
          <p:nvPr/>
        </p:nvPicPr>
        <p:blipFill>
          <a:blip r:embed="rId2"/>
          <a:stretch>
            <a:fillRect/>
          </a:stretch>
        </p:blipFill>
        <p:spPr>
          <a:xfrm>
            <a:off x="548924" y="725557"/>
            <a:ext cx="7819824" cy="5388308"/>
          </a:xfrm>
          <a:prstGeom prst="rect">
            <a:avLst/>
          </a:prstGeom>
        </p:spPr>
      </p:pic>
    </p:spTree>
    <p:extLst>
      <p:ext uri="{BB962C8B-B14F-4D97-AF65-F5344CB8AC3E}">
        <p14:creationId xmlns:p14="http://schemas.microsoft.com/office/powerpoint/2010/main" val="184085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B6BE-736C-9629-2351-71DA70DDB21E}"/>
              </a:ext>
            </a:extLst>
          </p:cNvPr>
          <p:cNvSpPr>
            <a:spLocks noGrp="1"/>
          </p:cNvSpPr>
          <p:nvPr>
            <p:ph type="title"/>
          </p:nvPr>
        </p:nvSpPr>
        <p:spPr>
          <a:xfrm>
            <a:off x="548924" y="142461"/>
            <a:ext cx="8596668" cy="583096"/>
          </a:xfrm>
        </p:spPr>
        <p:txBody>
          <a:bodyPr>
            <a:normAutofit/>
          </a:bodyPr>
          <a:lstStyle/>
          <a:p>
            <a:pPr marL="0" marR="0">
              <a:lnSpc>
                <a:spcPct val="107000"/>
              </a:lnSpc>
              <a:spcBef>
                <a:spcPts val="0"/>
              </a:spcBef>
              <a:spcAft>
                <a:spcPts val="800"/>
              </a:spcAft>
            </a:pPr>
            <a:r>
              <a:rPr lang="en-US" sz="2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800" b="1" i="1" kern="100" dirty="0">
                <a:effectLst/>
                <a:latin typeface="Times New Roman" panose="02020603050405020304" pitchFamily="18" charset="0"/>
                <a:ea typeface="Calibri" panose="020F0502020204030204" pitchFamily="34" charset="0"/>
                <a:cs typeface="Arial" panose="020B0604020202020204" pitchFamily="34" charset="0"/>
              </a:rPr>
              <a:t>DFD Level-1 :</a:t>
            </a:r>
            <a:endParaRPr lang="en-US" sz="2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F62A80F-D7BA-9546-A561-C5C57B367257}"/>
              </a:ext>
            </a:extLst>
          </p:cNvPr>
          <p:cNvSpPr>
            <a:spLocks noGrp="1"/>
          </p:cNvSpPr>
          <p:nvPr>
            <p:ph idx="1"/>
          </p:nvPr>
        </p:nvSpPr>
        <p:spPr>
          <a:xfrm>
            <a:off x="806542" y="1812719"/>
            <a:ext cx="7949832" cy="3880773"/>
          </a:xfrm>
        </p:spPr>
        <p:txBody>
          <a:bodyPr>
            <a:normAutofit fontScale="85000" lnSpcReduction="20000"/>
          </a:bodyPr>
          <a:lstStyle/>
          <a:p>
            <a:pPr algn="just">
              <a:lnSpc>
                <a:spcPct val="200000"/>
              </a:lnSpc>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DFD level 1 shows the system flow in details. </a:t>
            </a:r>
          </a:p>
          <a:p>
            <a:pPr algn="just">
              <a:lnSpc>
                <a:spcPct val="200000"/>
              </a:lnSpc>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the above diagram the user of the system can give input in any format. Then system will find the type of file then it starts to extract the characters from the input file. </a:t>
            </a:r>
          </a:p>
          <a:p>
            <a:pPr algn="just">
              <a:lnSpc>
                <a:spcPct val="200000"/>
              </a:lnSpc>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Then it will recognize the characters form extracted text. </a:t>
            </a:r>
          </a:p>
          <a:p>
            <a:pPr algn="just">
              <a:lnSpc>
                <a:spcPct val="200000"/>
              </a:lnSpc>
              <a:buFont typeface="Arial" panose="020B0604020202020204" pitchFamily="34" charset="0"/>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Then system can also generate names based on input by user in the form of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religios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starting word. </a:t>
            </a:r>
          </a:p>
          <a:p>
            <a:pPr algn="just">
              <a:lnSpc>
                <a:spcPct val="20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5836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860</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Helvetica</vt:lpstr>
      <vt:lpstr>Times New Roman</vt:lpstr>
      <vt:lpstr>Trebuchet MS</vt:lpstr>
      <vt:lpstr>Wingdings</vt:lpstr>
      <vt:lpstr>Wingdings 3</vt:lpstr>
      <vt:lpstr>Facet</vt:lpstr>
      <vt:lpstr>“NLP-NAMED ENTITY  RECOGNITION IN INDIA”</vt:lpstr>
      <vt:lpstr>Detailed Design for NLP-NER in India:</vt:lpstr>
      <vt:lpstr>Detailed Design for NLP-NER in India:</vt:lpstr>
      <vt:lpstr>Detailed Design for NLP-NER in India:</vt:lpstr>
      <vt:lpstr>Detailed Design for NLP-NER in India:</vt:lpstr>
      <vt:lpstr>Detailed Design for NLP-NER in India:</vt:lpstr>
      <vt:lpstr> DFD Level-0 :</vt:lpstr>
      <vt:lpstr> DFD Level-1 :</vt:lpstr>
      <vt:lpstr> DFD Level-1 :</vt:lpstr>
      <vt:lpstr>Use case:</vt:lpstr>
      <vt:lpstr>Use case:</vt:lpstr>
      <vt:lpstr>Algorithm:</vt:lpstr>
      <vt:lpstr>Algorithm:</vt:lpstr>
      <vt:lpstr>Sequence diagram:</vt:lpstr>
      <vt:lpstr>Sequence diagram of name recognition:</vt:lpstr>
      <vt:lpstr>Sequence diagram of name generation: </vt:lpstr>
      <vt:lpstr>Sequence diagram of name generation: </vt:lpstr>
      <vt:lpstr>Sequence diagram of character extraction: </vt:lpstr>
      <vt:lpstr>Sample Name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NLP-NAMED ENTITY  RECOGNITION IN INDIA </dc:title>
  <dc:creator>Syed Asgar Ahmed</dc:creator>
  <cp:lastModifiedBy>Syed Asgar Ahmed</cp:lastModifiedBy>
  <cp:revision>5</cp:revision>
  <dcterms:created xsi:type="dcterms:W3CDTF">2023-05-25T15:28:26Z</dcterms:created>
  <dcterms:modified xsi:type="dcterms:W3CDTF">2023-05-26T06:08:30Z</dcterms:modified>
</cp:coreProperties>
</file>