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9/28/2024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474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6757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39691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69929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845849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32111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25177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854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609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72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15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917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712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500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96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012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062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AF61AA-5A98-4049-A93E-477E5505141A}" type="datetimeFigureOut">
              <a:rPr lang="en-US" smtClean="0"/>
              <a:pPr/>
              <a:t>9/28/2024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1280261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6732538C-65AC-26D2-3A21-C9D60C363391}"/>
              </a:ext>
            </a:extLst>
          </p:cNvPr>
          <p:cNvSpPr txBox="1"/>
          <p:nvPr/>
        </p:nvSpPr>
        <p:spPr>
          <a:xfrm>
            <a:off x="259787" y="63234"/>
            <a:ext cx="13259426" cy="140852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6480"/>
              </a:lnSpc>
            </a:pPr>
            <a:r>
              <a:rPr lang="en-US" sz="7200" dirty="0">
                <a:solidFill>
                  <a:srgbClr val="000000"/>
                </a:solidFill>
                <a:latin typeface="Arimo"/>
                <a:ea typeface="Arimo"/>
                <a:cs typeface="Arimo"/>
                <a:sym typeface="Arimo"/>
              </a:rPr>
              <a:t>KISHKINDA UNIVERSITY</a:t>
            </a:r>
          </a:p>
          <a:p>
            <a:pPr algn="ctr">
              <a:lnSpc>
                <a:spcPts val="2160"/>
              </a:lnSpc>
            </a:pPr>
            <a:endParaRPr lang="en-US" sz="2400" dirty="0">
              <a:solidFill>
                <a:srgbClr val="000000"/>
              </a:solidFill>
              <a:latin typeface="Arimo"/>
              <a:ea typeface="Arimo"/>
              <a:cs typeface="Arimo"/>
              <a:sym typeface="Arimo"/>
            </a:endParaRPr>
          </a:p>
          <a:p>
            <a:pPr algn="ctr">
              <a:lnSpc>
                <a:spcPts val="2160"/>
              </a:lnSpc>
            </a:pPr>
            <a:endParaRPr lang="en-US" sz="2400" dirty="0">
              <a:solidFill>
                <a:srgbClr val="000000"/>
              </a:solidFill>
              <a:latin typeface="Arimo"/>
              <a:ea typeface="Arimo"/>
              <a:cs typeface="Arimo"/>
              <a:sym typeface="Arimo"/>
            </a:endParaRPr>
          </a:p>
        </p:txBody>
      </p:sp>
      <p:sp>
        <p:nvSpPr>
          <p:cNvPr id="5" name="TextBox 9">
            <a:extLst>
              <a:ext uri="{FF2B5EF4-FFF2-40B4-BE49-F238E27FC236}">
                <a16:creationId xmlns:a16="http://schemas.microsoft.com/office/drawing/2014/main" id="{200C1F5B-ACBA-DB71-8360-2D156379B8EE}"/>
              </a:ext>
            </a:extLst>
          </p:cNvPr>
          <p:cNvSpPr txBox="1"/>
          <p:nvPr/>
        </p:nvSpPr>
        <p:spPr>
          <a:xfrm>
            <a:off x="-1281422" y="1003626"/>
            <a:ext cx="13259426" cy="551433"/>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4320"/>
              </a:lnSpc>
            </a:pPr>
            <a:r>
              <a:rPr lang="en-US" sz="3600" dirty="0">
                <a:solidFill>
                  <a:srgbClr val="000000"/>
                </a:solidFill>
                <a:latin typeface="Arimo"/>
                <a:ea typeface="Arimo"/>
                <a:cs typeface="Arimo"/>
                <a:sym typeface="Arimo"/>
              </a:rPr>
              <a:t>DEPARTMENT OF COMPUTER SCIENCE ENGINEERING</a:t>
            </a:r>
          </a:p>
        </p:txBody>
      </p:sp>
      <p:sp>
        <p:nvSpPr>
          <p:cNvPr id="6" name="TextBox 10">
            <a:extLst>
              <a:ext uri="{FF2B5EF4-FFF2-40B4-BE49-F238E27FC236}">
                <a16:creationId xmlns:a16="http://schemas.microsoft.com/office/drawing/2014/main" id="{52C4045A-6601-AE1B-9FF4-8C0817D59C62}"/>
              </a:ext>
            </a:extLst>
          </p:cNvPr>
          <p:cNvSpPr txBox="1"/>
          <p:nvPr/>
        </p:nvSpPr>
        <p:spPr>
          <a:xfrm>
            <a:off x="1071796" y="1479795"/>
            <a:ext cx="9758071" cy="118491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860"/>
              </a:lnSpc>
            </a:pPr>
            <a:r>
              <a:rPr lang="en-US" sz="2700" dirty="0">
                <a:solidFill>
                  <a:srgbClr val="543E34"/>
                </a:solidFill>
                <a:latin typeface="Arimo"/>
                <a:ea typeface="Arimo"/>
                <a:cs typeface="Arimo"/>
                <a:sym typeface="Arimo"/>
              </a:rPr>
              <a:t> </a:t>
            </a:r>
            <a:r>
              <a:rPr lang="en-US" sz="2700" dirty="0">
                <a:solidFill>
                  <a:srgbClr val="002060"/>
                </a:solidFill>
                <a:latin typeface="Arimo"/>
                <a:ea typeface="Arimo"/>
                <a:cs typeface="Arimo"/>
                <a:sym typeface="Arimo"/>
              </a:rPr>
              <a:t>Project presentation on </a:t>
            </a:r>
          </a:p>
          <a:p>
            <a:pPr algn="ctr">
              <a:lnSpc>
                <a:spcPts val="4860"/>
              </a:lnSpc>
            </a:pPr>
            <a:endParaRPr lang="en-US" sz="2700" dirty="0">
              <a:solidFill>
                <a:srgbClr val="C00000"/>
              </a:solidFill>
              <a:latin typeface="Arimo"/>
              <a:ea typeface="Arimo"/>
              <a:cs typeface="Arimo"/>
              <a:sym typeface="Arimo"/>
            </a:endParaRPr>
          </a:p>
        </p:txBody>
      </p:sp>
      <p:sp>
        <p:nvSpPr>
          <p:cNvPr id="7" name="TextBox 12">
            <a:extLst>
              <a:ext uri="{FF2B5EF4-FFF2-40B4-BE49-F238E27FC236}">
                <a16:creationId xmlns:a16="http://schemas.microsoft.com/office/drawing/2014/main" id="{6E65BB92-FF57-A195-3F5B-1DAD8F14E49A}"/>
              </a:ext>
            </a:extLst>
          </p:cNvPr>
          <p:cNvSpPr txBox="1"/>
          <p:nvPr/>
        </p:nvSpPr>
        <p:spPr>
          <a:xfrm>
            <a:off x="7291074" y="3786609"/>
            <a:ext cx="4686930" cy="481608"/>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240"/>
              </a:lnSpc>
            </a:pPr>
            <a:r>
              <a:rPr lang="en-US" sz="2700" dirty="0">
                <a:solidFill>
                  <a:srgbClr val="3F2F27"/>
                </a:solidFill>
                <a:latin typeface="Arimo"/>
                <a:ea typeface="Arimo"/>
                <a:cs typeface="Arimo"/>
                <a:sym typeface="Arimo"/>
              </a:rPr>
              <a:t>PROJECT TEAM MEMBERS</a:t>
            </a:r>
          </a:p>
        </p:txBody>
      </p:sp>
      <p:sp>
        <p:nvSpPr>
          <p:cNvPr id="8" name="Title 6">
            <a:extLst>
              <a:ext uri="{FF2B5EF4-FFF2-40B4-BE49-F238E27FC236}">
                <a16:creationId xmlns:a16="http://schemas.microsoft.com/office/drawing/2014/main" id="{F0F2C6A6-96C6-9D92-D83A-51C1B93326E7}"/>
              </a:ext>
            </a:extLst>
          </p:cNvPr>
          <p:cNvSpPr txBox="1">
            <a:spLocks/>
          </p:cNvSpPr>
          <p:nvPr/>
        </p:nvSpPr>
        <p:spPr>
          <a:xfrm>
            <a:off x="1855452" y="2046521"/>
            <a:ext cx="9264752" cy="1330036"/>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100000"/>
              </a:lnSpc>
              <a:spcBef>
                <a:spcPct val="0"/>
              </a:spcBef>
              <a:buNone/>
              <a:defRPr sz="6000" kern="1200">
                <a:solidFill>
                  <a:schemeClr val="tx2"/>
                </a:solidFill>
                <a:latin typeface="+mj-lt"/>
                <a:ea typeface="+mj-ea"/>
                <a:cs typeface="+mj-cs"/>
              </a:defRPr>
            </a:lvl1pPr>
          </a:lstStyle>
          <a:p>
            <a:r>
              <a:rPr lang="en-US" b="1" dirty="0">
                <a:solidFill>
                  <a:srgbClr val="000000"/>
                </a:solidFill>
                <a:latin typeface="Berlin Sans FB Demi" panose="020E0802020502020306" pitchFamily="34" charset="0"/>
              </a:rPr>
              <a:t>Work Permit Processing System (POC)</a:t>
            </a:r>
            <a:endParaRPr lang="en-IN" b="1" dirty="0">
              <a:solidFill>
                <a:srgbClr val="000000"/>
              </a:solidFill>
              <a:latin typeface="Berlin Sans FB Demi" panose="020E0802020502020306" pitchFamily="34" charset="0"/>
            </a:endParaRPr>
          </a:p>
        </p:txBody>
      </p:sp>
      <p:sp>
        <p:nvSpPr>
          <p:cNvPr id="10" name="Freeform 8">
            <a:extLst>
              <a:ext uri="{FF2B5EF4-FFF2-40B4-BE49-F238E27FC236}">
                <a16:creationId xmlns:a16="http://schemas.microsoft.com/office/drawing/2014/main" id="{37BEB717-D6FC-7BE0-22E1-680364C813A3}"/>
              </a:ext>
            </a:extLst>
          </p:cNvPr>
          <p:cNvSpPr/>
          <p:nvPr/>
        </p:nvSpPr>
        <p:spPr>
          <a:xfrm>
            <a:off x="259787" y="65754"/>
            <a:ext cx="1488753" cy="1753530"/>
          </a:xfrm>
          <a:custGeom>
            <a:avLst/>
            <a:gdLst/>
            <a:ahLst/>
            <a:cxnLst/>
            <a:rect l="l" t="t" r="r" b="b"/>
            <a:pathLst>
              <a:path w="2278773" h="2538850">
                <a:moveTo>
                  <a:pt x="0" y="0"/>
                </a:moveTo>
                <a:lnTo>
                  <a:pt x="2278773" y="0"/>
                </a:lnTo>
                <a:lnTo>
                  <a:pt x="2278773" y="2538850"/>
                </a:lnTo>
                <a:lnTo>
                  <a:pt x="0" y="2538850"/>
                </a:lnTo>
                <a:lnTo>
                  <a:pt x="0" y="0"/>
                </a:lnTo>
                <a:close/>
              </a:path>
            </a:pathLst>
          </a:custGeom>
          <a:blipFill>
            <a:blip r:embed="rId2"/>
            <a:stretch>
              <a:fillRect/>
            </a:stretch>
          </a:blipFill>
        </p:spPr>
        <p:txBody>
          <a:bodyPr/>
          <a:lstStyle/>
          <a:p>
            <a:endParaRPr lang="en-IN"/>
          </a:p>
        </p:txBody>
      </p:sp>
      <p:graphicFrame>
        <p:nvGraphicFramePr>
          <p:cNvPr id="12" name="Table 11">
            <a:extLst>
              <a:ext uri="{FF2B5EF4-FFF2-40B4-BE49-F238E27FC236}">
                <a16:creationId xmlns:a16="http://schemas.microsoft.com/office/drawing/2014/main" id="{746443FE-A091-B4F0-D5FA-17B60F263630}"/>
              </a:ext>
            </a:extLst>
          </p:cNvPr>
          <p:cNvGraphicFramePr>
            <a:graphicFrameLocks noGrp="1"/>
          </p:cNvGraphicFramePr>
          <p:nvPr>
            <p:extLst>
              <p:ext uri="{D42A27DB-BD31-4B8C-83A1-F6EECF244321}">
                <p14:modId xmlns:p14="http://schemas.microsoft.com/office/powerpoint/2010/main" val="744168619"/>
              </p:ext>
            </p:extLst>
          </p:nvPr>
        </p:nvGraphicFramePr>
        <p:xfrm>
          <a:off x="7291074" y="4268217"/>
          <a:ext cx="4738934" cy="2480675"/>
        </p:xfrm>
        <a:graphic>
          <a:graphicData uri="http://schemas.openxmlformats.org/drawingml/2006/table">
            <a:tbl>
              <a:tblPr firstRow="1" bandRow="1">
                <a:tableStyleId>{D7AC3CCA-C797-4891-BE02-D94E43425B78}</a:tableStyleId>
              </a:tblPr>
              <a:tblGrid>
                <a:gridCol w="2369467">
                  <a:extLst>
                    <a:ext uri="{9D8B030D-6E8A-4147-A177-3AD203B41FA5}">
                      <a16:colId xmlns:a16="http://schemas.microsoft.com/office/drawing/2014/main" val="920858266"/>
                    </a:ext>
                  </a:extLst>
                </a:gridCol>
                <a:gridCol w="2369467">
                  <a:extLst>
                    <a:ext uri="{9D8B030D-6E8A-4147-A177-3AD203B41FA5}">
                      <a16:colId xmlns:a16="http://schemas.microsoft.com/office/drawing/2014/main" val="3741544041"/>
                    </a:ext>
                  </a:extLst>
                </a:gridCol>
              </a:tblGrid>
              <a:tr h="496135">
                <a:tc>
                  <a:txBody>
                    <a:bodyPr/>
                    <a:lstStyle/>
                    <a:p>
                      <a:r>
                        <a:rPr lang="en-US" b="1" dirty="0">
                          <a:solidFill>
                            <a:srgbClr val="000000"/>
                          </a:solidFill>
                        </a:rPr>
                        <a:t>Raghavendra Naik P</a:t>
                      </a:r>
                      <a:endParaRPr lang="en-IN" b="1" dirty="0">
                        <a:solidFill>
                          <a:srgbClr val="000000"/>
                        </a:solidFill>
                      </a:endParaRPr>
                    </a:p>
                  </a:txBody>
                  <a:tcPr/>
                </a:tc>
                <a:tc>
                  <a:txBody>
                    <a:bodyPr/>
                    <a:lstStyle/>
                    <a:p>
                      <a:r>
                        <a:rPr lang="en-US" b="1" dirty="0">
                          <a:solidFill>
                            <a:srgbClr val="000000"/>
                          </a:solidFill>
                        </a:rPr>
                        <a:t>KUB23CSE112</a:t>
                      </a:r>
                      <a:endParaRPr lang="en-IN" b="1" dirty="0">
                        <a:solidFill>
                          <a:srgbClr val="000000"/>
                        </a:solidFill>
                      </a:endParaRPr>
                    </a:p>
                  </a:txBody>
                  <a:tcPr/>
                </a:tc>
                <a:extLst>
                  <a:ext uri="{0D108BD9-81ED-4DB2-BD59-A6C34878D82A}">
                    <a16:rowId xmlns:a16="http://schemas.microsoft.com/office/drawing/2014/main" val="742835944"/>
                  </a:ext>
                </a:extLst>
              </a:tr>
              <a:tr h="496135">
                <a:tc>
                  <a:txBody>
                    <a:bodyPr/>
                    <a:lstStyle/>
                    <a:p>
                      <a:r>
                        <a:rPr lang="en-US" b="1" dirty="0">
                          <a:solidFill>
                            <a:srgbClr val="000000"/>
                          </a:solidFill>
                        </a:rPr>
                        <a:t>Sai Vardhan V</a:t>
                      </a:r>
                      <a:endParaRPr lang="en-IN" b="1" dirty="0">
                        <a:solidFill>
                          <a:srgbClr val="000000"/>
                        </a:solidFill>
                      </a:endParaRPr>
                    </a:p>
                  </a:txBody>
                  <a:tcPr/>
                </a:tc>
                <a:tc>
                  <a:txBody>
                    <a:bodyPr/>
                    <a:lstStyle/>
                    <a:p>
                      <a:r>
                        <a:rPr lang="en-US" b="1" dirty="0">
                          <a:solidFill>
                            <a:srgbClr val="000000"/>
                          </a:solidFill>
                        </a:rPr>
                        <a:t>KUB23CSE124</a:t>
                      </a:r>
                      <a:endParaRPr lang="en-IN" b="1" dirty="0">
                        <a:solidFill>
                          <a:srgbClr val="000000"/>
                        </a:solidFill>
                      </a:endParaRPr>
                    </a:p>
                  </a:txBody>
                  <a:tcPr/>
                </a:tc>
                <a:extLst>
                  <a:ext uri="{0D108BD9-81ED-4DB2-BD59-A6C34878D82A}">
                    <a16:rowId xmlns:a16="http://schemas.microsoft.com/office/drawing/2014/main" val="2351269712"/>
                  </a:ext>
                </a:extLst>
              </a:tr>
              <a:tr h="496135">
                <a:tc>
                  <a:txBody>
                    <a:bodyPr/>
                    <a:lstStyle/>
                    <a:p>
                      <a:r>
                        <a:rPr lang="en-US" b="1" dirty="0">
                          <a:solidFill>
                            <a:srgbClr val="000000"/>
                          </a:solidFill>
                        </a:rPr>
                        <a:t>Syed Ashfaq</a:t>
                      </a:r>
                      <a:endParaRPr lang="en-IN" b="1" dirty="0">
                        <a:solidFill>
                          <a:srgbClr val="000000"/>
                        </a:solidFill>
                      </a:endParaRPr>
                    </a:p>
                  </a:txBody>
                  <a:tcPr/>
                </a:tc>
                <a:tc>
                  <a:txBody>
                    <a:bodyPr/>
                    <a:lstStyle/>
                    <a:p>
                      <a:r>
                        <a:rPr lang="en-US" b="1" dirty="0">
                          <a:solidFill>
                            <a:srgbClr val="000000"/>
                          </a:solidFill>
                        </a:rPr>
                        <a:t>KUB23CSE143</a:t>
                      </a:r>
                      <a:endParaRPr lang="en-IN" b="1" dirty="0">
                        <a:solidFill>
                          <a:srgbClr val="000000"/>
                        </a:solidFill>
                      </a:endParaRPr>
                    </a:p>
                  </a:txBody>
                  <a:tcPr/>
                </a:tc>
                <a:extLst>
                  <a:ext uri="{0D108BD9-81ED-4DB2-BD59-A6C34878D82A}">
                    <a16:rowId xmlns:a16="http://schemas.microsoft.com/office/drawing/2014/main" val="1916096301"/>
                  </a:ext>
                </a:extLst>
              </a:tr>
              <a:tr h="496135">
                <a:tc>
                  <a:txBody>
                    <a:bodyPr/>
                    <a:lstStyle/>
                    <a:p>
                      <a:r>
                        <a:rPr lang="en-US" b="1" dirty="0">
                          <a:solidFill>
                            <a:srgbClr val="000000"/>
                          </a:solidFill>
                        </a:rPr>
                        <a:t>R Kiran Kumar</a:t>
                      </a:r>
                      <a:endParaRPr lang="en-IN" b="1" dirty="0">
                        <a:solidFill>
                          <a:srgbClr val="000000"/>
                        </a:solidFill>
                      </a:endParaRPr>
                    </a:p>
                  </a:txBody>
                  <a:tcPr/>
                </a:tc>
                <a:tc>
                  <a:txBody>
                    <a:bodyPr/>
                    <a:lstStyle/>
                    <a:p>
                      <a:r>
                        <a:rPr lang="en-US" b="1" dirty="0">
                          <a:solidFill>
                            <a:srgbClr val="000000"/>
                          </a:solidFill>
                        </a:rPr>
                        <a:t>KUB23CSE111</a:t>
                      </a:r>
                      <a:endParaRPr lang="en-IN" b="1" dirty="0">
                        <a:solidFill>
                          <a:srgbClr val="000000"/>
                        </a:solidFill>
                      </a:endParaRPr>
                    </a:p>
                  </a:txBody>
                  <a:tcPr/>
                </a:tc>
                <a:extLst>
                  <a:ext uri="{0D108BD9-81ED-4DB2-BD59-A6C34878D82A}">
                    <a16:rowId xmlns:a16="http://schemas.microsoft.com/office/drawing/2014/main" val="585779639"/>
                  </a:ext>
                </a:extLst>
              </a:tr>
              <a:tr h="496135">
                <a:tc>
                  <a:txBody>
                    <a:bodyPr/>
                    <a:lstStyle/>
                    <a:p>
                      <a:r>
                        <a:rPr lang="en-US" b="1" dirty="0" err="1">
                          <a:solidFill>
                            <a:srgbClr val="000000"/>
                          </a:solidFill>
                        </a:rPr>
                        <a:t>Tauqeer</a:t>
                      </a:r>
                      <a:r>
                        <a:rPr lang="en-US" b="1" dirty="0">
                          <a:solidFill>
                            <a:srgbClr val="000000"/>
                          </a:solidFill>
                        </a:rPr>
                        <a:t> Mujtaba</a:t>
                      </a:r>
                      <a:endParaRPr lang="en-IN" b="1" dirty="0">
                        <a:solidFill>
                          <a:srgbClr val="000000"/>
                        </a:solidFill>
                      </a:endParaRPr>
                    </a:p>
                  </a:txBody>
                  <a:tcPr/>
                </a:tc>
                <a:tc>
                  <a:txBody>
                    <a:bodyPr/>
                    <a:lstStyle/>
                    <a:p>
                      <a:r>
                        <a:rPr lang="en-US" b="1" dirty="0">
                          <a:solidFill>
                            <a:srgbClr val="000000"/>
                          </a:solidFill>
                        </a:rPr>
                        <a:t>KUB23CSE147</a:t>
                      </a:r>
                      <a:endParaRPr lang="en-IN" b="1" dirty="0">
                        <a:solidFill>
                          <a:srgbClr val="000000"/>
                        </a:solidFill>
                      </a:endParaRPr>
                    </a:p>
                  </a:txBody>
                  <a:tcPr/>
                </a:tc>
                <a:extLst>
                  <a:ext uri="{0D108BD9-81ED-4DB2-BD59-A6C34878D82A}">
                    <a16:rowId xmlns:a16="http://schemas.microsoft.com/office/drawing/2014/main" val="62291074"/>
                  </a:ext>
                </a:extLst>
              </a:tr>
            </a:tbl>
          </a:graphicData>
        </a:graphic>
      </p:graphicFrame>
    </p:spTree>
    <p:extLst>
      <p:ext uri="{BB962C8B-B14F-4D97-AF65-F5344CB8AC3E}">
        <p14:creationId xmlns:p14="http://schemas.microsoft.com/office/powerpoint/2010/main" val="258705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AA2ECE-46E7-549F-40F5-494640CC24BC}"/>
              </a:ext>
            </a:extLst>
          </p:cNvPr>
          <p:cNvSpPr txBox="1"/>
          <p:nvPr/>
        </p:nvSpPr>
        <p:spPr>
          <a:xfrm>
            <a:off x="1683428" y="765387"/>
            <a:ext cx="8279892" cy="68352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130"/>
              </a:lnSpc>
            </a:pPr>
            <a:r>
              <a:rPr lang="en-US" sz="5700" b="1" u="sng" dirty="0">
                <a:solidFill>
                  <a:srgbClr val="3F2F27"/>
                </a:solidFill>
                <a:latin typeface="Arimo Bold"/>
                <a:ea typeface="Arimo Bold"/>
                <a:cs typeface="Arimo Bold"/>
                <a:sym typeface="Arimo Bold"/>
              </a:rPr>
              <a:t>Overview </a:t>
            </a:r>
          </a:p>
        </p:txBody>
      </p:sp>
      <p:sp>
        <p:nvSpPr>
          <p:cNvPr id="5" name="TextBox 4">
            <a:extLst>
              <a:ext uri="{FF2B5EF4-FFF2-40B4-BE49-F238E27FC236}">
                <a16:creationId xmlns:a16="http://schemas.microsoft.com/office/drawing/2014/main" id="{0F24750D-A758-30CD-A168-1E9FFE077411}"/>
              </a:ext>
            </a:extLst>
          </p:cNvPr>
          <p:cNvSpPr txBox="1"/>
          <p:nvPr/>
        </p:nvSpPr>
        <p:spPr>
          <a:xfrm>
            <a:off x="3217334" y="1651177"/>
            <a:ext cx="6106160" cy="6927602"/>
          </a:xfrm>
          <a:prstGeom prst="rect">
            <a:avLst/>
          </a:prstGeom>
          <a:noFill/>
        </p:spPr>
        <p:txBody>
          <a:bodyPr wrap="square">
            <a:spAutoFit/>
          </a:bodyPr>
          <a:lstStyle/>
          <a:p>
            <a:pPr marL="0" marR="0" lvl="0" indent="0" algn="l" defTabSz="914400" rtl="0" eaLnBrk="1" fontAlgn="auto" latinLnBrk="0" hangingPunct="1">
              <a:lnSpc>
                <a:spcPts val="6425"/>
              </a:lnSpc>
              <a:spcBef>
                <a:spcPts val="0"/>
              </a:spcBef>
              <a:spcAft>
                <a:spcPts val="0"/>
              </a:spcAft>
              <a:buClrTx/>
              <a:buSzTx/>
              <a:buFontTx/>
              <a:buNone/>
              <a:tabLst/>
              <a:defRPr/>
            </a:pPr>
            <a:r>
              <a:rPr lang="en-US" sz="5400" b="1" spc="405" dirty="0">
                <a:solidFill>
                  <a:srgbClr val="000000"/>
                </a:solidFill>
                <a:latin typeface="Arimo Bold"/>
                <a:ea typeface="Arimo Bold"/>
                <a:cs typeface="Arimo Bold"/>
                <a:sym typeface="Arimo Bold"/>
              </a:rPr>
              <a:t>1</a:t>
            </a:r>
            <a:r>
              <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rPr>
              <a:t>.Introduction</a:t>
            </a:r>
          </a:p>
          <a:p>
            <a:pPr marL="0" marR="0" lvl="0" indent="0" algn="l" defTabSz="914400" rtl="0" eaLnBrk="1" fontAlgn="auto" latinLnBrk="0" hangingPunct="1">
              <a:lnSpc>
                <a:spcPts val="6425"/>
              </a:lnSpc>
              <a:spcBef>
                <a:spcPts val="0"/>
              </a:spcBef>
              <a:spcAft>
                <a:spcPts val="0"/>
              </a:spcAft>
              <a:buClrTx/>
              <a:buSzTx/>
              <a:buFontTx/>
              <a:buNone/>
              <a:tabLst/>
              <a:defRPr/>
            </a:pPr>
            <a:r>
              <a:rPr lang="en-US" sz="5400" b="1" spc="405" dirty="0">
                <a:solidFill>
                  <a:srgbClr val="000000"/>
                </a:solidFill>
                <a:latin typeface="Arimo Bold"/>
                <a:ea typeface="Arimo Bold"/>
                <a:cs typeface="Arimo Bold"/>
                <a:sym typeface="Arimo Bold"/>
              </a:rPr>
              <a:t>2.</a:t>
            </a:r>
            <a:r>
              <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rPr>
              <a:t>Create</a:t>
            </a:r>
          </a:p>
          <a:p>
            <a:pPr marL="0" marR="0" lvl="0" indent="0" algn="l" defTabSz="914400" rtl="0" eaLnBrk="1" fontAlgn="auto" latinLnBrk="0" hangingPunct="1">
              <a:lnSpc>
                <a:spcPts val="6425"/>
              </a:lnSpc>
              <a:spcBef>
                <a:spcPts val="0"/>
              </a:spcBef>
              <a:spcAft>
                <a:spcPts val="0"/>
              </a:spcAft>
              <a:buClrTx/>
              <a:buSzTx/>
              <a:buFontTx/>
              <a:buNone/>
              <a:tabLst/>
              <a:defRPr/>
            </a:pPr>
            <a:r>
              <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rPr>
              <a:t>3.Read</a:t>
            </a:r>
          </a:p>
          <a:p>
            <a:pPr marL="0" marR="0" lvl="0" indent="0" algn="l" defTabSz="914400" rtl="0" eaLnBrk="1" fontAlgn="auto" latinLnBrk="0" hangingPunct="1">
              <a:lnSpc>
                <a:spcPts val="6425"/>
              </a:lnSpc>
              <a:spcBef>
                <a:spcPts val="0"/>
              </a:spcBef>
              <a:spcAft>
                <a:spcPts val="0"/>
              </a:spcAft>
              <a:buClrTx/>
              <a:buSzTx/>
              <a:buFontTx/>
              <a:buNone/>
              <a:tabLst/>
              <a:defRPr/>
            </a:pPr>
            <a:r>
              <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rPr>
              <a:t>4.Update</a:t>
            </a:r>
          </a:p>
          <a:p>
            <a:pPr marL="0" marR="0" lvl="0" indent="0" algn="l" defTabSz="914400" rtl="0" eaLnBrk="1" fontAlgn="auto" latinLnBrk="0" hangingPunct="1">
              <a:lnSpc>
                <a:spcPts val="6425"/>
              </a:lnSpc>
              <a:spcBef>
                <a:spcPts val="0"/>
              </a:spcBef>
              <a:spcAft>
                <a:spcPts val="0"/>
              </a:spcAft>
              <a:buClrTx/>
              <a:buSzTx/>
              <a:buFontTx/>
              <a:buNone/>
              <a:tabLst/>
              <a:defRPr/>
            </a:pPr>
            <a:r>
              <a:rPr lang="en-US" sz="5400" b="1" spc="405" dirty="0">
                <a:solidFill>
                  <a:srgbClr val="000000"/>
                </a:solidFill>
                <a:latin typeface="Arimo Bold"/>
                <a:ea typeface="Arimo Bold"/>
                <a:cs typeface="Arimo Bold"/>
                <a:sym typeface="Arimo Bold"/>
              </a:rPr>
              <a:t>5</a:t>
            </a:r>
            <a:r>
              <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rPr>
              <a:t>.Delete</a:t>
            </a:r>
          </a:p>
          <a:p>
            <a:pPr marL="0" marR="0" lvl="0" indent="0" algn="l" defTabSz="914400" rtl="0" eaLnBrk="1" fontAlgn="auto" latinLnBrk="0" hangingPunct="1">
              <a:lnSpc>
                <a:spcPts val="6425"/>
              </a:lnSpc>
              <a:spcBef>
                <a:spcPts val="0"/>
              </a:spcBef>
              <a:spcAft>
                <a:spcPts val="0"/>
              </a:spcAft>
              <a:buClrTx/>
              <a:buSzTx/>
              <a:buFontTx/>
              <a:buNone/>
              <a:tabLst/>
              <a:defRPr/>
            </a:pPr>
            <a:r>
              <a:rPr lang="en-US" sz="5400" b="1" spc="405" dirty="0">
                <a:solidFill>
                  <a:srgbClr val="000000"/>
                </a:solidFill>
                <a:latin typeface="Arimo Bold"/>
                <a:ea typeface="Arimo Bold"/>
                <a:cs typeface="Arimo Bold"/>
                <a:sym typeface="Arimo Bold"/>
              </a:rPr>
              <a:t>6</a:t>
            </a:r>
            <a:r>
              <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rPr>
              <a:t>.Conclusion</a:t>
            </a:r>
          </a:p>
          <a:p>
            <a:pPr marL="0" marR="0" lvl="0" indent="0" algn="l" defTabSz="914400" rtl="0" eaLnBrk="1" fontAlgn="auto" latinLnBrk="0" hangingPunct="1">
              <a:lnSpc>
                <a:spcPts val="4860"/>
              </a:lnSpc>
              <a:spcBef>
                <a:spcPts val="0"/>
              </a:spcBef>
              <a:spcAft>
                <a:spcPts val="0"/>
              </a:spcAft>
              <a:buClrTx/>
              <a:buSzTx/>
              <a:buFontTx/>
              <a:buNone/>
              <a:tabLst/>
              <a:defRPr/>
            </a:pPr>
            <a:endPar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endParaRPr>
          </a:p>
          <a:p>
            <a:pPr marL="0" marR="0" lvl="0" indent="0" algn="l" defTabSz="914400" rtl="0" eaLnBrk="1" fontAlgn="auto" latinLnBrk="0" hangingPunct="1">
              <a:lnSpc>
                <a:spcPts val="4860"/>
              </a:lnSpc>
              <a:spcBef>
                <a:spcPts val="0"/>
              </a:spcBef>
              <a:spcAft>
                <a:spcPts val="0"/>
              </a:spcAft>
              <a:buClrTx/>
              <a:buSzTx/>
              <a:buFontTx/>
              <a:buNone/>
              <a:tabLst/>
              <a:defRPr/>
            </a:pPr>
            <a:endPar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endParaRPr>
          </a:p>
          <a:p>
            <a:pPr marL="0" marR="0" lvl="0" indent="0" algn="l" defTabSz="914400" rtl="0" eaLnBrk="1" fontAlgn="auto" latinLnBrk="0" hangingPunct="1">
              <a:lnSpc>
                <a:spcPts val="4860"/>
              </a:lnSpc>
              <a:spcBef>
                <a:spcPts val="0"/>
              </a:spcBef>
              <a:spcAft>
                <a:spcPts val="0"/>
              </a:spcAft>
              <a:buClrTx/>
              <a:buSzTx/>
              <a:buFontTx/>
              <a:buNone/>
              <a:tabLst/>
              <a:defRPr/>
            </a:pPr>
            <a:endParaRPr kumimoji="0" lang="en-US" sz="5400" b="1" i="0" u="none" strike="noStrike" kern="1200" cap="none" spc="405" normalizeH="0" baseline="0" noProof="0" dirty="0">
              <a:ln>
                <a:noFill/>
              </a:ln>
              <a:solidFill>
                <a:srgbClr val="000000"/>
              </a:solidFill>
              <a:effectLst/>
              <a:uLnTx/>
              <a:uFillTx/>
              <a:latin typeface="Arimo Bold"/>
              <a:ea typeface="Arimo Bold"/>
              <a:cs typeface="Arimo Bold"/>
              <a:sym typeface="Arimo Bold"/>
            </a:endParaRPr>
          </a:p>
        </p:txBody>
      </p:sp>
    </p:spTree>
    <p:extLst>
      <p:ext uri="{BB962C8B-B14F-4D97-AF65-F5344CB8AC3E}">
        <p14:creationId xmlns:p14="http://schemas.microsoft.com/office/powerpoint/2010/main" val="297144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BBD5B2-F2DC-5D11-4839-72B0CC22AAA0}"/>
              </a:ext>
            </a:extLst>
          </p:cNvPr>
          <p:cNvSpPr txBox="1"/>
          <p:nvPr/>
        </p:nvSpPr>
        <p:spPr>
          <a:xfrm>
            <a:off x="1684867" y="1159640"/>
            <a:ext cx="9592734" cy="3908762"/>
          </a:xfrm>
          <a:prstGeom prst="rect">
            <a:avLst/>
          </a:prstGeom>
          <a:noFill/>
        </p:spPr>
        <p:txBody>
          <a:bodyPr wrap="square">
            <a:spAutoFit/>
          </a:bodyPr>
          <a:lstStyle/>
          <a:p>
            <a:pPr algn="ctr"/>
            <a:r>
              <a:rPr lang="en-US" sz="3200" b="1" u="sng" dirty="0"/>
              <a:t>Introduction to Work Permit Processing System POC</a:t>
            </a:r>
          </a:p>
          <a:p>
            <a:endParaRPr lang="en-US" sz="2400" b="1" dirty="0"/>
          </a:p>
          <a:p>
            <a:r>
              <a:rPr lang="en-US" sz="2400" dirty="0"/>
              <a:t>The </a:t>
            </a:r>
            <a:r>
              <a:rPr lang="en-US" sz="2400" b="1" dirty="0"/>
              <a:t>Work Permit Processing System POC</a:t>
            </a:r>
            <a:r>
              <a:rPr lang="en-US" sz="2400" dirty="0"/>
              <a:t> is a simplified system designed to manage the lifecycle of work permit applications and ensure that employer details are verified in a structured and efficient manner. This system allows users to submit, process, and manage work permit applications, helping streamline workflows for both employers and regulatory authorities. It plays a key role in maintaining the legal and regulatory framework for foreign workers, ensuring that only valid and compliant applications are approved.</a:t>
            </a:r>
          </a:p>
        </p:txBody>
      </p:sp>
    </p:spTree>
    <p:extLst>
      <p:ext uri="{BB962C8B-B14F-4D97-AF65-F5344CB8AC3E}">
        <p14:creationId xmlns:p14="http://schemas.microsoft.com/office/powerpoint/2010/main" val="394940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7FDFCA-4E9A-A164-B25D-7EE7F3254C9C}"/>
              </a:ext>
            </a:extLst>
          </p:cNvPr>
          <p:cNvSpPr txBox="1"/>
          <p:nvPr/>
        </p:nvSpPr>
        <p:spPr>
          <a:xfrm>
            <a:off x="863600" y="0"/>
            <a:ext cx="11531600" cy="3231654"/>
          </a:xfrm>
          <a:prstGeom prst="rect">
            <a:avLst/>
          </a:prstGeom>
          <a:noFill/>
        </p:spPr>
        <p:txBody>
          <a:bodyPr wrap="square">
            <a:spAutoFit/>
          </a:bodyPr>
          <a:lstStyle/>
          <a:p>
            <a:pPr algn="ctr"/>
            <a:r>
              <a:rPr lang="en-US" sz="3600" b="1" u="sng" dirty="0">
                <a:solidFill>
                  <a:srgbClr val="002060"/>
                </a:solidFill>
              </a:rPr>
              <a:t>Create</a:t>
            </a:r>
          </a:p>
          <a:p>
            <a:pPr algn="ctr"/>
            <a:endParaRPr lang="en-US" sz="2400" b="1" dirty="0">
              <a:solidFill>
                <a:srgbClr val="00B0F0"/>
              </a:solidFill>
            </a:endParaRPr>
          </a:p>
          <a:p>
            <a:pPr algn="ctr"/>
            <a:r>
              <a:rPr lang="en-US" sz="2400" b="1" dirty="0"/>
              <a:t>Operations for Permit Applications1. Create Work Permit </a:t>
            </a:r>
            <a:r>
              <a:rPr lang="en-US" sz="2400" b="1" dirty="0" err="1"/>
              <a:t>ApplicationPurpose</a:t>
            </a:r>
            <a:r>
              <a:rPr lang="en-US" sz="2400" b="1" dirty="0"/>
              <a:t>: </a:t>
            </a:r>
          </a:p>
          <a:p>
            <a:pPr algn="ctr"/>
            <a:r>
              <a:rPr lang="en-US" sz="2400" b="1" dirty="0"/>
              <a:t>This operation allows users to submit new work permit </a:t>
            </a:r>
            <a:r>
              <a:rPr lang="en-US" sz="2400" b="1" dirty="0" err="1"/>
              <a:t>applications.Process</a:t>
            </a:r>
            <a:r>
              <a:rPr lang="en-US" sz="2400" b="1" dirty="0"/>
              <a:t>:   Employers or applicants provide details such as the applicant's name, nationality, </a:t>
            </a:r>
          </a:p>
          <a:p>
            <a:pPr algn="ctr"/>
            <a:r>
              <a:rPr lang="en-US" sz="2400" b="1" dirty="0"/>
              <a:t>and employer information. Once the application is created, it is stored in the</a:t>
            </a:r>
          </a:p>
          <a:p>
            <a:pPr algn="ctr"/>
            <a:r>
              <a:rPr lang="en-US" sz="2400" b="1" dirty="0"/>
              <a:t> system for further processing.</a:t>
            </a:r>
          </a:p>
          <a:p>
            <a:pPr algn="ctr"/>
            <a:endParaRPr lang="en-IN" sz="2400" b="1" dirty="0"/>
          </a:p>
        </p:txBody>
      </p:sp>
      <p:sp>
        <p:nvSpPr>
          <p:cNvPr id="11" name="TextBox 10">
            <a:extLst>
              <a:ext uri="{FF2B5EF4-FFF2-40B4-BE49-F238E27FC236}">
                <a16:creationId xmlns:a16="http://schemas.microsoft.com/office/drawing/2014/main" id="{016648D4-AF24-DC97-0C12-FA833CD845AB}"/>
              </a:ext>
            </a:extLst>
          </p:cNvPr>
          <p:cNvSpPr txBox="1"/>
          <p:nvPr/>
        </p:nvSpPr>
        <p:spPr>
          <a:xfrm>
            <a:off x="1625599" y="2916060"/>
            <a:ext cx="9880600" cy="3231654"/>
          </a:xfrm>
          <a:prstGeom prst="rect">
            <a:avLst/>
          </a:prstGeom>
          <a:noFill/>
        </p:spPr>
        <p:txBody>
          <a:bodyPr wrap="square">
            <a:spAutoFit/>
          </a:bodyPr>
          <a:lstStyle/>
          <a:p>
            <a:pPr algn="ctr"/>
            <a:r>
              <a:rPr lang="en-US" sz="3600" b="1" u="sng" dirty="0"/>
              <a:t> </a:t>
            </a:r>
            <a:r>
              <a:rPr lang="en-US" sz="3600" b="1" u="sng" dirty="0">
                <a:solidFill>
                  <a:srgbClr val="002060"/>
                </a:solidFill>
              </a:rPr>
              <a:t>Read</a:t>
            </a:r>
            <a:r>
              <a:rPr lang="en-US" sz="3600" b="1" u="sng" dirty="0"/>
              <a:t> </a:t>
            </a:r>
          </a:p>
          <a:p>
            <a:endParaRPr lang="en-US" sz="2800" b="1" dirty="0"/>
          </a:p>
          <a:p>
            <a:pPr>
              <a:buFont typeface="Arial" panose="020B0604020202020204" pitchFamily="34" charset="0"/>
              <a:buChar char="•"/>
            </a:pPr>
            <a:r>
              <a:rPr lang="en-US" sz="2800" b="1" dirty="0"/>
              <a:t>Purpose</a:t>
            </a:r>
            <a:r>
              <a:rPr lang="en-US" sz="2800" dirty="0"/>
              <a:t>: This operation retrieves the details of an existing work </a:t>
            </a:r>
            <a:r>
              <a:rPr lang="en-US" sz="2400" dirty="0"/>
              <a:t>permit</a:t>
            </a:r>
            <a:r>
              <a:rPr lang="en-US" sz="2800" dirty="0"/>
              <a:t> application.</a:t>
            </a:r>
          </a:p>
          <a:p>
            <a:endParaRPr lang="en-US" sz="2800" dirty="0"/>
          </a:p>
          <a:p>
            <a:pPr>
              <a:buFont typeface="Arial" panose="020B0604020202020204" pitchFamily="34" charset="0"/>
              <a:buChar char="•"/>
            </a:pPr>
            <a:r>
              <a:rPr lang="en-US" sz="2800" b="1" dirty="0"/>
              <a:t>Process</a:t>
            </a:r>
            <a:r>
              <a:rPr lang="en-US" sz="2800" dirty="0"/>
              <a:t>: Users can view the status and details of a submitted application by providing the application ID.</a:t>
            </a:r>
          </a:p>
        </p:txBody>
      </p:sp>
    </p:spTree>
    <p:extLst>
      <p:ext uri="{BB962C8B-B14F-4D97-AF65-F5344CB8AC3E}">
        <p14:creationId xmlns:p14="http://schemas.microsoft.com/office/powerpoint/2010/main" val="266802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056153-A80C-DC65-DBEC-F4F529F442EC}"/>
              </a:ext>
            </a:extLst>
          </p:cNvPr>
          <p:cNvSpPr txBox="1"/>
          <p:nvPr/>
        </p:nvSpPr>
        <p:spPr>
          <a:xfrm>
            <a:off x="1651000" y="381338"/>
            <a:ext cx="10202333" cy="2492990"/>
          </a:xfrm>
          <a:prstGeom prst="rect">
            <a:avLst/>
          </a:prstGeom>
          <a:noFill/>
        </p:spPr>
        <p:txBody>
          <a:bodyPr wrap="square">
            <a:spAutoFit/>
          </a:bodyPr>
          <a:lstStyle/>
          <a:p>
            <a:pPr algn="ctr"/>
            <a:r>
              <a:rPr lang="en-US" sz="3600" b="1" u="sng" dirty="0"/>
              <a:t>Update</a:t>
            </a:r>
          </a:p>
          <a:p>
            <a:endParaRPr lang="en-US" sz="2000" b="1" dirty="0"/>
          </a:p>
          <a:p>
            <a:pPr>
              <a:buFont typeface="Arial" panose="020B0604020202020204" pitchFamily="34" charset="0"/>
              <a:buChar char="•"/>
            </a:pPr>
            <a:r>
              <a:rPr lang="en-US" sz="2000" b="1" dirty="0"/>
              <a:t>Purpose</a:t>
            </a:r>
            <a:r>
              <a:rPr lang="en-US" sz="2000" dirty="0"/>
              <a:t>: This operation allows users to modify the details of an existing permit application before it is processed.</a:t>
            </a:r>
          </a:p>
          <a:p>
            <a:pPr>
              <a:buFont typeface="Arial" panose="020B0604020202020204" pitchFamily="34" charset="0"/>
              <a:buChar char="•"/>
            </a:pPr>
            <a:endParaRPr lang="en-US" sz="2000" dirty="0"/>
          </a:p>
          <a:p>
            <a:pPr>
              <a:buFont typeface="Arial" panose="020B0604020202020204" pitchFamily="34" charset="0"/>
              <a:buChar char="•"/>
            </a:pPr>
            <a:r>
              <a:rPr lang="en-US" sz="2000" b="1" dirty="0"/>
              <a:t>Process</a:t>
            </a:r>
            <a:r>
              <a:rPr lang="en-US" sz="2000" dirty="0"/>
              <a:t>: Employers or applicants can update information such as the applicant’s name, nationality, or associated employer, ensuring that the application is accurate and up to date.</a:t>
            </a:r>
          </a:p>
        </p:txBody>
      </p:sp>
      <p:sp>
        <p:nvSpPr>
          <p:cNvPr id="7" name="TextBox 6">
            <a:extLst>
              <a:ext uri="{FF2B5EF4-FFF2-40B4-BE49-F238E27FC236}">
                <a16:creationId xmlns:a16="http://schemas.microsoft.com/office/drawing/2014/main" id="{8BC635D1-FC04-D34D-2413-C9976105279F}"/>
              </a:ext>
            </a:extLst>
          </p:cNvPr>
          <p:cNvSpPr txBox="1"/>
          <p:nvPr/>
        </p:nvSpPr>
        <p:spPr>
          <a:xfrm>
            <a:off x="1430867" y="3429000"/>
            <a:ext cx="10016065" cy="2185214"/>
          </a:xfrm>
          <a:prstGeom prst="rect">
            <a:avLst/>
          </a:prstGeom>
          <a:noFill/>
        </p:spPr>
        <p:txBody>
          <a:bodyPr wrap="square">
            <a:spAutoFit/>
          </a:bodyPr>
          <a:lstStyle/>
          <a:p>
            <a:pPr algn="ctr"/>
            <a:r>
              <a:rPr lang="en-US" sz="4000" b="1" u="sng" dirty="0"/>
              <a:t> Delete</a:t>
            </a:r>
          </a:p>
          <a:p>
            <a:pPr>
              <a:buFont typeface="Arial" panose="020B0604020202020204" pitchFamily="34" charset="0"/>
              <a:buChar char="•"/>
            </a:pPr>
            <a:r>
              <a:rPr lang="en-US" sz="2400" b="1" dirty="0"/>
              <a:t>Purpose</a:t>
            </a:r>
            <a:r>
              <a:rPr lang="en-US" sz="2400" dirty="0"/>
              <a:t>: This operation enables the removal of an existing permit application.</a:t>
            </a:r>
          </a:p>
          <a:p>
            <a:pPr>
              <a:buFont typeface="Arial" panose="020B0604020202020204" pitchFamily="34" charset="0"/>
              <a:buChar char="•"/>
            </a:pPr>
            <a:r>
              <a:rPr lang="en-US" sz="2400" b="1" dirty="0"/>
              <a:t>Process</a:t>
            </a:r>
            <a:r>
              <a:rPr lang="en-US" sz="2400" dirty="0"/>
              <a:t>: Users can delete an application that is no longer needed, ensuring that only relevant applications remain in the system.</a:t>
            </a:r>
          </a:p>
        </p:txBody>
      </p:sp>
    </p:spTree>
    <p:extLst>
      <p:ext uri="{BB962C8B-B14F-4D97-AF65-F5344CB8AC3E}">
        <p14:creationId xmlns:p14="http://schemas.microsoft.com/office/powerpoint/2010/main" val="96350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13CF0E-A604-76CF-C9F2-0F7CC27C00ED}"/>
              </a:ext>
            </a:extLst>
          </p:cNvPr>
          <p:cNvSpPr txBox="1"/>
          <p:nvPr/>
        </p:nvSpPr>
        <p:spPr>
          <a:xfrm>
            <a:off x="1524000" y="1859340"/>
            <a:ext cx="9931400" cy="3600986"/>
          </a:xfrm>
          <a:prstGeom prst="rect">
            <a:avLst/>
          </a:prstGeom>
          <a:noFill/>
        </p:spPr>
        <p:txBody>
          <a:bodyPr wrap="square">
            <a:spAutoFit/>
          </a:bodyPr>
          <a:lstStyle/>
          <a:p>
            <a:pPr algn="ctr"/>
            <a:r>
              <a:rPr lang="en-US" sz="3600" b="1" u="sng" dirty="0"/>
              <a:t>Conclusion</a:t>
            </a:r>
          </a:p>
          <a:p>
            <a:r>
              <a:rPr lang="en-US" sz="2400" dirty="0"/>
              <a:t>The Work Permit Processing System POC demonstrates a streamlined approach to managing work permit applications and ensuring the validity of employer details. By incorporating basic CRUD operations along with the ability to process and verify applications, the system provides a foundation for a scalable solution that can be integrated into larger regulatory frameworks. The automation of work permit processing reduces human error, increases transparency, and enhances compliance, benefiting both employers and governmental authorities.</a:t>
            </a:r>
          </a:p>
        </p:txBody>
      </p:sp>
    </p:spTree>
    <p:extLst>
      <p:ext uri="{BB962C8B-B14F-4D97-AF65-F5344CB8AC3E}">
        <p14:creationId xmlns:p14="http://schemas.microsoft.com/office/powerpoint/2010/main" val="17268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111A-C072-BE97-6774-1CB9FDEE84BA}"/>
              </a:ext>
            </a:extLst>
          </p:cNvPr>
          <p:cNvSpPr>
            <a:spLocks noGrp="1"/>
          </p:cNvSpPr>
          <p:nvPr>
            <p:ph type="title"/>
          </p:nvPr>
        </p:nvSpPr>
        <p:spPr>
          <a:xfrm>
            <a:off x="2572279" y="3808519"/>
            <a:ext cx="8930747" cy="968861"/>
          </a:xfrm>
        </p:spPr>
        <p:txBody>
          <a:bodyPr/>
          <a:lstStyle/>
          <a:p>
            <a:pPr algn="ctr"/>
            <a:r>
              <a:rPr lang="en-US"/>
              <a:t>Thank You!!</a:t>
            </a:r>
            <a:endParaRPr lang="en-IN" dirty="0"/>
          </a:p>
        </p:txBody>
      </p:sp>
    </p:spTree>
    <p:extLst>
      <p:ext uri="{BB962C8B-B14F-4D97-AF65-F5344CB8AC3E}">
        <p14:creationId xmlns:p14="http://schemas.microsoft.com/office/powerpoint/2010/main" val="1063033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TotalTime>
  <Words>416</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Arimo</vt:lpstr>
      <vt:lpstr>Arimo Bold</vt:lpstr>
      <vt:lpstr>Berlin Sans FB Demi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kirankumar31361@gmail.com</dc:creator>
  <cp:lastModifiedBy>kirankumar31361@gmail.com</cp:lastModifiedBy>
  <cp:revision>2</cp:revision>
  <dcterms:created xsi:type="dcterms:W3CDTF">2024-09-28T04:29:22Z</dcterms:created>
  <dcterms:modified xsi:type="dcterms:W3CDTF">2024-09-28T05:15:59Z</dcterms:modified>
</cp:coreProperties>
</file>