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A9F882-946C-4853-BF46-D5F9F522D87B}">
  <a:tblStyle styleId="{4CA9F882-946C-4853-BF46-D5F9F522D87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d3bad565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ad3bad565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d3bad565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ad3bad5654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d3bad565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ad3bad5654_2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d3bad565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ad3bad5654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d3bad565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ad3bad565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d3bad56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ad3bad565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d3bad565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ad3bad565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d3bad565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ad3bad565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ijsred.com/jan-feb-2024.html" TargetMode="External"/><Relationship Id="rId4" Type="http://schemas.openxmlformats.org/officeDocument/2006/relationships/hyperlink" Target="http://www.ijsred.com/volume7-issue1-part1.html" TargetMode="External"/><Relationship Id="rId5" Type="http://schemas.openxmlformats.org/officeDocument/2006/relationships/hyperlink" Target="https://drive.google.com/drive/folders/1TXQH5GEorLIiSoejf9a4jKLrkLUHbvQ7?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844464" y="1596789"/>
            <a:ext cx="10363200" cy="57384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Verdana"/>
              <a:buNone/>
            </a:pPr>
            <a:r>
              <a:rPr b="1" lang="en-GB" sz="3200">
                <a:latin typeface="Verdana"/>
                <a:ea typeface="Verdana"/>
                <a:cs typeface="Verdana"/>
                <a:sym typeface="Verdana"/>
              </a:rPr>
              <a:t>AI Chatbot for Diagnosis of Acute Diseases</a:t>
            </a:r>
            <a:endParaRPr b="1" sz="3200">
              <a:latin typeface="Verdana"/>
              <a:ea typeface="Verdana"/>
              <a:cs typeface="Verdana"/>
              <a:sym typeface="Verdana"/>
            </a:endParaRPr>
          </a:p>
        </p:txBody>
      </p:sp>
      <p:sp>
        <p:nvSpPr>
          <p:cNvPr id="85" name="Google Shape;85;p13"/>
          <p:cNvSpPr txBox="1"/>
          <p:nvPr>
            <p:ph idx="1" type="subTitle"/>
          </p:nvPr>
        </p:nvSpPr>
        <p:spPr>
          <a:xfrm>
            <a:off x="790469" y="2721956"/>
            <a:ext cx="3970594" cy="5521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GB"/>
              <a:t>Batch Number:</a:t>
            </a:r>
            <a:endParaRPr/>
          </a:p>
          <a:p>
            <a:pPr indent="0" lvl="0" marL="0" rtl="0" algn="l">
              <a:lnSpc>
                <a:spcPct val="90000"/>
              </a:lnSpc>
              <a:spcBef>
                <a:spcPts val="1000"/>
              </a:spcBef>
              <a:spcAft>
                <a:spcPts val="0"/>
              </a:spcAft>
              <a:buClr>
                <a:schemeClr val="dk1"/>
              </a:buClr>
              <a:buSzPts val="2400"/>
              <a:buNone/>
            </a:pPr>
            <a:r>
              <a:t/>
            </a:r>
            <a:endParaRPr/>
          </a:p>
        </p:txBody>
      </p:sp>
      <p:graphicFrame>
        <p:nvGraphicFramePr>
          <p:cNvPr id="86" name="Google Shape;86;p13"/>
          <p:cNvGraphicFramePr/>
          <p:nvPr/>
        </p:nvGraphicFramePr>
        <p:xfrm>
          <a:off x="630904" y="3274141"/>
          <a:ext cx="3000000" cy="3000000"/>
        </p:xfrm>
        <a:graphic>
          <a:graphicData uri="http://schemas.openxmlformats.org/drawingml/2006/table">
            <a:tbl>
              <a:tblPr bandRow="1" firstRow="1">
                <a:noFill/>
                <a:tableStyleId>{4CA9F882-946C-4853-BF46-D5F9F522D87B}</a:tableStyleId>
              </a:tblPr>
              <a:tblGrid>
                <a:gridCol w="2085000"/>
                <a:gridCol w="3333675"/>
              </a:tblGrid>
              <a:tr h="370850">
                <a:tc>
                  <a:txBody>
                    <a:bodyPr/>
                    <a:lstStyle/>
                    <a:p>
                      <a:pPr indent="0" lvl="0" marL="0" marR="0" rtl="0" algn="ctr">
                        <a:spcBef>
                          <a:spcPts val="0"/>
                        </a:spcBef>
                        <a:spcAft>
                          <a:spcPts val="0"/>
                        </a:spcAft>
                        <a:buNone/>
                      </a:pPr>
                      <a:r>
                        <a:rPr b="1" lang="en-GB" sz="2400" u="none" cap="none" strike="noStrike">
                          <a:solidFill>
                            <a:schemeClr val="dk1"/>
                          </a:solidFill>
                        </a:rPr>
                        <a:t>Roll Number</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2400" u="none" cap="none" strike="noStrike">
                          <a:solidFill>
                            <a:schemeClr val="dk1"/>
                          </a:solidFill>
                        </a:rPr>
                        <a:t>Student Name</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20201CIT0091</a:t>
                      </a:r>
                      <a:endParaRPr sz="1800"/>
                    </a:p>
                    <a:p>
                      <a:pPr indent="0" lvl="0" marL="0" marR="0" rtl="0" algn="ctr">
                        <a:spcBef>
                          <a:spcPts val="0"/>
                        </a:spcBef>
                        <a:spcAft>
                          <a:spcPts val="0"/>
                        </a:spcAft>
                        <a:buNone/>
                      </a:pPr>
                      <a:r>
                        <a:rPr lang="en-GB" sz="1800"/>
                        <a:t>20201CIT0059</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GB" sz="1800"/>
                        <a:t>Syed Mohammed Umairullah</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20201CIT0119</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GB" sz="1800"/>
                        <a:t>Syed Asif</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20201CIT0093</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GB" sz="1800"/>
                        <a:t>Kalyan KS</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GB" sz="1800"/>
                        <a:t>20201CIT0109</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GB" sz="1800"/>
                        <a:t>Mohammed Aukib</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GB" sz="1800"/>
                        <a:t>Abhilash S Pole</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87" name="Google Shape;87;p13"/>
          <p:cNvSpPr txBox="1"/>
          <p:nvPr/>
        </p:nvSpPr>
        <p:spPr>
          <a:xfrm>
            <a:off x="6454795" y="3274140"/>
            <a:ext cx="5514292" cy="2433485"/>
          </a:xfrm>
          <a:prstGeom prst="rect">
            <a:avLst/>
          </a:prstGeom>
          <a:noFill/>
          <a:ln>
            <a:noFill/>
          </a:ln>
        </p:spPr>
        <p:txBody>
          <a:bodyPr anchorCtr="0" anchor="t" bIns="45700" lIns="91425" spcFirstLastPara="1" rIns="91425" wrap="square" tIns="45700">
            <a:normAutofit lnSpcReduction="20000"/>
          </a:bodyPr>
          <a:lstStyle/>
          <a:p>
            <a:pPr indent="0" lvl="0" marL="0" marR="0" rtl="0" algn="ctr">
              <a:spcBef>
                <a:spcPts val="0"/>
              </a:spcBef>
              <a:spcAft>
                <a:spcPts val="0"/>
              </a:spcAft>
              <a:buClr>
                <a:schemeClr val="dk1"/>
              </a:buClr>
              <a:buSzPts val="2000"/>
              <a:buFont typeface="Arial"/>
              <a:buNone/>
            </a:pPr>
            <a:r>
              <a:rPr b="1" i="0" lang="en-GB" sz="2000" u="none" cap="none" strike="noStrike">
                <a:solidFill>
                  <a:schemeClr val="dk1"/>
                </a:solidFill>
                <a:latin typeface="Verdana"/>
                <a:ea typeface="Verdana"/>
                <a:cs typeface="Verdana"/>
                <a:sym typeface="Verdana"/>
              </a:rPr>
              <a:t>Under the Supervision of,</a:t>
            </a:r>
            <a:endParaRPr/>
          </a:p>
          <a:p>
            <a:pPr indent="0" lvl="0" marL="0" marR="0" rtl="0" algn="ctr">
              <a:spcBef>
                <a:spcPts val="400"/>
              </a:spcBef>
              <a:spcAft>
                <a:spcPts val="0"/>
              </a:spcAft>
              <a:buClr>
                <a:srgbClr val="323F4F"/>
              </a:buClr>
              <a:buSzPts val="2000"/>
              <a:buFont typeface="Arial"/>
              <a:buNone/>
            </a:pPr>
            <a:r>
              <a:t/>
            </a:r>
            <a:endParaRPr b="1" i="0" sz="2000" u="none" cap="none" strike="noStrike">
              <a:solidFill>
                <a:schemeClr val="dk1"/>
              </a:solidFill>
              <a:latin typeface="Verdana"/>
              <a:ea typeface="Verdana"/>
              <a:cs typeface="Verdana"/>
              <a:sym typeface="Verdana"/>
            </a:endParaRPr>
          </a:p>
          <a:p>
            <a:pPr indent="0" lvl="0" marL="0" marR="0" rtl="0" algn="l">
              <a:spcBef>
                <a:spcPts val="340"/>
              </a:spcBef>
              <a:spcAft>
                <a:spcPts val="0"/>
              </a:spcAft>
              <a:buClr>
                <a:schemeClr val="dk1"/>
              </a:buClr>
              <a:buSzPts val="1700"/>
              <a:buFont typeface="Arial"/>
              <a:buNone/>
            </a:pPr>
            <a:r>
              <a:rPr b="1" i="0" lang="en-GB" sz="1700" u="none" cap="none" strike="noStrike">
                <a:solidFill>
                  <a:schemeClr val="dk1"/>
                </a:solidFill>
                <a:latin typeface="Verdana"/>
                <a:ea typeface="Verdana"/>
                <a:cs typeface="Verdana"/>
                <a:sym typeface="Verdana"/>
              </a:rPr>
              <a:t>Ms. Soum</a:t>
            </a:r>
            <a:r>
              <a:rPr b="1" lang="en-GB" sz="1700">
                <a:solidFill>
                  <a:schemeClr val="dk1"/>
                </a:solidFill>
                <a:latin typeface="Verdana"/>
                <a:ea typeface="Verdana"/>
                <a:cs typeface="Verdana"/>
                <a:sym typeface="Verdana"/>
              </a:rPr>
              <a:t>ya</a:t>
            </a:r>
            <a:endParaRPr/>
          </a:p>
          <a:p>
            <a:pPr indent="0" lvl="0" marL="0" marR="0" rtl="0" algn="l">
              <a:spcBef>
                <a:spcPts val="340"/>
              </a:spcBef>
              <a:spcAft>
                <a:spcPts val="0"/>
              </a:spcAft>
              <a:buClr>
                <a:schemeClr val="dk1"/>
              </a:buClr>
              <a:buSzPts val="1700"/>
              <a:buFont typeface="Arial"/>
              <a:buNone/>
            </a:pPr>
            <a:r>
              <a:t/>
            </a:r>
            <a:endParaRPr b="1" sz="1700">
              <a:solidFill>
                <a:schemeClr val="dk1"/>
              </a:solidFill>
              <a:latin typeface="Verdana"/>
              <a:ea typeface="Verdana"/>
              <a:cs typeface="Verdana"/>
              <a:sym typeface="Verdana"/>
            </a:endParaRPr>
          </a:p>
          <a:p>
            <a:pPr indent="0" lvl="0" marL="0" marR="0" rtl="0" algn="l">
              <a:spcBef>
                <a:spcPts val="340"/>
              </a:spcBef>
              <a:spcAft>
                <a:spcPts val="0"/>
              </a:spcAft>
              <a:buClr>
                <a:schemeClr val="dk1"/>
              </a:buClr>
              <a:buSzPts val="1700"/>
              <a:buFont typeface="Arial"/>
              <a:buNone/>
            </a:pPr>
            <a:r>
              <a:rPr b="1" i="0" lang="en-GB" sz="1700" u="none" cap="none" strike="noStrike">
                <a:solidFill>
                  <a:schemeClr val="dk1"/>
                </a:solidFill>
                <a:latin typeface="Verdana"/>
                <a:ea typeface="Verdana"/>
                <a:cs typeface="Verdana"/>
                <a:sym typeface="Verdana"/>
              </a:rPr>
              <a:t>Assistant Professor</a:t>
            </a:r>
            <a:endParaRPr/>
          </a:p>
          <a:p>
            <a:pPr indent="0" lvl="0" marL="0" marR="0" rtl="0" algn="l">
              <a:spcBef>
                <a:spcPts val="340"/>
              </a:spcBef>
              <a:spcAft>
                <a:spcPts val="0"/>
              </a:spcAft>
              <a:buClr>
                <a:schemeClr val="dk1"/>
              </a:buClr>
              <a:buSzPts val="1700"/>
              <a:buFont typeface="Arial"/>
              <a:buNone/>
            </a:pPr>
            <a:r>
              <a:rPr b="1" i="0" lang="en-GB" sz="1700" u="none" cap="none" strike="noStrike">
                <a:solidFill>
                  <a:schemeClr val="dk1"/>
                </a:solidFill>
                <a:latin typeface="Verdana"/>
                <a:ea typeface="Verdana"/>
                <a:cs typeface="Verdana"/>
                <a:sym typeface="Verdana"/>
              </a:rPr>
              <a:t>School of Computer Science Engineering &amp; Information Science</a:t>
            </a:r>
            <a:endParaRPr/>
          </a:p>
          <a:p>
            <a:pPr indent="0" lvl="0" marL="0" marR="0" rtl="0" algn="l">
              <a:spcBef>
                <a:spcPts val="340"/>
              </a:spcBef>
              <a:spcAft>
                <a:spcPts val="0"/>
              </a:spcAft>
              <a:buClr>
                <a:schemeClr val="dk1"/>
              </a:buClr>
              <a:buSzPts val="1700"/>
              <a:buFont typeface="Arial"/>
              <a:buNone/>
            </a:pPr>
            <a:r>
              <a:rPr b="1" i="0" lang="en-GB" sz="1700" u="none" cap="none" strike="noStrike">
                <a:solidFill>
                  <a:schemeClr val="dk1"/>
                </a:solidFill>
                <a:latin typeface="Verdana"/>
                <a:ea typeface="Verdana"/>
                <a:cs typeface="Verdana"/>
                <a:sym typeface="Verdana"/>
              </a:rPr>
              <a:t>Presidency University</a:t>
            </a:r>
            <a:endParaRPr/>
          </a:p>
          <a:p>
            <a:pPr indent="0" lvl="0" marL="0" marR="0" rtl="0" algn="l">
              <a:spcBef>
                <a:spcPts val="400"/>
              </a:spcBef>
              <a:spcAft>
                <a:spcPts val="0"/>
              </a:spcAft>
              <a:buClr>
                <a:srgbClr val="323F4F"/>
              </a:buClr>
              <a:buSzPts val="2000"/>
              <a:buFont typeface="Arial"/>
              <a:buNone/>
            </a:pPr>
            <a:r>
              <a:t/>
            </a:r>
            <a:endParaRPr b="1" i="0" sz="2000" u="none" cap="none" strike="noStrike">
              <a:solidFill>
                <a:srgbClr val="323F4F"/>
              </a:solidFill>
              <a:latin typeface="Verdana"/>
              <a:ea typeface="Verdana"/>
              <a:cs typeface="Verdana"/>
              <a:sym typeface="Verdana"/>
            </a:endParaRPr>
          </a:p>
        </p:txBody>
      </p:sp>
      <p:sp>
        <p:nvSpPr>
          <p:cNvPr id="88" name="Google Shape;88;p13"/>
          <p:cNvSpPr txBox="1"/>
          <p:nvPr/>
        </p:nvSpPr>
        <p:spPr>
          <a:xfrm>
            <a:off x="790469" y="334088"/>
            <a:ext cx="10700946" cy="10306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b="1" i="0" lang="en-GB" sz="2800" u="none" cap="none" strike="noStrike">
                <a:solidFill>
                  <a:schemeClr val="dk1"/>
                </a:solidFill>
                <a:latin typeface="Verdana"/>
                <a:ea typeface="Verdana"/>
                <a:cs typeface="Verdana"/>
                <a:sym typeface="Verdana"/>
              </a:rPr>
              <a:t>PIP104 PROFESSIONAL PRACTICE-II</a:t>
            </a:r>
            <a:endParaRPr/>
          </a:p>
          <a:p>
            <a:pPr indent="0" lvl="0" marL="0" marR="0" rtl="0" algn="ctr">
              <a:spcBef>
                <a:spcPts val="560"/>
              </a:spcBef>
              <a:spcAft>
                <a:spcPts val="0"/>
              </a:spcAft>
              <a:buClr>
                <a:schemeClr val="dk1"/>
              </a:buClr>
              <a:buSzPts val="2800"/>
              <a:buFont typeface="Arial"/>
              <a:buNone/>
            </a:pPr>
            <a:r>
              <a:rPr b="1" i="0" lang="en-GB" sz="2800" u="none" cap="none" strike="noStrike">
                <a:solidFill>
                  <a:schemeClr val="dk1"/>
                </a:solidFill>
                <a:latin typeface="Verdana"/>
                <a:ea typeface="Verdana"/>
                <a:cs typeface="Verdana"/>
                <a:sym typeface="Verdana"/>
              </a:rPr>
              <a:t>VIVA-VOCE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Objectives</a:t>
            </a:r>
            <a:endParaRPr/>
          </a:p>
        </p:txBody>
      </p:sp>
      <p:sp>
        <p:nvSpPr>
          <p:cNvPr id="142" name="Google Shape;14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6550" lvl="0" marL="457200" rtl="0" algn="just">
              <a:lnSpc>
                <a:spcPct val="150000"/>
              </a:lnSpc>
              <a:spcBef>
                <a:spcPts val="0"/>
              </a:spcBef>
              <a:spcAft>
                <a:spcPts val="0"/>
              </a:spcAft>
              <a:buSzPts val="1700"/>
              <a:buFont typeface="Verdana"/>
              <a:buChar char="●"/>
            </a:pPr>
            <a:r>
              <a:rPr lang="en-GB" sz="1700">
                <a:latin typeface="Verdana"/>
                <a:ea typeface="Verdana"/>
                <a:cs typeface="Verdana"/>
                <a:sym typeface="Verdana"/>
              </a:rPr>
              <a:t>Create a chatbot that predicts health conditions based on user-input symptoms.</a:t>
            </a:r>
            <a:endParaRPr sz="1700">
              <a:latin typeface="Verdana"/>
              <a:ea typeface="Verdana"/>
              <a:cs typeface="Verdana"/>
              <a:sym typeface="Verdana"/>
            </a:endParaRPr>
          </a:p>
          <a:p>
            <a:pPr indent="-336550" lvl="0" marL="457200" rtl="0" algn="just">
              <a:lnSpc>
                <a:spcPct val="150000"/>
              </a:lnSpc>
              <a:spcBef>
                <a:spcPts val="0"/>
              </a:spcBef>
              <a:spcAft>
                <a:spcPts val="0"/>
              </a:spcAft>
              <a:buSzPts val="1700"/>
              <a:buFont typeface="Verdana"/>
              <a:buChar char="●"/>
            </a:pPr>
            <a:r>
              <a:rPr lang="en-GB" sz="1700">
                <a:latin typeface="Verdana"/>
                <a:ea typeface="Verdana"/>
                <a:cs typeface="Verdana"/>
                <a:sym typeface="Verdana"/>
              </a:rPr>
              <a:t>Chatbot should allow user to input symptoms and duration for personalized predictions.</a:t>
            </a:r>
            <a:endParaRPr sz="1700">
              <a:latin typeface="Verdana"/>
              <a:ea typeface="Verdana"/>
              <a:cs typeface="Verdana"/>
              <a:sym typeface="Verdana"/>
            </a:endParaRPr>
          </a:p>
          <a:p>
            <a:pPr indent="-336550" lvl="0" marL="457200" rtl="0" algn="just">
              <a:lnSpc>
                <a:spcPct val="150000"/>
              </a:lnSpc>
              <a:spcBef>
                <a:spcPts val="0"/>
              </a:spcBef>
              <a:spcAft>
                <a:spcPts val="0"/>
              </a:spcAft>
              <a:buSzPts val="1700"/>
              <a:buFont typeface="Verdana"/>
              <a:buChar char="●"/>
            </a:pPr>
            <a:r>
              <a:rPr lang="en-GB" sz="1700">
                <a:latin typeface="Verdana"/>
                <a:ea typeface="Verdana"/>
                <a:cs typeface="Verdana"/>
                <a:sym typeface="Verdana"/>
              </a:rPr>
              <a:t>Create a User-friendly interface for easy health status checks.</a:t>
            </a:r>
            <a:endParaRPr sz="1700">
              <a:latin typeface="Verdana"/>
              <a:ea typeface="Verdana"/>
              <a:cs typeface="Verdana"/>
              <a:sym typeface="Verdana"/>
            </a:endParaRPr>
          </a:p>
          <a:p>
            <a:pPr indent="-336550" lvl="0" marL="457200" rtl="0" algn="just">
              <a:lnSpc>
                <a:spcPct val="150000"/>
              </a:lnSpc>
              <a:spcBef>
                <a:spcPts val="0"/>
              </a:spcBef>
              <a:spcAft>
                <a:spcPts val="0"/>
              </a:spcAft>
              <a:buSzPts val="1700"/>
              <a:buFont typeface="Verdana"/>
              <a:buChar char="●"/>
            </a:pPr>
            <a:r>
              <a:rPr lang="en-GB" sz="1700">
                <a:latin typeface="Verdana"/>
                <a:ea typeface="Verdana"/>
                <a:cs typeface="Verdana"/>
                <a:sym typeface="Verdana"/>
              </a:rPr>
              <a:t>Chatbot should be easy to access and use for people in rural areas.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838200" y="1736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System Design &amp; Implementation</a:t>
            </a:r>
            <a:endParaRPr b="1"/>
          </a:p>
        </p:txBody>
      </p:sp>
      <p:pic>
        <p:nvPicPr>
          <p:cNvPr id="148" name="Google Shape;148;p23"/>
          <p:cNvPicPr preferRelativeResize="0"/>
          <p:nvPr/>
        </p:nvPicPr>
        <p:blipFill rotWithShape="1">
          <a:blip r:embed="rId3">
            <a:alphaModFix/>
          </a:blip>
          <a:srcRect b="2119" l="-3880" r="3880" t="-2120"/>
          <a:stretch/>
        </p:blipFill>
        <p:spPr>
          <a:xfrm>
            <a:off x="1118674" y="781651"/>
            <a:ext cx="9401424" cy="528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Timeline of Project</a:t>
            </a:r>
            <a:endParaRPr/>
          </a:p>
        </p:txBody>
      </p:sp>
      <p:sp>
        <p:nvSpPr>
          <p:cNvPr id="154" name="Google Shape;15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98450" lvl="0" marL="342900" rtl="0" algn="l">
              <a:lnSpc>
                <a:spcPct val="100000"/>
              </a:lnSpc>
              <a:spcBef>
                <a:spcPts val="360"/>
              </a:spcBef>
              <a:spcAft>
                <a:spcPts val="0"/>
              </a:spcAft>
              <a:buSzPts val="1700"/>
              <a:buChar char="•"/>
            </a:pPr>
            <a:r>
              <a:rPr b="1" lang="en-GB" sz="1700">
                <a:latin typeface="Verdana"/>
                <a:ea typeface="Verdana"/>
                <a:cs typeface="Verdana"/>
                <a:sym typeface="Verdana"/>
              </a:rPr>
              <a:t>Define Project Scope:</a:t>
            </a:r>
            <a:r>
              <a:rPr lang="en-GB" sz="1700">
                <a:latin typeface="Verdana"/>
                <a:ea typeface="Verdana"/>
                <a:cs typeface="Verdana"/>
                <a:sym typeface="Verdana"/>
              </a:rPr>
              <a:t> 10/11/23 - 14/11/23</a:t>
            </a:r>
            <a:endParaRPr sz="1700">
              <a:latin typeface="Verdana"/>
              <a:ea typeface="Verdana"/>
              <a:cs typeface="Verdana"/>
              <a:sym typeface="Verdana"/>
            </a:endParaRPr>
          </a:p>
          <a:p>
            <a:pPr indent="-298450" lvl="0" marL="342900" rtl="0" algn="l">
              <a:lnSpc>
                <a:spcPct val="100000"/>
              </a:lnSpc>
              <a:spcBef>
                <a:spcPts val="360"/>
              </a:spcBef>
              <a:spcAft>
                <a:spcPts val="0"/>
              </a:spcAft>
              <a:buSzPts val="1700"/>
              <a:buChar char="•"/>
            </a:pPr>
            <a:r>
              <a:rPr b="1" lang="en-GB" sz="1700">
                <a:latin typeface="Verdana"/>
                <a:ea typeface="Verdana"/>
                <a:cs typeface="Verdana"/>
                <a:sym typeface="Verdana"/>
              </a:rPr>
              <a:t>Collect Data:</a:t>
            </a:r>
            <a:r>
              <a:rPr lang="en-GB" sz="1700">
                <a:latin typeface="Verdana"/>
                <a:ea typeface="Verdana"/>
                <a:cs typeface="Verdana"/>
                <a:sym typeface="Verdana"/>
              </a:rPr>
              <a:t> 15/11/23 - 20/11/23</a:t>
            </a:r>
            <a:endParaRPr sz="1700">
              <a:latin typeface="Verdana"/>
              <a:ea typeface="Verdana"/>
              <a:cs typeface="Verdana"/>
              <a:sym typeface="Verdana"/>
            </a:endParaRPr>
          </a:p>
          <a:p>
            <a:pPr indent="-298450" lvl="0" marL="342900" rtl="0" algn="l">
              <a:lnSpc>
                <a:spcPct val="100000"/>
              </a:lnSpc>
              <a:spcBef>
                <a:spcPts val="360"/>
              </a:spcBef>
              <a:spcAft>
                <a:spcPts val="0"/>
              </a:spcAft>
              <a:buSzPts val="1700"/>
              <a:buChar char="•"/>
            </a:pPr>
            <a:r>
              <a:rPr b="1" lang="en-GB" sz="1700">
                <a:latin typeface="Verdana"/>
                <a:ea typeface="Verdana"/>
                <a:cs typeface="Verdana"/>
                <a:sym typeface="Verdana"/>
              </a:rPr>
              <a:t>Preprocess Data:</a:t>
            </a:r>
            <a:r>
              <a:rPr lang="en-GB" sz="1700">
                <a:latin typeface="Verdana"/>
                <a:ea typeface="Verdana"/>
                <a:cs typeface="Verdana"/>
                <a:sym typeface="Verdana"/>
              </a:rPr>
              <a:t> 20/11/23 - 27/11/23</a:t>
            </a:r>
            <a:endParaRPr sz="1700">
              <a:latin typeface="Verdana"/>
              <a:ea typeface="Verdana"/>
              <a:cs typeface="Verdana"/>
              <a:sym typeface="Verdana"/>
            </a:endParaRPr>
          </a:p>
          <a:p>
            <a:pPr indent="-298450" lvl="0" marL="342900" rtl="0" algn="l">
              <a:lnSpc>
                <a:spcPct val="100000"/>
              </a:lnSpc>
              <a:spcBef>
                <a:spcPts val="360"/>
              </a:spcBef>
              <a:spcAft>
                <a:spcPts val="0"/>
              </a:spcAft>
              <a:buSzPts val="1700"/>
              <a:buChar char="•"/>
            </a:pPr>
            <a:r>
              <a:rPr b="1" lang="en-GB" sz="1700">
                <a:latin typeface="Verdana"/>
                <a:ea typeface="Verdana"/>
                <a:cs typeface="Verdana"/>
                <a:sym typeface="Verdana"/>
              </a:rPr>
              <a:t>Choose a Model:</a:t>
            </a:r>
            <a:r>
              <a:rPr lang="en-GB" sz="1700">
                <a:latin typeface="Verdana"/>
                <a:ea typeface="Verdana"/>
                <a:cs typeface="Verdana"/>
                <a:sym typeface="Verdana"/>
              </a:rPr>
              <a:t> 28/11/23 - 03/12/23</a:t>
            </a:r>
            <a:endParaRPr sz="1700">
              <a:latin typeface="Verdana"/>
              <a:ea typeface="Verdana"/>
              <a:cs typeface="Verdana"/>
              <a:sym typeface="Verdana"/>
            </a:endParaRPr>
          </a:p>
          <a:p>
            <a:pPr indent="-298450" lvl="0" marL="342900" rtl="0" algn="l">
              <a:lnSpc>
                <a:spcPct val="100000"/>
              </a:lnSpc>
              <a:spcBef>
                <a:spcPts val="360"/>
              </a:spcBef>
              <a:spcAft>
                <a:spcPts val="0"/>
              </a:spcAft>
              <a:buSzPts val="1700"/>
              <a:buChar char="•"/>
            </a:pPr>
            <a:r>
              <a:rPr b="1" lang="en-GB" sz="1700">
                <a:latin typeface="Verdana"/>
                <a:ea typeface="Verdana"/>
                <a:cs typeface="Verdana"/>
                <a:sym typeface="Verdana"/>
              </a:rPr>
              <a:t>Integrate with Chatbot Framework:</a:t>
            </a:r>
            <a:r>
              <a:rPr lang="en-GB" sz="1700">
                <a:latin typeface="Verdana"/>
                <a:ea typeface="Verdana"/>
                <a:cs typeface="Verdana"/>
                <a:sym typeface="Verdana"/>
              </a:rPr>
              <a:t> 04/12/23 - 19/12/23</a:t>
            </a:r>
            <a:endParaRPr sz="1700">
              <a:latin typeface="Verdana"/>
              <a:ea typeface="Verdana"/>
              <a:cs typeface="Verdana"/>
              <a:sym typeface="Verdana"/>
            </a:endParaRPr>
          </a:p>
          <a:p>
            <a:pPr indent="-298450" lvl="0" marL="342900" rtl="0" algn="l">
              <a:lnSpc>
                <a:spcPct val="100000"/>
              </a:lnSpc>
              <a:spcBef>
                <a:spcPts val="360"/>
              </a:spcBef>
              <a:spcAft>
                <a:spcPts val="0"/>
              </a:spcAft>
              <a:buSzPts val="1700"/>
              <a:buChar char="•"/>
            </a:pPr>
            <a:r>
              <a:rPr b="1" lang="en-GB" sz="1700">
                <a:latin typeface="Verdana"/>
                <a:ea typeface="Verdana"/>
                <a:cs typeface="Verdana"/>
                <a:sym typeface="Verdana"/>
              </a:rPr>
              <a:t>Test and Refine:</a:t>
            </a:r>
            <a:r>
              <a:rPr lang="en-GB" sz="1700">
                <a:latin typeface="Verdana"/>
                <a:ea typeface="Verdana"/>
                <a:cs typeface="Verdana"/>
                <a:sym typeface="Verdana"/>
              </a:rPr>
              <a:t> 20/12/23 - 04/01/24</a:t>
            </a:r>
            <a:endParaRPr sz="1700">
              <a:latin typeface="Verdana"/>
              <a:ea typeface="Verdana"/>
              <a:cs typeface="Verdana"/>
              <a:sym typeface="Verdana"/>
            </a:endParaRPr>
          </a:p>
          <a:p>
            <a:pPr indent="-298450" lvl="0" marL="342900" rtl="0" algn="l">
              <a:lnSpc>
                <a:spcPct val="100000"/>
              </a:lnSpc>
              <a:spcBef>
                <a:spcPts val="360"/>
              </a:spcBef>
              <a:spcAft>
                <a:spcPts val="0"/>
              </a:spcAft>
              <a:buSzPts val="1700"/>
              <a:buChar char="•"/>
            </a:pPr>
            <a:r>
              <a:rPr b="1" lang="en-GB" sz="1700">
                <a:latin typeface="Verdana"/>
                <a:ea typeface="Verdana"/>
                <a:cs typeface="Verdana"/>
                <a:sym typeface="Verdana"/>
              </a:rPr>
              <a:t>Updates and Final Report:</a:t>
            </a:r>
            <a:r>
              <a:rPr lang="en-GB" sz="1700">
                <a:latin typeface="Verdana"/>
                <a:ea typeface="Verdana"/>
                <a:cs typeface="Verdana"/>
                <a:sym typeface="Verdana"/>
              </a:rPr>
              <a:t> 05/01/24 - 08/01/24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Timeline of Project</a:t>
            </a:r>
            <a:endParaRPr/>
          </a:p>
        </p:txBody>
      </p:sp>
      <p:pic>
        <p:nvPicPr>
          <p:cNvPr id="160" name="Google Shape;160;p25"/>
          <p:cNvPicPr preferRelativeResize="0"/>
          <p:nvPr/>
        </p:nvPicPr>
        <p:blipFill rotWithShape="1">
          <a:blip r:embed="rId3">
            <a:alphaModFix/>
          </a:blip>
          <a:srcRect b="0" l="941" r="0" t="0"/>
          <a:stretch/>
        </p:blipFill>
        <p:spPr>
          <a:xfrm>
            <a:off x="535150" y="1914613"/>
            <a:ext cx="10945651" cy="302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Outcomes / Results Obtained</a:t>
            </a:r>
            <a:endParaRPr b="1"/>
          </a:p>
        </p:txBody>
      </p:sp>
      <p:sp>
        <p:nvSpPr>
          <p:cNvPr id="166" name="Google Shape;16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800"/>
              <a:buNone/>
            </a:pPr>
            <a:r>
              <a:rPr lang="en-GB" sz="1800">
                <a:latin typeface="Verdana"/>
                <a:ea typeface="Verdana"/>
                <a:cs typeface="Verdana"/>
                <a:sym typeface="Verdana"/>
              </a:rPr>
              <a:t>● Predicts health conditions based on user-input symptoms.</a:t>
            </a:r>
            <a:endParaRPr sz="1800">
              <a:latin typeface="Verdana"/>
              <a:ea typeface="Verdana"/>
              <a:cs typeface="Verdana"/>
              <a:sym typeface="Verdana"/>
            </a:endParaRPr>
          </a:p>
          <a:p>
            <a:pPr indent="0" lvl="0" marL="0" rtl="0" algn="l">
              <a:lnSpc>
                <a:spcPct val="100000"/>
              </a:lnSpc>
              <a:spcBef>
                <a:spcPts val="0"/>
              </a:spcBef>
              <a:spcAft>
                <a:spcPts val="0"/>
              </a:spcAft>
              <a:buClr>
                <a:schemeClr val="dk1"/>
              </a:buClr>
              <a:buSzPts val="1800"/>
              <a:buFont typeface="Arial"/>
              <a:buNone/>
            </a:pPr>
            <a:r>
              <a:t/>
            </a:r>
            <a:endParaRPr sz="1800">
              <a:latin typeface="Verdana"/>
              <a:ea typeface="Verdana"/>
              <a:cs typeface="Verdana"/>
              <a:sym typeface="Verdana"/>
            </a:endParaRPr>
          </a:p>
          <a:p>
            <a:pPr indent="0" lvl="0" marL="0" rtl="0" algn="l">
              <a:lnSpc>
                <a:spcPct val="100000"/>
              </a:lnSpc>
              <a:spcBef>
                <a:spcPts val="360"/>
              </a:spcBef>
              <a:spcAft>
                <a:spcPts val="0"/>
              </a:spcAft>
              <a:buClr>
                <a:schemeClr val="dk1"/>
              </a:buClr>
              <a:buSzPts val="1800"/>
              <a:buNone/>
            </a:pPr>
            <a:r>
              <a:rPr lang="en-GB" sz="1800">
                <a:latin typeface="Verdana"/>
                <a:ea typeface="Verdana"/>
                <a:cs typeface="Verdana"/>
                <a:sym typeface="Verdana"/>
              </a:rPr>
              <a:t>● Allows users to input symptoms and duration for personalized predictions.</a:t>
            </a:r>
            <a:endParaRPr sz="1800">
              <a:latin typeface="Verdana"/>
              <a:ea typeface="Verdana"/>
              <a:cs typeface="Verdana"/>
              <a:sym typeface="Verdana"/>
            </a:endParaRPr>
          </a:p>
          <a:p>
            <a:pPr indent="0" lvl="0" marL="0" rtl="0" algn="l">
              <a:lnSpc>
                <a:spcPct val="100000"/>
              </a:lnSpc>
              <a:spcBef>
                <a:spcPts val="360"/>
              </a:spcBef>
              <a:spcAft>
                <a:spcPts val="0"/>
              </a:spcAft>
              <a:buClr>
                <a:schemeClr val="dk1"/>
              </a:buClr>
              <a:buSzPts val="1800"/>
              <a:buFont typeface="Arial"/>
              <a:buNone/>
            </a:pPr>
            <a:r>
              <a:t/>
            </a:r>
            <a:endParaRPr sz="1800">
              <a:latin typeface="Verdana"/>
              <a:ea typeface="Verdana"/>
              <a:cs typeface="Verdana"/>
              <a:sym typeface="Verdana"/>
            </a:endParaRPr>
          </a:p>
          <a:p>
            <a:pPr indent="0" lvl="0" marL="0" rtl="0" algn="l">
              <a:lnSpc>
                <a:spcPct val="100000"/>
              </a:lnSpc>
              <a:spcBef>
                <a:spcPts val="360"/>
              </a:spcBef>
              <a:spcAft>
                <a:spcPts val="0"/>
              </a:spcAft>
              <a:buClr>
                <a:schemeClr val="dk1"/>
              </a:buClr>
              <a:buSzPts val="1800"/>
              <a:buNone/>
            </a:pPr>
            <a:r>
              <a:rPr lang="en-GB" sz="1800">
                <a:latin typeface="Verdana"/>
                <a:ea typeface="Verdana"/>
                <a:cs typeface="Verdana"/>
                <a:sym typeface="Verdana"/>
              </a:rPr>
              <a:t>● User-friendly interface for easy health status checks.</a:t>
            </a:r>
            <a:endParaRPr sz="1800">
              <a:latin typeface="Verdana"/>
              <a:ea typeface="Verdana"/>
              <a:cs typeface="Verdana"/>
              <a:sym typeface="Verdana"/>
            </a:endParaRPr>
          </a:p>
          <a:p>
            <a:pPr indent="0" lvl="0" marL="0" rtl="0" algn="l">
              <a:lnSpc>
                <a:spcPct val="100000"/>
              </a:lnSpc>
              <a:spcBef>
                <a:spcPts val="360"/>
              </a:spcBef>
              <a:spcAft>
                <a:spcPts val="0"/>
              </a:spcAft>
              <a:buClr>
                <a:schemeClr val="dk1"/>
              </a:buClr>
              <a:buSzPts val="1800"/>
              <a:buFont typeface="Arial"/>
              <a:buNone/>
            </a:pPr>
            <a:r>
              <a:t/>
            </a:r>
            <a:endParaRPr sz="1800">
              <a:latin typeface="Verdana"/>
              <a:ea typeface="Verdana"/>
              <a:cs typeface="Verdana"/>
              <a:sym typeface="Verdana"/>
            </a:endParaRPr>
          </a:p>
          <a:p>
            <a:pPr indent="0" lvl="0" marL="0" rtl="0" algn="l">
              <a:lnSpc>
                <a:spcPct val="100000"/>
              </a:lnSpc>
              <a:spcBef>
                <a:spcPts val="360"/>
              </a:spcBef>
              <a:spcAft>
                <a:spcPts val="0"/>
              </a:spcAft>
              <a:buClr>
                <a:schemeClr val="dk1"/>
              </a:buClr>
              <a:buSzPts val="1800"/>
              <a:buFont typeface="Arial"/>
              <a:buNone/>
            </a:pPr>
            <a:r>
              <a:rPr lang="en-GB" sz="1800">
                <a:latin typeface="Verdana"/>
                <a:ea typeface="Verdana"/>
                <a:cs typeface="Verdana"/>
                <a:sym typeface="Verdana"/>
              </a:rPr>
              <a:t>● Easy to access and use for people in rural areas.</a:t>
            </a:r>
            <a:endParaRPr sz="1800">
              <a:latin typeface="Verdana"/>
              <a:ea typeface="Verdana"/>
              <a:cs typeface="Verdana"/>
              <a:sym typeface="Verdana"/>
            </a:endParaRPr>
          </a:p>
          <a:p>
            <a:pPr indent="0" lvl="0" marL="0" rtl="0" algn="l">
              <a:lnSpc>
                <a:spcPct val="100000"/>
              </a:lnSpc>
              <a:spcBef>
                <a:spcPts val="360"/>
              </a:spcBef>
              <a:spcAft>
                <a:spcPts val="0"/>
              </a:spcAft>
              <a:buClr>
                <a:schemeClr val="dk1"/>
              </a:buClr>
              <a:buSzPts val="18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Outcomes / Results Obtained</a:t>
            </a:r>
            <a:endParaRPr b="1"/>
          </a:p>
        </p:txBody>
      </p:sp>
      <p:pic>
        <p:nvPicPr>
          <p:cNvPr id="172" name="Google Shape;172;p27"/>
          <p:cNvPicPr preferRelativeResize="0"/>
          <p:nvPr/>
        </p:nvPicPr>
        <p:blipFill>
          <a:blip r:embed="rId3">
            <a:alphaModFix/>
          </a:blip>
          <a:stretch>
            <a:fillRect/>
          </a:stretch>
        </p:blipFill>
        <p:spPr>
          <a:xfrm>
            <a:off x="3167050" y="1252538"/>
            <a:ext cx="5857875" cy="4352925"/>
          </a:xfrm>
          <a:prstGeom prst="rect">
            <a:avLst/>
          </a:prstGeom>
          <a:noFill/>
          <a:ln>
            <a:noFill/>
          </a:ln>
          <a:effectLst>
            <a:outerShdw blurRad="57150" rotWithShape="0" algn="bl" dir="786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Outcomes / Results Obtained</a:t>
            </a:r>
            <a:endParaRPr b="1"/>
          </a:p>
        </p:txBody>
      </p:sp>
      <p:pic>
        <p:nvPicPr>
          <p:cNvPr id="178" name="Google Shape;178;p28"/>
          <p:cNvPicPr preferRelativeResize="0"/>
          <p:nvPr/>
        </p:nvPicPr>
        <p:blipFill>
          <a:blip r:embed="rId3">
            <a:alphaModFix/>
          </a:blip>
          <a:stretch>
            <a:fillRect/>
          </a:stretch>
        </p:blipFill>
        <p:spPr>
          <a:xfrm>
            <a:off x="3143250" y="1185850"/>
            <a:ext cx="5905500" cy="448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Conclusion and Future Developments</a:t>
            </a:r>
            <a:endParaRPr/>
          </a:p>
        </p:txBody>
      </p:sp>
      <p:sp>
        <p:nvSpPr>
          <p:cNvPr id="184" name="Google Shape;184;p29"/>
          <p:cNvSpPr txBox="1"/>
          <p:nvPr>
            <p:ph idx="1" type="body"/>
          </p:nvPr>
        </p:nvSpPr>
        <p:spPr>
          <a:xfrm>
            <a:off x="838200" y="1597025"/>
            <a:ext cx="10515600" cy="4351200"/>
          </a:xfrm>
          <a:prstGeom prst="rect">
            <a:avLst/>
          </a:prstGeom>
          <a:noFill/>
          <a:ln>
            <a:noFill/>
          </a:ln>
        </p:spPr>
        <p:txBody>
          <a:bodyPr anchorCtr="0" anchor="t" bIns="45700" lIns="91425" spcFirstLastPara="1" rIns="91425" wrap="square" tIns="45700">
            <a:normAutofit/>
          </a:bodyPr>
          <a:lstStyle/>
          <a:p>
            <a:pPr indent="-298450" lvl="0" marL="342900" rtl="0" algn="l">
              <a:lnSpc>
                <a:spcPct val="100000"/>
              </a:lnSpc>
              <a:spcBef>
                <a:spcPts val="200"/>
              </a:spcBef>
              <a:spcAft>
                <a:spcPts val="0"/>
              </a:spcAft>
              <a:buSzPts val="1700"/>
              <a:buChar char="•"/>
            </a:pPr>
            <a:r>
              <a:rPr lang="en-GB" sz="1700">
                <a:latin typeface="Verdana"/>
                <a:ea typeface="Verdana"/>
                <a:cs typeface="Verdana"/>
                <a:sym typeface="Verdana"/>
              </a:rPr>
              <a:t>In a landscape where limited doctor availability poses a challenge to healthcare access, the integration of artificial intelligence emerges as a promising solution. </a:t>
            </a:r>
            <a:endParaRPr sz="1700">
              <a:latin typeface="Verdana"/>
              <a:ea typeface="Verdana"/>
              <a:cs typeface="Verdana"/>
              <a:sym typeface="Verdana"/>
            </a:endParaRPr>
          </a:p>
          <a:p>
            <a:pPr indent="0" lvl="0" marL="342900" rtl="0" algn="l">
              <a:lnSpc>
                <a:spcPct val="100000"/>
              </a:lnSpc>
              <a:spcBef>
                <a:spcPts val="200"/>
              </a:spcBef>
              <a:spcAft>
                <a:spcPts val="0"/>
              </a:spcAft>
              <a:buClr>
                <a:schemeClr val="dk1"/>
              </a:buClr>
              <a:buSzPts val="1100"/>
              <a:buFont typeface="Arial"/>
              <a:buNone/>
            </a:pPr>
            <a:r>
              <a:t/>
            </a:r>
            <a:endParaRPr sz="1700">
              <a:latin typeface="Verdana"/>
              <a:ea typeface="Verdana"/>
              <a:cs typeface="Verdana"/>
              <a:sym typeface="Verdana"/>
            </a:endParaRPr>
          </a:p>
          <a:p>
            <a:pPr indent="-298450" lvl="0" marL="342900" rtl="0" algn="l">
              <a:lnSpc>
                <a:spcPct val="100000"/>
              </a:lnSpc>
              <a:spcBef>
                <a:spcPts val="200"/>
              </a:spcBef>
              <a:spcAft>
                <a:spcPts val="0"/>
              </a:spcAft>
              <a:buSzPts val="1700"/>
              <a:buChar char="•"/>
            </a:pPr>
            <a:r>
              <a:rPr lang="en-GB" sz="1700">
                <a:latin typeface="Verdana"/>
                <a:ea typeface="Verdana"/>
                <a:cs typeface="Verdana"/>
                <a:sym typeface="Verdana"/>
              </a:rPr>
              <a:t>Leveraging the capabilities of digital assistants like Google and Alexa, an AI-based "doctor" can effectively diagnose common ailments, providing accessible healthcare solutions. </a:t>
            </a:r>
            <a:endParaRPr sz="1700">
              <a:latin typeface="Verdana"/>
              <a:ea typeface="Verdana"/>
              <a:cs typeface="Verdana"/>
              <a:sym typeface="Verdana"/>
            </a:endParaRPr>
          </a:p>
          <a:p>
            <a:pPr indent="0" lvl="0" marL="342900" rtl="0" algn="l">
              <a:lnSpc>
                <a:spcPct val="100000"/>
              </a:lnSpc>
              <a:spcBef>
                <a:spcPts val="200"/>
              </a:spcBef>
              <a:spcAft>
                <a:spcPts val="0"/>
              </a:spcAft>
              <a:buClr>
                <a:schemeClr val="dk1"/>
              </a:buClr>
              <a:buSzPts val="1100"/>
              <a:buFont typeface="Arial"/>
              <a:buNone/>
            </a:pPr>
            <a:r>
              <a:t/>
            </a:r>
            <a:endParaRPr sz="1700">
              <a:latin typeface="Verdana"/>
              <a:ea typeface="Verdana"/>
              <a:cs typeface="Verdana"/>
              <a:sym typeface="Verdana"/>
            </a:endParaRPr>
          </a:p>
          <a:p>
            <a:pPr indent="-298450" lvl="0" marL="342900" rtl="0" algn="l">
              <a:lnSpc>
                <a:spcPct val="100000"/>
              </a:lnSpc>
              <a:spcBef>
                <a:spcPts val="200"/>
              </a:spcBef>
              <a:spcAft>
                <a:spcPts val="0"/>
              </a:spcAft>
              <a:buSzPts val="1700"/>
              <a:buChar char="•"/>
            </a:pPr>
            <a:r>
              <a:rPr lang="en-GB" sz="1700">
                <a:latin typeface="Verdana"/>
                <a:ea typeface="Verdana"/>
                <a:cs typeface="Verdana"/>
                <a:sym typeface="Verdana"/>
              </a:rPr>
              <a:t>This innovation not only addresses the scarcity of medical professionals in smaller towns and villages but also aligns with the digital era, ensuring widespread and timely healthcare support. </a:t>
            </a:r>
            <a:endParaRPr sz="1700">
              <a:latin typeface="Verdana"/>
              <a:ea typeface="Verdana"/>
              <a:cs typeface="Verdana"/>
              <a:sym typeface="Verdana"/>
            </a:endParaRPr>
          </a:p>
          <a:p>
            <a:pPr indent="0" lvl="0" marL="342900" rtl="0" algn="l">
              <a:lnSpc>
                <a:spcPct val="100000"/>
              </a:lnSpc>
              <a:spcBef>
                <a:spcPts val="200"/>
              </a:spcBef>
              <a:spcAft>
                <a:spcPts val="0"/>
              </a:spcAft>
              <a:buClr>
                <a:schemeClr val="dk1"/>
              </a:buClr>
              <a:buSzPts val="1100"/>
              <a:buFont typeface="Arial"/>
              <a:buNone/>
            </a:pPr>
            <a:r>
              <a:t/>
            </a:r>
            <a:endParaRPr sz="1700">
              <a:latin typeface="Verdana"/>
              <a:ea typeface="Verdana"/>
              <a:cs typeface="Verdana"/>
              <a:sym typeface="Verdana"/>
            </a:endParaRPr>
          </a:p>
          <a:p>
            <a:pPr indent="-298450" lvl="0" marL="342900" rtl="0" algn="l">
              <a:lnSpc>
                <a:spcPct val="100000"/>
              </a:lnSpc>
              <a:spcBef>
                <a:spcPts val="200"/>
              </a:spcBef>
              <a:spcAft>
                <a:spcPts val="0"/>
              </a:spcAft>
              <a:buSzPts val="1700"/>
              <a:buChar char="•"/>
            </a:pPr>
            <a:r>
              <a:rPr lang="en-GB" sz="1700">
                <a:latin typeface="Verdana"/>
                <a:ea typeface="Verdana"/>
                <a:cs typeface="Verdana"/>
                <a:sym typeface="Verdana"/>
              </a:rPr>
              <a:t>In the future this model, can provide a direct link between the people in rural areas to top doctors in cities via common devices like smartphones, laptops etc.</a:t>
            </a:r>
            <a:endParaRPr sz="1700">
              <a:latin typeface="Verdana"/>
              <a:ea typeface="Verdana"/>
              <a:cs typeface="Verdana"/>
              <a:sym typeface="Verdana"/>
            </a:endParaRPr>
          </a:p>
          <a:p>
            <a:pPr indent="0" lvl="0" marL="342900" rtl="0" algn="l">
              <a:lnSpc>
                <a:spcPct val="100000"/>
              </a:lnSpc>
              <a:spcBef>
                <a:spcPts val="200"/>
              </a:spcBef>
              <a:spcAft>
                <a:spcPts val="0"/>
              </a:spcAft>
              <a:buClr>
                <a:schemeClr val="dk1"/>
              </a:buClr>
              <a:buSzPts val="1100"/>
              <a:buFont typeface="Arial"/>
              <a:buNone/>
            </a:pPr>
            <a:r>
              <a:t/>
            </a:r>
            <a:endParaRPr sz="1700">
              <a:latin typeface="Verdana"/>
              <a:ea typeface="Verdana"/>
              <a:cs typeface="Verdana"/>
              <a:sym typeface="Verdana"/>
            </a:endParaRPr>
          </a:p>
          <a:p>
            <a:pPr indent="-298450" lvl="0" marL="342900" rtl="0" algn="l">
              <a:lnSpc>
                <a:spcPct val="100000"/>
              </a:lnSpc>
              <a:spcBef>
                <a:spcPts val="200"/>
              </a:spcBef>
              <a:spcAft>
                <a:spcPts val="0"/>
              </a:spcAft>
              <a:buSzPts val="1700"/>
              <a:buChar char="•"/>
            </a:pPr>
            <a:r>
              <a:rPr lang="en-GB" sz="1700">
                <a:latin typeface="Verdana"/>
                <a:ea typeface="Verdana"/>
                <a:cs typeface="Verdana"/>
                <a:sym typeface="Verdana"/>
              </a:rPr>
              <a:t>We hope this model will have a positive impact in our country and improve the lives of people in rural areas.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References</a:t>
            </a:r>
            <a:endParaRPr/>
          </a:p>
        </p:txBody>
      </p:sp>
      <p:sp>
        <p:nvSpPr>
          <p:cNvPr id="190" name="Google Shape;19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6550" lvl="0" marL="457200" rtl="0" algn="just">
              <a:lnSpc>
                <a:spcPct val="150000"/>
              </a:lnSpc>
              <a:spcBef>
                <a:spcPts val="0"/>
              </a:spcBef>
              <a:spcAft>
                <a:spcPts val="0"/>
              </a:spcAft>
              <a:buClr>
                <a:srgbClr val="212121"/>
              </a:buClr>
              <a:buSzPts val="1700"/>
              <a:buFont typeface="Times New Roman"/>
              <a:buAutoNum type="arabicPeriod"/>
            </a:pPr>
            <a:r>
              <a:rPr b="1" lang="en-GB" sz="1700">
                <a:solidFill>
                  <a:srgbClr val="212121"/>
                </a:solidFill>
                <a:highlight>
                  <a:schemeClr val="lt1"/>
                </a:highlight>
                <a:latin typeface="Times New Roman"/>
                <a:ea typeface="Times New Roman"/>
                <a:cs typeface="Times New Roman"/>
                <a:sym typeface="Times New Roman"/>
              </a:rPr>
              <a:t>Kumar Y, Koul A, Singla R, Ijaz MF. Artificial intelligence in disease diagnosis: a systematic literature review, synthesizing framework and future research agenda. </a:t>
            </a:r>
            <a:r>
              <a:rPr b="1" i="1" lang="en-GB" sz="1700">
                <a:solidFill>
                  <a:srgbClr val="212121"/>
                </a:solidFill>
                <a:highlight>
                  <a:schemeClr val="lt1"/>
                </a:highlight>
                <a:latin typeface="Times New Roman"/>
                <a:ea typeface="Times New Roman"/>
                <a:cs typeface="Times New Roman"/>
                <a:sym typeface="Times New Roman"/>
              </a:rPr>
              <a:t>J Ambient Intell Humaniz Comput</a:t>
            </a:r>
            <a:r>
              <a:rPr b="1" lang="en-GB" sz="1700">
                <a:solidFill>
                  <a:srgbClr val="212121"/>
                </a:solidFill>
                <a:highlight>
                  <a:schemeClr val="lt1"/>
                </a:highlight>
                <a:latin typeface="Times New Roman"/>
                <a:ea typeface="Times New Roman"/>
                <a:cs typeface="Times New Roman"/>
                <a:sym typeface="Times New Roman"/>
              </a:rPr>
              <a:t>. 2023;14(7):8459-8486. doi:10.1007/s12652-021-03612-z</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AutoNum type="arabicPeriod"/>
            </a:pPr>
            <a:r>
              <a:rPr b="1" lang="en-GB" sz="1700">
                <a:latin typeface="Times New Roman"/>
                <a:ea typeface="Times New Roman"/>
                <a:cs typeface="Times New Roman"/>
                <a:sym typeface="Times New Roman"/>
              </a:rPr>
              <a:t>Guo, Jonathan &amp; Li, Bin. (2018). The Application of Medical Artificial Intelligence Technology in Rural Areas of Developing Countries. Health Equity. 2. 174-181. 10.1089/heq.2018.0037. </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AutoNum type="arabicPeriod"/>
            </a:pPr>
            <a:r>
              <a:rPr b="1" lang="en-GB" sz="1700">
                <a:latin typeface="Times New Roman"/>
                <a:ea typeface="Times New Roman"/>
                <a:cs typeface="Times New Roman"/>
                <a:sym typeface="Times New Roman"/>
              </a:rPr>
              <a:t>Sadiku, Matthew &amp; Shadare, Adebowale &amp; Musa, Sarhan. (2017). Mobile Health. International Journal of Engineering Research. 6. 450-452. 10.5958/2319-6890.2017.00061.7. </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AutoNum type="arabicPeriod"/>
            </a:pPr>
            <a:r>
              <a:rPr b="1" lang="en-GB" sz="1700">
                <a:latin typeface="Times New Roman"/>
                <a:ea typeface="Times New Roman"/>
                <a:cs typeface="Times New Roman"/>
                <a:sym typeface="Times New Roman"/>
              </a:rPr>
              <a:t>How does AI help in Rural Development in Healthcare Domain: A Short Survey Saurabh A Pahune, Cardinal Health, Dublin OH 43017, USA, International Journal for Research in Applied Science &amp; Engineering Technology (IJRASET) ISSN: 2321-9653; IC Value: 45.98; SJ Impact Factor: 7.538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838200" y="2127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References</a:t>
            </a:r>
            <a:endParaRPr/>
          </a:p>
        </p:txBody>
      </p:sp>
      <p:sp>
        <p:nvSpPr>
          <p:cNvPr id="196" name="Google Shape;196;p31"/>
          <p:cNvSpPr txBox="1"/>
          <p:nvPr>
            <p:ph idx="1" type="body"/>
          </p:nvPr>
        </p:nvSpPr>
        <p:spPr>
          <a:xfrm>
            <a:off x="838200" y="1444625"/>
            <a:ext cx="10515600" cy="4351200"/>
          </a:xfrm>
          <a:prstGeom prst="rect">
            <a:avLst/>
          </a:prstGeom>
          <a:noFill/>
          <a:ln>
            <a:noFill/>
          </a:ln>
        </p:spPr>
        <p:txBody>
          <a:bodyPr anchorCtr="0" anchor="t" bIns="45700" lIns="91425" spcFirstLastPara="1" rIns="91425" wrap="square" tIns="45700">
            <a:normAutofit lnSpcReduction="10000"/>
          </a:bodyPr>
          <a:lstStyle/>
          <a:p>
            <a:pPr indent="-336550" lvl="0" marL="457200" rtl="0" algn="just">
              <a:lnSpc>
                <a:spcPct val="150000"/>
              </a:lnSpc>
              <a:spcBef>
                <a:spcPts val="0"/>
              </a:spcBef>
              <a:spcAft>
                <a:spcPts val="0"/>
              </a:spcAft>
              <a:buSzPts val="1700"/>
              <a:buFont typeface="Times New Roman"/>
              <a:buAutoNum type="arabicPeriod"/>
            </a:pPr>
            <a:r>
              <a:rPr b="1" lang="en-GB" sz="1700">
                <a:latin typeface="Times New Roman"/>
                <a:ea typeface="Times New Roman"/>
                <a:cs typeface="Times New Roman"/>
                <a:sym typeface="Times New Roman"/>
              </a:rPr>
              <a:t>Pathak, Chandramaprasad and Ansari, Namrata, Chatbot based Disease Prediction and Treatment Recommendation using AI (May 7, 2021). Available at SSRN: https://ssrn.com/abstract=3869072 or http://dx.doi.org/10.2139/ssrn.3869072</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AutoNum type="arabicPeriod"/>
            </a:pPr>
            <a:r>
              <a:rPr b="1" lang="en-GB" sz="1700">
                <a:latin typeface="Times New Roman"/>
                <a:ea typeface="Times New Roman"/>
                <a:cs typeface="Times New Roman"/>
                <a:sym typeface="Times New Roman"/>
              </a:rPr>
              <a:t>Fan X, Chao D, Zhang Z, Wang D, Li X, Tian F. Utilization of Self-Diagnosis Health Chatbots in Real-World Settings: Case Study. J Med Internet Res. 2021 Jan 6;23(1):e19928. doi: 10.2196/19928. PMID: 33404508; PMCID: PMC7817366.</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AutoNum type="arabicPeriod"/>
            </a:pPr>
            <a:r>
              <a:rPr b="1" lang="en-GB" sz="1700">
                <a:latin typeface="Times New Roman"/>
                <a:ea typeface="Times New Roman"/>
                <a:cs typeface="Times New Roman"/>
                <a:sym typeface="Times New Roman"/>
              </a:rPr>
              <a:t>Chakraborty, Sanjay &amp; Paul, Hrithik &amp; Ghatak, Sayani &amp; Pandey, Saroj &amp; Kumar, Ankit &amp; Singh, Kamred &amp; Shah, Mohd Asif. (2023). An AI-Based Medical Chatbot Model for Infectious Disease Prediction. IEEE Access. PP. 1-1. 10.1109/ACCESS.2022.3227208. </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212121"/>
              </a:buClr>
              <a:buSzPts val="1700"/>
              <a:buFont typeface="Times New Roman"/>
              <a:buAutoNum type="arabicPeriod"/>
            </a:pPr>
            <a:r>
              <a:rPr b="1" lang="en-GB" sz="1700">
                <a:solidFill>
                  <a:srgbClr val="212121"/>
                </a:solidFill>
                <a:latin typeface="Times New Roman"/>
                <a:ea typeface="Times New Roman"/>
                <a:cs typeface="Times New Roman"/>
                <a:sym typeface="Times New Roman"/>
              </a:rPr>
              <a:t>Das A, Acharya UR, Panda SS, Sabut S. Deep learning based liver cancer detection using watershed transform and Gaussian mixture model techniques. </a:t>
            </a:r>
            <a:r>
              <a:rPr b="1" i="1" lang="en-GB" sz="1700">
                <a:solidFill>
                  <a:srgbClr val="212121"/>
                </a:solidFill>
                <a:latin typeface="Times New Roman"/>
                <a:ea typeface="Times New Roman"/>
                <a:cs typeface="Times New Roman"/>
                <a:sym typeface="Times New Roman"/>
              </a:rPr>
              <a:t>Cogn Syst Res. </a:t>
            </a:r>
            <a:r>
              <a:rPr b="1" lang="en-GB" sz="1700">
                <a:solidFill>
                  <a:srgbClr val="212121"/>
                </a:solidFill>
                <a:latin typeface="Times New Roman"/>
                <a:ea typeface="Times New Roman"/>
                <a:cs typeface="Times New Roman"/>
                <a:sym typeface="Times New Roman"/>
              </a:rPr>
              <a:t>2019;54:165–175. doi: 10.1016/j.cogsys.2018.12.009. </a:t>
            </a:r>
            <a:endParaRPr b="1" sz="1700">
              <a:solidFill>
                <a:srgbClr val="21212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Introduction</a:t>
            </a:r>
            <a:endParaRPr b="1"/>
          </a:p>
        </p:txBody>
      </p:sp>
      <p:sp>
        <p:nvSpPr>
          <p:cNvPr id="94" name="Google Shape;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36550" lvl="0" marL="457200" rtl="0" algn="just">
              <a:lnSpc>
                <a:spcPct val="150000"/>
              </a:lnSpc>
              <a:spcBef>
                <a:spcPts val="0"/>
              </a:spcBef>
              <a:spcAft>
                <a:spcPts val="0"/>
              </a:spcAft>
              <a:buSzPts val="1700"/>
              <a:buFont typeface="Verdana"/>
              <a:buChar char="•"/>
            </a:pPr>
            <a:r>
              <a:rPr lang="en-GB" sz="1700">
                <a:latin typeface="Verdana"/>
                <a:ea typeface="Verdana"/>
                <a:cs typeface="Verdana"/>
                <a:sym typeface="Verdana"/>
              </a:rPr>
              <a:t>This initiative seeks to overcome the challenges posed by a shortage of healthcare professionals in underserved areas, offering a potential solution to enhance healthcare accessibility.</a:t>
            </a:r>
            <a:endParaRPr sz="1700">
              <a:latin typeface="Verdana"/>
              <a:ea typeface="Verdana"/>
              <a:cs typeface="Verdana"/>
              <a:sym typeface="Verdana"/>
            </a:endParaRPr>
          </a:p>
          <a:p>
            <a:pPr indent="0" lvl="0" marL="457200" rtl="0" algn="just">
              <a:lnSpc>
                <a:spcPct val="150000"/>
              </a:lnSpc>
              <a:spcBef>
                <a:spcPts val="0"/>
              </a:spcBef>
              <a:spcAft>
                <a:spcPts val="0"/>
              </a:spcAft>
              <a:buClr>
                <a:schemeClr val="dk1"/>
              </a:buClr>
              <a:buSzPts val="1100"/>
              <a:buFont typeface="Arial"/>
              <a:buNone/>
            </a:pPr>
            <a:r>
              <a:t/>
            </a:r>
            <a:endParaRPr sz="1700">
              <a:latin typeface="Verdana"/>
              <a:ea typeface="Verdana"/>
              <a:cs typeface="Verdana"/>
              <a:sym typeface="Verdana"/>
            </a:endParaRPr>
          </a:p>
          <a:p>
            <a:pPr indent="-336550" lvl="0" marL="457200" rtl="0" algn="just">
              <a:lnSpc>
                <a:spcPct val="150000"/>
              </a:lnSpc>
              <a:spcBef>
                <a:spcPts val="0"/>
              </a:spcBef>
              <a:spcAft>
                <a:spcPts val="0"/>
              </a:spcAft>
              <a:buSzPts val="1700"/>
              <a:buFont typeface="Verdana"/>
              <a:buChar char="•"/>
            </a:pPr>
            <a:r>
              <a:rPr lang="en-GB" sz="1700">
                <a:latin typeface="Verdana"/>
                <a:ea typeface="Verdana"/>
                <a:cs typeface="Verdana"/>
                <a:sym typeface="Verdana"/>
              </a:rPr>
              <a:t>Our project focuses on harnessing the power of artificial intelligence to create a virtual "doctor" capable of diagnosing common acute diseases remotely. </a:t>
            </a:r>
            <a:endParaRPr sz="1700">
              <a:latin typeface="Verdana"/>
              <a:ea typeface="Verdana"/>
              <a:cs typeface="Verdana"/>
              <a:sym typeface="Verdana"/>
            </a:endParaRPr>
          </a:p>
          <a:p>
            <a:pPr indent="0" lvl="0" marL="457200" rtl="0" algn="just">
              <a:lnSpc>
                <a:spcPct val="150000"/>
              </a:lnSpc>
              <a:spcBef>
                <a:spcPts val="0"/>
              </a:spcBef>
              <a:spcAft>
                <a:spcPts val="0"/>
              </a:spcAft>
              <a:buClr>
                <a:schemeClr val="dk1"/>
              </a:buClr>
              <a:buSzPts val="1100"/>
              <a:buFont typeface="Arial"/>
              <a:buNone/>
            </a:pPr>
            <a:r>
              <a:t/>
            </a:r>
            <a:endParaRPr sz="1700">
              <a:latin typeface="Verdana"/>
              <a:ea typeface="Verdana"/>
              <a:cs typeface="Verdana"/>
              <a:sym typeface="Verdana"/>
            </a:endParaRPr>
          </a:p>
          <a:p>
            <a:pPr indent="-336550" lvl="0" marL="457200" rtl="0" algn="just">
              <a:lnSpc>
                <a:spcPct val="150000"/>
              </a:lnSpc>
              <a:spcBef>
                <a:spcPts val="0"/>
              </a:spcBef>
              <a:spcAft>
                <a:spcPts val="0"/>
              </a:spcAft>
              <a:buSzPts val="1700"/>
              <a:buFont typeface="Verdana"/>
              <a:buChar char="•"/>
            </a:pPr>
            <a:r>
              <a:rPr lang="en-GB" sz="1700">
                <a:latin typeface="Verdana"/>
                <a:ea typeface="Verdana"/>
                <a:cs typeface="Verdana"/>
                <a:sym typeface="Verdana"/>
              </a:rPr>
              <a:t>By training machine learning models on relevant medical data, we aim to provide accessible and preliminary healthcare guidance for everyday ailments, mitigating the impact of limited access to medical professionals in underserved areas.</a:t>
            </a:r>
            <a:endParaRPr sz="170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Publication Details</a:t>
            </a:r>
            <a:endParaRPr b="1"/>
          </a:p>
        </p:txBody>
      </p:sp>
      <p:sp>
        <p:nvSpPr>
          <p:cNvPr id="202" name="Google Shape;202;p32"/>
          <p:cNvSpPr txBox="1"/>
          <p:nvPr>
            <p:ph idx="1" type="body"/>
          </p:nvPr>
        </p:nvSpPr>
        <p:spPr>
          <a:xfrm>
            <a:off x="838200" y="1579400"/>
            <a:ext cx="10515600" cy="435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GB"/>
              <a:t>IJSRED Certificate</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GB"/>
              <a:t>Paper ID -  IJSRED-V7I1P6</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GB"/>
              <a:t>Online Edition  - </a:t>
            </a:r>
            <a:r>
              <a:rPr lang="en-GB" u="sng">
                <a:solidFill>
                  <a:schemeClr val="hlink"/>
                </a:solidFill>
                <a:hlinkClick r:id="rId3"/>
              </a:rPr>
              <a:t>http://www.ijsred.com/jan-feb-2024.html</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GB"/>
              <a:t>Published Link : </a:t>
            </a:r>
            <a:r>
              <a:rPr lang="en-GB" u="sng">
                <a:solidFill>
                  <a:schemeClr val="hlink"/>
                </a:solidFill>
                <a:hlinkClick r:id="rId4"/>
              </a:rPr>
              <a:t>http://www.ijsred.com/volume7-issue1-part1.html</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GB"/>
              <a:t> Certificates Link: </a:t>
            </a:r>
            <a:r>
              <a:rPr lang="en-GB" u="sng">
                <a:solidFill>
                  <a:schemeClr val="hlink"/>
                </a:solidFill>
                <a:hlinkClick r:id="rId5"/>
              </a:rPr>
              <a:t>https://drive.google.com/drive/folders/1TXQH5GEorLIiSoejf9a4jKLrkLUHbvQ7?usp=sharing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idx="1" type="body"/>
          </p:nvPr>
        </p:nvSpPr>
        <p:spPr>
          <a:xfrm>
            <a:off x="5749120" y="2076401"/>
            <a:ext cx="5468203" cy="94169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9600"/>
              <a:buNone/>
            </a:pPr>
            <a:r>
              <a:rPr lang="en-GB" sz="9600"/>
              <a:t>Thank You</a:t>
            </a:r>
            <a:endParaRPr sz="9600"/>
          </a:p>
        </p:txBody>
      </p:sp>
      <p:pic>
        <p:nvPicPr>
          <p:cNvPr descr="http://cdn.worldofflowers.eu/media/productphotos/1146.jpg" id="208" name="Google Shape;208;p33"/>
          <p:cNvPicPr preferRelativeResize="0"/>
          <p:nvPr/>
        </p:nvPicPr>
        <p:blipFill rotWithShape="1">
          <a:blip r:embed="rId3">
            <a:alphaModFix/>
          </a:blip>
          <a:srcRect b="8088" l="0" r="0" t="5981"/>
          <a:stretch/>
        </p:blipFill>
        <p:spPr>
          <a:xfrm>
            <a:off x="694805" y="1025204"/>
            <a:ext cx="4493025" cy="38610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Literature Review</a:t>
            </a:r>
            <a:endParaRPr/>
          </a:p>
        </p:txBody>
      </p:sp>
      <p:sp>
        <p:nvSpPr>
          <p:cNvPr id="100" name="Google Shape;100;p15"/>
          <p:cNvSpPr txBox="1"/>
          <p:nvPr>
            <p:ph idx="1" type="body"/>
          </p:nvPr>
        </p:nvSpPr>
        <p:spPr>
          <a:xfrm>
            <a:off x="838200" y="1825625"/>
            <a:ext cx="10515600" cy="3479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GB" sz="1700">
                <a:latin typeface="Verdana"/>
                <a:ea typeface="Verdana"/>
                <a:cs typeface="Verdana"/>
                <a:sym typeface="Verdana"/>
              </a:rPr>
              <a:t>Guo, Jonathan &amp; Li, Bin. (2018). The Application of Medical Artificial Intelligence Technology in Rural Areas of Developing Countries. Health Equity.</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rPr b="1" lang="en-GB" sz="1700">
                <a:latin typeface="Verdana"/>
                <a:ea typeface="Verdana"/>
                <a:cs typeface="Verdana"/>
                <a:sym typeface="Verdana"/>
              </a:rPr>
              <a:t>2. 174-181. 10.1089/heq.2018.0037.</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rPr b="1" lang="en-GB" sz="1700">
                <a:latin typeface="Verdana"/>
                <a:ea typeface="Verdana"/>
                <a:cs typeface="Verdana"/>
                <a:sym typeface="Verdana"/>
              </a:rPr>
              <a:t>Drawback:</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rPr lang="en-GB" sz="1700">
                <a:latin typeface="Verdana"/>
                <a:ea typeface="Verdana"/>
                <a:cs typeface="Verdana"/>
                <a:sym typeface="Verdana"/>
              </a:rPr>
              <a:t>● Implementation costs, especially equipment costs, can be a significant hurdle.</a:t>
            </a:r>
            <a:endParaRPr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t/>
            </a:r>
            <a:endParaRPr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rPr b="1" lang="en-GB" sz="1700">
                <a:latin typeface="Verdana"/>
                <a:ea typeface="Verdana"/>
                <a:cs typeface="Verdana"/>
                <a:sym typeface="Verdana"/>
              </a:rPr>
              <a:t>How our model will overcome it:</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None/>
            </a:pPr>
            <a:r>
              <a:rPr lang="en-GB" sz="1700">
                <a:latin typeface="Verdana"/>
                <a:ea typeface="Verdana"/>
                <a:cs typeface="Verdana"/>
                <a:sym typeface="Verdana"/>
              </a:rPr>
              <a:t>● Our model focuses on minimizing equipment costs by leveraging existing digital infrastructure such as smartphones.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Literature Review</a:t>
            </a:r>
            <a:endParaRPr/>
          </a:p>
        </p:txBody>
      </p:sp>
      <p:sp>
        <p:nvSpPr>
          <p:cNvPr id="106" name="Google Shape;106;p16"/>
          <p:cNvSpPr txBox="1"/>
          <p:nvPr>
            <p:ph idx="1" type="body"/>
          </p:nvPr>
        </p:nvSpPr>
        <p:spPr>
          <a:xfrm>
            <a:off x="838200" y="1825625"/>
            <a:ext cx="10515600" cy="3684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220"/>
              </a:spcBef>
              <a:spcAft>
                <a:spcPts val="0"/>
              </a:spcAft>
              <a:buClr>
                <a:schemeClr val="dk1"/>
              </a:buClr>
              <a:buSzPts val="1100"/>
              <a:buFont typeface="Arial"/>
              <a:buNone/>
            </a:pPr>
            <a:r>
              <a:rPr b="1" lang="en-GB" sz="1700">
                <a:latin typeface="Verdana"/>
                <a:ea typeface="Verdana"/>
                <a:cs typeface="Verdana"/>
                <a:sym typeface="Verdana"/>
              </a:rPr>
              <a:t>S. Kaur et al.,"Medical Diagnostic Systems Using Artificial Intelligence (AI) Algorithms: Principles and Perspectives,</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rPr b="1" lang="en-GB" sz="1700">
                <a:latin typeface="Verdana"/>
                <a:ea typeface="Verdana"/>
                <a:cs typeface="Verdana"/>
                <a:sym typeface="Verdana"/>
              </a:rPr>
              <a:t>" in IEEE Access, vol. 8, pp.228049-228069, 2020, doi: 10.1109/ACCESS.2020.3042273.</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rPr b="1" lang="en-GB" sz="1700">
                <a:latin typeface="Verdana"/>
                <a:ea typeface="Verdana"/>
                <a:cs typeface="Verdana"/>
                <a:sym typeface="Verdana"/>
              </a:rPr>
              <a:t>Drawback:</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None/>
            </a:pPr>
            <a:r>
              <a:t/>
            </a:r>
            <a:endParaRPr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None/>
            </a:pPr>
            <a:r>
              <a:rPr lang="en-GB" sz="1700">
                <a:latin typeface="Verdana"/>
                <a:ea typeface="Verdana"/>
                <a:cs typeface="Verdana"/>
                <a:sym typeface="Verdana"/>
              </a:rPr>
              <a:t>● Lack of variety in data sets. </a:t>
            </a:r>
            <a:endParaRPr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None/>
            </a:pPr>
            <a:r>
              <a:t/>
            </a:r>
            <a:endParaRPr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None/>
            </a:pPr>
            <a:r>
              <a:rPr b="1" lang="en-GB" sz="1700">
                <a:latin typeface="Verdana"/>
                <a:ea typeface="Verdana"/>
                <a:cs typeface="Verdana"/>
                <a:sym typeface="Verdana"/>
              </a:rPr>
              <a:t>How our model will overcome it:</a:t>
            </a:r>
            <a:endParaRPr b="1"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Font typeface="Arial"/>
              <a:buNone/>
            </a:pPr>
            <a:r>
              <a:t/>
            </a:r>
            <a:endParaRPr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None/>
            </a:pPr>
            <a:r>
              <a:rPr lang="en-GB" sz="1700">
                <a:latin typeface="Verdana"/>
                <a:ea typeface="Verdana"/>
                <a:cs typeface="Verdana"/>
                <a:sym typeface="Verdana"/>
              </a:rPr>
              <a:t>● Our system uses a variety and large number of data sets, to give better diagnosis.</a:t>
            </a:r>
            <a:endParaRPr b="1" sz="17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Literature Review</a:t>
            </a:r>
            <a:endParaRPr/>
          </a:p>
        </p:txBody>
      </p:sp>
      <p:sp>
        <p:nvSpPr>
          <p:cNvPr id="112" name="Google Shape;112;p17"/>
          <p:cNvSpPr txBox="1"/>
          <p:nvPr>
            <p:ph idx="1" type="body"/>
          </p:nvPr>
        </p:nvSpPr>
        <p:spPr>
          <a:xfrm>
            <a:off x="838200" y="1825625"/>
            <a:ext cx="10515600" cy="3684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GB" sz="1700">
                <a:latin typeface="Verdana"/>
                <a:ea typeface="Verdana"/>
                <a:cs typeface="Verdana"/>
                <a:sym typeface="Verdana"/>
              </a:rPr>
              <a:t>Sadiku, Matthew &amp; Shadare, Adebowale &amp; Musa, Sarhan. (2017). Mobile Health. International Journal of Engineering Research. 6. 450-452.10.5958/2319-6890.2017.00061.7.</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rPr b="1" lang="en-GB" sz="1700">
                <a:latin typeface="Verdana"/>
                <a:ea typeface="Verdana"/>
                <a:cs typeface="Verdana"/>
                <a:sym typeface="Verdana"/>
              </a:rPr>
              <a:t>Drawback:</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t/>
            </a:r>
            <a:endParaRPr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rPr lang="en-GB" sz="1700">
                <a:latin typeface="Verdana"/>
                <a:ea typeface="Verdana"/>
                <a:cs typeface="Verdana"/>
                <a:sym typeface="Verdana"/>
              </a:rPr>
              <a:t>● The lack of clear regulations and data protection laws, especially in developing countries, poses challenges.</a:t>
            </a:r>
            <a:endParaRPr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t/>
            </a:r>
            <a:endParaRPr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rPr b="1" lang="en-GB" sz="1700">
                <a:latin typeface="Verdana"/>
                <a:ea typeface="Verdana"/>
                <a:cs typeface="Verdana"/>
                <a:sym typeface="Verdana"/>
              </a:rPr>
              <a:t>How our model will overcome it:</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Font typeface="Arial"/>
              <a:buNone/>
            </a:pPr>
            <a:r>
              <a:t/>
            </a:r>
            <a:endParaRPr b="1" sz="1700">
              <a:latin typeface="Verdana"/>
              <a:ea typeface="Verdana"/>
              <a:cs typeface="Verdana"/>
              <a:sym typeface="Verdana"/>
            </a:endParaRPr>
          </a:p>
          <a:p>
            <a:pPr indent="0" lvl="0" marL="0" rtl="0" algn="l">
              <a:lnSpc>
                <a:spcPct val="100000"/>
              </a:lnSpc>
              <a:spcBef>
                <a:spcPts val="220"/>
              </a:spcBef>
              <a:spcAft>
                <a:spcPts val="0"/>
              </a:spcAft>
              <a:buClr>
                <a:schemeClr val="dk1"/>
              </a:buClr>
              <a:buSzPts val="1100"/>
              <a:buNone/>
            </a:pPr>
            <a:r>
              <a:rPr lang="en-GB" sz="1700">
                <a:latin typeface="Verdana"/>
                <a:ea typeface="Verdana"/>
                <a:cs typeface="Verdana"/>
                <a:sym typeface="Verdana"/>
              </a:rPr>
              <a:t>● We will heavily research on the regulations and data protections laws in India, to make sure we are not violating any rules and regulations.</a:t>
            </a:r>
            <a:endParaRPr b="1" sz="17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Literature Review</a:t>
            </a:r>
            <a:endParaRPr/>
          </a:p>
        </p:txBody>
      </p:sp>
      <p:sp>
        <p:nvSpPr>
          <p:cNvPr id="118" name="Google Shape;118;p18"/>
          <p:cNvSpPr txBox="1"/>
          <p:nvPr>
            <p:ph idx="1" type="body"/>
          </p:nvPr>
        </p:nvSpPr>
        <p:spPr>
          <a:xfrm>
            <a:off x="838200" y="1825625"/>
            <a:ext cx="10515600" cy="3684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216"/>
              </a:spcBef>
              <a:spcAft>
                <a:spcPts val="0"/>
              </a:spcAft>
              <a:buClr>
                <a:schemeClr val="dk1"/>
              </a:buClr>
              <a:buSzPts val="2700"/>
              <a:buFont typeface="Arial"/>
              <a:buNone/>
            </a:pPr>
            <a:r>
              <a:rPr b="1" lang="en-GB" sz="1700">
                <a:latin typeface="Verdana"/>
                <a:ea typeface="Verdana"/>
                <a:cs typeface="Verdana"/>
                <a:sym typeface="Verdana"/>
              </a:rPr>
              <a:t>How does AI help in Rural Development in Healthcare Domain: Saurabh A Pahune, Cardinal Health, Dublin OH 43017, USA International Journal for Research in Applied Science &amp; Engineering Technology (IJRASET) ISSN: 2321-9653; IC Value: 45.98; SJ Impact Factor:7.538</a:t>
            </a:r>
            <a:endParaRPr b="1"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Font typeface="Arial"/>
              <a:buNone/>
            </a:pPr>
            <a:r>
              <a:t/>
            </a:r>
            <a:endParaRPr b="1"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Font typeface="Arial"/>
              <a:buNone/>
            </a:pPr>
            <a:r>
              <a:rPr b="1" lang="en-GB" sz="1700">
                <a:latin typeface="Verdana"/>
                <a:ea typeface="Verdana"/>
                <a:cs typeface="Verdana"/>
                <a:sym typeface="Verdana"/>
              </a:rPr>
              <a:t>Drawback:</a:t>
            </a:r>
            <a:endParaRPr b="1"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Font typeface="Arial"/>
              <a:buNone/>
            </a:pPr>
            <a:r>
              <a:t/>
            </a:r>
            <a:endParaRPr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Font typeface="Arial"/>
              <a:buNone/>
            </a:pPr>
            <a:r>
              <a:rPr lang="en-GB" sz="1700">
                <a:latin typeface="Verdana"/>
                <a:ea typeface="Verdana"/>
                <a:cs typeface="Verdana"/>
                <a:sym typeface="Verdana"/>
              </a:rPr>
              <a:t>● Limited access to technology and the internet in rural areas poses challenges for deploying AI-powered healthcare systems. Accessibility needs to be addressed for effective implementation.</a:t>
            </a:r>
            <a:endParaRPr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Font typeface="Arial"/>
              <a:buNone/>
            </a:pPr>
            <a:r>
              <a:t/>
            </a:r>
            <a:endParaRPr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Font typeface="Arial"/>
              <a:buNone/>
            </a:pPr>
            <a:r>
              <a:rPr b="1" lang="en-GB" sz="1700">
                <a:latin typeface="Verdana"/>
                <a:ea typeface="Verdana"/>
                <a:cs typeface="Verdana"/>
                <a:sym typeface="Verdana"/>
              </a:rPr>
              <a:t>How our model will overcome it:</a:t>
            </a:r>
            <a:endParaRPr b="1"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Font typeface="Arial"/>
              <a:buNone/>
            </a:pPr>
            <a:r>
              <a:t/>
            </a:r>
            <a:endParaRPr sz="1700">
              <a:latin typeface="Verdana"/>
              <a:ea typeface="Verdana"/>
              <a:cs typeface="Verdana"/>
              <a:sym typeface="Verdana"/>
            </a:endParaRPr>
          </a:p>
          <a:p>
            <a:pPr indent="0" lvl="0" marL="0" rtl="0" algn="l">
              <a:lnSpc>
                <a:spcPct val="100000"/>
              </a:lnSpc>
              <a:spcBef>
                <a:spcPts val="216"/>
              </a:spcBef>
              <a:spcAft>
                <a:spcPts val="0"/>
              </a:spcAft>
              <a:buClr>
                <a:schemeClr val="dk1"/>
              </a:buClr>
              <a:buSzPts val="2700"/>
              <a:buNone/>
            </a:pPr>
            <a:r>
              <a:rPr lang="en-GB" sz="1700">
                <a:latin typeface="Verdana"/>
                <a:ea typeface="Verdana"/>
                <a:cs typeface="Verdana"/>
                <a:sym typeface="Verdana"/>
              </a:rPr>
              <a:t>● Recognizing limited access to technology, our system incorporates offline capabilities, allowing people in rural areas to use and deploy AI-powered tools even in the absence of a stable internet connection.</a:t>
            </a:r>
            <a:endParaRPr b="1" sz="17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Literature Review</a:t>
            </a:r>
            <a:endParaRPr/>
          </a:p>
        </p:txBody>
      </p:sp>
      <p:sp>
        <p:nvSpPr>
          <p:cNvPr id="124" name="Google Shape;124;p19"/>
          <p:cNvSpPr txBox="1"/>
          <p:nvPr>
            <p:ph idx="1" type="body"/>
          </p:nvPr>
        </p:nvSpPr>
        <p:spPr>
          <a:xfrm>
            <a:off x="838200" y="1825625"/>
            <a:ext cx="10515600" cy="3419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300"/>
              <a:buFont typeface="Arial"/>
              <a:buNone/>
            </a:pPr>
            <a:r>
              <a:rPr b="1" lang="en-GB" sz="1700">
                <a:latin typeface="Verdana"/>
                <a:ea typeface="Verdana"/>
                <a:cs typeface="Verdana"/>
                <a:sym typeface="Verdana"/>
              </a:rPr>
              <a:t>Chakraborty, Sanjay &amp; Paul, Hrithik &amp; Ghatak, Sayani &amp; Pandey, Saroj &amp; Kumar, Ankit &amp; Singh, Kamred &amp; Shah, MohdAsif. (2023). An AI-Based Medical Chatbot Model for Infectious Disease Prediction. IEEE Access. PP. 1-1. 10.1109/ACCESS.2022.3227208.</a:t>
            </a:r>
            <a:endParaRPr b="1" sz="1700">
              <a:latin typeface="Verdana"/>
              <a:ea typeface="Verdana"/>
              <a:cs typeface="Verdana"/>
              <a:sym typeface="Verdana"/>
            </a:endParaRPr>
          </a:p>
          <a:p>
            <a:pPr indent="0" lvl="0" marL="0" rtl="0" algn="l">
              <a:lnSpc>
                <a:spcPct val="100000"/>
              </a:lnSpc>
              <a:spcBef>
                <a:spcPts val="0"/>
              </a:spcBef>
              <a:spcAft>
                <a:spcPts val="0"/>
              </a:spcAft>
              <a:buClr>
                <a:schemeClr val="dk1"/>
              </a:buClr>
              <a:buSzPts val="1300"/>
              <a:buFont typeface="Arial"/>
              <a:buNone/>
            </a:pPr>
            <a:r>
              <a:t/>
            </a:r>
            <a:endParaRPr b="1" sz="1700">
              <a:latin typeface="Verdana"/>
              <a:ea typeface="Verdana"/>
              <a:cs typeface="Verdana"/>
              <a:sym typeface="Verdana"/>
            </a:endParaRPr>
          </a:p>
          <a:p>
            <a:pPr indent="0" lvl="0" marL="0" rtl="0" algn="l">
              <a:lnSpc>
                <a:spcPct val="100000"/>
              </a:lnSpc>
              <a:spcBef>
                <a:spcPts val="260"/>
              </a:spcBef>
              <a:spcAft>
                <a:spcPts val="0"/>
              </a:spcAft>
              <a:buClr>
                <a:schemeClr val="dk1"/>
              </a:buClr>
              <a:buSzPts val="1300"/>
              <a:buFont typeface="Arial"/>
              <a:buNone/>
            </a:pPr>
            <a:r>
              <a:rPr b="1" lang="en-GB" sz="1700">
                <a:latin typeface="Verdana"/>
                <a:ea typeface="Verdana"/>
                <a:cs typeface="Verdana"/>
                <a:sym typeface="Verdana"/>
              </a:rPr>
              <a:t>DRAWBACKS:</a:t>
            </a:r>
            <a:endParaRPr b="1" sz="1700">
              <a:latin typeface="Verdana"/>
              <a:ea typeface="Verdana"/>
              <a:cs typeface="Verdana"/>
              <a:sym typeface="Verdana"/>
            </a:endParaRPr>
          </a:p>
          <a:p>
            <a:pPr indent="0" lvl="0" marL="0" rtl="0" algn="l">
              <a:lnSpc>
                <a:spcPct val="100000"/>
              </a:lnSpc>
              <a:spcBef>
                <a:spcPts val="260"/>
              </a:spcBef>
              <a:spcAft>
                <a:spcPts val="0"/>
              </a:spcAft>
              <a:buClr>
                <a:schemeClr val="dk1"/>
              </a:buClr>
              <a:buSzPts val="1300"/>
              <a:buFont typeface="Arial"/>
              <a:buNone/>
            </a:pPr>
            <a:r>
              <a:t/>
            </a:r>
            <a:endParaRPr b="1" sz="1700">
              <a:latin typeface="Verdana"/>
              <a:ea typeface="Verdana"/>
              <a:cs typeface="Verdana"/>
              <a:sym typeface="Verdana"/>
            </a:endParaRPr>
          </a:p>
          <a:p>
            <a:pPr indent="0" lvl="0" marL="0" rtl="0" algn="l">
              <a:lnSpc>
                <a:spcPct val="100000"/>
              </a:lnSpc>
              <a:spcBef>
                <a:spcPts val="260"/>
              </a:spcBef>
              <a:spcAft>
                <a:spcPts val="0"/>
              </a:spcAft>
              <a:buClr>
                <a:schemeClr val="dk1"/>
              </a:buClr>
              <a:buSzPts val="1300"/>
              <a:buFont typeface="Arial"/>
              <a:buNone/>
            </a:pPr>
            <a:r>
              <a:rPr lang="en-GB" sz="1700">
                <a:latin typeface="Verdana"/>
                <a:ea typeface="Verdana"/>
                <a:cs typeface="Verdana"/>
                <a:sym typeface="Verdana"/>
              </a:rPr>
              <a:t>● The accuracy of the chatbot may be limited by the quality of the training data.</a:t>
            </a:r>
            <a:endParaRPr sz="1700">
              <a:latin typeface="Verdana"/>
              <a:ea typeface="Verdana"/>
              <a:cs typeface="Verdana"/>
              <a:sym typeface="Verdana"/>
            </a:endParaRPr>
          </a:p>
          <a:p>
            <a:pPr indent="0" lvl="0" marL="0" rtl="0" algn="l">
              <a:lnSpc>
                <a:spcPct val="100000"/>
              </a:lnSpc>
              <a:spcBef>
                <a:spcPts val="260"/>
              </a:spcBef>
              <a:spcAft>
                <a:spcPts val="0"/>
              </a:spcAft>
              <a:buClr>
                <a:schemeClr val="dk1"/>
              </a:buClr>
              <a:buSzPts val="1300"/>
              <a:buFont typeface="Arial"/>
              <a:buNone/>
            </a:pPr>
            <a:r>
              <a:t/>
            </a:r>
            <a:endParaRPr sz="1700">
              <a:latin typeface="Verdana"/>
              <a:ea typeface="Verdana"/>
              <a:cs typeface="Verdana"/>
              <a:sym typeface="Verdana"/>
            </a:endParaRPr>
          </a:p>
          <a:p>
            <a:pPr indent="0" lvl="0" marL="0" rtl="0" algn="l">
              <a:lnSpc>
                <a:spcPct val="100000"/>
              </a:lnSpc>
              <a:spcBef>
                <a:spcPts val="260"/>
              </a:spcBef>
              <a:spcAft>
                <a:spcPts val="0"/>
              </a:spcAft>
              <a:buClr>
                <a:schemeClr val="dk1"/>
              </a:buClr>
              <a:buSzPts val="1300"/>
              <a:buFont typeface="Arial"/>
              <a:buNone/>
            </a:pPr>
            <a:r>
              <a:rPr b="1" lang="en-GB" sz="1700">
                <a:latin typeface="Verdana"/>
                <a:ea typeface="Verdana"/>
                <a:cs typeface="Verdana"/>
                <a:sym typeface="Verdana"/>
              </a:rPr>
              <a:t>How our model will overcome it:</a:t>
            </a:r>
            <a:endParaRPr b="1" sz="1700">
              <a:latin typeface="Verdana"/>
              <a:ea typeface="Verdana"/>
              <a:cs typeface="Verdana"/>
              <a:sym typeface="Verdana"/>
            </a:endParaRPr>
          </a:p>
          <a:p>
            <a:pPr indent="0" lvl="0" marL="0" rtl="0" algn="l">
              <a:lnSpc>
                <a:spcPct val="100000"/>
              </a:lnSpc>
              <a:spcBef>
                <a:spcPts val="260"/>
              </a:spcBef>
              <a:spcAft>
                <a:spcPts val="0"/>
              </a:spcAft>
              <a:buClr>
                <a:schemeClr val="dk1"/>
              </a:buClr>
              <a:buSzPts val="1300"/>
              <a:buFont typeface="Arial"/>
              <a:buNone/>
            </a:pPr>
            <a:r>
              <a:t/>
            </a:r>
            <a:endParaRPr b="1" sz="1700">
              <a:latin typeface="Verdana"/>
              <a:ea typeface="Verdana"/>
              <a:cs typeface="Verdana"/>
              <a:sym typeface="Verdana"/>
            </a:endParaRPr>
          </a:p>
          <a:p>
            <a:pPr indent="0" lvl="0" marL="0" rtl="0" algn="l">
              <a:lnSpc>
                <a:spcPct val="100000"/>
              </a:lnSpc>
              <a:spcBef>
                <a:spcPts val="260"/>
              </a:spcBef>
              <a:spcAft>
                <a:spcPts val="0"/>
              </a:spcAft>
              <a:buClr>
                <a:schemeClr val="dk1"/>
              </a:buClr>
              <a:buSzPts val="1300"/>
              <a:buNone/>
            </a:pPr>
            <a:r>
              <a:rPr lang="en-GB" sz="1700">
                <a:latin typeface="Verdana"/>
                <a:ea typeface="Verdana"/>
                <a:cs typeface="Verdana"/>
                <a:sym typeface="Verdana"/>
              </a:rPr>
              <a:t>● Use a larger and more diverse dataset of patient records to train the chatbot. This will help to improve the accuracy of the diagnosis.</a:t>
            </a:r>
            <a:endParaRPr b="1" sz="17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Research Gaps Identified</a:t>
            </a:r>
            <a:endParaRPr b="1"/>
          </a:p>
        </p:txBody>
      </p:sp>
      <p:sp>
        <p:nvSpPr>
          <p:cNvPr id="130" name="Google Shape;130;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36550" lvl="0" marL="457200" rtl="0" algn="l">
              <a:lnSpc>
                <a:spcPct val="100000"/>
              </a:lnSpc>
              <a:spcBef>
                <a:spcPts val="220"/>
              </a:spcBef>
              <a:spcAft>
                <a:spcPts val="0"/>
              </a:spcAft>
              <a:buSzPts val="1700"/>
              <a:buFont typeface="Verdana"/>
              <a:buChar char="•"/>
            </a:pPr>
            <a:r>
              <a:rPr lang="en-GB" sz="1700">
                <a:latin typeface="Verdana"/>
                <a:ea typeface="Verdana"/>
                <a:cs typeface="Verdana"/>
                <a:sym typeface="Verdana"/>
              </a:rPr>
              <a:t>Implementation costs, especially equipment costs, can be a significant hurdle.</a:t>
            </a:r>
            <a:endParaRPr sz="1700">
              <a:latin typeface="Verdana"/>
              <a:ea typeface="Verdana"/>
              <a:cs typeface="Verdana"/>
              <a:sym typeface="Verdana"/>
            </a:endParaRPr>
          </a:p>
          <a:p>
            <a:pPr indent="0" lvl="0" marL="457200" rtl="0" algn="l">
              <a:lnSpc>
                <a:spcPct val="100000"/>
              </a:lnSpc>
              <a:spcBef>
                <a:spcPts val="220"/>
              </a:spcBef>
              <a:spcAft>
                <a:spcPts val="0"/>
              </a:spcAft>
              <a:buNone/>
            </a:pPr>
            <a:r>
              <a:t/>
            </a:r>
            <a:endParaRPr sz="1700">
              <a:latin typeface="Verdana"/>
              <a:ea typeface="Verdana"/>
              <a:cs typeface="Verdana"/>
              <a:sym typeface="Verdana"/>
            </a:endParaRPr>
          </a:p>
          <a:p>
            <a:pPr indent="-336550" lvl="0" marL="457200" rtl="0" algn="l">
              <a:lnSpc>
                <a:spcPct val="100000"/>
              </a:lnSpc>
              <a:spcBef>
                <a:spcPts val="260"/>
              </a:spcBef>
              <a:spcAft>
                <a:spcPts val="0"/>
              </a:spcAft>
              <a:buSzPts val="1700"/>
              <a:buFont typeface="Verdana"/>
              <a:buChar char="•"/>
            </a:pPr>
            <a:r>
              <a:rPr lang="en-GB" sz="1700">
                <a:latin typeface="Verdana"/>
                <a:ea typeface="Verdana"/>
                <a:cs typeface="Verdana"/>
                <a:sym typeface="Verdana"/>
              </a:rPr>
              <a:t>The accuracy of the chatbot may be limited by the quality of the training data.</a:t>
            </a:r>
            <a:endParaRPr sz="1700">
              <a:latin typeface="Verdana"/>
              <a:ea typeface="Verdana"/>
              <a:cs typeface="Verdana"/>
              <a:sym typeface="Verdana"/>
            </a:endParaRPr>
          </a:p>
          <a:p>
            <a:pPr indent="0" lvl="0" marL="457200" rtl="0" algn="l">
              <a:lnSpc>
                <a:spcPct val="100000"/>
              </a:lnSpc>
              <a:spcBef>
                <a:spcPts val="260"/>
              </a:spcBef>
              <a:spcAft>
                <a:spcPts val="0"/>
              </a:spcAft>
              <a:buNone/>
            </a:pPr>
            <a:r>
              <a:t/>
            </a:r>
            <a:endParaRPr sz="1700">
              <a:latin typeface="Verdana"/>
              <a:ea typeface="Verdana"/>
              <a:cs typeface="Verdana"/>
              <a:sym typeface="Verdana"/>
            </a:endParaRPr>
          </a:p>
          <a:p>
            <a:pPr indent="-336550" lvl="0" marL="457200" rtl="0" algn="l">
              <a:lnSpc>
                <a:spcPct val="100000"/>
              </a:lnSpc>
              <a:spcBef>
                <a:spcPts val="216"/>
              </a:spcBef>
              <a:spcAft>
                <a:spcPts val="0"/>
              </a:spcAft>
              <a:buSzPts val="1700"/>
              <a:buFont typeface="Verdana"/>
              <a:buChar char="•"/>
            </a:pPr>
            <a:r>
              <a:rPr lang="en-GB" sz="1700">
                <a:latin typeface="Verdana"/>
                <a:ea typeface="Verdana"/>
                <a:cs typeface="Verdana"/>
                <a:sym typeface="Verdana"/>
              </a:rPr>
              <a:t>Limited access to technology and the internet in rural areas poses challenges for deploying AI-powered healthcare systems. Accessibility needs to be addressed for effective implementation.</a:t>
            </a:r>
            <a:endParaRPr sz="1700">
              <a:latin typeface="Verdana"/>
              <a:ea typeface="Verdana"/>
              <a:cs typeface="Verdana"/>
              <a:sym typeface="Verdana"/>
            </a:endParaRPr>
          </a:p>
          <a:p>
            <a:pPr indent="0" lvl="0" marL="457200" rtl="0" algn="l">
              <a:lnSpc>
                <a:spcPct val="100000"/>
              </a:lnSpc>
              <a:spcBef>
                <a:spcPts val="216"/>
              </a:spcBef>
              <a:spcAft>
                <a:spcPts val="0"/>
              </a:spcAft>
              <a:buNone/>
            </a:pPr>
            <a:r>
              <a:t/>
            </a:r>
            <a:endParaRPr sz="1700">
              <a:latin typeface="Verdana"/>
              <a:ea typeface="Verdana"/>
              <a:cs typeface="Verdana"/>
              <a:sym typeface="Verdana"/>
            </a:endParaRPr>
          </a:p>
          <a:p>
            <a:pPr indent="-336550" lvl="0" marL="457200" rtl="0" algn="l">
              <a:lnSpc>
                <a:spcPct val="100000"/>
              </a:lnSpc>
              <a:spcBef>
                <a:spcPts val="220"/>
              </a:spcBef>
              <a:spcAft>
                <a:spcPts val="0"/>
              </a:spcAft>
              <a:buSzPts val="1700"/>
              <a:buFont typeface="Verdana"/>
              <a:buChar char="•"/>
            </a:pPr>
            <a:r>
              <a:rPr lang="en-GB" sz="1700">
                <a:latin typeface="Verdana"/>
                <a:ea typeface="Verdana"/>
                <a:cs typeface="Verdana"/>
                <a:sym typeface="Verdana"/>
              </a:rPr>
              <a:t>The lack of clear regulations and data protection laws, especially in developing countries, poses challenges.</a:t>
            </a:r>
            <a:endParaRPr sz="1700">
              <a:latin typeface="Verdana"/>
              <a:ea typeface="Verdana"/>
              <a:cs typeface="Verdana"/>
              <a:sym typeface="Verdana"/>
            </a:endParaRPr>
          </a:p>
          <a:p>
            <a:pPr indent="0" lvl="0" marL="457200" rtl="0" algn="l">
              <a:lnSpc>
                <a:spcPct val="100000"/>
              </a:lnSpc>
              <a:spcBef>
                <a:spcPts val="220"/>
              </a:spcBef>
              <a:spcAft>
                <a:spcPts val="0"/>
              </a:spcAft>
              <a:buNone/>
            </a:pPr>
            <a:r>
              <a:t/>
            </a:r>
            <a:endParaRPr sz="1700">
              <a:latin typeface="Verdana"/>
              <a:ea typeface="Verdana"/>
              <a:cs typeface="Verdana"/>
              <a:sym typeface="Verdana"/>
            </a:endParaRPr>
          </a:p>
          <a:p>
            <a:pPr indent="-336550" lvl="0" marL="457200" rtl="0" algn="l">
              <a:lnSpc>
                <a:spcPct val="100000"/>
              </a:lnSpc>
              <a:spcBef>
                <a:spcPts val="220"/>
              </a:spcBef>
              <a:spcAft>
                <a:spcPts val="0"/>
              </a:spcAft>
              <a:buSzPts val="1700"/>
              <a:buFont typeface="Verdana"/>
              <a:buChar char="•"/>
            </a:pPr>
            <a:r>
              <a:rPr lang="en-GB" sz="1700">
                <a:latin typeface="Verdana"/>
                <a:ea typeface="Verdana"/>
                <a:cs typeface="Verdana"/>
                <a:sym typeface="Verdana"/>
              </a:rPr>
              <a:t>Lack of variety in data sets. </a:t>
            </a:r>
            <a:endParaRPr sz="17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Proposed Methodology</a:t>
            </a:r>
            <a:endParaRPr b="1"/>
          </a:p>
        </p:txBody>
      </p:sp>
      <p:sp>
        <p:nvSpPr>
          <p:cNvPr id="136" name="Google Shape;13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6550" lvl="0" marL="457200" rtl="0" algn="l">
              <a:lnSpc>
                <a:spcPct val="100000"/>
              </a:lnSpc>
              <a:spcBef>
                <a:spcPts val="320"/>
              </a:spcBef>
              <a:spcAft>
                <a:spcPts val="0"/>
              </a:spcAft>
              <a:buSzPts val="1700"/>
              <a:buAutoNum type="arabicPeriod"/>
            </a:pPr>
            <a:r>
              <a:rPr lang="en-GB" sz="1700">
                <a:latin typeface="Verdana"/>
                <a:ea typeface="Verdana"/>
                <a:cs typeface="Verdana"/>
                <a:sym typeface="Verdana"/>
              </a:rPr>
              <a:t>Take User Information</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AutoNum type="arabicPeriod"/>
            </a:pPr>
            <a:r>
              <a:rPr lang="en-GB" sz="1700">
                <a:latin typeface="Verdana"/>
                <a:ea typeface="Verdana"/>
                <a:cs typeface="Verdana"/>
                <a:sym typeface="Verdana"/>
              </a:rPr>
              <a:t>Ask for Symptoms</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AutoNum type="arabicPeriod"/>
            </a:pPr>
            <a:r>
              <a:rPr lang="en-GB" sz="1700">
                <a:latin typeface="Verdana"/>
                <a:ea typeface="Verdana"/>
                <a:cs typeface="Verdana"/>
                <a:sym typeface="Verdana"/>
              </a:rPr>
              <a:t>Understand Severity of Symptoms</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AutoNum type="arabicPeriod"/>
            </a:pPr>
            <a:r>
              <a:rPr lang="en-GB" sz="1700">
                <a:latin typeface="Verdana"/>
                <a:ea typeface="Verdana"/>
                <a:cs typeface="Verdana"/>
                <a:sym typeface="Verdana"/>
              </a:rPr>
              <a:t>Predict Disease using Decision Trees</a:t>
            </a:r>
            <a:endParaRPr sz="1700">
              <a:latin typeface="Verdana"/>
              <a:ea typeface="Verdana"/>
              <a:cs typeface="Verdana"/>
              <a:sym typeface="Verdana"/>
            </a:endParaRPr>
          </a:p>
          <a:p>
            <a:pPr indent="-336550" lvl="0" marL="457200" rtl="0" algn="l">
              <a:lnSpc>
                <a:spcPct val="100000"/>
              </a:lnSpc>
              <a:spcBef>
                <a:spcPts val="0"/>
              </a:spcBef>
              <a:spcAft>
                <a:spcPts val="0"/>
              </a:spcAft>
              <a:buSzPts val="1700"/>
              <a:buAutoNum type="arabicPeriod"/>
            </a:pPr>
            <a:r>
              <a:rPr lang="en-GB" sz="1700">
                <a:latin typeface="Verdana"/>
                <a:ea typeface="Verdana"/>
                <a:cs typeface="Verdana"/>
                <a:sym typeface="Verdana"/>
              </a:rPr>
              <a:t>Suggest Advice Using Voice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