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4" r:id="rId8"/>
    <p:sldId id="265" r:id="rId9"/>
    <p:sldId id="266" r:id="rId10"/>
    <p:sldId id="267" r:id="rId11"/>
    <p:sldId id="268" r:id="rId12"/>
    <p:sldId id="269" r:id="rId13"/>
    <p:sldId id="270" r:id="rId14"/>
    <p:sldId id="271" r:id="rId15"/>
    <p:sldId id="272" r:id="rId16"/>
    <p:sldId id="273" r:id="rId17"/>
    <p:sldId id="275" r:id="rId18"/>
    <p:sldId id="276" r:id="rId19"/>
    <p:sldId id="278" r:id="rId20"/>
    <p:sldId id="279" r:id="rId21"/>
    <p:sldId id="281" r:id="rId22"/>
    <p:sldId id="282" r:id="rId23"/>
    <p:sldId id="284" r:id="rId24"/>
    <p:sldId id="285" r:id="rId25"/>
    <p:sldId id="288" r:id="rId26"/>
    <p:sldId id="290" r:id="rId27"/>
    <p:sldId id="291" r:id="rId28"/>
    <p:sldId id="292" r:id="rId29"/>
    <p:sldId id="294" r:id="rId30"/>
    <p:sldId id="296" r:id="rId31"/>
    <p:sldId id="299" r:id="rId32"/>
    <p:sldId id="302" r:id="rId33"/>
    <p:sldId id="304" r:id="rId34"/>
    <p:sldId id="306" r:id="rId35"/>
    <p:sldId id="307" r:id="rId36"/>
    <p:sldId id="308" r:id="rId37"/>
    <p:sldId id="309" r:id="rId38"/>
    <p:sldId id="310" r:id="rId39"/>
    <p:sldId id="311" r:id="rId40"/>
    <p:sldId id="312" r:id="rId41"/>
    <p:sldId id="313" r:id="rId42"/>
    <p:sldId id="314" r:id="rId43"/>
    <p:sldId id="315" r:id="rId44"/>
    <p:sldId id="316" r:id="rId45"/>
    <p:sldId id="317" r:id="rId46"/>
    <p:sldId id="319" r:id="rId47"/>
    <p:sldId id="320" r:id="rId48"/>
    <p:sldId id="321" r:id="rId49"/>
    <p:sldId id="323" r:id="rId50"/>
    <p:sldId id="324" r:id="rId51"/>
    <p:sldId id="327" r:id="rId52"/>
    <p:sldId id="329" r:id="rId53"/>
    <p:sldId id="331" r:id="rId54"/>
    <p:sldId id="334"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12/25/2016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243" y="1253542"/>
            <a:ext cx="8596668" cy="4760891"/>
          </a:xfrm>
        </p:spPr>
        <p:txBody>
          <a:bodyPr>
            <a:normAutofit fontScale="90000"/>
          </a:bodyPr>
          <a:lstStyle/>
          <a:p>
            <a:pPr>
              <a:lnSpc>
                <a:spcPct val="107000"/>
              </a:lnSpc>
              <a:spcAft>
                <a:spcPts val="800"/>
              </a:spcAft>
            </a:pPr>
            <a:r>
              <a:rPr lang="en-US" dirty="0"/>
              <a:t>Hospital Management System</a:t>
            </a:r>
            <a:br>
              <a:rPr lang="en-US" dirty="0"/>
            </a:br>
            <a:r>
              <a:rPr lang="en-US" dirty="0"/>
              <a:t>-------------------------------------------------</a:t>
            </a:r>
            <a:br>
              <a:rPr lang="en-US" dirty="0"/>
            </a:br>
            <a:r>
              <a:rPr lang="en-US" dirty="0" smtClean="0"/>
              <a:t/>
            </a:r>
            <a:br>
              <a:rPr lang="en-US" dirty="0" smtClean="0"/>
            </a:br>
            <a:r>
              <a:rPr lang="en-US" sz="2200" b="1" u="sng" dirty="0" smtClean="0">
                <a:solidFill>
                  <a:srgbClr val="404040"/>
                </a:solidFill>
                <a:latin typeface="Calibri" panose="020F0502020204030204" pitchFamily="34" charset="0"/>
                <a:ea typeface="Calibri" panose="020F0502020204030204" pitchFamily="34" charset="0"/>
                <a:cs typeface="Times New Roman" panose="02020603050405020304" pitchFamily="18" charset="0"/>
              </a:rPr>
              <a:t>Group </a:t>
            </a:r>
            <a:r>
              <a:rPr lang="en-US" sz="2200" b="1" u="sng" dirty="0">
                <a:solidFill>
                  <a:srgbClr val="404040"/>
                </a:solidFill>
                <a:latin typeface="Calibri" panose="020F0502020204030204" pitchFamily="34" charset="0"/>
                <a:ea typeface="Calibri" panose="020F0502020204030204" pitchFamily="34" charset="0"/>
                <a:cs typeface="Times New Roman" panose="02020603050405020304" pitchFamily="18" charset="0"/>
              </a:rPr>
              <a:t>members:</a:t>
            </a:r>
            <a:r>
              <a:rPr lang="en-US" sz="2200" b="1" u="sng" dirty="0">
                <a:latin typeface="Calibri" panose="020F0502020204030204" pitchFamily="34" charset="0"/>
                <a:ea typeface="Calibri" panose="020F0502020204030204" pitchFamily="34" charset="0"/>
                <a:cs typeface="Times New Roman" panose="02020603050405020304" pitchFamily="18" charset="0"/>
              </a:rPr>
              <a:t> </a:t>
            </a:r>
            <a:r>
              <a:rPr lang="en-US" sz="2200" dirty="0">
                <a:latin typeface="Calibri" panose="020F0502020204030204" pitchFamily="34" charset="0"/>
                <a:ea typeface="Calibri" panose="020F0502020204030204" pitchFamily="34" charset="0"/>
                <a:cs typeface="Times New Roman" panose="02020603050405020304" pitchFamily="18" charset="0"/>
              </a:rPr>
              <a:t/>
            </a:r>
            <a:br>
              <a:rPr lang="en-US" sz="2200" dirty="0">
                <a:latin typeface="Calibri" panose="020F0502020204030204" pitchFamily="34" charset="0"/>
                <a:ea typeface="Calibri" panose="020F0502020204030204" pitchFamily="34" charset="0"/>
                <a:cs typeface="Times New Roman" panose="02020603050405020304" pitchFamily="18" charset="0"/>
              </a:rPr>
            </a:br>
            <a:r>
              <a:rPr lang="en-US" sz="2200" dirty="0" smtClean="0">
                <a:latin typeface="Calibri" panose="020F0502020204030204" pitchFamily="34" charset="0"/>
                <a:ea typeface="Calibri" panose="020F0502020204030204" pitchFamily="34" charset="0"/>
                <a:cs typeface="Times New Roman" panose="02020603050405020304" pitchFamily="18" charset="0"/>
              </a:rPr>
              <a:t>Name : </a:t>
            </a:r>
            <a:r>
              <a:rPr lang="en-US" sz="22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Pantho,Samith</a:t>
            </a:r>
            <a:r>
              <a:rPr lang="en-US" sz="22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sz="22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Binda</a:t>
            </a:r>
            <a:r>
              <a:rPr lang="en-US" sz="2200" dirty="0">
                <a:latin typeface="Calibri" panose="020F0502020204030204" pitchFamily="34" charset="0"/>
                <a:ea typeface="Calibri" panose="020F0502020204030204" pitchFamily="34" charset="0"/>
                <a:cs typeface="Times New Roman" panose="02020603050405020304" pitchFamily="18" charset="0"/>
              </a:rPr>
              <a:t>	   </a:t>
            </a:r>
            <a:br>
              <a:rPr lang="en-US" sz="2200" dirty="0">
                <a:latin typeface="Calibri" panose="020F0502020204030204" pitchFamily="34" charset="0"/>
                <a:ea typeface="Calibri" panose="020F0502020204030204" pitchFamily="34" charset="0"/>
                <a:cs typeface="Times New Roman" panose="02020603050405020304" pitchFamily="18" charset="0"/>
              </a:rPr>
            </a:br>
            <a:r>
              <a:rPr lang="en-US" sz="2200" dirty="0" smtClean="0">
                <a:latin typeface="Calibri" panose="020F0502020204030204" pitchFamily="34" charset="0"/>
                <a:ea typeface="Calibri" panose="020F0502020204030204" pitchFamily="34" charset="0"/>
                <a:cs typeface="Times New Roman" panose="02020603050405020304" pitchFamily="18" charset="0"/>
              </a:rPr>
              <a:t>ID : </a:t>
            </a:r>
            <a:r>
              <a:rPr lang="en-US" sz="22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16-31654-1</a:t>
            </a:r>
            <a:r>
              <a:rPr lang="en-US" sz="2200" dirty="0">
                <a:latin typeface="Calibri" panose="020F0502020204030204" pitchFamily="34" charset="0"/>
                <a:ea typeface="Calibri" panose="020F0502020204030204" pitchFamily="34" charset="0"/>
                <a:cs typeface="Times New Roman" panose="02020603050405020304" pitchFamily="18" charset="0"/>
              </a:rPr>
              <a:t/>
            </a:r>
            <a:br>
              <a:rPr lang="en-US" sz="2200" dirty="0">
                <a:latin typeface="Calibri" panose="020F0502020204030204" pitchFamily="34" charset="0"/>
                <a:ea typeface="Calibri" panose="020F0502020204030204" pitchFamily="34" charset="0"/>
                <a:cs typeface="Times New Roman" panose="02020603050405020304" pitchFamily="18" charset="0"/>
              </a:rPr>
            </a:br>
            <a:r>
              <a:rPr lang="en-US" sz="2200" dirty="0">
                <a:latin typeface="Calibri" panose="020F0502020204030204" pitchFamily="34" charset="0"/>
                <a:ea typeface="Calibri" panose="020F0502020204030204" pitchFamily="34" charset="0"/>
                <a:cs typeface="Times New Roman" panose="02020603050405020304" pitchFamily="18" charset="0"/>
              </a:rPr>
              <a:t> </a:t>
            </a:r>
            <a:br>
              <a:rPr lang="en-US" sz="2200" dirty="0">
                <a:latin typeface="Calibri" panose="020F0502020204030204" pitchFamily="34" charset="0"/>
                <a:ea typeface="Calibri" panose="020F0502020204030204" pitchFamily="34" charset="0"/>
                <a:cs typeface="Times New Roman" panose="02020603050405020304" pitchFamily="18" charset="0"/>
              </a:rPr>
            </a:br>
            <a:r>
              <a:rPr lang="en-US" sz="2200" dirty="0" smtClean="0">
                <a:latin typeface="Calibri" panose="020F0502020204030204" pitchFamily="34" charset="0"/>
                <a:ea typeface="Calibri" panose="020F0502020204030204" pitchFamily="34" charset="0"/>
                <a:cs typeface="Times New Roman" panose="02020603050405020304" pitchFamily="18" charset="0"/>
              </a:rPr>
              <a:t>Name : </a:t>
            </a:r>
            <a:r>
              <a:rPr lang="en-US" sz="2200" dirty="0" err="1" smtClean="0">
                <a:solidFill>
                  <a:schemeClr val="tx1"/>
                </a:solidFill>
                <a:latin typeface="Calibri" panose="020F0502020204030204" pitchFamily="34" charset="0"/>
                <a:ea typeface="Calibri" panose="020F0502020204030204" pitchFamily="34" charset="0"/>
                <a:cs typeface="Times New Roman" panose="02020603050405020304" pitchFamily="18" charset="0"/>
              </a:rPr>
              <a:t>Rahman,Sayma</a:t>
            </a:r>
            <a:r>
              <a:rPr lang="en-US" sz="22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sz="2200" dirty="0" smtClean="0">
                <a:latin typeface="Calibri" panose="020F0502020204030204" pitchFamily="34" charset="0"/>
                <a:ea typeface="Calibri" panose="020F0502020204030204" pitchFamily="34" charset="0"/>
                <a:cs typeface="Times New Roman" panose="02020603050405020304" pitchFamily="18" charset="0"/>
              </a:rPr>
              <a:t>       </a:t>
            </a:r>
            <a:r>
              <a:rPr lang="en-US" sz="2200" dirty="0">
                <a:latin typeface="Calibri" panose="020F0502020204030204" pitchFamily="34" charset="0"/>
                <a:ea typeface="Calibri" panose="020F0502020204030204" pitchFamily="34" charset="0"/>
                <a:cs typeface="Times New Roman" panose="02020603050405020304" pitchFamily="18" charset="0"/>
              </a:rPr>
              <a:t>	   </a:t>
            </a:r>
            <a:br>
              <a:rPr lang="en-US" sz="2200" dirty="0">
                <a:latin typeface="Calibri" panose="020F0502020204030204" pitchFamily="34" charset="0"/>
                <a:ea typeface="Calibri" panose="020F0502020204030204" pitchFamily="34" charset="0"/>
                <a:cs typeface="Times New Roman" panose="02020603050405020304" pitchFamily="18" charset="0"/>
              </a:rPr>
            </a:br>
            <a:r>
              <a:rPr lang="en-US" sz="2200" dirty="0" smtClean="0">
                <a:latin typeface="Calibri" panose="020F0502020204030204" pitchFamily="34" charset="0"/>
                <a:ea typeface="Calibri" panose="020F0502020204030204" pitchFamily="34" charset="0"/>
                <a:cs typeface="Times New Roman" panose="02020603050405020304" pitchFamily="18" charset="0"/>
              </a:rPr>
              <a:t>ID : </a:t>
            </a:r>
            <a:r>
              <a:rPr lang="en-US" sz="22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16-31580-1</a:t>
            </a:r>
            <a:r>
              <a:rPr lang="en-US" sz="2200" dirty="0">
                <a:latin typeface="Calibri" panose="020F0502020204030204" pitchFamily="34" charset="0"/>
                <a:ea typeface="Calibri" panose="020F0502020204030204" pitchFamily="34" charset="0"/>
                <a:cs typeface="Times New Roman" panose="02020603050405020304" pitchFamily="18" charset="0"/>
              </a:rPr>
              <a:t/>
            </a:r>
            <a:br>
              <a:rPr lang="en-US" sz="2200" dirty="0">
                <a:latin typeface="Calibri" panose="020F0502020204030204" pitchFamily="34" charset="0"/>
                <a:ea typeface="Calibri" panose="020F0502020204030204" pitchFamily="34" charset="0"/>
                <a:cs typeface="Times New Roman" panose="02020603050405020304" pitchFamily="18" charset="0"/>
              </a:rPr>
            </a:br>
            <a:r>
              <a:rPr lang="en-US" sz="2200" dirty="0">
                <a:latin typeface="Calibri" panose="020F0502020204030204" pitchFamily="34" charset="0"/>
                <a:ea typeface="Calibri" panose="020F0502020204030204" pitchFamily="34" charset="0"/>
                <a:cs typeface="Times New Roman" panose="02020603050405020304" pitchFamily="18" charset="0"/>
              </a:rPr>
              <a:t> </a:t>
            </a:r>
            <a:br>
              <a:rPr lang="en-US" sz="2200" dirty="0">
                <a:latin typeface="Calibri" panose="020F0502020204030204" pitchFamily="34" charset="0"/>
                <a:ea typeface="Calibri" panose="020F0502020204030204" pitchFamily="34" charset="0"/>
                <a:cs typeface="Times New Roman" panose="02020603050405020304" pitchFamily="18" charset="0"/>
              </a:rPr>
            </a:br>
            <a:r>
              <a:rPr lang="en-US" sz="2200" dirty="0" smtClean="0">
                <a:latin typeface="Calibri" panose="020F0502020204030204" pitchFamily="34" charset="0"/>
                <a:ea typeface="Calibri" panose="020F0502020204030204" pitchFamily="34" charset="0"/>
                <a:cs typeface="Times New Roman" panose="02020603050405020304" pitchFamily="18" charset="0"/>
              </a:rPr>
              <a:t>Name : </a:t>
            </a:r>
            <a:r>
              <a:rPr lang="en-US" sz="2200" dirty="0" err="1" smtClean="0">
                <a:solidFill>
                  <a:schemeClr val="tx1"/>
                </a:solidFill>
                <a:latin typeface="Calibri" panose="020F0502020204030204" pitchFamily="34" charset="0"/>
                <a:ea typeface="Calibri" panose="020F0502020204030204" pitchFamily="34" charset="0"/>
                <a:cs typeface="Times New Roman" panose="02020603050405020304" pitchFamily="18" charset="0"/>
              </a:rPr>
              <a:t>Razzaque,Syeda</a:t>
            </a:r>
            <a:r>
              <a:rPr lang="en-US" sz="22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sz="22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Tasnuva</a:t>
            </a:r>
            <a:r>
              <a:rPr lang="en-US" sz="22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sz="2200" dirty="0">
                <a:latin typeface="Calibri" panose="020F0502020204030204" pitchFamily="34" charset="0"/>
                <a:ea typeface="Calibri" panose="020F0502020204030204" pitchFamily="34" charset="0"/>
                <a:cs typeface="Times New Roman" panose="02020603050405020304" pitchFamily="18" charset="0"/>
              </a:rPr>
              <a:t>	   </a:t>
            </a:r>
            <a:br>
              <a:rPr lang="en-US" sz="2200" dirty="0">
                <a:latin typeface="Calibri" panose="020F0502020204030204" pitchFamily="34" charset="0"/>
                <a:ea typeface="Calibri" panose="020F0502020204030204" pitchFamily="34" charset="0"/>
                <a:cs typeface="Times New Roman" panose="02020603050405020304" pitchFamily="18" charset="0"/>
              </a:rPr>
            </a:br>
            <a:r>
              <a:rPr lang="en-US" sz="2200" dirty="0" smtClean="0">
                <a:latin typeface="Calibri" panose="020F0502020204030204" pitchFamily="34" charset="0"/>
                <a:ea typeface="Calibri" panose="020F0502020204030204" pitchFamily="34" charset="0"/>
                <a:cs typeface="Times New Roman" panose="02020603050405020304" pitchFamily="18" charset="0"/>
              </a:rPr>
              <a:t>ID : </a:t>
            </a:r>
            <a:r>
              <a:rPr lang="en-US" sz="22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16-31660-1</a:t>
            </a:r>
            <a:r>
              <a:rPr lang="en-US" sz="2400" dirty="0">
                <a:latin typeface="Calibri" panose="020F0502020204030204" pitchFamily="34" charset="0"/>
                <a:ea typeface="Calibri" panose="020F0502020204030204" pitchFamily="34" charset="0"/>
                <a:cs typeface="Times New Roman" panose="02020603050405020304" pitchFamily="18" charset="0"/>
              </a:rPr>
              <a:t/>
            </a:r>
            <a:br>
              <a:rPr lang="en-US" sz="24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774341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2114" y="2452914"/>
            <a:ext cx="8141887" cy="3033486"/>
          </a:xfrm>
        </p:spPr>
        <p:txBody>
          <a:bodyPr>
            <a:normAutofit/>
          </a:bodyPr>
          <a:lstStyle/>
          <a:p>
            <a:r>
              <a:rPr lang="en-US" u="sng" dirty="0"/>
              <a:t>3.ER-Diagram for Hospital Management System</a:t>
            </a:r>
            <a:r>
              <a:rPr lang="en-US" dirty="0"/>
              <a:t/>
            </a:r>
            <a:br>
              <a:rPr lang="en-US" dirty="0"/>
            </a:br>
            <a:endParaRPr lang="en-US" dirty="0"/>
          </a:p>
        </p:txBody>
      </p:sp>
    </p:spTree>
    <p:extLst>
      <p:ext uri="{BB962C8B-B14F-4D97-AF65-F5344CB8AC3E}">
        <p14:creationId xmlns:p14="http://schemas.microsoft.com/office/powerpoint/2010/main" val="1083695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31155" t="23376" r="32607" b="7943"/>
          <a:stretch/>
        </p:blipFill>
        <p:spPr>
          <a:xfrm>
            <a:off x="0" y="0"/>
            <a:ext cx="12192000" cy="6884243"/>
          </a:xfrm>
        </p:spPr>
      </p:pic>
    </p:spTree>
    <p:extLst>
      <p:ext uri="{BB962C8B-B14F-4D97-AF65-F5344CB8AC3E}">
        <p14:creationId xmlns:p14="http://schemas.microsoft.com/office/powerpoint/2010/main" val="1414351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540000"/>
            <a:ext cx="7750002" cy="2699656"/>
          </a:xfrm>
        </p:spPr>
        <p:txBody>
          <a:bodyPr/>
          <a:lstStyle/>
          <a:p>
            <a:r>
              <a:rPr lang="en-US" u="sng" dirty="0"/>
              <a:t>4.Normalization:</a:t>
            </a:r>
            <a:r>
              <a:rPr lang="en-US" dirty="0"/>
              <a:t/>
            </a:r>
            <a:br>
              <a:rPr lang="en-US" dirty="0"/>
            </a:br>
            <a:endParaRPr lang="en-US" dirty="0"/>
          </a:p>
        </p:txBody>
      </p:sp>
    </p:spTree>
    <p:extLst>
      <p:ext uri="{BB962C8B-B14F-4D97-AF65-F5344CB8AC3E}">
        <p14:creationId xmlns:p14="http://schemas.microsoft.com/office/powerpoint/2010/main" val="1359932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664403" cy="885371"/>
          </a:xfrm>
        </p:spPr>
        <p:txBody>
          <a:bodyPr>
            <a:normAutofit fontScale="90000"/>
          </a:bodyPr>
          <a:lstStyle/>
          <a:p>
            <a:r>
              <a:rPr lang="en-US" dirty="0"/>
              <a:t>From the ER-Diagram we can create these tables:-</a:t>
            </a:r>
            <a:br>
              <a:rPr lang="en-US" dirty="0"/>
            </a:br>
            <a:endParaRPr lang="en-US" dirty="0"/>
          </a:p>
        </p:txBody>
      </p:sp>
      <p:sp>
        <p:nvSpPr>
          <p:cNvPr id="3" name="Text Placeholder 2"/>
          <p:cNvSpPr>
            <a:spLocks noGrp="1"/>
          </p:cNvSpPr>
          <p:nvPr>
            <p:ph type="body" idx="1"/>
          </p:nvPr>
        </p:nvSpPr>
        <p:spPr>
          <a:xfrm>
            <a:off x="435428" y="1262742"/>
            <a:ext cx="8838573" cy="5595257"/>
          </a:xfrm>
        </p:spPr>
        <p:txBody>
          <a:bodyPr>
            <a:normAutofit lnSpcReduction="10000"/>
          </a:bodyPr>
          <a:lstStyle/>
          <a:p>
            <a:r>
              <a:rPr lang="en-US" dirty="0" smtClean="0"/>
              <a:t>1.</a:t>
            </a:r>
            <a:r>
              <a:rPr lang="en-US" dirty="0"/>
              <a:t> </a:t>
            </a:r>
            <a:r>
              <a:rPr lang="en-US" b="1" i="1" dirty="0" smtClean="0">
                <a:solidFill>
                  <a:schemeClr val="accent2">
                    <a:lumMod val="60000"/>
                    <a:lumOff val="40000"/>
                  </a:schemeClr>
                </a:solidFill>
              </a:rPr>
              <a:t>Patient</a:t>
            </a:r>
            <a:r>
              <a:rPr lang="en-US" dirty="0" smtClean="0"/>
              <a:t>(</a:t>
            </a:r>
            <a:r>
              <a:rPr lang="en-US" u="sng" dirty="0" err="1" smtClean="0"/>
              <a:t>patient_id</a:t>
            </a:r>
            <a:r>
              <a:rPr lang="en-US" dirty="0"/>
              <a:t>, </a:t>
            </a:r>
            <a:r>
              <a:rPr lang="en-US" dirty="0" err="1"/>
              <a:t>patient_name</a:t>
            </a:r>
            <a:r>
              <a:rPr lang="en-US" dirty="0"/>
              <a:t>, </a:t>
            </a:r>
            <a:r>
              <a:rPr lang="en-US" dirty="0" err="1"/>
              <a:t>patient_address</a:t>
            </a:r>
            <a:r>
              <a:rPr lang="en-US" dirty="0"/>
              <a:t>, </a:t>
            </a:r>
            <a:r>
              <a:rPr lang="en-US" dirty="0" err="1"/>
              <a:t>patient_gender</a:t>
            </a:r>
            <a:r>
              <a:rPr lang="en-US" dirty="0"/>
              <a:t>, </a:t>
            </a:r>
            <a:r>
              <a:rPr lang="en-US" dirty="0" err="1"/>
              <a:t>patient_phone</a:t>
            </a:r>
            <a:r>
              <a:rPr lang="en-US" dirty="0"/>
              <a:t>).</a:t>
            </a:r>
          </a:p>
          <a:p>
            <a:r>
              <a:rPr lang="en-US" dirty="0" smtClean="0"/>
              <a:t>2.</a:t>
            </a:r>
            <a:r>
              <a:rPr lang="en-US" i="1" dirty="0"/>
              <a:t> </a:t>
            </a:r>
            <a:r>
              <a:rPr lang="en-US" b="1" i="1" dirty="0">
                <a:solidFill>
                  <a:schemeClr val="accent2">
                    <a:lumMod val="60000"/>
                    <a:lumOff val="40000"/>
                  </a:schemeClr>
                </a:solidFill>
              </a:rPr>
              <a:t>Employee</a:t>
            </a:r>
            <a:r>
              <a:rPr lang="en-US" i="1" dirty="0"/>
              <a:t>(</a:t>
            </a:r>
            <a:r>
              <a:rPr lang="en-US" dirty="0" err="1"/>
              <a:t>patient_id</a:t>
            </a:r>
            <a:r>
              <a:rPr lang="en-US" dirty="0"/>
              <a:t> ,</a:t>
            </a:r>
            <a:r>
              <a:rPr lang="en-US" u="sng" dirty="0" err="1"/>
              <a:t>trainee_id</a:t>
            </a:r>
            <a:r>
              <a:rPr lang="en-US" dirty="0"/>
              <a:t>, </a:t>
            </a:r>
            <a:r>
              <a:rPr lang="en-US" dirty="0" err="1"/>
              <a:t>trainee_name</a:t>
            </a:r>
            <a:r>
              <a:rPr lang="en-US" dirty="0"/>
              <a:t>, </a:t>
            </a:r>
            <a:r>
              <a:rPr lang="en-US" dirty="0" err="1"/>
              <a:t>trainee_address</a:t>
            </a:r>
            <a:r>
              <a:rPr lang="en-US" dirty="0"/>
              <a:t>, </a:t>
            </a:r>
            <a:r>
              <a:rPr lang="en-US" dirty="0" err="1"/>
              <a:t>trainee_gender</a:t>
            </a:r>
            <a:r>
              <a:rPr lang="en-US" dirty="0"/>
              <a:t>, </a:t>
            </a:r>
            <a:r>
              <a:rPr lang="en-US" dirty="0" err="1"/>
              <a:t>trainee_phone</a:t>
            </a:r>
            <a:r>
              <a:rPr lang="en-US" dirty="0"/>
              <a:t>, </a:t>
            </a:r>
            <a:r>
              <a:rPr lang="en-US" dirty="0" err="1"/>
              <a:t>trainee_salary</a:t>
            </a:r>
            <a:r>
              <a:rPr lang="en-US" dirty="0"/>
              <a:t>, </a:t>
            </a:r>
            <a:r>
              <a:rPr lang="en-US" dirty="0" err="1"/>
              <a:t>trainee_workinghour</a:t>
            </a:r>
            <a:r>
              <a:rPr lang="en-US" dirty="0"/>
              <a:t>, </a:t>
            </a:r>
            <a:r>
              <a:rPr lang="en-US" dirty="0" err="1"/>
              <a:t>trainee_history</a:t>
            </a:r>
            <a:r>
              <a:rPr lang="en-US" dirty="0"/>
              <a:t>, </a:t>
            </a:r>
            <a:r>
              <a:rPr lang="en-US" u="sng" dirty="0" err="1"/>
              <a:t>doctor_id</a:t>
            </a:r>
            <a:r>
              <a:rPr lang="en-US" u="sng" dirty="0"/>
              <a:t>,</a:t>
            </a:r>
            <a:r>
              <a:rPr lang="en-US" dirty="0"/>
              <a:t> </a:t>
            </a:r>
            <a:r>
              <a:rPr lang="en-US" dirty="0" err="1"/>
              <a:t>doctor_name</a:t>
            </a:r>
            <a:r>
              <a:rPr lang="en-US" dirty="0"/>
              <a:t>, </a:t>
            </a:r>
            <a:r>
              <a:rPr lang="en-US" dirty="0" err="1"/>
              <a:t>doctor_address</a:t>
            </a:r>
            <a:r>
              <a:rPr lang="en-US" dirty="0"/>
              <a:t>, </a:t>
            </a:r>
            <a:r>
              <a:rPr lang="en-US" dirty="0" err="1"/>
              <a:t>doctor_gender</a:t>
            </a:r>
            <a:r>
              <a:rPr lang="en-US" dirty="0"/>
              <a:t>, </a:t>
            </a:r>
            <a:r>
              <a:rPr lang="en-US" dirty="0" err="1"/>
              <a:t>doctor_phone</a:t>
            </a:r>
            <a:r>
              <a:rPr lang="en-US" dirty="0"/>
              <a:t>, </a:t>
            </a:r>
            <a:r>
              <a:rPr lang="en-US" dirty="0" err="1"/>
              <a:t>doctor_salary</a:t>
            </a:r>
            <a:r>
              <a:rPr lang="en-US" dirty="0"/>
              <a:t>, </a:t>
            </a:r>
            <a:r>
              <a:rPr lang="en-US" dirty="0" err="1"/>
              <a:t>doctor_workinghour</a:t>
            </a:r>
            <a:r>
              <a:rPr lang="en-US" dirty="0"/>
              <a:t>, </a:t>
            </a:r>
            <a:r>
              <a:rPr lang="en-US" dirty="0" err="1"/>
              <a:t>doctor_history</a:t>
            </a:r>
            <a:r>
              <a:rPr lang="en-US" dirty="0"/>
              <a:t>, </a:t>
            </a:r>
            <a:r>
              <a:rPr lang="en-US" u="sng" dirty="0" err="1"/>
              <a:t>nurse_id</a:t>
            </a:r>
            <a:r>
              <a:rPr lang="en-US" dirty="0"/>
              <a:t>, </a:t>
            </a:r>
            <a:r>
              <a:rPr lang="en-US" dirty="0" err="1"/>
              <a:t>nurse_name</a:t>
            </a:r>
            <a:r>
              <a:rPr lang="en-US" dirty="0"/>
              <a:t>, </a:t>
            </a:r>
            <a:r>
              <a:rPr lang="en-US" dirty="0" err="1"/>
              <a:t>nurse_address</a:t>
            </a:r>
            <a:r>
              <a:rPr lang="en-US" dirty="0"/>
              <a:t>, </a:t>
            </a:r>
            <a:r>
              <a:rPr lang="en-US" dirty="0" err="1"/>
              <a:t>nurse_gender</a:t>
            </a:r>
            <a:r>
              <a:rPr lang="en-US" dirty="0"/>
              <a:t>, </a:t>
            </a:r>
            <a:r>
              <a:rPr lang="en-US" dirty="0" err="1"/>
              <a:t>nurse_phone</a:t>
            </a:r>
            <a:r>
              <a:rPr lang="en-US" dirty="0"/>
              <a:t>, </a:t>
            </a:r>
            <a:r>
              <a:rPr lang="en-US" dirty="0" err="1"/>
              <a:t>nurse_salary</a:t>
            </a:r>
            <a:r>
              <a:rPr lang="en-US" dirty="0"/>
              <a:t>, nurse _</a:t>
            </a:r>
            <a:r>
              <a:rPr lang="en-US" dirty="0" err="1"/>
              <a:t>workinghour</a:t>
            </a:r>
            <a:r>
              <a:rPr lang="en-US" dirty="0"/>
              <a:t>, </a:t>
            </a:r>
            <a:r>
              <a:rPr lang="en-US" dirty="0" err="1"/>
              <a:t>nurse_history</a:t>
            </a:r>
            <a:r>
              <a:rPr lang="en-US" dirty="0"/>
              <a:t> </a:t>
            </a:r>
            <a:r>
              <a:rPr lang="en-US" u="sng" dirty="0"/>
              <a:t>,</a:t>
            </a:r>
            <a:r>
              <a:rPr lang="en-US" u="sng" dirty="0" err="1"/>
              <a:t>receptionist_id</a:t>
            </a:r>
            <a:r>
              <a:rPr lang="en-US" dirty="0"/>
              <a:t>, </a:t>
            </a:r>
            <a:r>
              <a:rPr lang="en-US" dirty="0" err="1"/>
              <a:t>receptionist_name</a:t>
            </a:r>
            <a:r>
              <a:rPr lang="en-US" dirty="0"/>
              <a:t>, </a:t>
            </a:r>
            <a:r>
              <a:rPr lang="en-US" dirty="0" err="1"/>
              <a:t>receptionist_address</a:t>
            </a:r>
            <a:r>
              <a:rPr lang="en-US" dirty="0"/>
              <a:t>, </a:t>
            </a:r>
            <a:r>
              <a:rPr lang="en-US" dirty="0" err="1"/>
              <a:t>receptionist_gender</a:t>
            </a:r>
            <a:r>
              <a:rPr lang="en-US" dirty="0"/>
              <a:t>, </a:t>
            </a:r>
            <a:r>
              <a:rPr lang="en-US" dirty="0" err="1"/>
              <a:t>receptionist_phone</a:t>
            </a:r>
            <a:r>
              <a:rPr lang="en-US" dirty="0"/>
              <a:t>, </a:t>
            </a:r>
            <a:r>
              <a:rPr lang="en-US" dirty="0" err="1"/>
              <a:t>receptionist_salary</a:t>
            </a:r>
            <a:r>
              <a:rPr lang="en-US" dirty="0"/>
              <a:t>, </a:t>
            </a:r>
            <a:r>
              <a:rPr lang="en-US" dirty="0" err="1"/>
              <a:t>receptionist_workinghour</a:t>
            </a:r>
            <a:r>
              <a:rPr lang="en-US" dirty="0"/>
              <a:t>, </a:t>
            </a:r>
            <a:r>
              <a:rPr lang="en-US" dirty="0" err="1"/>
              <a:t>receptionist_history</a:t>
            </a:r>
            <a:r>
              <a:rPr lang="en-US" dirty="0"/>
              <a:t> ,</a:t>
            </a:r>
            <a:r>
              <a:rPr lang="en-US" u="sng" dirty="0" err="1"/>
              <a:t>pharmacist_id</a:t>
            </a:r>
            <a:r>
              <a:rPr lang="en-US" u="sng" dirty="0"/>
              <a:t>,</a:t>
            </a:r>
            <a:r>
              <a:rPr lang="en-US" dirty="0"/>
              <a:t> </a:t>
            </a:r>
            <a:r>
              <a:rPr lang="en-US" dirty="0" err="1"/>
              <a:t>pharmacist_name</a:t>
            </a:r>
            <a:r>
              <a:rPr lang="en-US" dirty="0"/>
              <a:t>, </a:t>
            </a:r>
            <a:r>
              <a:rPr lang="en-US" dirty="0" err="1"/>
              <a:t>pharmacist_address</a:t>
            </a:r>
            <a:r>
              <a:rPr lang="en-US" dirty="0"/>
              <a:t>, </a:t>
            </a:r>
            <a:r>
              <a:rPr lang="en-US" dirty="0" err="1"/>
              <a:t>pharmacist_gender</a:t>
            </a:r>
            <a:r>
              <a:rPr lang="en-US" dirty="0"/>
              <a:t>, </a:t>
            </a:r>
            <a:r>
              <a:rPr lang="en-US" dirty="0" err="1"/>
              <a:t>pharmacist_phone</a:t>
            </a:r>
            <a:r>
              <a:rPr lang="en-US" dirty="0"/>
              <a:t>, </a:t>
            </a:r>
            <a:r>
              <a:rPr lang="en-US" dirty="0" err="1"/>
              <a:t>pharmacist_salary</a:t>
            </a:r>
            <a:r>
              <a:rPr lang="en-US" dirty="0"/>
              <a:t>, </a:t>
            </a:r>
            <a:r>
              <a:rPr lang="en-US" dirty="0" err="1"/>
              <a:t>pharmacist_workinghour</a:t>
            </a:r>
            <a:r>
              <a:rPr lang="en-US" dirty="0"/>
              <a:t>, </a:t>
            </a:r>
            <a:r>
              <a:rPr lang="en-US" dirty="0" err="1"/>
              <a:t>pharmacist_history</a:t>
            </a:r>
            <a:r>
              <a:rPr lang="en-US" dirty="0"/>
              <a:t>).</a:t>
            </a:r>
          </a:p>
          <a:p>
            <a:r>
              <a:rPr lang="en-US" dirty="0"/>
              <a:t> </a:t>
            </a:r>
          </a:p>
          <a:p>
            <a:r>
              <a:rPr lang="en-US" dirty="0" smtClean="0"/>
              <a:t>3.</a:t>
            </a:r>
            <a:r>
              <a:rPr lang="en-US" i="1" dirty="0"/>
              <a:t> </a:t>
            </a:r>
            <a:r>
              <a:rPr lang="en-US" b="1" i="1" dirty="0">
                <a:solidFill>
                  <a:schemeClr val="accent2">
                    <a:lumMod val="60000"/>
                    <a:lumOff val="40000"/>
                  </a:schemeClr>
                </a:solidFill>
              </a:rPr>
              <a:t>Report</a:t>
            </a:r>
            <a:r>
              <a:rPr lang="en-US" i="1" dirty="0"/>
              <a:t>(</a:t>
            </a:r>
            <a:r>
              <a:rPr lang="en-US" u="sng" dirty="0" err="1"/>
              <a:t>patient_id</a:t>
            </a:r>
            <a:r>
              <a:rPr lang="en-US" u="sng" dirty="0"/>
              <a:t>, </a:t>
            </a:r>
            <a:r>
              <a:rPr lang="en-US" dirty="0" err="1"/>
              <a:t>receptionist_id</a:t>
            </a:r>
            <a:r>
              <a:rPr lang="en-US" dirty="0"/>
              <a:t>, </a:t>
            </a:r>
            <a:r>
              <a:rPr lang="en-US" dirty="0" err="1"/>
              <a:t>report_type</a:t>
            </a:r>
            <a:r>
              <a:rPr lang="en-US" dirty="0"/>
              <a:t>).</a:t>
            </a:r>
          </a:p>
          <a:p>
            <a:r>
              <a:rPr lang="en-US" dirty="0" smtClean="0"/>
              <a:t>4.</a:t>
            </a:r>
            <a:r>
              <a:rPr lang="en-US" i="1" dirty="0"/>
              <a:t> </a:t>
            </a:r>
            <a:r>
              <a:rPr lang="en-US" b="1" i="1" dirty="0">
                <a:solidFill>
                  <a:schemeClr val="accent2">
                    <a:lumMod val="60000"/>
                    <a:lumOff val="40000"/>
                  </a:schemeClr>
                </a:solidFill>
              </a:rPr>
              <a:t>Service</a:t>
            </a:r>
            <a:r>
              <a:rPr lang="en-US" i="1" dirty="0"/>
              <a:t>(</a:t>
            </a:r>
            <a:r>
              <a:rPr lang="en-US" u="sng" dirty="0" err="1"/>
              <a:t>patient_id</a:t>
            </a:r>
            <a:r>
              <a:rPr lang="en-US" u="sng" dirty="0"/>
              <a:t>,</a:t>
            </a:r>
            <a:r>
              <a:rPr lang="en-US" dirty="0"/>
              <a:t> </a:t>
            </a:r>
            <a:r>
              <a:rPr lang="en-US" u="sng" dirty="0" err="1"/>
              <a:t>ambulance_no</a:t>
            </a:r>
            <a:r>
              <a:rPr lang="en-US" u="sng" dirty="0"/>
              <a:t>,</a:t>
            </a:r>
            <a:r>
              <a:rPr lang="en-US" dirty="0"/>
              <a:t> </a:t>
            </a:r>
            <a:r>
              <a:rPr lang="en-US" dirty="0" err="1"/>
              <a:t>ambulance_type</a:t>
            </a:r>
            <a:r>
              <a:rPr lang="en-US" dirty="0"/>
              <a:t>, </a:t>
            </a:r>
            <a:r>
              <a:rPr lang="en-US" u="sng" dirty="0" err="1"/>
              <a:t>blood_type</a:t>
            </a:r>
            <a:r>
              <a:rPr lang="en-US" dirty="0"/>
              <a:t>, quantity, </a:t>
            </a:r>
            <a:r>
              <a:rPr lang="en-US" dirty="0" err="1"/>
              <a:t>downer_name</a:t>
            </a:r>
            <a:r>
              <a:rPr lang="en-US" dirty="0"/>
              <a:t>, </a:t>
            </a:r>
            <a:r>
              <a:rPr lang="en-US" dirty="0" err="1"/>
              <a:t>downer_address</a:t>
            </a:r>
            <a:r>
              <a:rPr lang="en-US" dirty="0"/>
              <a:t>, </a:t>
            </a:r>
            <a:r>
              <a:rPr lang="en-US" dirty="0" err="1"/>
              <a:t>downer_phone</a:t>
            </a:r>
            <a:r>
              <a:rPr lang="en-US" dirty="0"/>
              <a:t>, </a:t>
            </a:r>
            <a:r>
              <a:rPr lang="en-US" u="sng" dirty="0" err="1"/>
              <a:t>room_no</a:t>
            </a:r>
            <a:r>
              <a:rPr lang="en-US" dirty="0"/>
              <a:t>, </a:t>
            </a:r>
            <a:r>
              <a:rPr lang="en-US" dirty="0" err="1"/>
              <a:t>room_type</a:t>
            </a:r>
            <a:r>
              <a:rPr lang="en-US" dirty="0"/>
              <a:t>, </a:t>
            </a:r>
            <a:r>
              <a:rPr lang="en-US" u="sng" dirty="0" err="1"/>
              <a:t>medicine_no</a:t>
            </a:r>
            <a:r>
              <a:rPr lang="en-US" u="sng" dirty="0"/>
              <a:t>,</a:t>
            </a:r>
            <a:r>
              <a:rPr lang="en-US" dirty="0"/>
              <a:t> </a:t>
            </a:r>
            <a:r>
              <a:rPr lang="en-US" u="sng" dirty="0" err="1"/>
              <a:t>medicine_name</a:t>
            </a:r>
            <a:r>
              <a:rPr lang="en-US" u="sng" dirty="0"/>
              <a:t>,</a:t>
            </a:r>
            <a:r>
              <a:rPr lang="en-US" dirty="0"/>
              <a:t> </a:t>
            </a:r>
            <a:r>
              <a:rPr lang="en-US" dirty="0" err="1"/>
              <a:t>medicine_price,bill</a:t>
            </a:r>
            <a:r>
              <a:rPr lang="en-US" dirty="0"/>
              <a:t>).</a:t>
            </a:r>
          </a:p>
          <a:p>
            <a:r>
              <a:rPr lang="en-US" dirty="0"/>
              <a:t> </a:t>
            </a:r>
          </a:p>
          <a:p>
            <a:endParaRPr lang="en-US" dirty="0"/>
          </a:p>
        </p:txBody>
      </p:sp>
    </p:spTree>
    <p:extLst>
      <p:ext uri="{BB962C8B-B14F-4D97-AF65-F5344CB8AC3E}">
        <p14:creationId xmlns:p14="http://schemas.microsoft.com/office/powerpoint/2010/main" val="1810229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672" y="265884"/>
            <a:ext cx="8940174" cy="747296"/>
          </a:xfrm>
        </p:spPr>
        <p:txBody>
          <a:bodyPr>
            <a:normAutofit fontScale="90000"/>
          </a:bodyPr>
          <a:lstStyle/>
          <a:p>
            <a:r>
              <a:rPr lang="en-US" b="1" u="sng" dirty="0"/>
              <a:t>1</a:t>
            </a:r>
            <a:r>
              <a:rPr lang="en-US" b="1" u="sng" baseline="30000" dirty="0"/>
              <a:t>st</a:t>
            </a:r>
            <a:r>
              <a:rPr lang="en-US" b="1" u="sng" dirty="0"/>
              <a:t> Normal Form</a:t>
            </a:r>
            <a:r>
              <a:rPr lang="en-US" b="1" u="sng" dirty="0" smtClean="0"/>
              <a:t>:</a:t>
            </a:r>
            <a:r>
              <a:rPr lang="en-US" dirty="0"/>
              <a:t>-</a:t>
            </a:r>
            <a:endParaRPr lang="en-US" dirty="0"/>
          </a:p>
        </p:txBody>
      </p:sp>
      <p:sp>
        <p:nvSpPr>
          <p:cNvPr id="3" name="Text Placeholder 2"/>
          <p:cNvSpPr>
            <a:spLocks noGrp="1"/>
          </p:cNvSpPr>
          <p:nvPr>
            <p:ph type="body" idx="1"/>
          </p:nvPr>
        </p:nvSpPr>
        <p:spPr>
          <a:xfrm>
            <a:off x="348343" y="1190169"/>
            <a:ext cx="8925660" cy="1501515"/>
          </a:xfrm>
        </p:spPr>
        <p:txBody>
          <a:bodyPr/>
          <a:lstStyle/>
          <a:p>
            <a:pPr lvl="0"/>
            <a:r>
              <a:rPr lang="en-US" b="1" i="1"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Patient:-</a:t>
            </a:r>
            <a:endParaRPr lang="en-US" sz="1400" dirty="0">
              <a:solidFill>
                <a:schemeClr val="accent1"/>
              </a:solidFill>
            </a:endParaRP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23971791"/>
              </p:ext>
            </p:extLst>
          </p:nvPr>
        </p:nvGraphicFramePr>
        <p:xfrm>
          <a:off x="1160296" y="2119290"/>
          <a:ext cx="8414550" cy="572394"/>
        </p:xfrm>
        <a:graphic>
          <a:graphicData uri="http://schemas.openxmlformats.org/drawingml/2006/table">
            <a:tbl>
              <a:tblPr firstRow="1" firstCol="1" bandRow="1">
                <a:tableStyleId>{5C22544A-7EE6-4342-B048-85BDC9FD1C3A}</a:tableStyleId>
              </a:tblPr>
              <a:tblGrid>
                <a:gridCol w="1381471"/>
                <a:gridCol w="1468191"/>
                <a:gridCol w="1808989"/>
                <a:gridCol w="1835733"/>
                <a:gridCol w="1920166"/>
              </a:tblGrid>
              <a:tr h="572394">
                <a:tc>
                  <a:txBody>
                    <a:bodyPr/>
                    <a:lstStyle/>
                    <a:p>
                      <a:pPr marL="0" marR="0">
                        <a:lnSpc>
                          <a:spcPct val="107000"/>
                        </a:lnSpc>
                        <a:spcBef>
                          <a:spcPts val="0"/>
                        </a:spcBef>
                        <a:spcAft>
                          <a:spcPts val="0"/>
                        </a:spcAft>
                      </a:pPr>
                      <a:r>
                        <a:rPr lang="en-US" sz="1400" u="sng" dirty="0" err="1">
                          <a:solidFill>
                            <a:schemeClr val="tx1"/>
                          </a:solidFill>
                          <a:effectLst/>
                        </a:rPr>
                        <a:t>Patient_id</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err="1">
                          <a:solidFill>
                            <a:schemeClr val="tx1"/>
                          </a:solidFill>
                          <a:effectLst/>
                        </a:rPr>
                        <a:t>patient_name</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err="1">
                          <a:solidFill>
                            <a:schemeClr val="tx1"/>
                          </a:solidFill>
                          <a:effectLst/>
                        </a:rPr>
                        <a:t>patient_address</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err="1">
                          <a:solidFill>
                            <a:schemeClr val="tx1"/>
                          </a:solidFill>
                          <a:effectLst/>
                        </a:rPr>
                        <a:t>patient_gender</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err="1">
                          <a:solidFill>
                            <a:schemeClr val="tx1"/>
                          </a:solidFill>
                          <a:effectLst/>
                        </a:rPr>
                        <a:t>patient_phone</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24075532"/>
              </p:ext>
            </p:extLst>
          </p:nvPr>
        </p:nvGraphicFramePr>
        <p:xfrm>
          <a:off x="2079882" y="4455268"/>
          <a:ext cx="1944097" cy="738271"/>
        </p:xfrm>
        <a:graphic>
          <a:graphicData uri="http://schemas.openxmlformats.org/drawingml/2006/table">
            <a:tbl>
              <a:tblPr firstRow="1" firstCol="1" bandRow="1">
                <a:tableStyleId>{5C22544A-7EE6-4342-B048-85BDC9FD1C3A}</a:tableStyleId>
              </a:tblPr>
              <a:tblGrid>
                <a:gridCol w="878951"/>
                <a:gridCol w="1065146"/>
              </a:tblGrid>
              <a:tr h="738271">
                <a:tc>
                  <a:txBody>
                    <a:bodyPr/>
                    <a:lstStyle/>
                    <a:p>
                      <a:pPr marL="0" marR="0" algn="l">
                        <a:lnSpc>
                          <a:spcPct val="107000"/>
                        </a:lnSpc>
                        <a:spcBef>
                          <a:spcPts val="0"/>
                        </a:spcBef>
                        <a:spcAft>
                          <a:spcPts val="0"/>
                        </a:spcAft>
                      </a:pPr>
                      <a:r>
                        <a:rPr lang="en-US" sz="1400" u="sng" dirty="0">
                          <a:effectLst/>
                        </a:rPr>
                        <a:t>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400" dirty="0">
                          <a:effectLst/>
                        </a:rPr>
                        <a:t>Type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6" name="Rectangle 2"/>
          <p:cNvSpPr>
            <a:spLocks noChangeArrowheads="1"/>
          </p:cNvSpPr>
          <p:nvPr/>
        </p:nvSpPr>
        <p:spPr bwMode="auto">
          <a:xfrm>
            <a:off x="524606" y="2968714"/>
            <a:ext cx="916030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Employee </a:t>
            </a:r>
            <a:r>
              <a:rPr kumimoji="0" lang="en-US"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table has many attributes. As 1</a:t>
            </a:r>
            <a:r>
              <a:rPr kumimoji="0" lang="en-US" sz="2400" b="0" i="0" u="none" strike="noStrike" cap="none" normalizeH="0" baseline="3000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st</a:t>
            </a:r>
            <a:r>
              <a:rPr kumimoji="0" lang="en-US"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Normal form we divided this table into 6 different tables:-</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1"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400" b="1" i="1"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1"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400" b="1" i="1"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Employee</a:t>
            </a:r>
            <a:r>
              <a:rPr kumimoji="0" lang="en-US" b="1" i="1" u="none" strike="noStrike" cap="none" normalizeH="0" baseline="0" dirty="0" smtClean="0">
                <a:ln>
                  <a:noFill/>
                </a:ln>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b="0" i="0" u="none" strike="noStrike" cap="none" normalizeH="0" baseline="0" dirty="0" smtClean="0">
              <a:ln>
                <a:noFill/>
              </a:ln>
              <a:solidFill>
                <a:schemeClr val="accent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6477000" y="8932863"/>
            <a:ext cx="1019175" cy="33337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u="sng">
                <a:effectLst/>
                <a:ea typeface="Calibri" panose="020F0502020204030204" pitchFamily="34" charset="0"/>
                <a:cs typeface="Times New Roman" panose="02020603050405020304" pitchFamily="18" charset="0"/>
              </a:rPr>
              <a:t>Patient_id</a:t>
            </a:r>
            <a:endParaRPr lang="en-US" sz="110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6667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0399"/>
          </a:xfrm>
        </p:spPr>
        <p:txBody>
          <a:bodyPr>
            <a:normAutofit/>
          </a:bodyPr>
          <a:lstStyle/>
          <a:p>
            <a:r>
              <a:rPr lang="en-US" dirty="0"/>
              <a:t>Continue:-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6664580"/>
              </p:ext>
            </p:extLst>
          </p:nvPr>
        </p:nvGraphicFramePr>
        <p:xfrm>
          <a:off x="677334" y="2149341"/>
          <a:ext cx="8596314" cy="4460240"/>
        </p:xfrm>
        <a:graphic>
          <a:graphicData uri="http://schemas.openxmlformats.org/drawingml/2006/table">
            <a:tbl>
              <a:tblPr firstRow="1" bandRow="1">
                <a:tableStyleId>{5C22544A-7EE6-4342-B048-85BDC9FD1C3A}</a:tableStyleId>
              </a:tblPr>
              <a:tblGrid>
                <a:gridCol w="1432719"/>
                <a:gridCol w="1432719"/>
                <a:gridCol w="1432719"/>
                <a:gridCol w="1432719"/>
                <a:gridCol w="1432719"/>
                <a:gridCol w="1432719"/>
              </a:tblGrid>
              <a:tr h="672159">
                <a:tc>
                  <a:txBody>
                    <a:bodyPr/>
                    <a:lstStyle/>
                    <a:p>
                      <a:r>
                        <a:rPr lang="en-US" sz="1800" b="1" kern="1200" dirty="0" smtClean="0">
                          <a:solidFill>
                            <a:schemeClr val="lt1"/>
                          </a:solidFill>
                          <a:effectLst/>
                          <a:latin typeface="+mn-lt"/>
                          <a:ea typeface="+mn-ea"/>
                          <a:cs typeface="+mn-cs"/>
                        </a:rPr>
                        <a:t>Table</a:t>
                      </a:r>
                    </a:p>
                    <a:p>
                      <a:r>
                        <a:rPr lang="en-US" sz="1800" b="1" kern="1200" dirty="0" smtClean="0">
                          <a:solidFill>
                            <a:schemeClr val="lt1"/>
                          </a:solidFill>
                          <a:effectLst/>
                          <a:latin typeface="+mn-lt"/>
                          <a:ea typeface="+mn-ea"/>
                          <a:cs typeface="+mn-cs"/>
                        </a:rPr>
                        <a:t>Name</a:t>
                      </a:r>
                    </a:p>
                    <a:p>
                      <a:r>
                        <a:rPr lang="en-US" sz="1800" b="1" kern="1200" dirty="0" smtClean="0">
                          <a:solidFill>
                            <a:schemeClr val="lt1"/>
                          </a:solidFill>
                          <a:effectLst/>
                          <a:latin typeface="+mn-lt"/>
                          <a:ea typeface="+mn-ea"/>
                          <a:cs typeface="+mn-cs"/>
                        </a:rPr>
                        <a:t>       -&gt;</a:t>
                      </a:r>
                      <a:endParaRPr lang="en-US" dirty="0"/>
                    </a:p>
                  </a:txBody>
                  <a:tcPr/>
                </a:tc>
                <a:tc>
                  <a:txBody>
                    <a:bodyPr/>
                    <a:lstStyle/>
                    <a:p>
                      <a:r>
                        <a:rPr lang="en-US" sz="1800" b="1" i="1" kern="1200" dirty="0" smtClean="0">
                          <a:solidFill>
                            <a:schemeClr val="lt1"/>
                          </a:solidFill>
                          <a:effectLst/>
                          <a:latin typeface="+mn-lt"/>
                          <a:ea typeface="+mn-ea"/>
                          <a:cs typeface="+mn-cs"/>
                        </a:rPr>
                        <a:t>Trainee</a:t>
                      </a:r>
                      <a:endParaRPr lang="en-US" sz="1800" b="1" kern="1200" dirty="0" smtClean="0">
                        <a:solidFill>
                          <a:schemeClr val="lt1"/>
                        </a:solidFill>
                        <a:effectLst/>
                        <a:latin typeface="+mn-lt"/>
                        <a:ea typeface="+mn-ea"/>
                        <a:cs typeface="+mn-cs"/>
                      </a:endParaRPr>
                    </a:p>
                    <a:p>
                      <a:r>
                        <a:rPr lang="en-US" sz="1800" b="1" kern="1200" dirty="0" smtClean="0">
                          <a:solidFill>
                            <a:schemeClr val="lt1"/>
                          </a:solidFill>
                          <a:effectLst/>
                          <a:latin typeface="+mn-lt"/>
                          <a:ea typeface="+mn-ea"/>
                          <a:cs typeface="+mn-cs"/>
                        </a:rPr>
                        <a:t>(</a:t>
                      </a:r>
                      <a:r>
                        <a:rPr lang="en-US" sz="1800" b="1" kern="1200" dirty="0" err="1" smtClean="0">
                          <a:solidFill>
                            <a:schemeClr val="lt1"/>
                          </a:solidFill>
                          <a:effectLst/>
                          <a:latin typeface="+mn-lt"/>
                          <a:ea typeface="+mn-ea"/>
                          <a:cs typeface="+mn-cs"/>
                        </a:rPr>
                        <a:t>Tra</a:t>
                      </a:r>
                      <a:r>
                        <a:rPr lang="en-US" sz="1800" b="1" kern="1200" dirty="0" smtClean="0">
                          <a:solidFill>
                            <a:schemeClr val="lt1"/>
                          </a:solidFill>
                          <a:effectLst/>
                          <a:latin typeface="+mn-lt"/>
                          <a:ea typeface="+mn-ea"/>
                          <a:cs typeface="+mn-cs"/>
                        </a:rPr>
                        <a:t>)</a:t>
                      </a:r>
                      <a:endParaRPr lang="en-US" dirty="0"/>
                    </a:p>
                  </a:txBody>
                  <a:tcPr/>
                </a:tc>
                <a:tc>
                  <a:txBody>
                    <a:bodyPr/>
                    <a:lstStyle/>
                    <a:p>
                      <a:r>
                        <a:rPr lang="en-US" sz="1800" b="1" i="1" kern="1200" dirty="0" smtClean="0">
                          <a:solidFill>
                            <a:schemeClr val="lt1"/>
                          </a:solidFill>
                          <a:effectLst/>
                          <a:latin typeface="+mn-lt"/>
                          <a:ea typeface="+mn-ea"/>
                          <a:cs typeface="+mn-cs"/>
                        </a:rPr>
                        <a:t>Doctor</a:t>
                      </a:r>
                      <a:endParaRPr lang="en-US" sz="1800" b="1" kern="1200" dirty="0" smtClean="0">
                        <a:solidFill>
                          <a:schemeClr val="lt1"/>
                        </a:solidFill>
                        <a:effectLst/>
                        <a:latin typeface="+mn-lt"/>
                        <a:ea typeface="+mn-ea"/>
                        <a:cs typeface="+mn-cs"/>
                      </a:endParaRPr>
                    </a:p>
                    <a:p>
                      <a:r>
                        <a:rPr lang="en-US" sz="1800" b="1" kern="1200" dirty="0" smtClean="0">
                          <a:solidFill>
                            <a:schemeClr val="lt1"/>
                          </a:solidFill>
                          <a:effectLst/>
                          <a:latin typeface="+mn-lt"/>
                          <a:ea typeface="+mn-ea"/>
                          <a:cs typeface="+mn-cs"/>
                        </a:rPr>
                        <a:t>(Doc)</a:t>
                      </a:r>
                      <a:endParaRPr lang="en-US" dirty="0"/>
                    </a:p>
                  </a:txBody>
                  <a:tcPr/>
                </a:tc>
                <a:tc>
                  <a:txBody>
                    <a:bodyPr/>
                    <a:lstStyle/>
                    <a:p>
                      <a:r>
                        <a:rPr lang="en-US" sz="1800" b="1" i="1" kern="1200" dirty="0" smtClean="0">
                          <a:solidFill>
                            <a:schemeClr val="lt1"/>
                          </a:solidFill>
                          <a:effectLst/>
                          <a:latin typeface="+mn-lt"/>
                          <a:ea typeface="+mn-ea"/>
                          <a:cs typeface="+mn-cs"/>
                        </a:rPr>
                        <a:t>Nurse</a:t>
                      </a:r>
                      <a:endParaRPr lang="en-US" sz="1800" b="1" kern="1200" dirty="0" smtClean="0">
                        <a:solidFill>
                          <a:schemeClr val="lt1"/>
                        </a:solidFill>
                        <a:effectLst/>
                        <a:latin typeface="+mn-lt"/>
                        <a:ea typeface="+mn-ea"/>
                        <a:cs typeface="+mn-cs"/>
                      </a:endParaRPr>
                    </a:p>
                    <a:p>
                      <a:r>
                        <a:rPr lang="en-US" sz="1800" b="1" kern="1200" dirty="0" smtClean="0">
                          <a:solidFill>
                            <a:schemeClr val="lt1"/>
                          </a:solidFill>
                          <a:effectLst/>
                          <a:latin typeface="+mn-lt"/>
                          <a:ea typeface="+mn-ea"/>
                          <a:cs typeface="+mn-cs"/>
                        </a:rPr>
                        <a:t>(</a:t>
                      </a:r>
                      <a:r>
                        <a:rPr lang="en-US" sz="1800" b="1" kern="1200" dirty="0" err="1" smtClean="0">
                          <a:solidFill>
                            <a:schemeClr val="lt1"/>
                          </a:solidFill>
                          <a:effectLst/>
                          <a:latin typeface="+mn-lt"/>
                          <a:ea typeface="+mn-ea"/>
                          <a:cs typeface="+mn-cs"/>
                        </a:rPr>
                        <a:t>Nur</a:t>
                      </a:r>
                      <a:r>
                        <a:rPr lang="en-US" sz="1800" b="1" kern="1200" dirty="0" smtClean="0">
                          <a:solidFill>
                            <a:schemeClr val="lt1"/>
                          </a:solidFill>
                          <a:effectLst/>
                          <a:latin typeface="+mn-lt"/>
                          <a:ea typeface="+mn-ea"/>
                          <a:cs typeface="+mn-cs"/>
                        </a:rPr>
                        <a:t>)</a:t>
                      </a:r>
                    </a:p>
                  </a:txBody>
                  <a:tcPr/>
                </a:tc>
                <a:tc>
                  <a:txBody>
                    <a:bodyPr/>
                    <a:lstStyle/>
                    <a:p>
                      <a:r>
                        <a:rPr lang="en-US" sz="1800" b="1" i="1" kern="1200" dirty="0" smtClean="0">
                          <a:solidFill>
                            <a:schemeClr val="lt1"/>
                          </a:solidFill>
                          <a:effectLst/>
                          <a:latin typeface="+mn-lt"/>
                          <a:ea typeface="+mn-ea"/>
                          <a:cs typeface="+mn-cs"/>
                        </a:rPr>
                        <a:t>Pharmacist</a:t>
                      </a:r>
                      <a:endParaRPr lang="en-US" sz="1800" b="1" kern="1200" dirty="0" smtClean="0">
                        <a:solidFill>
                          <a:schemeClr val="lt1"/>
                        </a:solidFill>
                        <a:effectLst/>
                        <a:latin typeface="+mn-lt"/>
                        <a:ea typeface="+mn-ea"/>
                        <a:cs typeface="+mn-cs"/>
                      </a:endParaRPr>
                    </a:p>
                    <a:p>
                      <a:r>
                        <a:rPr lang="en-US" sz="1800" b="1" kern="1200" dirty="0" smtClean="0">
                          <a:solidFill>
                            <a:schemeClr val="lt1"/>
                          </a:solidFill>
                          <a:effectLst/>
                          <a:latin typeface="+mn-lt"/>
                          <a:ea typeface="+mn-ea"/>
                          <a:cs typeface="+mn-cs"/>
                        </a:rPr>
                        <a:t>(</a:t>
                      </a:r>
                      <a:r>
                        <a:rPr lang="en-US" sz="1800" b="1" kern="1200" dirty="0" err="1" smtClean="0">
                          <a:solidFill>
                            <a:schemeClr val="lt1"/>
                          </a:solidFill>
                          <a:effectLst/>
                          <a:latin typeface="+mn-lt"/>
                          <a:ea typeface="+mn-ea"/>
                          <a:cs typeface="+mn-cs"/>
                        </a:rPr>
                        <a:t>Pha</a:t>
                      </a:r>
                      <a:r>
                        <a:rPr lang="en-US" sz="1800" b="1" kern="1200" dirty="0" smtClean="0">
                          <a:solidFill>
                            <a:schemeClr val="lt1"/>
                          </a:solidFill>
                          <a:effectLst/>
                          <a:latin typeface="+mn-lt"/>
                          <a:ea typeface="+mn-ea"/>
                          <a:cs typeface="+mn-cs"/>
                        </a:rPr>
                        <a:t>)</a:t>
                      </a:r>
                      <a:endParaRPr lang="en-US" dirty="0"/>
                    </a:p>
                  </a:txBody>
                  <a:tcPr/>
                </a:tc>
                <a:tc>
                  <a:txBody>
                    <a:bodyPr/>
                    <a:lstStyle/>
                    <a:p>
                      <a:r>
                        <a:rPr lang="en-US" sz="1800" b="1" i="1" kern="1200" dirty="0" smtClean="0">
                          <a:solidFill>
                            <a:schemeClr val="lt1"/>
                          </a:solidFill>
                          <a:effectLst/>
                          <a:latin typeface="+mn-lt"/>
                          <a:ea typeface="+mn-ea"/>
                          <a:cs typeface="+mn-cs"/>
                        </a:rPr>
                        <a:t>Receptionist</a:t>
                      </a:r>
                      <a:endParaRPr lang="en-US" sz="1800" b="1" kern="1200" dirty="0" smtClean="0">
                        <a:solidFill>
                          <a:schemeClr val="lt1"/>
                        </a:solidFill>
                        <a:effectLst/>
                        <a:latin typeface="+mn-lt"/>
                        <a:ea typeface="+mn-ea"/>
                        <a:cs typeface="+mn-cs"/>
                      </a:endParaRPr>
                    </a:p>
                    <a:p>
                      <a:r>
                        <a:rPr lang="en-US" sz="1800" b="1" kern="1200" dirty="0" smtClean="0">
                          <a:solidFill>
                            <a:schemeClr val="lt1"/>
                          </a:solidFill>
                          <a:effectLst/>
                          <a:latin typeface="+mn-lt"/>
                          <a:ea typeface="+mn-ea"/>
                          <a:cs typeface="+mn-cs"/>
                        </a:rPr>
                        <a:t>(Rec)</a:t>
                      </a:r>
                      <a:endParaRPr lang="en-US" dirty="0"/>
                    </a:p>
                  </a:txBody>
                  <a:tcPr/>
                </a:tc>
              </a:tr>
              <a:tr h="370840">
                <a:tc>
                  <a:txBody>
                    <a:bodyPr/>
                    <a:lstStyle/>
                    <a:p>
                      <a:endParaRPr lang="en-US"/>
                    </a:p>
                  </a:txBody>
                  <a:tcPr/>
                </a:tc>
                <a:tc>
                  <a:txBody>
                    <a:bodyPr/>
                    <a:lstStyle/>
                    <a:p>
                      <a:r>
                        <a:rPr lang="en-US" sz="1600" u="sng" kern="1200" dirty="0" err="1" smtClean="0">
                          <a:solidFill>
                            <a:schemeClr val="dk1"/>
                          </a:solidFill>
                          <a:effectLst/>
                          <a:latin typeface="+mn-lt"/>
                          <a:ea typeface="+mn-ea"/>
                          <a:cs typeface="+mn-cs"/>
                        </a:rPr>
                        <a:t>Tra_id</a:t>
                      </a:r>
                      <a:endParaRPr lang="en-US" sz="1600" dirty="0"/>
                    </a:p>
                  </a:txBody>
                  <a:tcPr/>
                </a:tc>
                <a:tc>
                  <a:txBody>
                    <a:bodyPr/>
                    <a:lstStyle/>
                    <a:p>
                      <a:r>
                        <a:rPr lang="en-US" sz="1600" u="sng" kern="1200" dirty="0" err="1" smtClean="0">
                          <a:solidFill>
                            <a:schemeClr val="dk1"/>
                          </a:solidFill>
                          <a:effectLst/>
                          <a:latin typeface="+mn-lt"/>
                          <a:ea typeface="+mn-ea"/>
                          <a:cs typeface="+mn-cs"/>
                        </a:rPr>
                        <a:t>Doc_id</a:t>
                      </a:r>
                      <a:endParaRPr lang="en-US" sz="1600" dirty="0"/>
                    </a:p>
                  </a:txBody>
                  <a:tcPr/>
                </a:tc>
                <a:tc>
                  <a:txBody>
                    <a:bodyPr/>
                    <a:lstStyle/>
                    <a:p>
                      <a:pPr marL="0" marR="0">
                        <a:lnSpc>
                          <a:spcPct val="107000"/>
                        </a:lnSpc>
                        <a:spcBef>
                          <a:spcPts val="0"/>
                        </a:spcBef>
                        <a:spcAft>
                          <a:spcPts val="0"/>
                        </a:spcAft>
                      </a:pPr>
                      <a:r>
                        <a:rPr lang="en-US" sz="1600" u="sng" dirty="0" err="1">
                          <a:effectLst/>
                          <a:latin typeface="Calibri" panose="020F0502020204030204" pitchFamily="34" charset="0"/>
                          <a:ea typeface="Calibri" panose="020F0502020204030204" pitchFamily="34" charset="0"/>
                          <a:cs typeface="Times New Roman" panose="02020603050405020304" pitchFamily="18" charset="0"/>
                        </a:rPr>
                        <a:t>Nur_id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u="sng" dirty="0" err="1">
                          <a:effectLst/>
                          <a:latin typeface="Calibri" panose="020F0502020204030204" pitchFamily="34" charset="0"/>
                          <a:ea typeface="Calibri" panose="020F0502020204030204" pitchFamily="34" charset="0"/>
                          <a:cs typeface="Times New Roman" panose="02020603050405020304" pitchFamily="18" charset="0"/>
                        </a:rPr>
                        <a:t>Pha_id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u="sng" dirty="0" err="1">
                          <a:effectLst/>
                          <a:latin typeface="Calibri" panose="020F0502020204030204" pitchFamily="34" charset="0"/>
                          <a:ea typeface="Calibri" panose="020F0502020204030204" pitchFamily="34" charset="0"/>
                          <a:cs typeface="Times New Roman" panose="02020603050405020304" pitchFamily="18" charset="0"/>
                        </a:rPr>
                        <a:t>Rec_id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0840">
                <a:tc>
                  <a:txBody>
                    <a:bodyPr/>
                    <a:lstStyle/>
                    <a:p>
                      <a:endParaRPr lang="en-US"/>
                    </a:p>
                  </a:txBody>
                  <a:tcPr/>
                </a:tc>
                <a:tc>
                  <a:txBody>
                    <a:bodyPr/>
                    <a:lstStyle/>
                    <a:p>
                      <a:r>
                        <a:rPr lang="en-US" sz="1600" kern="1200" dirty="0" err="1" smtClean="0">
                          <a:solidFill>
                            <a:schemeClr val="dk1"/>
                          </a:solidFill>
                          <a:effectLst/>
                          <a:latin typeface="+mn-lt"/>
                          <a:ea typeface="+mn-ea"/>
                          <a:cs typeface="+mn-cs"/>
                        </a:rPr>
                        <a:t>Tra_name</a:t>
                      </a:r>
                      <a:endParaRPr lang="en-US" sz="1600" dirty="0"/>
                    </a:p>
                  </a:txBody>
                  <a:tcPr/>
                </a:tc>
                <a:tc>
                  <a:txBody>
                    <a:bodyPr/>
                    <a:lstStyle/>
                    <a:p>
                      <a:r>
                        <a:rPr lang="en-US" sz="1600" kern="1200" dirty="0" err="1" smtClean="0">
                          <a:solidFill>
                            <a:schemeClr val="dk1"/>
                          </a:solidFill>
                          <a:effectLst/>
                          <a:latin typeface="+mn-lt"/>
                          <a:ea typeface="+mn-ea"/>
                          <a:cs typeface="+mn-cs"/>
                        </a:rPr>
                        <a:t>Doc_name</a:t>
                      </a:r>
                      <a:endParaRPr lang="en-US" sz="1600" dirty="0"/>
                    </a:p>
                  </a:txBody>
                  <a:tcPr/>
                </a:tc>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Nur_name</a:t>
                      </a:r>
                    </a:p>
                  </a:txBody>
                  <a:tcPr marL="68580" marR="68580" marT="0" marB="0"/>
                </a:tc>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Pha_name</a:t>
                      </a:r>
                    </a:p>
                  </a:txBody>
                  <a:tcPr marL="68580" marR="68580" marT="0" marB="0"/>
                </a:tc>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Rec_name</a:t>
                      </a:r>
                    </a:p>
                  </a:txBody>
                  <a:tcPr marL="68580" marR="68580" marT="0" marB="0"/>
                </a:tc>
              </a:tr>
              <a:tr h="370840">
                <a:tc>
                  <a:txBody>
                    <a:bodyPr/>
                    <a:lstStyle/>
                    <a:p>
                      <a:endParaRPr lang="en-US"/>
                    </a:p>
                  </a:txBody>
                  <a:tcPr/>
                </a:tc>
                <a:tc>
                  <a:txBody>
                    <a:bodyPr/>
                    <a:lstStyle/>
                    <a:p>
                      <a:r>
                        <a:rPr lang="en-US" sz="1600" kern="1200" dirty="0" err="1" smtClean="0">
                          <a:solidFill>
                            <a:schemeClr val="dk1"/>
                          </a:solidFill>
                          <a:effectLst/>
                          <a:latin typeface="+mn-lt"/>
                          <a:ea typeface="+mn-ea"/>
                          <a:cs typeface="+mn-cs"/>
                        </a:rPr>
                        <a:t>Tra_address</a:t>
                      </a:r>
                      <a:endParaRPr lang="en-US" sz="1600" dirty="0"/>
                    </a:p>
                  </a:txBody>
                  <a:tcPr/>
                </a:tc>
                <a:tc>
                  <a:txBody>
                    <a:bodyPr/>
                    <a:lstStyle/>
                    <a:p>
                      <a:r>
                        <a:rPr lang="en-US" sz="1600" kern="1200" dirty="0" err="1" smtClean="0">
                          <a:solidFill>
                            <a:schemeClr val="dk1"/>
                          </a:solidFill>
                          <a:effectLst/>
                          <a:latin typeface="+mn-lt"/>
                          <a:ea typeface="+mn-ea"/>
                          <a:cs typeface="+mn-cs"/>
                        </a:rPr>
                        <a:t>Doc_address</a:t>
                      </a:r>
                      <a:endParaRPr lang="en-US" sz="1600" dirty="0"/>
                    </a:p>
                  </a:txBody>
                  <a:tcPr/>
                </a:tc>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Nur_address</a:t>
                      </a:r>
                    </a:p>
                  </a:txBody>
                  <a:tcPr marL="68580" marR="68580" marT="0" marB="0"/>
                </a:tc>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Pha_address</a:t>
                      </a:r>
                    </a:p>
                  </a:txBody>
                  <a:tcPr marL="68580" marR="68580" marT="0" marB="0"/>
                </a:tc>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Rec_address</a:t>
                      </a:r>
                    </a:p>
                  </a:txBody>
                  <a:tcPr marL="68580" marR="68580" marT="0" marB="0"/>
                </a:tc>
              </a:tr>
              <a:tr h="370840">
                <a:tc>
                  <a:txBody>
                    <a:bodyPr/>
                    <a:lstStyle/>
                    <a:p>
                      <a:endParaRPr lang="en-US"/>
                    </a:p>
                  </a:txBody>
                  <a:tcPr/>
                </a:tc>
                <a:tc>
                  <a:txBody>
                    <a:bodyPr/>
                    <a:lstStyle/>
                    <a:p>
                      <a:r>
                        <a:rPr lang="en-US" sz="1600" kern="1200" dirty="0" err="1" smtClean="0">
                          <a:solidFill>
                            <a:schemeClr val="dk1"/>
                          </a:solidFill>
                          <a:effectLst/>
                          <a:latin typeface="+mn-lt"/>
                          <a:ea typeface="+mn-ea"/>
                          <a:cs typeface="+mn-cs"/>
                        </a:rPr>
                        <a:t>Tra_gender</a:t>
                      </a:r>
                      <a:endParaRPr lang="en-US" sz="1600" dirty="0"/>
                    </a:p>
                  </a:txBody>
                  <a:tcPr/>
                </a:tc>
                <a:tc>
                  <a:txBody>
                    <a:bodyPr/>
                    <a:lstStyle/>
                    <a:p>
                      <a:r>
                        <a:rPr lang="en-US" sz="1600" kern="1200" dirty="0" err="1" smtClean="0">
                          <a:solidFill>
                            <a:schemeClr val="dk1"/>
                          </a:solidFill>
                          <a:effectLst/>
                          <a:latin typeface="+mn-lt"/>
                          <a:ea typeface="+mn-ea"/>
                          <a:cs typeface="+mn-cs"/>
                        </a:rPr>
                        <a:t>Doc_gender</a:t>
                      </a:r>
                      <a:endParaRPr lang="en-US" sz="1600" dirty="0"/>
                    </a:p>
                  </a:txBody>
                  <a:tcPr/>
                </a:tc>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Nur_gender</a:t>
                      </a:r>
                    </a:p>
                  </a:txBody>
                  <a:tcPr marL="68580" marR="68580" marT="0" marB="0"/>
                </a:tc>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Pha_gender</a:t>
                      </a:r>
                    </a:p>
                  </a:txBody>
                  <a:tcPr marL="68580" marR="68580" marT="0" marB="0"/>
                </a:tc>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Rec_gender</a:t>
                      </a:r>
                    </a:p>
                  </a:txBody>
                  <a:tcPr marL="68580" marR="68580" marT="0" marB="0"/>
                </a:tc>
              </a:tr>
              <a:tr h="370840">
                <a:tc>
                  <a:txBody>
                    <a:bodyPr/>
                    <a:lstStyle/>
                    <a:p>
                      <a:endParaRPr lang="en-US"/>
                    </a:p>
                  </a:txBody>
                  <a:tcPr/>
                </a:tc>
                <a:tc>
                  <a:txBody>
                    <a:bodyPr/>
                    <a:lstStyle/>
                    <a:p>
                      <a:r>
                        <a:rPr lang="en-US" sz="1600" kern="1200" dirty="0" err="1" smtClean="0">
                          <a:solidFill>
                            <a:schemeClr val="dk1"/>
                          </a:solidFill>
                          <a:effectLst/>
                          <a:latin typeface="+mn-lt"/>
                          <a:ea typeface="+mn-ea"/>
                          <a:cs typeface="+mn-cs"/>
                        </a:rPr>
                        <a:t>Tra_phone</a:t>
                      </a:r>
                      <a:endParaRPr lang="en-US" sz="1600" dirty="0"/>
                    </a:p>
                  </a:txBody>
                  <a:tcPr/>
                </a:tc>
                <a:tc>
                  <a:txBody>
                    <a:bodyPr/>
                    <a:lstStyle/>
                    <a:p>
                      <a:r>
                        <a:rPr lang="en-US" sz="1600" kern="1200" dirty="0" err="1" smtClean="0">
                          <a:solidFill>
                            <a:schemeClr val="dk1"/>
                          </a:solidFill>
                          <a:effectLst/>
                          <a:latin typeface="+mn-lt"/>
                          <a:ea typeface="+mn-ea"/>
                          <a:cs typeface="+mn-cs"/>
                        </a:rPr>
                        <a:t>Doc_phone</a:t>
                      </a:r>
                      <a:endParaRPr lang="en-US" sz="1600" dirty="0"/>
                    </a:p>
                  </a:txBody>
                  <a:tcPr/>
                </a:tc>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Nur_phone</a:t>
                      </a:r>
                    </a:p>
                  </a:txBody>
                  <a:tcPr marL="68580" marR="68580" marT="0" marB="0"/>
                </a:tc>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Pha_phone</a:t>
                      </a:r>
                    </a:p>
                  </a:txBody>
                  <a:tcPr marL="68580" marR="68580" marT="0" marB="0"/>
                </a:tc>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Rec_phone</a:t>
                      </a:r>
                    </a:p>
                  </a:txBody>
                  <a:tcPr marL="68580" marR="68580" marT="0" marB="0"/>
                </a:tc>
              </a:tr>
              <a:tr h="370840">
                <a:tc>
                  <a:txBody>
                    <a:bodyPr/>
                    <a:lstStyle/>
                    <a:p>
                      <a:endParaRPr lang="en-US"/>
                    </a:p>
                  </a:txBody>
                  <a:tcPr/>
                </a:tc>
                <a:tc>
                  <a:txBody>
                    <a:bodyPr/>
                    <a:lstStyle/>
                    <a:p>
                      <a:r>
                        <a:rPr lang="en-US" sz="1600" kern="1200" dirty="0" err="1" smtClean="0">
                          <a:solidFill>
                            <a:schemeClr val="dk1"/>
                          </a:solidFill>
                          <a:effectLst/>
                          <a:latin typeface="+mn-lt"/>
                          <a:ea typeface="+mn-ea"/>
                          <a:cs typeface="+mn-cs"/>
                        </a:rPr>
                        <a:t>Tra_salary</a:t>
                      </a:r>
                      <a:endParaRPr lang="en-US" sz="1600" dirty="0"/>
                    </a:p>
                  </a:txBody>
                  <a:tcPr/>
                </a:tc>
                <a:tc>
                  <a:txBody>
                    <a:bodyPr/>
                    <a:lstStyle/>
                    <a:p>
                      <a:r>
                        <a:rPr lang="en-US" sz="1600" kern="1200" dirty="0" err="1" smtClean="0">
                          <a:solidFill>
                            <a:schemeClr val="dk1"/>
                          </a:solidFill>
                          <a:effectLst/>
                          <a:latin typeface="+mn-lt"/>
                          <a:ea typeface="+mn-ea"/>
                          <a:cs typeface="+mn-cs"/>
                        </a:rPr>
                        <a:t>Doc_salary</a:t>
                      </a:r>
                      <a:endParaRPr lang="en-US" sz="1600" dirty="0"/>
                    </a:p>
                  </a:txBody>
                  <a:tcPr/>
                </a:tc>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Nur_salary</a:t>
                      </a:r>
                    </a:p>
                  </a:txBody>
                  <a:tcPr marL="68580" marR="68580" marT="0" marB="0"/>
                </a:tc>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Pha_salary</a:t>
                      </a:r>
                    </a:p>
                  </a:txBody>
                  <a:tcPr marL="68580" marR="68580" marT="0" marB="0"/>
                </a:tc>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Rec_salary</a:t>
                      </a:r>
                    </a:p>
                  </a:txBody>
                  <a:tcPr marL="68580" marR="68580" marT="0" marB="0"/>
                </a:tc>
              </a:tr>
              <a:tr h="370840">
                <a:tc>
                  <a:txBody>
                    <a:bodyPr/>
                    <a:lstStyle/>
                    <a:p>
                      <a:endParaRPr lang="en-US"/>
                    </a:p>
                  </a:txBody>
                  <a:tcPr/>
                </a:tc>
                <a:tc>
                  <a:txBody>
                    <a:bodyPr/>
                    <a:lstStyle/>
                    <a:p>
                      <a:r>
                        <a:rPr lang="en-US" sz="1600" kern="1200" dirty="0" err="1" smtClean="0">
                          <a:solidFill>
                            <a:schemeClr val="dk1"/>
                          </a:solidFill>
                          <a:effectLst/>
                          <a:latin typeface="+mn-lt"/>
                          <a:ea typeface="+mn-ea"/>
                          <a:cs typeface="+mn-cs"/>
                        </a:rPr>
                        <a:t>Tra_workhour</a:t>
                      </a:r>
                      <a:endParaRPr lang="en-US" sz="1600" dirty="0"/>
                    </a:p>
                  </a:txBody>
                  <a:tcPr/>
                </a:tc>
                <a:tc>
                  <a:txBody>
                    <a:bodyPr/>
                    <a:lstStyle/>
                    <a:p>
                      <a:r>
                        <a:rPr lang="en-US" sz="1600" kern="1200" dirty="0" err="1" smtClean="0">
                          <a:solidFill>
                            <a:schemeClr val="dk1"/>
                          </a:solidFill>
                          <a:effectLst/>
                          <a:latin typeface="+mn-lt"/>
                          <a:ea typeface="+mn-ea"/>
                          <a:cs typeface="+mn-cs"/>
                        </a:rPr>
                        <a:t>Doc_workhour</a:t>
                      </a:r>
                      <a:endParaRPr lang="en-US" sz="1600" dirty="0"/>
                    </a:p>
                  </a:txBody>
                  <a:tcPr/>
                </a:tc>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Nur_workhour</a:t>
                      </a:r>
                    </a:p>
                  </a:txBody>
                  <a:tcPr marL="68580" marR="68580" marT="0" marB="0"/>
                </a:tc>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Pha_workhour</a:t>
                      </a:r>
                    </a:p>
                  </a:txBody>
                  <a:tcPr marL="68580" marR="68580" marT="0" marB="0"/>
                </a:tc>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Rec_workhour</a:t>
                      </a:r>
                    </a:p>
                  </a:txBody>
                  <a:tcPr marL="68580" marR="68580" marT="0" marB="0"/>
                </a:tc>
              </a:tr>
              <a:tr h="370840">
                <a:tc>
                  <a:txBody>
                    <a:bodyPr/>
                    <a:lstStyle/>
                    <a:p>
                      <a:endParaRPr lang="en-US"/>
                    </a:p>
                  </a:txBody>
                  <a:tcPr/>
                </a:tc>
                <a:tc>
                  <a:txBody>
                    <a:bodyPr/>
                    <a:lstStyle/>
                    <a:p>
                      <a:r>
                        <a:rPr lang="en-US" sz="1600" kern="1200" dirty="0" err="1" smtClean="0">
                          <a:solidFill>
                            <a:schemeClr val="dk1"/>
                          </a:solidFill>
                          <a:effectLst/>
                          <a:latin typeface="+mn-lt"/>
                          <a:ea typeface="+mn-ea"/>
                          <a:cs typeface="+mn-cs"/>
                        </a:rPr>
                        <a:t>Tra_history</a:t>
                      </a:r>
                      <a:endParaRPr lang="en-US" sz="1600" dirty="0"/>
                    </a:p>
                  </a:txBody>
                  <a:tcPr/>
                </a:tc>
                <a:tc>
                  <a:txBody>
                    <a:bodyPr/>
                    <a:lstStyle/>
                    <a:p>
                      <a:r>
                        <a:rPr lang="en-US" sz="1600" kern="1200" dirty="0" err="1" smtClean="0">
                          <a:solidFill>
                            <a:schemeClr val="dk1"/>
                          </a:solidFill>
                          <a:effectLst/>
                          <a:latin typeface="+mn-lt"/>
                          <a:ea typeface="+mn-ea"/>
                          <a:cs typeface="+mn-cs"/>
                        </a:rPr>
                        <a:t>Doc_history</a:t>
                      </a:r>
                      <a:endParaRPr lang="en-US" sz="1600" dirty="0"/>
                    </a:p>
                  </a:txBody>
                  <a:tcPr/>
                </a:tc>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Nur_history</a:t>
                      </a:r>
                    </a:p>
                  </a:txBody>
                  <a:tcPr marL="68580" marR="68580" marT="0" marB="0"/>
                </a:tc>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Pha_history</a:t>
                      </a:r>
                    </a:p>
                  </a:txBody>
                  <a:tcPr marL="68580" marR="68580" marT="0" marB="0"/>
                </a:tc>
                <a:tc>
                  <a:txBody>
                    <a:bodyPr/>
                    <a:lstStyle/>
                    <a:p>
                      <a:pPr marL="0" marR="0">
                        <a:lnSpc>
                          <a:spcPct val="107000"/>
                        </a:lnSpc>
                        <a:spcBef>
                          <a:spcPts val="0"/>
                        </a:spcBef>
                        <a:spcAft>
                          <a:spcPts val="0"/>
                        </a:spcAft>
                      </a:pPr>
                      <a:r>
                        <a:rPr lang="en-US" sz="1600" dirty="0" err="1">
                          <a:effectLst/>
                          <a:latin typeface="Calibri" panose="020F0502020204030204" pitchFamily="34" charset="0"/>
                          <a:ea typeface="Calibri" panose="020F0502020204030204" pitchFamily="34" charset="0"/>
                          <a:cs typeface="Times New Roman" panose="02020603050405020304" pitchFamily="18" charset="0"/>
                        </a:rPr>
                        <a:t>Rec_history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0840">
                <a:tc>
                  <a:txBody>
                    <a:bodyPr/>
                    <a:lstStyle/>
                    <a:p>
                      <a:endParaRPr lang="en-US"/>
                    </a:p>
                  </a:txBody>
                  <a:tcPr/>
                </a:tc>
                <a:tc>
                  <a:txBody>
                    <a:bodyPr/>
                    <a:lstStyle/>
                    <a:p>
                      <a:r>
                        <a:rPr lang="en-US" sz="1600" kern="1200" dirty="0" err="1" smtClean="0">
                          <a:solidFill>
                            <a:schemeClr val="dk1"/>
                          </a:solidFill>
                          <a:effectLst/>
                          <a:latin typeface="+mn-lt"/>
                          <a:ea typeface="+mn-ea"/>
                          <a:cs typeface="+mn-cs"/>
                        </a:rPr>
                        <a:t>Doc_id</a:t>
                      </a:r>
                      <a:endParaRPr lang="en-US" sz="1600" dirty="0"/>
                    </a:p>
                  </a:txBody>
                  <a:tcPr/>
                </a:tc>
                <a:tc>
                  <a:txBody>
                    <a:bodyPr/>
                    <a:lstStyle/>
                    <a:p>
                      <a:endParaRPr lang="en-US"/>
                    </a:p>
                  </a:txBody>
                  <a:tcPr/>
                </a:tc>
                <a:tc>
                  <a:txBody>
                    <a:bodyPr/>
                    <a:lstStyle/>
                    <a:p>
                      <a:pPr marL="0" marR="0">
                        <a:lnSpc>
                          <a:spcPct val="107000"/>
                        </a:lnSpc>
                        <a:spcBef>
                          <a:spcPts val="0"/>
                        </a:spcBef>
                        <a:spcAft>
                          <a:spcPts val="0"/>
                        </a:spcAft>
                      </a:pPr>
                      <a:r>
                        <a:rPr lang="en-US" sz="1600" dirty="0" err="1">
                          <a:effectLst/>
                          <a:latin typeface="Calibri" panose="020F0502020204030204" pitchFamily="34" charset="0"/>
                          <a:ea typeface="Calibri" panose="020F0502020204030204" pitchFamily="34" charset="0"/>
                          <a:cs typeface="Times New Roman" panose="02020603050405020304" pitchFamily="18" charset="0"/>
                        </a:rPr>
                        <a:t>Doc_id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a:effectLst/>
                          <a:latin typeface="Calibri" panose="020F0502020204030204" pitchFamily="34" charset="0"/>
                          <a:ea typeface="Calibri" panose="020F0502020204030204" pitchFamily="34" charset="0"/>
                          <a:cs typeface="Times New Roman" panose="02020603050405020304" pitchFamily="18" charset="0"/>
                        </a:rPr>
                        <a:t>Medicine_no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600" dirty="0"/>
                    </a:p>
                  </a:txBody>
                  <a:tcPr/>
                </a:tc>
              </a:tr>
            </a:tbl>
          </a:graphicData>
        </a:graphic>
      </p:graphicFrame>
      <p:sp>
        <p:nvSpPr>
          <p:cNvPr id="3" name="Rectangle 2"/>
          <p:cNvSpPr/>
          <p:nvPr/>
        </p:nvSpPr>
        <p:spPr>
          <a:xfrm>
            <a:off x="3966694" y="1270000"/>
            <a:ext cx="1751526" cy="3527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u="sng" dirty="0" err="1" smtClean="0"/>
              <a:t>Patient_id</a:t>
            </a:r>
            <a:endParaRPr lang="en-US" u="sng" dirty="0"/>
          </a:p>
        </p:txBody>
      </p:sp>
      <p:cxnSp>
        <p:nvCxnSpPr>
          <p:cNvPr id="6" name="Straight Connector 5"/>
          <p:cNvCxnSpPr/>
          <p:nvPr/>
        </p:nvCxnSpPr>
        <p:spPr>
          <a:xfrm>
            <a:off x="3837905" y="1930400"/>
            <a:ext cx="1944709"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a:off x="3837905" y="1930400"/>
            <a:ext cx="0" cy="23325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5782614" y="1930400"/>
            <a:ext cx="0" cy="23325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Down Arrow 10"/>
          <p:cNvSpPr/>
          <p:nvPr/>
        </p:nvSpPr>
        <p:spPr>
          <a:xfrm>
            <a:off x="4713668" y="1622738"/>
            <a:ext cx="262000" cy="3076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7043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404834"/>
          </a:xfrm>
        </p:spPr>
        <p:txBody>
          <a:bodyPr>
            <a:normAutofit/>
          </a:bodyPr>
          <a:lstStyle/>
          <a:p>
            <a:r>
              <a:rPr lang="en-US" sz="2400" b="1" i="1" dirty="0" smtClean="0"/>
              <a:t>Report</a:t>
            </a:r>
            <a:r>
              <a:rPr lang="en-US" sz="2400" b="1" i="1" dirty="0"/>
              <a:t>:-</a:t>
            </a: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sz="2400" b="1" i="1" dirty="0" smtClean="0"/>
              <a:t>Service</a:t>
            </a:r>
            <a:r>
              <a:rPr lang="en-US" sz="2400" b="1" i="1" dirty="0"/>
              <a:t>:-</a:t>
            </a:r>
            <a:r>
              <a:rPr lang="en-US" dirty="0"/>
              <a:t/>
            </a:r>
            <a:br>
              <a:rPr lang="en-US" dirty="0"/>
            </a:br>
            <a:endParaRPr lang="en-US"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454284875"/>
              </p:ext>
            </p:extLst>
          </p:nvPr>
        </p:nvGraphicFramePr>
        <p:xfrm>
          <a:off x="2081659" y="1014367"/>
          <a:ext cx="4183062" cy="827311"/>
        </p:xfrm>
        <a:graphic>
          <a:graphicData uri="http://schemas.openxmlformats.org/drawingml/2006/table">
            <a:tbl>
              <a:tblPr firstRow="1" bandRow="1">
                <a:tableStyleId>{5C22544A-7EE6-4342-B048-85BDC9FD1C3A}</a:tableStyleId>
              </a:tblPr>
              <a:tblGrid>
                <a:gridCol w="1394354"/>
                <a:gridCol w="1394354"/>
                <a:gridCol w="1394354"/>
              </a:tblGrid>
              <a:tr h="827311">
                <a:tc>
                  <a:txBody>
                    <a:bodyPr/>
                    <a:lstStyle/>
                    <a:p>
                      <a:pPr marL="0" marR="0" algn="l">
                        <a:lnSpc>
                          <a:spcPct val="107000"/>
                        </a:lnSpc>
                        <a:spcBef>
                          <a:spcPts val="0"/>
                        </a:spcBef>
                        <a:spcAft>
                          <a:spcPts val="0"/>
                        </a:spcAft>
                      </a:pPr>
                      <a:r>
                        <a:rPr lang="en-US" sz="1400" u="sng"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Patient_id</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Receptionist_id</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14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Report_type</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Content Placeholder 5"/>
          <p:cNvGraphicFramePr>
            <a:graphicFrameLocks noGrp="1"/>
          </p:cNvGraphicFramePr>
          <p:nvPr>
            <p:ph sz="half" idx="2"/>
            <p:extLst>
              <p:ext uri="{D42A27DB-BD31-4B8C-83A1-F6EECF244321}">
                <p14:modId xmlns:p14="http://schemas.microsoft.com/office/powerpoint/2010/main" val="2822484083"/>
              </p:ext>
            </p:extLst>
          </p:nvPr>
        </p:nvGraphicFramePr>
        <p:xfrm>
          <a:off x="218935" y="4069723"/>
          <a:ext cx="11668260" cy="1030311"/>
        </p:xfrm>
        <a:graphic>
          <a:graphicData uri="http://schemas.openxmlformats.org/drawingml/2006/table">
            <a:tbl>
              <a:tblPr firstRow="1" bandRow="1">
                <a:tableStyleId>{5C22544A-7EE6-4342-B048-85BDC9FD1C3A}</a:tableStyleId>
              </a:tblPr>
              <a:tblGrid>
                <a:gridCol w="742385"/>
                <a:gridCol w="924511"/>
                <a:gridCol w="833447"/>
                <a:gridCol w="833447"/>
                <a:gridCol w="833447"/>
                <a:gridCol w="833447"/>
                <a:gridCol w="833447"/>
                <a:gridCol w="833447"/>
                <a:gridCol w="833447"/>
                <a:gridCol w="833447"/>
                <a:gridCol w="833447"/>
                <a:gridCol w="833447"/>
                <a:gridCol w="833447"/>
                <a:gridCol w="833447"/>
              </a:tblGrid>
              <a:tr h="1030311">
                <a:tc>
                  <a:txBody>
                    <a:bodyPr/>
                    <a:lstStyle/>
                    <a:p>
                      <a:pPr marL="0" marR="0">
                        <a:lnSpc>
                          <a:spcPct val="107000"/>
                        </a:lnSpc>
                        <a:spcBef>
                          <a:spcPts val="0"/>
                        </a:spcBef>
                        <a:spcAft>
                          <a:spcPts val="0"/>
                        </a:spcAft>
                      </a:pPr>
                      <a:r>
                        <a:rPr lang="en-US" sz="1000" u="sng" dirty="0" err="1">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Patient_id</a:t>
                      </a:r>
                      <a:endParaRPr lang="en-US" sz="1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000" u="sng">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Ambu_no</a:t>
                      </a:r>
                      <a:endParaRPr lang="en-US" sz="110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00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Amb_type</a:t>
                      </a:r>
                      <a:endParaRPr lang="en-US" sz="110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000" u="sng">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Room_no</a:t>
                      </a:r>
                      <a:endParaRPr lang="en-US" sz="110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00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Room_type</a:t>
                      </a:r>
                      <a:endParaRPr lang="en-US" sz="110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000" u="sng" dirty="0" err="1">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Blood_id</a:t>
                      </a:r>
                      <a:endParaRPr lang="en-US" sz="1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00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quantity</a:t>
                      </a:r>
                      <a:endParaRPr lang="en-US" sz="110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00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bill</a:t>
                      </a:r>
                      <a:endParaRPr lang="en-US" sz="110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00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Downer_name</a:t>
                      </a:r>
                      <a:endParaRPr lang="en-US" sz="110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00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Downer_address</a:t>
                      </a:r>
                      <a:endParaRPr lang="en-US" sz="110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00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Downer_phone</a:t>
                      </a:r>
                      <a:endParaRPr lang="en-US" sz="110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000" u="sng">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Madiine_name</a:t>
                      </a:r>
                      <a:endParaRPr lang="en-US" sz="110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00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Madicine_price</a:t>
                      </a:r>
                      <a:endParaRPr lang="en-US" sz="110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000" u="sng" dirty="0" err="1">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Medicine_no</a:t>
                      </a:r>
                      <a:endParaRPr lang="en-US" sz="1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91907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819" y="223234"/>
            <a:ext cx="8596668" cy="3292698"/>
          </a:xfrm>
        </p:spPr>
        <p:txBody>
          <a:bodyPr>
            <a:normAutofit fontScale="90000"/>
          </a:bodyPr>
          <a:lstStyle/>
          <a:p>
            <a:r>
              <a:rPr lang="en-US" b="1" u="sng" dirty="0"/>
              <a:t>2</a:t>
            </a:r>
            <a:r>
              <a:rPr lang="en-US" b="1" u="sng" baseline="30000" dirty="0"/>
              <a:t>nd</a:t>
            </a:r>
            <a:r>
              <a:rPr lang="en-US" b="1" u="sng" dirty="0"/>
              <a:t> Normal Form</a:t>
            </a:r>
            <a:r>
              <a:rPr lang="en-US" b="1" u="sng" dirty="0" smtClean="0"/>
              <a:t>:-</a:t>
            </a:r>
            <a:br>
              <a:rPr lang="en-US" b="1" u="sng" dirty="0" smtClean="0"/>
            </a:br>
            <a:r>
              <a:rPr lang="en-US" b="1" u="sng" dirty="0"/>
              <a:t/>
            </a:r>
            <a:br>
              <a:rPr lang="en-US" b="1" u="sng" dirty="0"/>
            </a:br>
            <a:r>
              <a:rPr lang="en-US" b="1" u="sng" dirty="0" smtClean="0"/>
              <a:t/>
            </a:r>
            <a:br>
              <a:rPr lang="en-US" b="1" u="sng" dirty="0" smtClean="0"/>
            </a:br>
            <a:r>
              <a:rPr lang="en-US" dirty="0">
                <a:solidFill>
                  <a:schemeClr val="tx1"/>
                </a:solidFill>
              </a:rPr>
              <a:t>In 2</a:t>
            </a:r>
            <a:r>
              <a:rPr lang="en-US" baseline="30000" dirty="0">
                <a:solidFill>
                  <a:schemeClr val="tx1"/>
                </a:solidFill>
              </a:rPr>
              <a:t>nd</a:t>
            </a:r>
            <a:r>
              <a:rPr lang="en-US" dirty="0">
                <a:solidFill>
                  <a:schemeClr val="tx1"/>
                </a:solidFill>
              </a:rPr>
              <a:t> Normal form </a:t>
            </a:r>
            <a:r>
              <a:rPr lang="en-US" b="1" i="1" dirty="0">
                <a:solidFill>
                  <a:schemeClr val="tx1"/>
                </a:solidFill>
              </a:rPr>
              <a:t>Patient, Employee</a:t>
            </a:r>
            <a:r>
              <a:rPr lang="en-US" dirty="0">
                <a:solidFill>
                  <a:schemeClr val="tx1"/>
                </a:solidFill>
              </a:rPr>
              <a:t> table are the same.</a:t>
            </a:r>
            <a:br>
              <a:rPr lang="en-US" dirty="0">
                <a:solidFill>
                  <a:schemeClr val="tx1"/>
                </a:solidFill>
              </a:rPr>
            </a:br>
            <a:r>
              <a:rPr lang="en-US" dirty="0">
                <a:solidFill>
                  <a:schemeClr val="tx1"/>
                </a:solidFill>
              </a:rPr>
              <a:t>In </a:t>
            </a:r>
            <a:r>
              <a:rPr lang="en-US" b="1" i="1" dirty="0"/>
              <a:t>Trainee</a:t>
            </a:r>
            <a:r>
              <a:rPr lang="en-US" b="1" i="1" dirty="0">
                <a:solidFill>
                  <a:schemeClr val="tx1"/>
                </a:solidFill>
              </a:rPr>
              <a:t> </a:t>
            </a:r>
            <a:r>
              <a:rPr lang="en-US" dirty="0" smtClean="0">
                <a:solidFill>
                  <a:schemeClr val="tx1"/>
                </a:solidFill>
              </a:rPr>
              <a:t>table :-</a:t>
            </a:r>
            <a:r>
              <a:rPr lang="en-US" dirty="0"/>
              <a:t/>
            </a:r>
            <a:br>
              <a:rPr lang="en-US" dirty="0"/>
            </a:b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3002818"/>
              </p:ext>
            </p:extLst>
          </p:nvPr>
        </p:nvGraphicFramePr>
        <p:xfrm>
          <a:off x="1089800" y="3913747"/>
          <a:ext cx="8826930" cy="1005983"/>
        </p:xfrm>
        <a:graphic>
          <a:graphicData uri="http://schemas.openxmlformats.org/drawingml/2006/table">
            <a:tbl>
              <a:tblPr firstRow="1" bandRow="1">
                <a:tableStyleId>{5C22544A-7EE6-4342-B048-85BDC9FD1C3A}</a:tableStyleId>
              </a:tblPr>
              <a:tblGrid>
                <a:gridCol w="980770"/>
                <a:gridCol w="980770"/>
                <a:gridCol w="980770"/>
                <a:gridCol w="980770"/>
                <a:gridCol w="980770"/>
                <a:gridCol w="980770"/>
                <a:gridCol w="980770"/>
                <a:gridCol w="980770"/>
                <a:gridCol w="980770"/>
              </a:tblGrid>
              <a:tr h="1005983">
                <a:tc>
                  <a:txBody>
                    <a:bodyPr/>
                    <a:lstStyle/>
                    <a:p>
                      <a:pPr marL="0" marR="0">
                        <a:lnSpc>
                          <a:spcPct val="107000"/>
                        </a:lnSpc>
                        <a:spcBef>
                          <a:spcPts val="0"/>
                        </a:spcBef>
                        <a:spcAft>
                          <a:spcPts val="0"/>
                        </a:spcAft>
                      </a:pPr>
                      <a:r>
                        <a:rPr lang="en-US" sz="1400" u="sng" dirty="0" smtClean="0">
                          <a:effectLst/>
                          <a:latin typeface="Calibri" panose="020F0502020204030204" pitchFamily="34" charset="0"/>
                          <a:ea typeface="Calibri" panose="020F0502020204030204" pitchFamily="34" charset="0"/>
                          <a:cs typeface="Times New Roman" panose="02020603050405020304" pitchFamily="18" charset="0"/>
                        </a:rPr>
                        <a:t>Doc</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u="sng" dirty="0" smtClean="0">
                          <a:effectLst/>
                          <a:latin typeface="Calibri" panose="020F0502020204030204" pitchFamily="34" charset="0"/>
                          <a:ea typeface="Calibri" panose="020F0502020204030204" pitchFamily="34" charset="0"/>
                          <a:cs typeface="Times New Roman" panose="02020603050405020304" pitchFamily="18" charset="0"/>
                        </a:rPr>
                        <a:t>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u="sng">
                          <a:effectLst/>
                          <a:latin typeface="Calibri" panose="020F0502020204030204" pitchFamily="34" charset="0"/>
                          <a:ea typeface="Calibri" panose="020F0502020204030204" pitchFamily="34" charset="0"/>
                          <a:cs typeface="Times New Roman" panose="02020603050405020304" pitchFamily="18" charset="0"/>
                        </a:rPr>
                        <a:t>Tra_id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Tra_</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Tra_</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address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Tra_</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salary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Tra_</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history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Tra_</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workhour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Tra_</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phone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err="1">
                          <a:effectLst/>
                          <a:latin typeface="Calibri" panose="020F0502020204030204" pitchFamily="34" charset="0"/>
                          <a:ea typeface="Calibri" panose="020F0502020204030204" pitchFamily="34" charset="0"/>
                          <a:cs typeface="Times New Roman" panose="02020603050405020304" pitchFamily="18" charset="0"/>
                        </a:rPr>
                        <a:t>Tra</a:t>
                      </a:r>
                      <a:r>
                        <a:rPr lang="en-US" sz="1400" dirty="0">
                          <a:effectLst/>
                          <a:latin typeface="Calibri" panose="020F0502020204030204" pitchFamily="34" charset="0"/>
                          <a:ea typeface="Calibri" panose="020F0502020204030204" pitchFamily="34" charset="0"/>
                          <a:cs typeface="Times New Roman" panose="02020603050405020304" pitchFamily="18" charset="0"/>
                        </a:rPr>
                        <a:t>_</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gender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cxnSp>
        <p:nvCxnSpPr>
          <p:cNvPr id="5" name="Straight Connector 4"/>
          <p:cNvCxnSpPr/>
          <p:nvPr/>
        </p:nvCxnSpPr>
        <p:spPr>
          <a:xfrm>
            <a:off x="2562896" y="5486400"/>
            <a:ext cx="665959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Straight Arrow Connector 6"/>
          <p:cNvCxnSpPr/>
          <p:nvPr/>
        </p:nvCxnSpPr>
        <p:spPr>
          <a:xfrm flipV="1">
            <a:off x="2562896" y="4906851"/>
            <a:ext cx="0" cy="57954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p:cNvCxnSpPr/>
          <p:nvPr/>
        </p:nvCxnSpPr>
        <p:spPr>
          <a:xfrm flipH="1" flipV="1">
            <a:off x="3580327" y="4906851"/>
            <a:ext cx="12879" cy="57955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flipV="1">
            <a:off x="4584879" y="4906851"/>
            <a:ext cx="0" cy="57954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p:cNvCxnSpPr>
            <a:endCxn id="4" idx="2"/>
          </p:cNvCxnSpPr>
          <p:nvPr/>
        </p:nvCxnSpPr>
        <p:spPr>
          <a:xfrm flipH="1" flipV="1">
            <a:off x="5503265" y="4919730"/>
            <a:ext cx="8893" cy="56667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p:cNvCxnSpPr/>
          <p:nvPr/>
        </p:nvCxnSpPr>
        <p:spPr>
          <a:xfrm flipH="1" flipV="1">
            <a:off x="6490952" y="4906851"/>
            <a:ext cx="12879" cy="57954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p:cNvCxnSpPr/>
          <p:nvPr/>
        </p:nvCxnSpPr>
        <p:spPr>
          <a:xfrm flipH="1" flipV="1">
            <a:off x="7443989" y="4919730"/>
            <a:ext cx="12879" cy="56667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p:cNvCxnSpPr/>
          <p:nvPr/>
        </p:nvCxnSpPr>
        <p:spPr>
          <a:xfrm flipH="1" flipV="1">
            <a:off x="8448541" y="4919730"/>
            <a:ext cx="12879" cy="56667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p:cNvCxnSpPr/>
          <p:nvPr/>
        </p:nvCxnSpPr>
        <p:spPr>
          <a:xfrm flipV="1">
            <a:off x="9222487" y="4919730"/>
            <a:ext cx="0" cy="56667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Straight Connector 28"/>
          <p:cNvCxnSpPr/>
          <p:nvPr/>
        </p:nvCxnSpPr>
        <p:spPr>
          <a:xfrm flipV="1">
            <a:off x="1339403" y="3361386"/>
            <a:ext cx="1223493" cy="12879"/>
          </a:xfrm>
          <a:prstGeom prst="line">
            <a:avLst/>
          </a:prstGeom>
        </p:spPr>
        <p:style>
          <a:lnRef idx="3">
            <a:schemeClr val="accent1"/>
          </a:lnRef>
          <a:fillRef idx="0">
            <a:schemeClr val="accent1"/>
          </a:fillRef>
          <a:effectRef idx="2">
            <a:schemeClr val="accent1"/>
          </a:effectRef>
          <a:fontRef idx="minor">
            <a:schemeClr val="tx1"/>
          </a:fontRef>
        </p:style>
      </p:cxnSp>
      <p:cxnSp>
        <p:nvCxnSpPr>
          <p:cNvPr id="31" name="Straight Arrow Connector 30"/>
          <p:cNvCxnSpPr/>
          <p:nvPr/>
        </p:nvCxnSpPr>
        <p:spPr>
          <a:xfrm>
            <a:off x="1339403" y="3374265"/>
            <a:ext cx="12879" cy="5151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 name="Straight Arrow Connector 32"/>
          <p:cNvCxnSpPr/>
          <p:nvPr/>
        </p:nvCxnSpPr>
        <p:spPr>
          <a:xfrm>
            <a:off x="2562896" y="3374265"/>
            <a:ext cx="0" cy="5537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3474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438918"/>
          </a:xfrm>
        </p:spPr>
        <p:txBody>
          <a:bodyPr/>
          <a:lstStyle/>
          <a:p>
            <a:r>
              <a:rPr lang="en-US" b="1" i="1" dirty="0"/>
              <a:t>Doc-</a:t>
            </a:r>
            <a:r>
              <a:rPr lang="en-US" b="1" i="1" dirty="0" err="1"/>
              <a:t>tra</a:t>
            </a:r>
            <a:r>
              <a:rPr lang="en-US" dirty="0"/>
              <a:t> </a:t>
            </a:r>
            <a:r>
              <a:rPr lang="en-US" dirty="0">
                <a:solidFill>
                  <a:schemeClr val="tx1"/>
                </a:solidFill>
              </a:rPr>
              <a:t>table</a:t>
            </a:r>
            <a:r>
              <a:rPr lang="en-US" dirty="0" smtClean="0">
                <a:solidFill>
                  <a:schemeClr val="tx1"/>
                </a:solidFill>
              </a:rPr>
              <a:t>:-</a:t>
            </a:r>
            <a:r>
              <a:rPr lang="en-US" dirty="0" smtClean="0"/>
              <a:t/>
            </a:r>
            <a:br>
              <a:rPr lang="en-US" dirty="0" smtClean="0"/>
            </a:br>
            <a:r>
              <a:rPr lang="en-US" dirty="0"/>
              <a:t/>
            </a:r>
            <a:br>
              <a:rPr lang="en-US" dirty="0"/>
            </a:br>
            <a:r>
              <a:rPr lang="en-US" dirty="0" smtClean="0"/>
              <a:t/>
            </a:r>
            <a:br>
              <a:rPr lang="en-US" dirty="0" smtClean="0"/>
            </a:br>
            <a:r>
              <a:rPr lang="en-US" b="1" i="1" dirty="0"/>
              <a:t>Trainee </a:t>
            </a:r>
            <a:r>
              <a:rPr lang="en-US" dirty="0" smtClean="0">
                <a:solidFill>
                  <a:schemeClr val="tx1"/>
                </a:solidFill>
              </a:rPr>
              <a:t>table:-</a:t>
            </a:r>
            <a:endParaRPr lang="en-US" dirty="0">
              <a:solidFill>
                <a:schemeClr val="tx1"/>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17703486"/>
              </p:ext>
            </p:extLst>
          </p:nvPr>
        </p:nvGraphicFramePr>
        <p:xfrm>
          <a:off x="5121074" y="609600"/>
          <a:ext cx="4808538" cy="672764"/>
        </p:xfrm>
        <a:graphic>
          <a:graphicData uri="http://schemas.openxmlformats.org/drawingml/2006/table">
            <a:tbl>
              <a:tblPr firstRow="1" bandRow="1">
                <a:tableStyleId>{5C22544A-7EE6-4342-B048-85BDC9FD1C3A}</a:tableStyleId>
              </a:tblPr>
              <a:tblGrid>
                <a:gridCol w="2404269"/>
                <a:gridCol w="2404269"/>
              </a:tblGrid>
              <a:tr h="672764">
                <a:tc>
                  <a:txBody>
                    <a:bodyPr/>
                    <a:lstStyle/>
                    <a:p>
                      <a:pPr marL="0" marR="0" algn="l">
                        <a:lnSpc>
                          <a:spcPct val="107000"/>
                        </a:lnSpc>
                        <a:spcBef>
                          <a:spcPts val="0"/>
                        </a:spcBef>
                        <a:spcAft>
                          <a:spcPts val="0"/>
                        </a:spcAft>
                      </a:pPr>
                      <a:r>
                        <a:rPr lang="en-US" sz="1400" dirty="0" err="1">
                          <a:effectLst/>
                          <a:latin typeface="Calibri" panose="020F0502020204030204" pitchFamily="34" charset="0"/>
                          <a:ea typeface="Calibri" panose="020F0502020204030204" pitchFamily="34" charset="0"/>
                          <a:cs typeface="Times New Roman" panose="02020603050405020304" pitchFamily="18" charset="0"/>
                        </a:rPr>
                        <a:t>Doctor_id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400" u="sng" dirty="0" err="1">
                          <a:effectLst/>
                          <a:latin typeface="Calibri" panose="020F0502020204030204" pitchFamily="34" charset="0"/>
                          <a:ea typeface="Calibri" panose="020F0502020204030204" pitchFamily="34" charset="0"/>
                          <a:cs typeface="Times New Roman" panose="02020603050405020304" pitchFamily="18" charset="0"/>
                        </a:rPr>
                        <a:t>Tra_id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209597948"/>
              </p:ext>
            </p:extLst>
          </p:nvPr>
        </p:nvGraphicFramePr>
        <p:xfrm>
          <a:off x="1259268" y="3643169"/>
          <a:ext cx="8927920" cy="1018983"/>
        </p:xfrm>
        <a:graphic>
          <a:graphicData uri="http://schemas.openxmlformats.org/drawingml/2006/table">
            <a:tbl>
              <a:tblPr firstRow="1" bandRow="1">
                <a:tableStyleId>{5C22544A-7EE6-4342-B048-85BDC9FD1C3A}</a:tableStyleId>
              </a:tblPr>
              <a:tblGrid>
                <a:gridCol w="1115990"/>
                <a:gridCol w="1115990"/>
                <a:gridCol w="1115990"/>
                <a:gridCol w="1115990"/>
                <a:gridCol w="1115990"/>
                <a:gridCol w="1115990"/>
                <a:gridCol w="1115990"/>
                <a:gridCol w="1115990"/>
              </a:tblGrid>
              <a:tr h="101898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u="sng" dirty="0" err="1" smtClean="0">
                          <a:effectLst/>
                          <a:latin typeface="Calibri" panose="020F0502020204030204" pitchFamily="34" charset="0"/>
                          <a:ea typeface="Calibri" panose="020F0502020204030204" pitchFamily="34" charset="0"/>
                          <a:cs typeface="Times New Roman" panose="02020603050405020304" pitchFamily="18" charset="0"/>
                        </a:rPr>
                        <a:t>Tra_id</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txBody>
                  <a:tcPr/>
                </a:tc>
                <a:tc>
                  <a:txBody>
                    <a:bodyPr/>
                    <a:lstStyle/>
                    <a:p>
                      <a:pPr marL="0" marR="0">
                        <a:lnSpc>
                          <a:spcPct val="107000"/>
                        </a:lnSpc>
                        <a:spcBef>
                          <a:spcPts val="0"/>
                        </a:spcBef>
                        <a:spcAft>
                          <a:spcPts val="0"/>
                        </a:spcAft>
                      </a:pPr>
                      <a:r>
                        <a:rPr lang="en-US" sz="1800" dirty="0" err="1" smtClean="0">
                          <a:effectLst/>
                          <a:latin typeface="Calibri" panose="020F0502020204030204" pitchFamily="34" charset="0"/>
                          <a:ea typeface="Calibri" panose="020F0502020204030204" pitchFamily="34" charset="0"/>
                          <a:cs typeface="Times New Roman" panose="02020603050405020304" pitchFamily="18" charset="0"/>
                        </a:rPr>
                        <a:t>Tra</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_</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name</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txBody>
                  <a:tcPr/>
                </a:tc>
                <a:tc>
                  <a:txBody>
                    <a:bodyPr/>
                    <a:lstStyle/>
                    <a:p>
                      <a:pPr marL="0" marR="0">
                        <a:lnSpc>
                          <a:spcPct val="107000"/>
                        </a:lnSpc>
                        <a:spcBef>
                          <a:spcPts val="0"/>
                        </a:spcBef>
                        <a:spcAft>
                          <a:spcPts val="0"/>
                        </a:spcAft>
                      </a:pPr>
                      <a:r>
                        <a:rPr lang="en-US" sz="1800" dirty="0" err="1" smtClean="0">
                          <a:effectLst/>
                          <a:latin typeface="Calibri" panose="020F0502020204030204" pitchFamily="34" charset="0"/>
                          <a:ea typeface="Calibri" panose="020F0502020204030204" pitchFamily="34" charset="0"/>
                          <a:cs typeface="Times New Roman" panose="02020603050405020304" pitchFamily="18" charset="0"/>
                        </a:rPr>
                        <a:t>Tra</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_</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address</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txBody>
                  <a:tcPr/>
                </a:tc>
                <a:tc>
                  <a:txBody>
                    <a:bodyPr/>
                    <a:lstStyle/>
                    <a:p>
                      <a:pPr marL="0" marR="0">
                        <a:lnSpc>
                          <a:spcPct val="107000"/>
                        </a:lnSpc>
                        <a:spcBef>
                          <a:spcPts val="0"/>
                        </a:spcBef>
                        <a:spcAft>
                          <a:spcPts val="0"/>
                        </a:spcAft>
                      </a:pPr>
                      <a:r>
                        <a:rPr lang="en-US" sz="1800" dirty="0" err="1" smtClean="0">
                          <a:effectLst/>
                          <a:latin typeface="Calibri" panose="020F0502020204030204" pitchFamily="34" charset="0"/>
                          <a:ea typeface="Calibri" panose="020F0502020204030204" pitchFamily="34" charset="0"/>
                          <a:cs typeface="Times New Roman" panose="02020603050405020304" pitchFamily="18" charset="0"/>
                        </a:rPr>
                        <a:t>Tra</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_</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salary</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txBody>
                  <a:tcPr/>
                </a:tc>
                <a:tc>
                  <a:txBody>
                    <a:bodyPr/>
                    <a:lstStyle/>
                    <a:p>
                      <a:pPr marL="0" marR="0">
                        <a:lnSpc>
                          <a:spcPct val="107000"/>
                        </a:lnSpc>
                        <a:spcBef>
                          <a:spcPts val="0"/>
                        </a:spcBef>
                        <a:spcAft>
                          <a:spcPts val="0"/>
                        </a:spcAft>
                      </a:pPr>
                      <a:r>
                        <a:rPr lang="en-US" sz="1800" dirty="0" err="1" smtClean="0">
                          <a:effectLst/>
                          <a:latin typeface="Calibri" panose="020F0502020204030204" pitchFamily="34" charset="0"/>
                          <a:ea typeface="Calibri" panose="020F0502020204030204" pitchFamily="34" charset="0"/>
                          <a:cs typeface="Times New Roman" panose="02020603050405020304" pitchFamily="18" charset="0"/>
                        </a:rPr>
                        <a:t>Tra</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_</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history</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txBody>
                  <a:tcPr/>
                </a:tc>
                <a:tc>
                  <a:txBody>
                    <a:bodyPr/>
                    <a:lstStyle/>
                    <a:p>
                      <a:pPr marL="0" marR="0">
                        <a:lnSpc>
                          <a:spcPct val="107000"/>
                        </a:lnSpc>
                        <a:spcBef>
                          <a:spcPts val="0"/>
                        </a:spcBef>
                        <a:spcAft>
                          <a:spcPts val="0"/>
                        </a:spcAft>
                      </a:pPr>
                      <a:r>
                        <a:rPr lang="en-US" sz="1800" dirty="0" err="1" smtClean="0">
                          <a:effectLst/>
                          <a:latin typeface="Calibri" panose="020F0502020204030204" pitchFamily="34" charset="0"/>
                          <a:ea typeface="Calibri" panose="020F0502020204030204" pitchFamily="34" charset="0"/>
                          <a:cs typeface="Times New Roman" panose="02020603050405020304" pitchFamily="18" charset="0"/>
                        </a:rPr>
                        <a:t>Tra</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_</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err="1" smtClean="0">
                          <a:effectLst/>
                          <a:latin typeface="Calibri" panose="020F0502020204030204" pitchFamily="34" charset="0"/>
                          <a:ea typeface="Calibri" panose="020F0502020204030204" pitchFamily="34" charset="0"/>
                          <a:cs typeface="Times New Roman" panose="02020603050405020304" pitchFamily="18" charset="0"/>
                        </a:rPr>
                        <a:t>workhour</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txBody>
                  <a:tcPr/>
                </a:tc>
                <a:tc>
                  <a:txBody>
                    <a:bodyPr/>
                    <a:lstStyle/>
                    <a:p>
                      <a:pPr marL="0" marR="0">
                        <a:lnSpc>
                          <a:spcPct val="107000"/>
                        </a:lnSpc>
                        <a:spcBef>
                          <a:spcPts val="0"/>
                        </a:spcBef>
                        <a:spcAft>
                          <a:spcPts val="0"/>
                        </a:spcAft>
                      </a:pPr>
                      <a:r>
                        <a:rPr lang="en-US" sz="1800" dirty="0" err="1" smtClean="0">
                          <a:effectLst/>
                          <a:latin typeface="Calibri" panose="020F0502020204030204" pitchFamily="34" charset="0"/>
                          <a:ea typeface="Calibri" panose="020F0502020204030204" pitchFamily="34" charset="0"/>
                          <a:cs typeface="Times New Roman" panose="02020603050405020304" pitchFamily="18" charset="0"/>
                        </a:rPr>
                        <a:t>Tra</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_</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phone</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txBody>
                  <a:tcPr/>
                </a:tc>
                <a:tc>
                  <a:txBody>
                    <a:bodyPr/>
                    <a:lstStyle/>
                    <a:p>
                      <a:pPr marL="0" marR="0">
                        <a:lnSpc>
                          <a:spcPct val="107000"/>
                        </a:lnSpc>
                        <a:spcBef>
                          <a:spcPts val="0"/>
                        </a:spcBef>
                        <a:spcAft>
                          <a:spcPts val="0"/>
                        </a:spcAft>
                      </a:pPr>
                      <a:r>
                        <a:rPr lang="en-US" sz="1800" dirty="0" err="1" smtClean="0">
                          <a:effectLst/>
                          <a:latin typeface="Calibri" panose="020F0502020204030204" pitchFamily="34" charset="0"/>
                          <a:ea typeface="Calibri" panose="020F0502020204030204" pitchFamily="34" charset="0"/>
                          <a:cs typeface="Times New Roman" panose="02020603050405020304" pitchFamily="18" charset="0"/>
                        </a:rPr>
                        <a:t>Tra</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_</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gender</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txBody>
                  <a:tcPr/>
                </a:tc>
              </a:tr>
            </a:tbl>
          </a:graphicData>
        </a:graphic>
      </p:graphicFrame>
    </p:spTree>
    <p:extLst>
      <p:ext uri="{BB962C8B-B14F-4D97-AF65-F5344CB8AC3E}">
        <p14:creationId xmlns:p14="http://schemas.microsoft.com/office/powerpoint/2010/main" val="535780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a:t>
            </a:r>
            <a:r>
              <a:rPr lang="en-US" dirty="0"/>
              <a:t> </a:t>
            </a:r>
            <a:r>
              <a:rPr lang="en-US" b="1" i="1" dirty="0"/>
              <a:t>Nurse</a:t>
            </a:r>
            <a:r>
              <a:rPr lang="en-US" dirty="0"/>
              <a:t> </a:t>
            </a:r>
            <a:r>
              <a:rPr lang="en-US" dirty="0">
                <a:solidFill>
                  <a:schemeClr val="tx1"/>
                </a:solidFill>
              </a:rPr>
              <a:t>table</a:t>
            </a:r>
            <a:r>
              <a:rPr lang="en-US" dirty="0" smtClean="0">
                <a:solidFill>
                  <a:schemeClr val="tx1"/>
                </a:solidFill>
              </a:rPr>
              <a:t>:-</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63266828"/>
              </p:ext>
            </p:extLst>
          </p:nvPr>
        </p:nvGraphicFramePr>
        <p:xfrm>
          <a:off x="677863" y="2160588"/>
          <a:ext cx="9303260" cy="1033373"/>
        </p:xfrm>
        <a:graphic>
          <a:graphicData uri="http://schemas.openxmlformats.org/drawingml/2006/table">
            <a:tbl>
              <a:tblPr firstRow="1" bandRow="1">
                <a:tableStyleId>{5C22544A-7EE6-4342-B048-85BDC9FD1C3A}</a:tableStyleId>
              </a:tblPr>
              <a:tblGrid>
                <a:gridCol w="930326"/>
                <a:gridCol w="930326"/>
                <a:gridCol w="930326"/>
                <a:gridCol w="930326"/>
                <a:gridCol w="930326"/>
                <a:gridCol w="930326"/>
                <a:gridCol w="930326"/>
                <a:gridCol w="930326"/>
                <a:gridCol w="930326"/>
                <a:gridCol w="930326"/>
              </a:tblGrid>
              <a:tr h="1033373">
                <a:tc>
                  <a:txBody>
                    <a:bodyPr/>
                    <a:lstStyle/>
                    <a:p>
                      <a:pPr marL="0" marR="0">
                        <a:lnSpc>
                          <a:spcPct val="107000"/>
                        </a:lnSpc>
                        <a:spcBef>
                          <a:spcPts val="0"/>
                        </a:spcBef>
                        <a:spcAft>
                          <a:spcPts val="0"/>
                        </a:spcAft>
                      </a:pPr>
                      <a:r>
                        <a:rPr lang="en-US" sz="1400" u="sng" dirty="0">
                          <a:effectLst/>
                          <a:latin typeface="Calibri" panose="020F0502020204030204" pitchFamily="34" charset="0"/>
                          <a:ea typeface="Calibri" panose="020F0502020204030204" pitchFamily="34" charset="0"/>
                          <a:cs typeface="Times New Roman" panose="02020603050405020304" pitchFamily="18" charset="0"/>
                        </a:rPr>
                        <a:t>Doc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u="sng" dirty="0">
                          <a:effectLst/>
                          <a:latin typeface="Calibri" panose="020F0502020204030204" pitchFamily="34" charset="0"/>
                          <a:ea typeface="Calibri" panose="020F0502020204030204" pitchFamily="34" charset="0"/>
                          <a:cs typeface="Times New Roman" panose="02020603050405020304" pitchFamily="18" charset="0"/>
                        </a:rPr>
                        <a:t>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u="sng">
                          <a:effectLst/>
                          <a:latin typeface="Calibri" panose="020F0502020204030204" pitchFamily="34" charset="0"/>
                          <a:ea typeface="Calibri" panose="020F0502020204030204" pitchFamily="34" charset="0"/>
                          <a:cs typeface="Times New Roman" panose="02020603050405020304" pitchFamily="18" charset="0"/>
                        </a:rPr>
                        <a:t>Nur_id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Nur _</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Nur _</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address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Nur _</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salary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Nur _</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history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Nur _</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workhour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Nur _</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phone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Nur _</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gender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u="sng" dirty="0">
                          <a:effectLst/>
                          <a:latin typeface="Calibri" panose="020F0502020204030204" pitchFamily="34" charset="0"/>
                          <a:ea typeface="Calibri" panose="020F0502020204030204" pitchFamily="34" charset="0"/>
                          <a:cs typeface="Times New Roman" panose="02020603050405020304" pitchFamily="18" charset="0"/>
                        </a:rPr>
                        <a:t>Patient_</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u="sng" dirty="0">
                          <a:effectLst/>
                          <a:latin typeface="Calibri" panose="020F0502020204030204" pitchFamily="34" charset="0"/>
                          <a:ea typeface="Calibri" panose="020F0502020204030204" pitchFamily="34" charset="0"/>
                          <a:cs typeface="Times New Roman" panose="02020603050405020304" pitchFamily="18" charset="0"/>
                        </a:rPr>
                        <a:t>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cxnSp>
        <p:nvCxnSpPr>
          <p:cNvPr id="5" name="Straight Connector 4"/>
          <p:cNvCxnSpPr/>
          <p:nvPr/>
        </p:nvCxnSpPr>
        <p:spPr>
          <a:xfrm>
            <a:off x="1236372" y="3876541"/>
            <a:ext cx="803763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Straight Arrow Connector 6"/>
          <p:cNvCxnSpPr/>
          <p:nvPr/>
        </p:nvCxnSpPr>
        <p:spPr>
          <a:xfrm flipV="1">
            <a:off x="1236372" y="3155324"/>
            <a:ext cx="0" cy="70833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p:cNvCxnSpPr/>
          <p:nvPr/>
        </p:nvCxnSpPr>
        <p:spPr>
          <a:xfrm flipV="1">
            <a:off x="2163651" y="3193961"/>
            <a:ext cx="0" cy="68258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flipV="1">
            <a:off x="9274002" y="3155324"/>
            <a:ext cx="0" cy="72121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2163651" y="1687132"/>
            <a:ext cx="6233374" cy="12879"/>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a:off x="2163651" y="1700011"/>
            <a:ext cx="0" cy="43788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p:cNvCxnSpPr/>
          <p:nvPr/>
        </p:nvCxnSpPr>
        <p:spPr>
          <a:xfrm>
            <a:off x="2962141" y="1700011"/>
            <a:ext cx="0" cy="45076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p:cNvCxnSpPr/>
          <p:nvPr/>
        </p:nvCxnSpPr>
        <p:spPr>
          <a:xfrm>
            <a:off x="3902299" y="1687132"/>
            <a:ext cx="0" cy="45076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p:cNvCxnSpPr/>
          <p:nvPr/>
        </p:nvCxnSpPr>
        <p:spPr>
          <a:xfrm>
            <a:off x="4829577" y="1687132"/>
            <a:ext cx="0" cy="45076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p:cNvCxnSpPr/>
          <p:nvPr/>
        </p:nvCxnSpPr>
        <p:spPr>
          <a:xfrm>
            <a:off x="5731099" y="1700011"/>
            <a:ext cx="0" cy="45076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p:cNvCxnSpPr/>
          <p:nvPr/>
        </p:nvCxnSpPr>
        <p:spPr>
          <a:xfrm>
            <a:off x="6697014" y="1700011"/>
            <a:ext cx="12879" cy="45076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27"/>
          <p:cNvCxnSpPr/>
          <p:nvPr/>
        </p:nvCxnSpPr>
        <p:spPr>
          <a:xfrm>
            <a:off x="7495504" y="1700011"/>
            <a:ext cx="12879" cy="45076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p:cNvCxnSpPr/>
          <p:nvPr/>
        </p:nvCxnSpPr>
        <p:spPr>
          <a:xfrm>
            <a:off x="8397025" y="1687132"/>
            <a:ext cx="0" cy="46364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0398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9661" y="0"/>
            <a:ext cx="6958885" cy="6627840"/>
          </a:xfrm>
          <a:prstGeom prst="rect">
            <a:avLst/>
          </a:prstGeom>
        </p:spPr>
        <p:txBody>
          <a:bodyPr wrap="square">
            <a:spAutoFit/>
          </a:bodyPr>
          <a:lstStyle/>
          <a:p>
            <a:pPr marL="1828800" marR="0" indent="457200">
              <a:lnSpc>
                <a:spcPct val="107000"/>
              </a:lnSpc>
              <a:spcBef>
                <a:spcPts val="0"/>
              </a:spcBef>
              <a:spcAft>
                <a:spcPts val="800"/>
              </a:spcAft>
            </a:pPr>
            <a:r>
              <a:rPr lang="en-US" sz="3200" b="1" u="sng"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Contents</a:t>
            </a:r>
            <a:endParaRPr lang="en-US" sz="3200" b="1" dirty="0">
              <a:solidFill>
                <a:schemeClr val="accent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2200" b="1" dirty="0">
                <a:latin typeface="Calibri" panose="020F0502020204030204" pitchFamily="34" charset="0"/>
                <a:ea typeface="Calibri" panose="020F0502020204030204" pitchFamily="34" charset="0"/>
                <a:cs typeface="Times New Roman" panose="02020603050405020304" pitchFamily="18" charset="0"/>
              </a:rPr>
              <a:t> </a:t>
            </a:r>
            <a:r>
              <a:rPr lang="en-US" b="1" dirty="0">
                <a:latin typeface="Calibri" panose="020F0502020204030204" pitchFamily="34" charset="0"/>
                <a:ea typeface="Calibri" panose="020F0502020204030204" pitchFamily="34" charset="0"/>
                <a:cs typeface="Times New Roman" panose="02020603050405020304" pitchFamily="18" charset="0"/>
              </a:rPr>
              <a:t>Hospital management rule</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b="1" dirty="0">
                <a:latin typeface="Calibri" panose="020F0502020204030204" pitchFamily="34"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b="1" dirty="0">
                <a:latin typeface="Calibri" panose="020F0502020204030204" pitchFamily="34"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US" b="1" dirty="0" smtClean="0">
                <a:latin typeface="Calibri" panose="020F0502020204030204" pitchFamily="34" charset="0"/>
                <a:ea typeface="Calibri" panose="020F0502020204030204" pitchFamily="34" charset="0"/>
                <a:cs typeface="Times New Roman" panose="02020603050405020304" pitchFamily="18" charset="0"/>
              </a:rPr>
              <a:t>2. </a:t>
            </a:r>
            <a:r>
              <a:rPr lang="en-US" b="1" dirty="0">
                <a:latin typeface="Calibri" panose="020F0502020204030204" pitchFamily="34" charset="0"/>
                <a:ea typeface="Calibri" panose="020F0502020204030204" pitchFamily="34" charset="0"/>
                <a:cs typeface="Times New Roman" panose="02020603050405020304" pitchFamily="18" charset="0"/>
              </a:rPr>
              <a:t>Requirements</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r>
              <a:rPr lang="en-US" b="1" dirty="0" smtClean="0">
                <a:latin typeface="Calibri" panose="020F0502020204030204" pitchFamily="34" charset="0"/>
                <a:ea typeface="Calibri" panose="020F0502020204030204" pitchFamily="34" charset="0"/>
                <a:cs typeface="Times New Roman" panose="02020603050405020304" pitchFamily="18" charset="0"/>
              </a:rPr>
              <a:t>3. </a:t>
            </a:r>
            <a:r>
              <a:rPr lang="en-US" b="1" dirty="0">
                <a:latin typeface="Calibri" panose="020F0502020204030204" pitchFamily="34" charset="0"/>
                <a:ea typeface="Calibri" panose="020F0502020204030204" pitchFamily="34" charset="0"/>
                <a:cs typeface="Times New Roman" panose="02020603050405020304" pitchFamily="18" charset="0"/>
              </a:rPr>
              <a:t>ER-Diagram for hospital management system</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b="1" dirty="0">
                <a:latin typeface="Calibri" panose="020F0502020204030204" pitchFamily="34"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b="1" dirty="0">
                <a:latin typeface="Calibri" panose="020F0502020204030204" pitchFamily="34"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r>
              <a:rPr lang="en-US" b="1" dirty="0" smtClean="0">
                <a:latin typeface="Calibri" panose="020F0502020204030204" pitchFamily="34" charset="0"/>
                <a:ea typeface="Calibri" panose="020F0502020204030204" pitchFamily="34" charset="0"/>
                <a:cs typeface="Times New Roman" panose="02020603050405020304" pitchFamily="18" charset="0"/>
              </a:rPr>
              <a:t>4. </a:t>
            </a:r>
            <a:r>
              <a:rPr lang="en-US" b="1" dirty="0">
                <a:latin typeface="Calibri" panose="020F0502020204030204" pitchFamily="34" charset="0"/>
                <a:ea typeface="Calibri" panose="020F0502020204030204" pitchFamily="34" charset="0"/>
                <a:cs typeface="Times New Roman" panose="02020603050405020304" pitchFamily="18" charset="0"/>
              </a:rPr>
              <a:t>Normalization of Database</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b="1" dirty="0">
                <a:latin typeface="Calibri" panose="020F0502020204030204" pitchFamily="34"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b="1" dirty="0">
                <a:latin typeface="Calibri" panose="020F0502020204030204" pitchFamily="34"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r>
              <a:rPr lang="en-US" b="1" dirty="0" smtClean="0">
                <a:latin typeface="Calibri" panose="020F0502020204030204" pitchFamily="34" charset="0"/>
                <a:ea typeface="Calibri" panose="020F0502020204030204" pitchFamily="34" charset="0"/>
                <a:cs typeface="Times New Roman" panose="02020603050405020304" pitchFamily="18" charset="0"/>
              </a:rPr>
              <a:t>5. </a:t>
            </a:r>
            <a:r>
              <a:rPr lang="en-US" b="1" dirty="0">
                <a:latin typeface="Calibri" panose="020F0502020204030204" pitchFamily="34" charset="0"/>
                <a:ea typeface="Calibri" panose="020F0502020204030204" pitchFamily="34" charset="0"/>
                <a:cs typeface="Times New Roman" panose="02020603050405020304" pitchFamily="18" charset="0"/>
              </a:rPr>
              <a:t>Tables create with screen-shot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b="1" dirty="0">
                <a:latin typeface="Calibri" panose="020F0502020204030204" pitchFamily="34"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b="1" dirty="0">
                <a:latin typeface="Calibri" panose="020F0502020204030204" pitchFamily="34"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r>
              <a:rPr lang="en-US" b="1" dirty="0" smtClean="0">
                <a:latin typeface="Calibri" panose="020F0502020204030204" pitchFamily="34" charset="0"/>
                <a:ea typeface="Calibri" panose="020F0502020204030204" pitchFamily="34" charset="0"/>
                <a:cs typeface="Times New Roman" panose="02020603050405020304" pitchFamily="18" charset="0"/>
              </a:rPr>
              <a:t>6. </a:t>
            </a:r>
            <a:r>
              <a:rPr lang="en-US" b="1" dirty="0">
                <a:latin typeface="Calibri" panose="020F0502020204030204" pitchFamily="34" charset="0"/>
                <a:ea typeface="Calibri" panose="020F0502020204030204" pitchFamily="34" charset="0"/>
                <a:cs typeface="Times New Roman" panose="02020603050405020304" pitchFamily="18" charset="0"/>
              </a:rPr>
              <a:t>Enable &amp; disable constraints of table</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200" b="1" dirty="0">
                <a:latin typeface="Calibri" panose="020F0502020204030204" pitchFamily="34"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r>
              <a:rPr lang="en-US" b="1" dirty="0" smtClean="0">
                <a:latin typeface="Calibri" panose="020F0502020204030204" pitchFamily="34" charset="0"/>
                <a:ea typeface="Calibri" panose="020F0502020204030204" pitchFamily="34" charset="0"/>
                <a:cs typeface="Times New Roman" panose="02020603050405020304" pitchFamily="18" charset="0"/>
              </a:rPr>
              <a:t>7. </a:t>
            </a:r>
            <a:r>
              <a:rPr lang="en-US" b="1" dirty="0">
                <a:latin typeface="Calibri" panose="020F0502020204030204" pitchFamily="34" charset="0"/>
                <a:ea typeface="Calibri" panose="020F0502020204030204" pitchFamily="34" charset="0"/>
                <a:cs typeface="Times New Roman" panose="02020603050405020304" pitchFamily="18" charset="0"/>
              </a:rPr>
              <a:t>Inserting data and screen-shot of </a:t>
            </a:r>
            <a:r>
              <a:rPr lang="en-US" b="1" dirty="0" smtClean="0">
                <a:latin typeface="Calibri" panose="020F0502020204030204" pitchFamily="34" charset="0"/>
                <a:ea typeface="Calibri" panose="020F0502020204030204" pitchFamily="34" charset="0"/>
                <a:cs typeface="Times New Roman" panose="02020603050405020304" pitchFamily="18" charset="0"/>
              </a:rPr>
              <a:t>data</a:t>
            </a:r>
            <a:r>
              <a:rPr lang="en-US" sz="2200" b="1" dirty="0">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629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3086"/>
            <a:ext cx="8596668" cy="5031347"/>
          </a:xfrm>
        </p:spPr>
        <p:txBody>
          <a:bodyPr/>
          <a:lstStyle/>
          <a:p>
            <a:r>
              <a:rPr lang="en-US" b="1" i="1" dirty="0"/>
              <a:t>Patient -Doc-Nar </a:t>
            </a:r>
            <a:r>
              <a:rPr lang="en-US" dirty="0">
                <a:solidFill>
                  <a:schemeClr val="tx1"/>
                </a:solidFill>
              </a:rPr>
              <a:t>table </a:t>
            </a:r>
            <a:r>
              <a:rPr lang="en-US" dirty="0" smtClean="0">
                <a:solidFill>
                  <a:schemeClr val="tx1"/>
                </a:solidFill>
              </a:rPr>
              <a:t>:-</a:t>
            </a:r>
            <a:br>
              <a:rPr lang="en-US" dirty="0" smtClean="0">
                <a:solidFill>
                  <a:schemeClr val="tx1"/>
                </a:solidFill>
              </a:rPr>
            </a:br>
            <a:r>
              <a:rPr lang="en-US" dirty="0">
                <a:solidFill>
                  <a:schemeClr val="tx1"/>
                </a:solidFill>
              </a:rPr>
              <a:t/>
            </a:r>
            <a:br>
              <a:rPr lang="en-US" dirty="0">
                <a:solidFill>
                  <a:schemeClr val="tx1"/>
                </a:solidFill>
              </a:rPr>
            </a:br>
            <a:r>
              <a:rPr lang="en-US" dirty="0" smtClean="0">
                <a:solidFill>
                  <a:schemeClr val="tx1"/>
                </a:solidFill>
              </a:rPr>
              <a:t/>
            </a:r>
            <a:br>
              <a:rPr lang="en-US" dirty="0" smtClean="0">
                <a:solidFill>
                  <a:schemeClr val="tx1"/>
                </a:solidFill>
              </a:rPr>
            </a:br>
            <a:r>
              <a:rPr lang="en-US" dirty="0"/>
              <a:t/>
            </a:r>
            <a:br>
              <a:rPr lang="en-US" dirty="0"/>
            </a:br>
            <a:r>
              <a:rPr lang="en-US" b="1" i="1" dirty="0"/>
              <a:t>Nurse</a:t>
            </a:r>
            <a:r>
              <a:rPr lang="en-US" dirty="0"/>
              <a:t> </a:t>
            </a:r>
            <a:r>
              <a:rPr lang="en-US" dirty="0">
                <a:solidFill>
                  <a:schemeClr val="tx1"/>
                </a:solidFill>
              </a:rPr>
              <a:t>table </a:t>
            </a:r>
            <a:r>
              <a:rPr lang="en-US" dirty="0" smtClean="0">
                <a:solidFill>
                  <a:schemeClr val="tx1"/>
                </a:solidFill>
              </a:rPr>
              <a:t>:-</a:t>
            </a:r>
            <a:br>
              <a:rPr lang="en-US" dirty="0" smtClean="0">
                <a:solidFill>
                  <a:schemeClr val="tx1"/>
                </a:solidFill>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07873749"/>
              </p:ext>
            </p:extLst>
          </p:nvPr>
        </p:nvGraphicFramePr>
        <p:xfrm>
          <a:off x="948319" y="1671291"/>
          <a:ext cx="8596311" cy="518218"/>
        </p:xfrm>
        <a:graphic>
          <a:graphicData uri="http://schemas.openxmlformats.org/drawingml/2006/table">
            <a:tbl>
              <a:tblPr firstRow="1" bandRow="1">
                <a:tableStyleId>{5C22544A-7EE6-4342-B048-85BDC9FD1C3A}</a:tableStyleId>
              </a:tblPr>
              <a:tblGrid>
                <a:gridCol w="2865437"/>
                <a:gridCol w="2865437"/>
                <a:gridCol w="2865437"/>
              </a:tblGrid>
              <a:tr h="518218">
                <a:tc>
                  <a:txBody>
                    <a:bodyPr/>
                    <a:lstStyle/>
                    <a:p>
                      <a:pPr marL="0" marR="0" algn="l">
                        <a:lnSpc>
                          <a:spcPct val="107000"/>
                        </a:lnSpc>
                        <a:spcBef>
                          <a:spcPts val="0"/>
                        </a:spcBef>
                        <a:spcAft>
                          <a:spcPts val="0"/>
                        </a:spcAft>
                      </a:pPr>
                      <a:r>
                        <a:rPr lang="en-US" sz="1400" u="sng" dirty="0" err="1">
                          <a:effectLst/>
                          <a:latin typeface="Calibri" panose="020F0502020204030204" pitchFamily="34" charset="0"/>
                          <a:ea typeface="Calibri" panose="020F0502020204030204" pitchFamily="34" charset="0"/>
                          <a:cs typeface="Times New Roman" panose="02020603050405020304" pitchFamily="18" charset="0"/>
                        </a:rPr>
                        <a:t>Patient_id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400" u="sng">
                          <a:effectLst/>
                          <a:latin typeface="Calibri" panose="020F0502020204030204" pitchFamily="34" charset="0"/>
                          <a:ea typeface="Calibri" panose="020F0502020204030204" pitchFamily="34" charset="0"/>
                          <a:cs typeface="Times New Roman" panose="02020603050405020304" pitchFamily="18" charset="0"/>
                        </a:rPr>
                        <a:t>Doc_id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400" u="sng" dirty="0" err="1">
                          <a:effectLst/>
                          <a:latin typeface="Calibri" panose="020F0502020204030204" pitchFamily="34" charset="0"/>
                          <a:ea typeface="Calibri" panose="020F0502020204030204" pitchFamily="34" charset="0"/>
                          <a:cs typeface="Times New Roman" panose="02020603050405020304" pitchFamily="18" charset="0"/>
                        </a:rPr>
                        <a:t>Nur_id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pic>
        <p:nvPicPr>
          <p:cNvPr id="3" name="Picture 2"/>
          <p:cNvPicPr>
            <a:picLocks noChangeAspect="1"/>
          </p:cNvPicPr>
          <p:nvPr/>
        </p:nvPicPr>
        <p:blipFill>
          <a:blip r:embed="rId2"/>
          <a:stretch>
            <a:fillRect/>
          </a:stretch>
        </p:blipFill>
        <p:spPr>
          <a:xfrm>
            <a:off x="917154" y="4166752"/>
            <a:ext cx="8760711" cy="816935"/>
          </a:xfrm>
          <a:prstGeom prst="rect">
            <a:avLst/>
          </a:prstGeom>
        </p:spPr>
      </p:pic>
    </p:spTree>
    <p:extLst>
      <p:ext uri="{BB962C8B-B14F-4D97-AF65-F5344CB8AC3E}">
        <p14:creationId xmlns:p14="http://schemas.microsoft.com/office/powerpoint/2010/main" val="1615926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a:t>
            </a:r>
            <a:r>
              <a:rPr lang="en-US" dirty="0"/>
              <a:t> </a:t>
            </a:r>
            <a:r>
              <a:rPr lang="en-US" b="1" i="1" dirty="0"/>
              <a:t>Pharmacist</a:t>
            </a:r>
            <a:r>
              <a:rPr lang="en-US" dirty="0"/>
              <a:t> </a:t>
            </a:r>
            <a:r>
              <a:rPr lang="en-US" dirty="0">
                <a:solidFill>
                  <a:schemeClr val="tx1"/>
                </a:solidFill>
              </a:rPr>
              <a:t>table :-</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35850701"/>
              </p:ext>
            </p:extLst>
          </p:nvPr>
        </p:nvGraphicFramePr>
        <p:xfrm>
          <a:off x="947788" y="2859110"/>
          <a:ext cx="8596845" cy="1213272"/>
        </p:xfrm>
        <a:graphic>
          <a:graphicData uri="http://schemas.openxmlformats.org/drawingml/2006/table">
            <a:tbl>
              <a:tblPr firstRow="1" bandRow="1">
                <a:tableStyleId>{5C22544A-7EE6-4342-B048-85BDC9FD1C3A}</a:tableStyleId>
              </a:tblPr>
              <a:tblGrid>
                <a:gridCol w="955205"/>
                <a:gridCol w="955205"/>
                <a:gridCol w="955205"/>
                <a:gridCol w="955205"/>
                <a:gridCol w="955205"/>
                <a:gridCol w="955205"/>
                <a:gridCol w="955205"/>
                <a:gridCol w="955205"/>
                <a:gridCol w="955205"/>
              </a:tblGrid>
              <a:tr h="1213272">
                <a:tc>
                  <a:txBody>
                    <a:bodyPr/>
                    <a:lstStyle/>
                    <a:p>
                      <a:pPr marL="0" marR="0">
                        <a:lnSpc>
                          <a:spcPct val="107000"/>
                        </a:lnSpc>
                        <a:spcBef>
                          <a:spcPts val="0"/>
                        </a:spcBef>
                        <a:spcAft>
                          <a:spcPts val="0"/>
                        </a:spcAft>
                      </a:pPr>
                      <a:r>
                        <a:rPr lang="en-US" sz="1400" u="sng" dirty="0" err="1">
                          <a:effectLst/>
                          <a:latin typeface="Calibri" panose="020F0502020204030204" pitchFamily="34" charset="0"/>
                          <a:ea typeface="Calibri" panose="020F0502020204030204" pitchFamily="34" charset="0"/>
                          <a:cs typeface="Times New Roman" panose="02020603050405020304" pitchFamily="18" charset="0"/>
                        </a:rPr>
                        <a:t>Pha</a:t>
                      </a:r>
                      <a:r>
                        <a:rPr lang="en-US" sz="1400" u="sng" dirty="0">
                          <a:effectLst/>
                          <a:latin typeface="Calibri" panose="020F0502020204030204" pitchFamily="34" charset="0"/>
                          <a:ea typeface="Calibri" panose="020F0502020204030204" pitchFamily="34" charset="0"/>
                          <a:cs typeface="Times New Roman" panose="02020603050405020304" pitchFamily="18" charset="0"/>
                        </a:rPr>
                        <a:t>_</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u="sng" dirty="0">
                          <a:effectLst/>
                          <a:latin typeface="Calibri" panose="020F0502020204030204" pitchFamily="34" charset="0"/>
                          <a:ea typeface="Calibri" panose="020F0502020204030204" pitchFamily="34" charset="0"/>
                          <a:cs typeface="Times New Roman" panose="02020603050405020304" pitchFamily="18" charset="0"/>
                        </a:rPr>
                        <a:t>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u="sng">
                          <a:effectLst/>
                          <a:latin typeface="Calibri" panose="020F0502020204030204" pitchFamily="34" charset="0"/>
                          <a:ea typeface="Calibri" panose="020F0502020204030204" pitchFamily="34" charset="0"/>
                          <a:cs typeface="Times New Roman" panose="02020603050405020304" pitchFamily="18" charset="0"/>
                        </a:rPr>
                        <a:t>Medicine_</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u="sng">
                          <a:effectLst/>
                          <a:latin typeface="Calibri" panose="020F0502020204030204" pitchFamily="34" charset="0"/>
                          <a:ea typeface="Calibri" panose="020F0502020204030204" pitchFamily="34" charset="0"/>
                          <a:cs typeface="Times New Roman" panose="02020603050405020304" pitchFamily="18" charset="0"/>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Pha_</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Pha_</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address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Pha_</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salary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Pha_</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history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Pha_</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workhour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Pha_</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phone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err="1">
                          <a:effectLst/>
                          <a:latin typeface="Calibri" panose="020F0502020204030204" pitchFamily="34" charset="0"/>
                          <a:ea typeface="Calibri" panose="020F0502020204030204" pitchFamily="34" charset="0"/>
                          <a:cs typeface="Times New Roman" panose="02020603050405020304" pitchFamily="18" charset="0"/>
                        </a:rPr>
                        <a:t>Pha</a:t>
                      </a:r>
                      <a:r>
                        <a:rPr lang="en-US" sz="1400" dirty="0">
                          <a:effectLst/>
                          <a:latin typeface="Calibri" panose="020F0502020204030204" pitchFamily="34" charset="0"/>
                          <a:ea typeface="Calibri" panose="020F0502020204030204" pitchFamily="34" charset="0"/>
                          <a:cs typeface="Times New Roman" panose="02020603050405020304" pitchFamily="18" charset="0"/>
                        </a:rPr>
                        <a:t>_</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gender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cxnSp>
        <p:nvCxnSpPr>
          <p:cNvPr id="5" name="Straight Connector 4"/>
          <p:cNvCxnSpPr/>
          <p:nvPr/>
        </p:nvCxnSpPr>
        <p:spPr>
          <a:xfrm>
            <a:off x="1403797" y="4520485"/>
            <a:ext cx="9144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Straight Arrow Connector 6"/>
          <p:cNvCxnSpPr/>
          <p:nvPr/>
        </p:nvCxnSpPr>
        <p:spPr>
          <a:xfrm flipV="1">
            <a:off x="1416676" y="4043966"/>
            <a:ext cx="12879" cy="47651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p:cNvCxnSpPr/>
          <p:nvPr/>
        </p:nvCxnSpPr>
        <p:spPr>
          <a:xfrm flipV="1">
            <a:off x="2318197" y="4043966"/>
            <a:ext cx="0" cy="47651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flipV="1">
            <a:off x="1416676" y="2253803"/>
            <a:ext cx="7366716"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a:off x="1403797" y="2253803"/>
            <a:ext cx="0" cy="63106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p:cNvCxnSpPr/>
          <p:nvPr/>
        </p:nvCxnSpPr>
        <p:spPr>
          <a:xfrm>
            <a:off x="3309870" y="2253803"/>
            <a:ext cx="0" cy="60530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p:cNvCxnSpPr/>
          <p:nvPr/>
        </p:nvCxnSpPr>
        <p:spPr>
          <a:xfrm>
            <a:off x="4288665" y="2253803"/>
            <a:ext cx="12879" cy="61818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p:cNvCxnSpPr>
            <a:endCxn id="4" idx="0"/>
          </p:cNvCxnSpPr>
          <p:nvPr/>
        </p:nvCxnSpPr>
        <p:spPr>
          <a:xfrm>
            <a:off x="5241701" y="2253803"/>
            <a:ext cx="4509" cy="60530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p:cNvCxnSpPr/>
          <p:nvPr/>
        </p:nvCxnSpPr>
        <p:spPr>
          <a:xfrm>
            <a:off x="6156101" y="2253803"/>
            <a:ext cx="0" cy="63106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p:cNvCxnSpPr/>
          <p:nvPr/>
        </p:nvCxnSpPr>
        <p:spPr>
          <a:xfrm>
            <a:off x="7031865" y="2253803"/>
            <a:ext cx="12879" cy="60530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p:cNvCxnSpPr/>
          <p:nvPr/>
        </p:nvCxnSpPr>
        <p:spPr>
          <a:xfrm>
            <a:off x="8023538" y="2253803"/>
            <a:ext cx="12879" cy="60530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30"/>
          <p:cNvCxnSpPr/>
          <p:nvPr/>
        </p:nvCxnSpPr>
        <p:spPr>
          <a:xfrm>
            <a:off x="8783392" y="2253803"/>
            <a:ext cx="0" cy="60530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8748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469228"/>
          </a:xfrm>
        </p:spPr>
        <p:txBody>
          <a:bodyPr/>
          <a:lstStyle/>
          <a:p>
            <a:r>
              <a:rPr lang="en-US" b="1" i="1" dirty="0"/>
              <a:t>Medicine-</a:t>
            </a:r>
            <a:r>
              <a:rPr lang="en-US" b="1" i="1" dirty="0" err="1"/>
              <a:t>pha</a:t>
            </a:r>
            <a:r>
              <a:rPr lang="en-US" dirty="0"/>
              <a:t> </a:t>
            </a:r>
            <a:r>
              <a:rPr lang="en-US" dirty="0">
                <a:solidFill>
                  <a:schemeClr val="tx1"/>
                </a:solidFill>
              </a:rPr>
              <a:t>table </a:t>
            </a:r>
            <a:r>
              <a:rPr lang="en-US" dirty="0" smtClean="0">
                <a:solidFill>
                  <a:schemeClr val="tx1"/>
                </a:solidFill>
              </a:rPr>
              <a:t>:-</a:t>
            </a:r>
            <a:br>
              <a:rPr lang="en-US" dirty="0" smtClean="0">
                <a:solidFill>
                  <a:schemeClr val="tx1"/>
                </a:solidFill>
              </a:rPr>
            </a:br>
            <a:r>
              <a:rPr lang="en-US" dirty="0">
                <a:solidFill>
                  <a:schemeClr val="tx1"/>
                </a:solidFill>
              </a:rPr>
              <a:t/>
            </a:r>
            <a:br>
              <a:rPr lang="en-US" dirty="0">
                <a:solidFill>
                  <a:schemeClr val="tx1"/>
                </a:solidFill>
              </a:rPr>
            </a:br>
            <a:r>
              <a:rPr lang="en-US" dirty="0" smtClean="0">
                <a:solidFill>
                  <a:schemeClr val="tx1"/>
                </a:solidFill>
              </a:rPr>
              <a:t/>
            </a:r>
            <a:br>
              <a:rPr lang="en-US" dirty="0" smtClean="0">
                <a:solidFill>
                  <a:schemeClr val="tx1"/>
                </a:solidFill>
              </a:rPr>
            </a:br>
            <a:r>
              <a:rPr lang="en-US" dirty="0">
                <a:solidFill>
                  <a:schemeClr val="tx1"/>
                </a:solidFill>
              </a:rPr>
              <a:t/>
            </a:r>
            <a:br>
              <a:rPr lang="en-US" dirty="0">
                <a:solidFill>
                  <a:schemeClr val="tx1"/>
                </a:solidFill>
              </a:rPr>
            </a:br>
            <a:r>
              <a:rPr lang="en-US" b="1" i="1" dirty="0"/>
              <a:t>Pharmacist</a:t>
            </a:r>
            <a:r>
              <a:rPr lang="en-US" dirty="0"/>
              <a:t> </a:t>
            </a:r>
            <a:r>
              <a:rPr lang="en-US" dirty="0">
                <a:solidFill>
                  <a:schemeClr val="tx1"/>
                </a:solidFill>
              </a:rPr>
              <a:t>table :-</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53876743"/>
              </p:ext>
            </p:extLst>
          </p:nvPr>
        </p:nvGraphicFramePr>
        <p:xfrm>
          <a:off x="2807594" y="1544033"/>
          <a:ext cx="5422006" cy="772733"/>
        </p:xfrm>
        <a:graphic>
          <a:graphicData uri="http://schemas.openxmlformats.org/drawingml/2006/table">
            <a:tbl>
              <a:tblPr firstRow="1" bandRow="1">
                <a:tableStyleId>{5C22544A-7EE6-4342-B048-85BDC9FD1C3A}</a:tableStyleId>
              </a:tblPr>
              <a:tblGrid>
                <a:gridCol w="2711003"/>
                <a:gridCol w="2711003"/>
              </a:tblGrid>
              <a:tr h="772733">
                <a:tc>
                  <a:txBody>
                    <a:bodyPr/>
                    <a:lstStyle/>
                    <a:p>
                      <a:pPr marL="0" marR="0" algn="l">
                        <a:lnSpc>
                          <a:spcPct val="107000"/>
                        </a:lnSpc>
                        <a:spcBef>
                          <a:spcPts val="0"/>
                        </a:spcBef>
                        <a:spcAft>
                          <a:spcPts val="0"/>
                        </a:spcAft>
                      </a:pPr>
                      <a:r>
                        <a:rPr lang="en-US" sz="1400" u="sng" dirty="0" err="1">
                          <a:effectLst/>
                          <a:latin typeface="Calibri" panose="020F0502020204030204" pitchFamily="34" charset="0"/>
                          <a:ea typeface="Calibri" panose="020F0502020204030204" pitchFamily="34" charset="0"/>
                          <a:cs typeface="Times New Roman" panose="02020603050405020304" pitchFamily="18" charset="0"/>
                        </a:rPr>
                        <a:t>Pha</a:t>
                      </a:r>
                      <a:r>
                        <a:rPr lang="en-US" sz="1400" u="sng" dirty="0">
                          <a:effectLst/>
                          <a:latin typeface="Calibri" panose="020F0502020204030204" pitchFamily="34" charset="0"/>
                          <a:ea typeface="Calibri" panose="020F0502020204030204" pitchFamily="34" charset="0"/>
                          <a:cs typeface="Times New Roman" panose="02020603050405020304" pitchFamily="18" charset="0"/>
                        </a:rPr>
                        <a:t>_</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0"/>
                        </a:spcAft>
                      </a:pPr>
                      <a:r>
                        <a:rPr lang="en-US" sz="1400" u="sng" dirty="0">
                          <a:effectLst/>
                          <a:latin typeface="Calibri" panose="020F0502020204030204" pitchFamily="34" charset="0"/>
                          <a:ea typeface="Calibri" panose="020F0502020204030204" pitchFamily="34" charset="0"/>
                          <a:cs typeface="Times New Roman" panose="02020603050405020304" pitchFamily="18" charset="0"/>
                        </a:rPr>
                        <a:t>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400" u="sng" dirty="0">
                          <a:effectLst/>
                          <a:latin typeface="Calibri" panose="020F0502020204030204" pitchFamily="34" charset="0"/>
                          <a:ea typeface="Calibri" panose="020F0502020204030204" pitchFamily="34" charset="0"/>
                          <a:cs typeface="Times New Roman" panose="02020603050405020304" pitchFamily="18" charset="0"/>
                        </a:rPr>
                        <a:t>Medicine_</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0"/>
                        </a:spcAft>
                      </a:pPr>
                      <a:r>
                        <a:rPr lang="en-US" sz="1400" u="sng" dirty="0">
                          <a:effectLst/>
                          <a:latin typeface="Calibri" panose="020F0502020204030204" pitchFamily="34" charset="0"/>
                          <a:ea typeface="Calibri" panose="020F0502020204030204" pitchFamily="34" charset="0"/>
                          <a:cs typeface="Times New Roman" panose="02020603050405020304" pitchFamily="18" charset="0"/>
                        </a:rPr>
                        <a:t>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pic>
        <p:nvPicPr>
          <p:cNvPr id="3" name="Picture 2"/>
          <p:cNvPicPr>
            <a:picLocks noChangeAspect="1"/>
          </p:cNvPicPr>
          <p:nvPr/>
        </p:nvPicPr>
        <p:blipFill>
          <a:blip r:embed="rId2"/>
          <a:stretch>
            <a:fillRect/>
          </a:stretch>
        </p:blipFill>
        <p:spPr>
          <a:xfrm>
            <a:off x="677334" y="3876541"/>
            <a:ext cx="9605266" cy="1184857"/>
          </a:xfrm>
          <a:prstGeom prst="rect">
            <a:avLst/>
          </a:prstGeom>
        </p:spPr>
      </p:pic>
    </p:spTree>
    <p:extLst>
      <p:ext uri="{BB962C8B-B14F-4D97-AF65-F5344CB8AC3E}">
        <p14:creationId xmlns:p14="http://schemas.microsoft.com/office/powerpoint/2010/main" val="1327999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896" y="914400"/>
            <a:ext cx="10173083" cy="4958366"/>
          </a:xfrm>
        </p:spPr>
        <p:txBody>
          <a:bodyPr>
            <a:normAutofit/>
          </a:bodyPr>
          <a:lstStyle/>
          <a:p>
            <a:r>
              <a:rPr lang="en-US" b="1" i="1" dirty="0"/>
              <a:t>Receptionist, Report</a:t>
            </a:r>
            <a:r>
              <a:rPr lang="en-US" dirty="0"/>
              <a:t> </a:t>
            </a:r>
            <a:r>
              <a:rPr lang="en-US" dirty="0">
                <a:solidFill>
                  <a:schemeClr val="tx1"/>
                </a:solidFill>
              </a:rPr>
              <a:t>table are same as 1</a:t>
            </a:r>
            <a:r>
              <a:rPr lang="en-US" baseline="30000" dirty="0">
                <a:solidFill>
                  <a:schemeClr val="tx1"/>
                </a:solidFill>
              </a:rPr>
              <a:t>st</a:t>
            </a:r>
            <a:r>
              <a:rPr lang="en-US" dirty="0">
                <a:solidFill>
                  <a:schemeClr val="tx1"/>
                </a:solidFill>
              </a:rPr>
              <a:t> Normal form</a:t>
            </a:r>
            <a:r>
              <a:rPr lang="en-US" dirty="0" smtClean="0">
                <a:solidFill>
                  <a:schemeClr val="tx1"/>
                </a:solidFill>
              </a:rPr>
              <a:t>.</a:t>
            </a:r>
            <a:br>
              <a:rPr lang="en-US" dirty="0" smtClean="0">
                <a:solidFill>
                  <a:schemeClr val="tx1"/>
                </a:solidFill>
              </a:rPr>
            </a:br>
            <a:r>
              <a:rPr lang="en-US" dirty="0">
                <a:solidFill>
                  <a:schemeClr val="tx1"/>
                </a:solidFill>
              </a:rPr>
              <a:t/>
            </a:r>
            <a:br>
              <a:rPr lang="en-US" dirty="0">
                <a:solidFill>
                  <a:schemeClr val="tx1"/>
                </a:solidFill>
              </a:rPr>
            </a:br>
            <a:r>
              <a:rPr lang="en-US" dirty="0"/>
              <a:t/>
            </a:r>
            <a:br>
              <a:rPr lang="en-US" dirty="0"/>
            </a:br>
            <a:r>
              <a:rPr lang="en-US" dirty="0">
                <a:solidFill>
                  <a:schemeClr val="tx1"/>
                </a:solidFill>
              </a:rPr>
              <a:t>In</a:t>
            </a:r>
            <a:r>
              <a:rPr lang="en-US" b="1" i="1" dirty="0"/>
              <a:t> Service</a:t>
            </a:r>
            <a:r>
              <a:rPr lang="en-US" dirty="0"/>
              <a:t> </a:t>
            </a:r>
            <a:r>
              <a:rPr lang="en-US" dirty="0">
                <a:solidFill>
                  <a:schemeClr val="tx1"/>
                </a:solidFill>
              </a:rPr>
              <a:t>table:-</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95429167"/>
              </p:ext>
            </p:extLst>
          </p:nvPr>
        </p:nvGraphicFramePr>
        <p:xfrm>
          <a:off x="478969" y="4651929"/>
          <a:ext cx="10908408" cy="873107"/>
        </p:xfrm>
        <a:graphic>
          <a:graphicData uri="http://schemas.openxmlformats.org/drawingml/2006/table">
            <a:tbl>
              <a:tblPr firstRow="1" bandRow="1">
                <a:tableStyleId>{5C22544A-7EE6-4342-B048-85BDC9FD1C3A}</a:tableStyleId>
              </a:tblPr>
              <a:tblGrid>
                <a:gridCol w="779172"/>
                <a:gridCol w="779172"/>
                <a:gridCol w="779172"/>
                <a:gridCol w="779172"/>
                <a:gridCol w="779172"/>
                <a:gridCol w="779172"/>
                <a:gridCol w="779172"/>
                <a:gridCol w="779172"/>
                <a:gridCol w="779172"/>
                <a:gridCol w="779172"/>
                <a:gridCol w="779172"/>
                <a:gridCol w="779172"/>
                <a:gridCol w="779172"/>
                <a:gridCol w="779172"/>
              </a:tblGrid>
              <a:tr h="873107">
                <a:tc>
                  <a:txBody>
                    <a:bodyPr/>
                    <a:lstStyle/>
                    <a:p>
                      <a:pPr marL="0" marR="0">
                        <a:lnSpc>
                          <a:spcPct val="107000"/>
                        </a:lnSpc>
                        <a:spcBef>
                          <a:spcPts val="0"/>
                        </a:spcBef>
                        <a:spcAft>
                          <a:spcPts val="0"/>
                        </a:spcAft>
                      </a:pPr>
                      <a:r>
                        <a:rPr lang="en-US" sz="1000" u="sng" dirty="0" err="1">
                          <a:effectLst/>
                          <a:latin typeface="Calibri" panose="020F0502020204030204" pitchFamily="34" charset="0"/>
                          <a:ea typeface="Calibri" panose="020F0502020204030204" pitchFamily="34" charset="0"/>
                          <a:cs typeface="Times New Roman" panose="02020603050405020304" pitchFamily="18" charset="0"/>
                        </a:rPr>
                        <a:t>Patient_id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u="sng">
                          <a:effectLst/>
                          <a:latin typeface="Calibri" panose="020F0502020204030204" pitchFamily="34" charset="0"/>
                          <a:ea typeface="Calibri" panose="020F0502020204030204" pitchFamily="34" charset="0"/>
                          <a:cs typeface="Times New Roman" panose="02020603050405020304" pitchFamily="18" charset="0"/>
                        </a:rPr>
                        <a:t>Ambu_no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Amb_type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u="sng" dirty="0" err="1">
                          <a:effectLst/>
                          <a:latin typeface="Calibri" panose="020F0502020204030204" pitchFamily="34" charset="0"/>
                          <a:ea typeface="Calibri" panose="020F0502020204030204" pitchFamily="34" charset="0"/>
                          <a:cs typeface="Times New Roman" panose="02020603050405020304" pitchFamily="18" charset="0"/>
                        </a:rPr>
                        <a:t>Room_no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err="1">
                          <a:effectLst/>
                          <a:latin typeface="Calibri" panose="020F0502020204030204" pitchFamily="34" charset="0"/>
                          <a:ea typeface="Calibri" panose="020F0502020204030204" pitchFamily="34" charset="0"/>
                          <a:cs typeface="Times New Roman" panose="02020603050405020304" pitchFamily="18" charset="0"/>
                        </a:rPr>
                        <a:t>Room_type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u="sng">
                          <a:effectLst/>
                          <a:latin typeface="Calibri" panose="020F0502020204030204" pitchFamily="34" charset="0"/>
                          <a:ea typeface="Calibri" panose="020F0502020204030204" pitchFamily="34" charset="0"/>
                          <a:cs typeface="Times New Roman" panose="02020603050405020304" pitchFamily="18" charset="0"/>
                        </a:rPr>
                        <a:t>Blood_id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quantity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bill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Downer_name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Downer_address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Downer_phone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u="sng">
                          <a:effectLst/>
                          <a:latin typeface="Calibri" panose="020F0502020204030204" pitchFamily="34" charset="0"/>
                          <a:ea typeface="Calibri" panose="020F0502020204030204" pitchFamily="34" charset="0"/>
                          <a:cs typeface="Times New Roman" panose="02020603050405020304" pitchFamily="18" charset="0"/>
                        </a:rPr>
                        <a:t>Madiine_name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Madicine_price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u="sng" dirty="0" err="1">
                          <a:effectLst/>
                          <a:latin typeface="Calibri" panose="020F0502020204030204" pitchFamily="34" charset="0"/>
                          <a:ea typeface="Calibri" panose="020F0502020204030204" pitchFamily="34" charset="0"/>
                          <a:cs typeface="Times New Roman" panose="02020603050405020304" pitchFamily="18" charset="0"/>
                        </a:rPr>
                        <a:t>Medicine_no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cxnSp>
        <p:nvCxnSpPr>
          <p:cNvPr id="5" name="Straight Connector 4"/>
          <p:cNvCxnSpPr/>
          <p:nvPr/>
        </p:nvCxnSpPr>
        <p:spPr>
          <a:xfrm>
            <a:off x="837127" y="6001555"/>
            <a:ext cx="10045521" cy="25758"/>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Arrow Connector 6"/>
          <p:cNvCxnSpPr/>
          <p:nvPr/>
        </p:nvCxnSpPr>
        <p:spPr>
          <a:xfrm flipV="1">
            <a:off x="837127" y="5499279"/>
            <a:ext cx="12879" cy="4765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flipV="1">
            <a:off x="1622738" y="5525037"/>
            <a:ext cx="12879" cy="4765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flipV="1">
            <a:off x="3245476" y="5499279"/>
            <a:ext cx="0" cy="5022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flipV="1">
            <a:off x="4636394" y="5512158"/>
            <a:ext cx="0" cy="4765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flipV="1">
            <a:off x="5602310" y="5525037"/>
            <a:ext cx="0" cy="4636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flipV="1">
            <a:off x="6336406" y="5512158"/>
            <a:ext cx="0" cy="5022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flipV="1">
            <a:off x="10882648" y="5525037"/>
            <a:ext cx="0" cy="4893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flipV="1">
            <a:off x="1493949" y="4146997"/>
            <a:ext cx="888643" cy="12879"/>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a:off x="1493949" y="4159876"/>
            <a:ext cx="0" cy="4893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a:off x="2382592" y="4146997"/>
            <a:ext cx="0" cy="5409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Connector 28"/>
          <p:cNvCxnSpPr/>
          <p:nvPr/>
        </p:nvCxnSpPr>
        <p:spPr>
          <a:xfrm>
            <a:off x="3065172" y="4146997"/>
            <a:ext cx="978794" cy="0"/>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Arrow Connector 30"/>
          <p:cNvCxnSpPr/>
          <p:nvPr/>
        </p:nvCxnSpPr>
        <p:spPr>
          <a:xfrm>
            <a:off x="3052293" y="4159876"/>
            <a:ext cx="0" cy="4893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p:nvPr/>
        </p:nvCxnSpPr>
        <p:spPr>
          <a:xfrm>
            <a:off x="4043966" y="4146997"/>
            <a:ext cx="0" cy="5022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Connector 34"/>
          <p:cNvCxnSpPr/>
          <p:nvPr/>
        </p:nvCxnSpPr>
        <p:spPr>
          <a:xfrm>
            <a:off x="4636394" y="4146997"/>
            <a:ext cx="3812147" cy="12879"/>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Arrow Connector 36"/>
          <p:cNvCxnSpPr/>
          <p:nvPr/>
        </p:nvCxnSpPr>
        <p:spPr>
          <a:xfrm>
            <a:off x="4636394" y="4146997"/>
            <a:ext cx="0" cy="5022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a:off x="7031865" y="4146997"/>
            <a:ext cx="0" cy="5022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p:cNvCxnSpPr/>
          <p:nvPr/>
        </p:nvCxnSpPr>
        <p:spPr>
          <a:xfrm>
            <a:off x="7817476" y="4159876"/>
            <a:ext cx="12879" cy="4893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p:nvPr/>
        </p:nvCxnSpPr>
        <p:spPr>
          <a:xfrm>
            <a:off x="8448541" y="4172755"/>
            <a:ext cx="0" cy="4636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Connector 45"/>
          <p:cNvCxnSpPr/>
          <p:nvPr/>
        </p:nvCxnSpPr>
        <p:spPr>
          <a:xfrm>
            <a:off x="9388699" y="4146997"/>
            <a:ext cx="1803042" cy="0"/>
          </a:xfrm>
          <a:prstGeom prst="line">
            <a:avLst/>
          </a:prstGeom>
        </p:spPr>
        <p:style>
          <a:lnRef idx="3">
            <a:schemeClr val="dk1"/>
          </a:lnRef>
          <a:fillRef idx="0">
            <a:schemeClr val="dk1"/>
          </a:fillRef>
          <a:effectRef idx="2">
            <a:schemeClr val="dk1"/>
          </a:effectRef>
          <a:fontRef idx="minor">
            <a:schemeClr val="tx1"/>
          </a:fontRef>
        </p:style>
      </p:cxnSp>
      <p:cxnSp>
        <p:nvCxnSpPr>
          <p:cNvPr id="48" name="Straight Arrow Connector 47"/>
          <p:cNvCxnSpPr/>
          <p:nvPr/>
        </p:nvCxnSpPr>
        <p:spPr>
          <a:xfrm>
            <a:off x="9401577" y="4159876"/>
            <a:ext cx="12879" cy="4765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p:nvPr/>
        </p:nvCxnSpPr>
        <p:spPr>
          <a:xfrm>
            <a:off x="10251583" y="4146997"/>
            <a:ext cx="25758" cy="5022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p:nvPr/>
        </p:nvCxnSpPr>
        <p:spPr>
          <a:xfrm>
            <a:off x="11191741" y="4172755"/>
            <a:ext cx="0" cy="4765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23208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138930"/>
          </a:xfrm>
        </p:spPr>
        <p:txBody>
          <a:bodyPr>
            <a:normAutofit fontScale="90000"/>
          </a:bodyPr>
          <a:lstStyle/>
          <a:p>
            <a:r>
              <a:rPr lang="en-US" b="1" i="1" dirty="0"/>
              <a:t>Ambulance </a:t>
            </a:r>
            <a:r>
              <a:rPr lang="en-US" dirty="0">
                <a:solidFill>
                  <a:schemeClr val="tx1"/>
                </a:solidFill>
              </a:rPr>
              <a:t>table </a:t>
            </a:r>
            <a:r>
              <a:rPr lang="en-US" dirty="0" smtClean="0">
                <a:solidFill>
                  <a:schemeClr val="tx1"/>
                </a:solidFill>
              </a:rPr>
              <a:t>:-</a:t>
            </a:r>
            <a:br>
              <a:rPr lang="en-US" dirty="0" smtClean="0">
                <a:solidFill>
                  <a:schemeClr val="tx1"/>
                </a:solidFill>
              </a:rPr>
            </a:br>
            <a:r>
              <a:rPr lang="en-US" dirty="0">
                <a:solidFill>
                  <a:schemeClr val="tx1"/>
                </a:solidFill>
              </a:rPr>
              <a:t/>
            </a:r>
            <a:br>
              <a:rPr lang="en-US" dirty="0">
                <a:solidFill>
                  <a:schemeClr val="tx1"/>
                </a:solidFill>
              </a:rPr>
            </a:b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b="1" i="1" dirty="0" smtClean="0"/>
              <a:t>Room </a:t>
            </a:r>
            <a:r>
              <a:rPr lang="en-US" dirty="0">
                <a:solidFill>
                  <a:schemeClr val="tx1"/>
                </a:solidFill>
              </a:rPr>
              <a:t>table</a:t>
            </a:r>
            <a:r>
              <a:rPr lang="en-US" dirty="0" smtClean="0">
                <a:solidFill>
                  <a:schemeClr val="tx1"/>
                </a:solidFill>
              </a:rPr>
              <a:t>:-</a:t>
            </a:r>
            <a:br>
              <a:rPr lang="en-US" dirty="0" smtClean="0">
                <a:solidFill>
                  <a:schemeClr val="tx1"/>
                </a:solidFill>
              </a:rPr>
            </a:br>
            <a:r>
              <a:rPr lang="en-US" dirty="0">
                <a:solidFill>
                  <a:schemeClr val="tx1"/>
                </a:solidFill>
              </a:rPr>
              <a:t/>
            </a:r>
            <a:br>
              <a:rPr lang="en-US" dirty="0">
                <a:solidFill>
                  <a:schemeClr val="tx1"/>
                </a:solidFill>
              </a:rPr>
            </a:br>
            <a:r>
              <a:rPr lang="en-US" dirty="0" smtClean="0">
                <a:solidFill>
                  <a:schemeClr val="tx1"/>
                </a:solidFill>
              </a:rPr>
              <a:t/>
            </a:r>
            <a:br>
              <a:rPr lang="en-US" dirty="0" smtClean="0">
                <a:solidFill>
                  <a:schemeClr val="tx1"/>
                </a:solidFill>
              </a:rPr>
            </a:br>
            <a:r>
              <a:rPr lang="en-US" dirty="0">
                <a:solidFill>
                  <a:schemeClr val="tx1"/>
                </a:solidFill>
              </a:rPr>
              <a:t/>
            </a:r>
            <a:br>
              <a:rPr lang="en-US" dirty="0">
                <a:solidFill>
                  <a:schemeClr val="tx1"/>
                </a:solidFill>
              </a:rPr>
            </a:br>
            <a:r>
              <a:rPr lang="en-US" b="1" i="1" dirty="0"/>
              <a:t>Blood-downer</a:t>
            </a:r>
            <a:r>
              <a:rPr lang="en-US" dirty="0"/>
              <a:t> </a:t>
            </a:r>
            <a:r>
              <a:rPr lang="en-US" dirty="0">
                <a:solidFill>
                  <a:schemeClr val="tx1"/>
                </a:solidFill>
              </a:rPr>
              <a:t>table</a:t>
            </a:r>
            <a:r>
              <a:rPr lang="en-US" dirty="0" smtClean="0">
                <a:solidFill>
                  <a:schemeClr val="tx1"/>
                </a:solidFill>
              </a:rPr>
              <a:t>:-</a:t>
            </a:r>
            <a:br>
              <a:rPr lang="en-US" dirty="0" smtClean="0">
                <a:solidFill>
                  <a:schemeClr val="tx1"/>
                </a:solidFill>
              </a:rPr>
            </a:br>
            <a:r>
              <a:rPr lang="en-US" dirty="0">
                <a:solidFill>
                  <a:schemeClr val="tx1"/>
                </a:solidFill>
              </a:rPr>
              <a:t/>
            </a:r>
            <a:br>
              <a:rPr lang="en-US" dirty="0">
                <a:solidFill>
                  <a:schemeClr val="tx1"/>
                </a:solidFill>
              </a:rPr>
            </a:br>
            <a:r>
              <a:rPr lang="en-US" dirty="0"/>
              <a:t/>
            </a:r>
            <a:br>
              <a:rPr lang="en-US" dirty="0"/>
            </a:br>
            <a:r>
              <a:rPr lang="en-US" dirty="0"/>
              <a:t>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7605680"/>
              </p:ext>
            </p:extLst>
          </p:nvPr>
        </p:nvGraphicFramePr>
        <p:xfrm>
          <a:off x="1064229" y="1581038"/>
          <a:ext cx="7912344" cy="634127"/>
        </p:xfrm>
        <a:graphic>
          <a:graphicData uri="http://schemas.openxmlformats.org/drawingml/2006/table">
            <a:tbl>
              <a:tblPr firstRow="1" bandRow="1">
                <a:tableStyleId>{5C22544A-7EE6-4342-B048-85BDC9FD1C3A}</a:tableStyleId>
              </a:tblPr>
              <a:tblGrid>
                <a:gridCol w="2637448"/>
                <a:gridCol w="2637448"/>
                <a:gridCol w="2637448"/>
              </a:tblGrid>
              <a:tr h="634127">
                <a:tc>
                  <a:txBody>
                    <a:bodyPr/>
                    <a:lstStyle/>
                    <a:p>
                      <a:pPr marL="0" marR="0" algn="l">
                        <a:lnSpc>
                          <a:spcPct val="107000"/>
                        </a:lnSpc>
                        <a:spcBef>
                          <a:spcPts val="0"/>
                        </a:spcBef>
                        <a:spcAft>
                          <a:spcPts val="0"/>
                        </a:spcAft>
                      </a:pPr>
                      <a:r>
                        <a:rPr lang="en-US" sz="1400" dirty="0" err="1">
                          <a:effectLst/>
                          <a:latin typeface="Calibri" panose="020F0502020204030204" pitchFamily="34" charset="0"/>
                          <a:ea typeface="Calibri" panose="020F0502020204030204" pitchFamily="34" charset="0"/>
                          <a:cs typeface="Times New Roman" panose="02020603050405020304" pitchFamily="18" charset="0"/>
                        </a:rPr>
                        <a:t>Service_no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400" u="sng">
                          <a:effectLst/>
                          <a:latin typeface="Calibri" panose="020F0502020204030204" pitchFamily="34" charset="0"/>
                          <a:ea typeface="Calibri" panose="020F0502020204030204" pitchFamily="34" charset="0"/>
                          <a:cs typeface="Times New Roman" panose="02020603050405020304" pitchFamily="18" charset="0"/>
                        </a:rPr>
                        <a:t>Ambu_no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400" dirty="0" err="1">
                          <a:effectLst/>
                          <a:latin typeface="Calibri" panose="020F0502020204030204" pitchFamily="34" charset="0"/>
                          <a:ea typeface="Calibri" panose="020F0502020204030204" pitchFamily="34" charset="0"/>
                          <a:cs typeface="Times New Roman" panose="02020603050405020304" pitchFamily="18" charset="0"/>
                        </a:rPr>
                        <a:t>Ambu_type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pic>
        <p:nvPicPr>
          <p:cNvPr id="3" name="Picture 2"/>
          <p:cNvPicPr>
            <a:picLocks noChangeAspect="1"/>
          </p:cNvPicPr>
          <p:nvPr/>
        </p:nvPicPr>
        <p:blipFill>
          <a:blip r:embed="rId2"/>
          <a:stretch>
            <a:fillRect/>
          </a:stretch>
        </p:blipFill>
        <p:spPr>
          <a:xfrm>
            <a:off x="950034" y="3426255"/>
            <a:ext cx="8051267" cy="810896"/>
          </a:xfrm>
          <a:prstGeom prst="rect">
            <a:avLst/>
          </a:prstGeom>
        </p:spPr>
      </p:pic>
      <p:pic>
        <p:nvPicPr>
          <p:cNvPr id="5" name="Picture 4"/>
          <p:cNvPicPr>
            <a:picLocks noChangeAspect="1"/>
          </p:cNvPicPr>
          <p:nvPr/>
        </p:nvPicPr>
        <p:blipFill>
          <a:blip r:embed="rId3"/>
          <a:stretch>
            <a:fillRect/>
          </a:stretch>
        </p:blipFill>
        <p:spPr>
          <a:xfrm>
            <a:off x="950034" y="5229678"/>
            <a:ext cx="8323968" cy="1060796"/>
          </a:xfrm>
          <a:prstGeom prst="rect">
            <a:avLst/>
          </a:prstGeom>
        </p:spPr>
      </p:pic>
    </p:spTree>
    <p:extLst>
      <p:ext uri="{BB962C8B-B14F-4D97-AF65-F5344CB8AC3E}">
        <p14:creationId xmlns:p14="http://schemas.microsoft.com/office/powerpoint/2010/main" val="3806141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26806"/>
          </a:xfrm>
        </p:spPr>
        <p:txBody>
          <a:bodyPr/>
          <a:lstStyle/>
          <a:p>
            <a:r>
              <a:rPr lang="en-US" b="1" i="1" dirty="0"/>
              <a:t>Medicine</a:t>
            </a:r>
            <a:r>
              <a:rPr lang="en-US" dirty="0"/>
              <a:t> </a:t>
            </a:r>
            <a:r>
              <a:rPr lang="en-US" dirty="0">
                <a:solidFill>
                  <a:schemeClr val="tx1"/>
                </a:solidFill>
              </a:rPr>
              <a:t>table</a:t>
            </a:r>
            <a:r>
              <a:rPr lang="en-US" dirty="0" smtClean="0">
                <a:solidFill>
                  <a:schemeClr val="tx1"/>
                </a:solidFill>
              </a:rPr>
              <a:t>:-</a:t>
            </a:r>
            <a:br>
              <a:rPr lang="en-US" dirty="0" smtClean="0">
                <a:solidFill>
                  <a:schemeClr val="tx1"/>
                </a:solidFill>
              </a:rPr>
            </a:br>
            <a:r>
              <a:rPr lang="en-US" dirty="0">
                <a:solidFill>
                  <a:schemeClr val="tx1"/>
                </a:solidFill>
              </a:rPr>
              <a:t/>
            </a:r>
            <a:br>
              <a:rPr lang="en-US" dirty="0">
                <a:solidFill>
                  <a:schemeClr val="tx1"/>
                </a:solidFill>
              </a:rPr>
            </a:b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b="1" i="1" dirty="0" smtClean="0"/>
              <a:t>Service </a:t>
            </a:r>
            <a:r>
              <a:rPr lang="en-US" dirty="0">
                <a:solidFill>
                  <a:schemeClr val="tx1"/>
                </a:solidFill>
              </a:rPr>
              <a:t>table</a:t>
            </a:r>
            <a:r>
              <a:rPr lang="en-US" dirty="0" smtClean="0">
                <a:solidFill>
                  <a:schemeClr val="tx1"/>
                </a:solidFill>
              </a:rPr>
              <a:t>:-</a:t>
            </a:r>
            <a:br>
              <a:rPr lang="en-US" dirty="0" smtClean="0">
                <a:solidFill>
                  <a:schemeClr val="tx1"/>
                </a:solidFill>
              </a:rPr>
            </a:br>
            <a:r>
              <a:rPr lang="en-US" dirty="0"/>
              <a:t/>
            </a:r>
            <a:br>
              <a:rPr lang="en-US" dirty="0"/>
            </a:br>
            <a:r>
              <a:rPr lang="en-US" dirty="0" smtClean="0"/>
              <a:t/>
            </a:r>
            <a:br>
              <a:rPr lang="en-US" dirty="0" smtClean="0"/>
            </a:br>
            <a:r>
              <a:rPr lang="en-US" b="1" i="1" dirty="0" smtClean="0"/>
              <a:t>Patient-service</a:t>
            </a:r>
            <a:r>
              <a:rPr lang="en-US" dirty="0" smtClean="0"/>
              <a:t> </a:t>
            </a:r>
            <a:r>
              <a:rPr lang="en-US" dirty="0">
                <a:solidFill>
                  <a:schemeClr val="tx1"/>
                </a:solidFill>
              </a:rPr>
              <a:t>table:-</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77236534"/>
              </p:ext>
            </p:extLst>
          </p:nvPr>
        </p:nvGraphicFramePr>
        <p:xfrm>
          <a:off x="768015" y="1516644"/>
          <a:ext cx="9702508" cy="634127"/>
        </p:xfrm>
        <a:graphic>
          <a:graphicData uri="http://schemas.openxmlformats.org/drawingml/2006/table">
            <a:tbl>
              <a:tblPr firstRow="1" bandRow="1">
                <a:tableStyleId>{5C22544A-7EE6-4342-B048-85BDC9FD1C3A}</a:tableStyleId>
              </a:tblPr>
              <a:tblGrid>
                <a:gridCol w="2425627"/>
                <a:gridCol w="2425627"/>
                <a:gridCol w="2425627"/>
                <a:gridCol w="2425627"/>
              </a:tblGrid>
              <a:tr h="634127">
                <a:tc>
                  <a:txBody>
                    <a:bodyPr/>
                    <a:lstStyle/>
                    <a:p>
                      <a:pPr marL="0" marR="0">
                        <a:lnSpc>
                          <a:spcPct val="107000"/>
                        </a:lnSpc>
                        <a:spcBef>
                          <a:spcPts val="0"/>
                        </a:spcBef>
                        <a:spcAft>
                          <a:spcPts val="0"/>
                        </a:spcAft>
                      </a:pPr>
                      <a:r>
                        <a:rPr lang="en-US" sz="1400" dirty="0" err="1">
                          <a:effectLst/>
                          <a:latin typeface="Calibri" panose="020F0502020204030204" pitchFamily="34" charset="0"/>
                          <a:ea typeface="Calibri" panose="020F0502020204030204" pitchFamily="34" charset="0"/>
                          <a:cs typeface="Times New Roman" panose="02020603050405020304" pitchFamily="18" charset="0"/>
                        </a:rPr>
                        <a:t>Service_no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u="sng">
                          <a:effectLst/>
                          <a:latin typeface="Calibri" panose="020F0502020204030204" pitchFamily="34" charset="0"/>
                          <a:ea typeface="Calibri" panose="020F0502020204030204" pitchFamily="34" charset="0"/>
                          <a:cs typeface="Times New Roman" panose="02020603050405020304" pitchFamily="18" charset="0"/>
                        </a:rPr>
                        <a:t>Medicine_no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err="1">
                          <a:effectLst/>
                          <a:latin typeface="Calibri" panose="020F0502020204030204" pitchFamily="34" charset="0"/>
                          <a:ea typeface="Calibri" panose="020F0502020204030204" pitchFamily="34" charset="0"/>
                          <a:cs typeface="Times New Roman" panose="02020603050405020304" pitchFamily="18" charset="0"/>
                        </a:rPr>
                        <a:t>Medicine_name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err="1">
                          <a:effectLst/>
                          <a:latin typeface="Calibri" panose="020F0502020204030204" pitchFamily="34" charset="0"/>
                          <a:ea typeface="Calibri" panose="020F0502020204030204" pitchFamily="34" charset="0"/>
                          <a:cs typeface="Times New Roman" panose="02020603050405020304" pitchFamily="18" charset="0"/>
                        </a:rPr>
                        <a:t>Medicine_price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pic>
        <p:nvPicPr>
          <p:cNvPr id="3" name="Picture 2"/>
          <p:cNvPicPr>
            <a:picLocks noChangeAspect="1"/>
          </p:cNvPicPr>
          <p:nvPr/>
        </p:nvPicPr>
        <p:blipFill>
          <a:blip r:embed="rId2"/>
          <a:stretch>
            <a:fillRect/>
          </a:stretch>
        </p:blipFill>
        <p:spPr>
          <a:xfrm>
            <a:off x="4472721" y="3243467"/>
            <a:ext cx="4560203" cy="768163"/>
          </a:xfrm>
          <a:prstGeom prst="rect">
            <a:avLst/>
          </a:prstGeom>
        </p:spPr>
      </p:pic>
      <p:pic>
        <p:nvPicPr>
          <p:cNvPr id="5" name="Picture 4"/>
          <p:cNvPicPr>
            <a:picLocks noChangeAspect="1"/>
          </p:cNvPicPr>
          <p:nvPr/>
        </p:nvPicPr>
        <p:blipFill>
          <a:blip r:embed="rId3"/>
          <a:stretch>
            <a:fillRect/>
          </a:stretch>
        </p:blipFill>
        <p:spPr>
          <a:xfrm>
            <a:off x="5824977" y="5019252"/>
            <a:ext cx="6157494" cy="853514"/>
          </a:xfrm>
          <a:prstGeom prst="rect">
            <a:avLst/>
          </a:prstGeom>
        </p:spPr>
      </p:pic>
    </p:spTree>
    <p:extLst>
      <p:ext uri="{BB962C8B-B14F-4D97-AF65-F5344CB8AC3E}">
        <p14:creationId xmlns:p14="http://schemas.microsoft.com/office/powerpoint/2010/main" val="2716087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571" y="116115"/>
            <a:ext cx="10508139" cy="6413474"/>
          </a:xfrm>
        </p:spPr>
        <p:txBody>
          <a:bodyPr>
            <a:normAutofit/>
          </a:bodyPr>
          <a:lstStyle/>
          <a:p>
            <a:r>
              <a:rPr lang="en-US" b="1" u="sng" dirty="0"/>
              <a:t>3</a:t>
            </a:r>
            <a:r>
              <a:rPr lang="en-US" b="1" u="sng" baseline="30000" dirty="0"/>
              <a:t>rd</a:t>
            </a:r>
            <a:r>
              <a:rPr lang="en-US" b="1" u="sng" dirty="0"/>
              <a:t> Normal Form</a:t>
            </a:r>
            <a:r>
              <a:rPr lang="en-US" b="1" u="sng" dirty="0" smtClean="0"/>
              <a:t>:-</a:t>
            </a:r>
            <a:br>
              <a:rPr lang="en-US" b="1" u="sng" dirty="0" smtClean="0"/>
            </a:br>
            <a:r>
              <a:rPr lang="en-US" dirty="0"/>
              <a:t/>
            </a:r>
            <a:br>
              <a:rPr lang="en-US" dirty="0"/>
            </a:br>
            <a:r>
              <a:rPr lang="en-US" dirty="0">
                <a:solidFill>
                  <a:schemeClr val="tx1"/>
                </a:solidFill>
              </a:rPr>
              <a:t>In </a:t>
            </a:r>
            <a:r>
              <a:rPr lang="en-US" b="1" i="1" dirty="0"/>
              <a:t>Patient-service</a:t>
            </a:r>
            <a:r>
              <a:rPr lang="en-US" dirty="0"/>
              <a:t> </a:t>
            </a:r>
            <a:r>
              <a:rPr lang="en-US" dirty="0">
                <a:solidFill>
                  <a:schemeClr val="tx1"/>
                </a:solidFill>
              </a:rPr>
              <a:t>table:-</a:t>
            </a: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b="1" i="1" dirty="0" smtClean="0"/>
              <a:t>Bill</a:t>
            </a:r>
            <a:r>
              <a:rPr lang="en-US" dirty="0" smtClean="0"/>
              <a:t> </a:t>
            </a:r>
            <a:r>
              <a:rPr lang="en-US" dirty="0">
                <a:solidFill>
                  <a:schemeClr val="tx1"/>
                </a:solidFill>
              </a:rPr>
              <a:t>table:-</a:t>
            </a:r>
            <a:r>
              <a:rPr lang="en-US" dirty="0"/>
              <a:t/>
            </a:r>
            <a:br>
              <a:rPr lang="en-US" dirty="0"/>
            </a:br>
            <a:endParaRPr lang="en-US"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755318594"/>
              </p:ext>
            </p:extLst>
          </p:nvPr>
        </p:nvGraphicFramePr>
        <p:xfrm>
          <a:off x="1772567" y="2637107"/>
          <a:ext cx="7178252" cy="891705"/>
        </p:xfrm>
        <a:graphic>
          <a:graphicData uri="http://schemas.openxmlformats.org/drawingml/2006/table">
            <a:tbl>
              <a:tblPr firstRow="1" bandRow="1">
                <a:tableStyleId>{5C22544A-7EE6-4342-B048-85BDC9FD1C3A}</a:tableStyleId>
              </a:tblPr>
              <a:tblGrid>
                <a:gridCol w="1794563"/>
                <a:gridCol w="1794563"/>
                <a:gridCol w="1794563"/>
                <a:gridCol w="1794563"/>
              </a:tblGrid>
              <a:tr h="891705">
                <a:tc>
                  <a:txBody>
                    <a:bodyPr/>
                    <a:lstStyle/>
                    <a:p>
                      <a:pPr marL="0" marR="0">
                        <a:lnSpc>
                          <a:spcPct val="107000"/>
                        </a:lnSpc>
                        <a:spcBef>
                          <a:spcPts val="0"/>
                        </a:spcBef>
                        <a:spcAft>
                          <a:spcPts val="0"/>
                        </a:spcAft>
                      </a:pPr>
                      <a:r>
                        <a:rPr lang="en-US" sz="1400" u="sng" dirty="0">
                          <a:effectLst/>
                          <a:latin typeface="Calibri" panose="020F0502020204030204" pitchFamily="34" charset="0"/>
                          <a:ea typeface="Calibri" panose="020F0502020204030204" pitchFamily="34" charset="0"/>
                          <a:cs typeface="Times New Roman" panose="02020603050405020304" pitchFamily="18" charset="0"/>
                        </a:rPr>
                        <a:t>Patient_</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u="sng" dirty="0">
                          <a:effectLst/>
                          <a:latin typeface="Calibri" panose="020F0502020204030204" pitchFamily="34" charset="0"/>
                          <a:ea typeface="Calibri" panose="020F0502020204030204" pitchFamily="34" charset="0"/>
                          <a:cs typeface="Times New Roman" panose="02020603050405020304" pitchFamily="18" charset="0"/>
                        </a:rPr>
                        <a:t>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u="sng">
                          <a:effectLst/>
                          <a:latin typeface="Calibri" panose="020F0502020204030204" pitchFamily="34" charset="0"/>
                          <a:ea typeface="Calibri" panose="020F0502020204030204" pitchFamily="34" charset="0"/>
                          <a:cs typeface="Times New Roman" panose="02020603050405020304" pitchFamily="18" charset="0"/>
                        </a:rPr>
                        <a:t>Service_no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Quantity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Bill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6" name="Content Placeholder 5"/>
          <p:cNvGraphicFramePr>
            <a:graphicFrameLocks noGrp="1"/>
          </p:cNvGraphicFramePr>
          <p:nvPr>
            <p:ph sz="half" idx="2"/>
            <p:extLst>
              <p:ext uri="{D42A27DB-BD31-4B8C-83A1-F6EECF244321}">
                <p14:modId xmlns:p14="http://schemas.microsoft.com/office/powerpoint/2010/main" val="3527733103"/>
              </p:ext>
            </p:extLst>
          </p:nvPr>
        </p:nvGraphicFramePr>
        <p:xfrm>
          <a:off x="3451538" y="5112912"/>
          <a:ext cx="4314422" cy="746974"/>
        </p:xfrm>
        <a:graphic>
          <a:graphicData uri="http://schemas.openxmlformats.org/drawingml/2006/table">
            <a:tbl>
              <a:tblPr firstRow="1" bandRow="1">
                <a:tableStyleId>{5C22544A-7EE6-4342-B048-85BDC9FD1C3A}</a:tableStyleId>
              </a:tblPr>
              <a:tblGrid>
                <a:gridCol w="2157211"/>
                <a:gridCol w="2157211"/>
              </a:tblGrid>
              <a:tr h="746974">
                <a:tc>
                  <a:txBody>
                    <a:bodyPr/>
                    <a:lstStyle/>
                    <a:p>
                      <a:pPr marL="0" marR="0" algn="l">
                        <a:lnSpc>
                          <a:spcPct val="107000"/>
                        </a:lnSpc>
                        <a:spcBef>
                          <a:spcPts val="0"/>
                        </a:spcBef>
                        <a:spcAft>
                          <a:spcPts val="0"/>
                        </a:spcAft>
                      </a:pPr>
                      <a:r>
                        <a:rPr lang="en-US" sz="1400" u="sng" dirty="0" err="1">
                          <a:effectLst/>
                          <a:latin typeface="Calibri" panose="020F0502020204030204" pitchFamily="34" charset="0"/>
                          <a:ea typeface="Calibri" panose="020F0502020204030204" pitchFamily="34" charset="0"/>
                          <a:cs typeface="Times New Roman" panose="02020603050405020304" pitchFamily="18" charset="0"/>
                        </a:rPr>
                        <a:t>Patient_id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Bill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cxnSp>
        <p:nvCxnSpPr>
          <p:cNvPr id="4" name="Straight Connector 3"/>
          <p:cNvCxnSpPr/>
          <p:nvPr/>
        </p:nvCxnSpPr>
        <p:spPr>
          <a:xfrm flipV="1">
            <a:off x="5821251" y="2125014"/>
            <a:ext cx="1854557"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Arrow Connector 8"/>
          <p:cNvCxnSpPr/>
          <p:nvPr/>
        </p:nvCxnSpPr>
        <p:spPr>
          <a:xfrm>
            <a:off x="5834130" y="2137893"/>
            <a:ext cx="12878" cy="50227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a:off x="7675808" y="2125014"/>
            <a:ext cx="0" cy="48939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9065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Patient-service</a:t>
            </a:r>
            <a:r>
              <a:rPr lang="en-US" dirty="0"/>
              <a:t> </a:t>
            </a:r>
            <a:r>
              <a:rPr lang="en-US" dirty="0">
                <a:solidFill>
                  <a:schemeClr val="tx1"/>
                </a:solidFill>
              </a:rPr>
              <a:t>table:-</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48867279"/>
              </p:ext>
            </p:extLst>
          </p:nvPr>
        </p:nvGraphicFramePr>
        <p:xfrm>
          <a:off x="677863" y="2160588"/>
          <a:ext cx="7319916" cy="737158"/>
        </p:xfrm>
        <a:graphic>
          <a:graphicData uri="http://schemas.openxmlformats.org/drawingml/2006/table">
            <a:tbl>
              <a:tblPr firstRow="1" bandRow="1">
                <a:tableStyleId>{5C22544A-7EE6-4342-B048-85BDC9FD1C3A}</a:tableStyleId>
              </a:tblPr>
              <a:tblGrid>
                <a:gridCol w="2439972"/>
                <a:gridCol w="2439972"/>
                <a:gridCol w="2439972"/>
              </a:tblGrid>
              <a:tr h="737158">
                <a:tc>
                  <a:txBody>
                    <a:bodyPr/>
                    <a:lstStyle/>
                    <a:p>
                      <a:pPr marL="0" marR="0" algn="r">
                        <a:lnSpc>
                          <a:spcPct val="107000"/>
                        </a:lnSpc>
                        <a:spcBef>
                          <a:spcPts val="0"/>
                        </a:spcBef>
                        <a:spcAft>
                          <a:spcPts val="0"/>
                        </a:spcAft>
                      </a:pPr>
                      <a:r>
                        <a:rPr lang="en-US" sz="1400" u="sng" dirty="0" err="1">
                          <a:effectLst/>
                          <a:latin typeface="Calibri" panose="020F0502020204030204" pitchFamily="34" charset="0"/>
                          <a:ea typeface="Calibri" panose="020F0502020204030204" pitchFamily="34" charset="0"/>
                          <a:cs typeface="Times New Roman" panose="02020603050405020304" pitchFamily="18" charset="0"/>
                        </a:rPr>
                        <a:t>Patient_id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400" u="sng">
                          <a:effectLst/>
                          <a:latin typeface="Calibri" panose="020F0502020204030204" pitchFamily="34" charset="0"/>
                          <a:ea typeface="Calibri" panose="020F0502020204030204" pitchFamily="34" charset="0"/>
                          <a:cs typeface="Times New Roman" panose="02020603050405020304" pitchFamily="18" charset="0"/>
                        </a:rPr>
                        <a:t>Service_no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Quantity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052059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169"/>
          <p:cNvPicPr>
            <a:picLocks noChangeAspect="1" noChangeArrowheads="1"/>
          </p:cNvPicPr>
          <p:nvPr/>
        </p:nvPicPr>
        <p:blipFill>
          <a:blip r:embed="rId2">
            <a:extLst>
              <a:ext uri="{28A0092B-C50C-407E-A947-70E740481C1C}">
                <a14:useLocalDpi xmlns:a14="http://schemas.microsoft.com/office/drawing/2010/main" val="0"/>
              </a:ext>
            </a:extLst>
          </a:blip>
          <a:srcRect l="2" t="61003" r="40248" b="4790"/>
          <a:stretch>
            <a:fillRect/>
          </a:stretch>
        </p:blipFill>
        <p:spPr bwMode="auto">
          <a:xfrm>
            <a:off x="5741032" y="900721"/>
            <a:ext cx="4267200" cy="2412645"/>
          </a:xfrm>
          <a:prstGeom prst="rect">
            <a:avLst/>
          </a:prstGeom>
          <a:noFill/>
          <a:extLst>
            <a:ext uri="{909E8E84-426E-40DD-AFC4-6F175D3DCCD1}">
              <a14:hiddenFill xmlns:a14="http://schemas.microsoft.com/office/drawing/2010/main">
                <a:solidFill>
                  <a:srgbClr val="FFFFFF"/>
                </a:solidFill>
              </a14:hiddenFill>
            </a:ext>
          </a:extLst>
        </p:spPr>
      </p:pic>
      <p:pic>
        <p:nvPicPr>
          <p:cNvPr id="10241" name="Picture 171"/>
          <p:cNvPicPr>
            <a:picLocks noChangeAspect="1" noChangeArrowheads="1"/>
          </p:cNvPicPr>
          <p:nvPr/>
        </p:nvPicPr>
        <p:blipFill>
          <a:blip r:embed="rId3">
            <a:extLst>
              <a:ext uri="{28A0092B-C50C-407E-A947-70E740481C1C}">
                <a14:useLocalDpi xmlns:a14="http://schemas.microsoft.com/office/drawing/2010/main" val="0"/>
              </a:ext>
            </a:extLst>
          </a:blip>
          <a:srcRect t="60434" r="41827" b="14667"/>
          <a:stretch>
            <a:fillRect/>
          </a:stretch>
        </p:blipFill>
        <p:spPr bwMode="auto">
          <a:xfrm>
            <a:off x="5798188" y="4077064"/>
            <a:ext cx="4267200" cy="221690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370114" y="-22609"/>
            <a:ext cx="1004889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057650" algn="l"/>
              </a:tabLst>
              <a:defRPr>
                <a:solidFill>
                  <a:schemeClr val="tx1"/>
                </a:solidFill>
                <a:latin typeface="Arial" panose="020B0604020202020204" pitchFamily="34" charset="0"/>
              </a:defRPr>
            </a:lvl1pPr>
            <a:lvl2pPr eaLnBrk="0" fontAlgn="base" hangingPunct="0">
              <a:spcBef>
                <a:spcPct val="0"/>
              </a:spcBef>
              <a:spcAft>
                <a:spcPct val="0"/>
              </a:spcAft>
              <a:tabLst>
                <a:tab pos="4057650" algn="l"/>
              </a:tabLst>
              <a:defRPr>
                <a:solidFill>
                  <a:schemeClr val="tx1"/>
                </a:solidFill>
                <a:latin typeface="Arial" panose="020B0604020202020204" pitchFamily="34" charset="0"/>
              </a:defRPr>
            </a:lvl2pPr>
            <a:lvl3pPr eaLnBrk="0" fontAlgn="base" hangingPunct="0">
              <a:spcBef>
                <a:spcPct val="0"/>
              </a:spcBef>
              <a:spcAft>
                <a:spcPct val="0"/>
              </a:spcAft>
              <a:tabLst>
                <a:tab pos="4057650" algn="l"/>
              </a:tabLst>
              <a:defRPr>
                <a:solidFill>
                  <a:schemeClr val="tx1"/>
                </a:solidFill>
                <a:latin typeface="Arial" panose="020B0604020202020204" pitchFamily="34" charset="0"/>
              </a:defRPr>
            </a:lvl3pPr>
            <a:lvl4pPr eaLnBrk="0" fontAlgn="base" hangingPunct="0">
              <a:spcBef>
                <a:spcPct val="0"/>
              </a:spcBef>
              <a:spcAft>
                <a:spcPct val="0"/>
              </a:spcAft>
              <a:tabLst>
                <a:tab pos="4057650" algn="l"/>
              </a:tabLst>
              <a:defRPr>
                <a:solidFill>
                  <a:schemeClr val="tx1"/>
                </a:solidFill>
                <a:latin typeface="Arial" panose="020B0604020202020204" pitchFamily="34" charset="0"/>
              </a:defRPr>
            </a:lvl4pPr>
            <a:lvl5pPr eaLnBrk="0" fontAlgn="base" hangingPunct="0">
              <a:spcBef>
                <a:spcPct val="0"/>
              </a:spcBef>
              <a:spcAft>
                <a:spcPct val="0"/>
              </a:spcAft>
              <a:tabLst>
                <a:tab pos="4057650" algn="l"/>
              </a:tabLst>
              <a:defRPr>
                <a:solidFill>
                  <a:schemeClr val="tx1"/>
                </a:solidFill>
                <a:latin typeface="Arial" panose="020B0604020202020204" pitchFamily="34" charset="0"/>
              </a:defRPr>
            </a:lvl5pPr>
            <a:lvl6pPr eaLnBrk="0" fontAlgn="base" hangingPunct="0">
              <a:spcBef>
                <a:spcPct val="0"/>
              </a:spcBef>
              <a:spcAft>
                <a:spcPct val="0"/>
              </a:spcAft>
              <a:tabLst>
                <a:tab pos="4057650" algn="l"/>
              </a:tabLst>
              <a:defRPr>
                <a:solidFill>
                  <a:schemeClr val="tx1"/>
                </a:solidFill>
                <a:latin typeface="Arial" panose="020B0604020202020204" pitchFamily="34" charset="0"/>
              </a:defRPr>
            </a:lvl6pPr>
            <a:lvl7pPr eaLnBrk="0" fontAlgn="base" hangingPunct="0">
              <a:spcBef>
                <a:spcPct val="0"/>
              </a:spcBef>
              <a:spcAft>
                <a:spcPct val="0"/>
              </a:spcAft>
              <a:tabLst>
                <a:tab pos="4057650" algn="l"/>
              </a:tabLst>
              <a:defRPr>
                <a:solidFill>
                  <a:schemeClr val="tx1"/>
                </a:solidFill>
                <a:latin typeface="Arial" panose="020B0604020202020204" pitchFamily="34" charset="0"/>
              </a:defRPr>
            </a:lvl7pPr>
            <a:lvl8pPr eaLnBrk="0" fontAlgn="base" hangingPunct="0">
              <a:spcBef>
                <a:spcPct val="0"/>
              </a:spcBef>
              <a:spcAft>
                <a:spcPct val="0"/>
              </a:spcAft>
              <a:tabLst>
                <a:tab pos="4057650" algn="l"/>
              </a:tabLst>
              <a:defRPr>
                <a:solidFill>
                  <a:schemeClr val="tx1"/>
                </a:solidFill>
                <a:latin typeface="Arial" panose="020B0604020202020204" pitchFamily="34" charset="0"/>
              </a:defRPr>
            </a:lvl8pPr>
            <a:lvl9pPr eaLnBrk="0" fontAlgn="base" hangingPunct="0">
              <a:spcBef>
                <a:spcPct val="0"/>
              </a:spcBef>
              <a:spcAft>
                <a:spcPct val="0"/>
              </a:spcAft>
              <a:tabLst>
                <a:tab pos="40576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057650" algn="l"/>
              </a:tabLst>
            </a:pPr>
            <a:r>
              <a:rPr lang="en-US" sz="3600" b="1"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	</a:t>
            </a:r>
            <a:r>
              <a:rPr kumimoji="0" lang="en-US" sz="3600" b="1" i="0" u="sng" strike="noStrike" cap="none" normalizeH="0" baseline="0" dirty="0" smtClean="0">
                <a:ln>
                  <a:noFill/>
                </a:ln>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5.Create </a:t>
            </a:r>
            <a:r>
              <a:rPr kumimoji="0" lang="en-US" sz="3600" b="1" i="0" u="sng" strike="noStrike" cap="none" normalizeH="0" baseline="0" dirty="0" smtClean="0">
                <a:ln>
                  <a:noFill/>
                </a:ln>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table </a:t>
            </a:r>
            <a:endParaRPr kumimoji="0" lang="en-US" sz="3600" b="1" i="0" u="none" strike="noStrike" cap="none" normalizeH="0" baseline="0" dirty="0" smtClean="0">
              <a:ln>
                <a:noFill/>
              </a:ln>
              <a:solidFill>
                <a:schemeClr val="accent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057650" algn="l"/>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1940416" y="1056022"/>
            <a:ext cx="6096000" cy="6001643"/>
          </a:xfrm>
          <a:prstGeom prst="rect">
            <a:avLst/>
          </a:prstGeom>
        </p:spPr>
        <p:txBody>
          <a:bodyPr>
            <a:spAutoFit/>
          </a:bodyPr>
          <a:lstStyle/>
          <a:p>
            <a:pPr lvl="0" defTabSz="914400" eaLnBrk="0" fontAlgn="base" hangingPunct="0">
              <a:spcBef>
                <a:spcPct val="0"/>
              </a:spcBef>
              <a:spcAft>
                <a:spcPct val="0"/>
              </a:spcAft>
            </a:pPr>
            <a:r>
              <a:rPr lang="en-US" dirty="0">
                <a:latin typeface="Calibri" panose="020F0502020204030204" pitchFamily="34" charset="0"/>
                <a:ea typeface="Calibri" panose="020F0502020204030204" pitchFamily="34" charset="0"/>
                <a:cs typeface="Times New Roman" panose="02020603050405020304" pitchFamily="18" charset="0"/>
              </a:rPr>
              <a:t>Creating</a:t>
            </a:r>
            <a:r>
              <a:rPr lang="en-US" b="1" i="1" dirty="0">
                <a:latin typeface="Calibri" panose="020F0502020204030204" pitchFamily="34" charset="0"/>
                <a:ea typeface="Calibri" panose="020F0502020204030204" pitchFamily="34" charset="0"/>
                <a:cs typeface="Times New Roman" panose="02020603050405020304" pitchFamily="18" charset="0"/>
              </a:rPr>
              <a:t> </a:t>
            </a:r>
            <a:r>
              <a:rPr lang="en-US" b="1" i="1"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Patient</a:t>
            </a:r>
            <a:r>
              <a:rPr lang="en-US" dirty="0">
                <a:latin typeface="Calibri" panose="020F0502020204030204" pitchFamily="34" charset="0"/>
                <a:ea typeface="Calibri" panose="020F0502020204030204" pitchFamily="34" charset="0"/>
                <a:cs typeface="Times New Roman" panose="02020603050405020304" pitchFamily="18" charset="0"/>
              </a:rPr>
              <a:t> table:-</a:t>
            </a:r>
            <a:endParaRPr lang="en-US" sz="1400" dirty="0"/>
          </a:p>
          <a:p>
            <a:pPr lvl="0" defTabSz="914400" eaLnBrk="0" fontAlgn="base" hangingPunct="0">
              <a:spcBef>
                <a:spcPct val="0"/>
              </a:spcBef>
              <a:spcAft>
                <a:spcPct val="0"/>
              </a:spcAft>
            </a:pPr>
            <a:r>
              <a:rPr lang="en-US" dirty="0">
                <a:latin typeface="Calibri" panose="020F0502020204030204" pitchFamily="34" charset="0"/>
                <a:ea typeface="Times New Roman" panose="02020603050405020304" pitchFamily="18" charset="0"/>
                <a:cs typeface="Times New Roman" panose="02020603050405020304" pitchFamily="18" charset="0"/>
              </a:rPr>
              <a:t>create table patient(</a:t>
            </a:r>
            <a:endParaRPr lang="en-US" sz="1400" dirty="0"/>
          </a:p>
          <a:p>
            <a:pPr lvl="0" defTabSz="914400" eaLnBrk="0" fontAlgn="base" hangingPunct="0">
              <a:spcBef>
                <a:spcPct val="0"/>
              </a:spcBef>
              <a:spcAft>
                <a:spcPct val="0"/>
              </a:spcAft>
            </a:pPr>
            <a:r>
              <a:rPr lang="en-US" dirty="0" err="1">
                <a:latin typeface="Calibri" panose="020F0502020204030204" pitchFamily="34" charset="0"/>
                <a:ea typeface="Times New Roman" panose="02020603050405020304" pitchFamily="18" charset="0"/>
                <a:cs typeface="Times New Roman" panose="02020603050405020304" pitchFamily="18" charset="0"/>
              </a:rPr>
              <a:t>patient_id</a:t>
            </a:r>
            <a:r>
              <a:rPr lang="en-US" dirty="0">
                <a:latin typeface="Calibri" panose="020F0502020204030204" pitchFamily="34" charset="0"/>
                <a:ea typeface="Times New Roman" panose="02020603050405020304" pitchFamily="18" charset="0"/>
                <a:cs typeface="Times New Roman" panose="02020603050405020304" pitchFamily="18" charset="0"/>
              </a:rPr>
              <a:t> number(10), </a:t>
            </a:r>
            <a:endParaRPr lang="en-US" sz="1400" dirty="0"/>
          </a:p>
          <a:p>
            <a:pPr lvl="0" defTabSz="914400" eaLnBrk="0" fontAlgn="base" hangingPunct="0">
              <a:spcBef>
                <a:spcPct val="0"/>
              </a:spcBef>
              <a:spcAft>
                <a:spcPct val="0"/>
              </a:spcAft>
            </a:pPr>
            <a:r>
              <a:rPr lang="en-US" dirty="0" err="1">
                <a:latin typeface="Calibri" panose="020F0502020204030204" pitchFamily="34" charset="0"/>
                <a:ea typeface="Times New Roman" panose="02020603050405020304" pitchFamily="18" charset="0"/>
                <a:cs typeface="Times New Roman" panose="02020603050405020304" pitchFamily="18" charset="0"/>
              </a:rPr>
              <a:t>patient_name</a:t>
            </a:r>
            <a:r>
              <a:rPr lang="en-US" dirty="0">
                <a:latin typeface="Calibri" panose="020F0502020204030204" pitchFamily="34" charset="0"/>
                <a:ea typeface="Times New Roman" panose="02020603050405020304" pitchFamily="18" charset="0"/>
                <a:cs typeface="Times New Roman" panose="02020603050405020304" pitchFamily="18" charset="0"/>
              </a:rPr>
              <a:t> varchar2(15), </a:t>
            </a:r>
            <a:endParaRPr lang="en-US" sz="1400" dirty="0"/>
          </a:p>
          <a:p>
            <a:pPr lvl="0" defTabSz="914400" eaLnBrk="0" fontAlgn="base" hangingPunct="0">
              <a:spcBef>
                <a:spcPct val="0"/>
              </a:spcBef>
              <a:spcAft>
                <a:spcPct val="0"/>
              </a:spcAft>
            </a:pPr>
            <a:r>
              <a:rPr lang="en-US" dirty="0" err="1">
                <a:latin typeface="Calibri" panose="020F0502020204030204" pitchFamily="34" charset="0"/>
                <a:ea typeface="Times New Roman" panose="02020603050405020304" pitchFamily="18" charset="0"/>
                <a:cs typeface="Times New Roman" panose="02020603050405020304" pitchFamily="18" charset="0"/>
              </a:rPr>
              <a:t>patient_address</a:t>
            </a:r>
            <a:r>
              <a:rPr lang="en-US" dirty="0">
                <a:latin typeface="Calibri" panose="020F0502020204030204" pitchFamily="34" charset="0"/>
                <a:ea typeface="Times New Roman" panose="02020603050405020304" pitchFamily="18" charset="0"/>
                <a:cs typeface="Times New Roman" panose="02020603050405020304" pitchFamily="18" charset="0"/>
              </a:rPr>
              <a:t> varchar2(50),</a:t>
            </a:r>
            <a:endParaRPr lang="en-US" sz="1400" dirty="0"/>
          </a:p>
          <a:p>
            <a:pPr lvl="0" defTabSz="914400" eaLnBrk="0" fontAlgn="base" hangingPunct="0">
              <a:spcBef>
                <a:spcPct val="0"/>
              </a:spcBef>
              <a:spcAft>
                <a:spcPct val="0"/>
              </a:spcAft>
            </a:pPr>
            <a:r>
              <a:rPr lang="en-US" dirty="0" err="1">
                <a:latin typeface="Calibri" panose="020F0502020204030204" pitchFamily="34" charset="0"/>
                <a:ea typeface="Times New Roman" panose="02020603050405020304" pitchFamily="18" charset="0"/>
                <a:cs typeface="Times New Roman" panose="02020603050405020304" pitchFamily="18" charset="0"/>
              </a:rPr>
              <a:t>patient_gender</a:t>
            </a:r>
            <a:r>
              <a:rPr lang="en-US" dirty="0">
                <a:latin typeface="Calibri" panose="020F0502020204030204" pitchFamily="34" charset="0"/>
                <a:ea typeface="Times New Roman" panose="02020603050405020304" pitchFamily="18" charset="0"/>
                <a:cs typeface="Times New Roman" panose="02020603050405020304" pitchFamily="18" charset="0"/>
              </a:rPr>
              <a:t> varchar2(10),</a:t>
            </a:r>
            <a:endParaRPr lang="en-US" sz="1400" dirty="0"/>
          </a:p>
          <a:p>
            <a:pPr lvl="0" defTabSz="914400" eaLnBrk="0" fontAlgn="base" hangingPunct="0">
              <a:spcBef>
                <a:spcPct val="0"/>
              </a:spcBef>
              <a:spcAft>
                <a:spcPct val="0"/>
              </a:spcAft>
            </a:pPr>
            <a:r>
              <a:rPr lang="en-US" dirty="0" err="1">
                <a:latin typeface="Calibri" panose="020F0502020204030204" pitchFamily="34" charset="0"/>
                <a:ea typeface="Times New Roman" panose="02020603050405020304" pitchFamily="18" charset="0"/>
                <a:cs typeface="Times New Roman" panose="02020603050405020304" pitchFamily="18" charset="0"/>
              </a:rPr>
              <a:t>patient_phone</a:t>
            </a:r>
            <a:r>
              <a:rPr lang="en-US" dirty="0">
                <a:latin typeface="Calibri" panose="020F0502020204030204" pitchFamily="34" charset="0"/>
                <a:ea typeface="Times New Roman" panose="02020603050405020304" pitchFamily="18" charset="0"/>
                <a:cs typeface="Times New Roman" panose="02020603050405020304" pitchFamily="18" charset="0"/>
              </a:rPr>
              <a:t> number(15</a:t>
            </a:r>
            <a:r>
              <a:rPr lang="en-US" dirty="0" smtClean="0">
                <a:latin typeface="Calibri" panose="020F0502020204030204" pitchFamily="34" charset="0"/>
                <a:ea typeface="Times New Roman" panose="02020603050405020304" pitchFamily="18" charset="0"/>
                <a:cs typeface="Times New Roman" panose="02020603050405020304" pitchFamily="18" charset="0"/>
              </a:rPr>
              <a:t>));</a:t>
            </a:r>
          </a:p>
          <a:p>
            <a:pPr lvl="0" defTabSz="914400" eaLnBrk="0" fontAlgn="base" hangingPunct="0">
              <a:spcBef>
                <a:spcPct val="0"/>
              </a:spcBef>
              <a:spcAft>
                <a:spcPct val="0"/>
              </a:spcAft>
            </a:pPr>
            <a:endParaRPr lang="en-US" sz="1400" dirty="0">
              <a:latin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pPr>
            <a:endParaRPr lang="en-US" sz="1400" dirty="0" smtClean="0">
              <a:latin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pPr>
            <a:endParaRPr lang="en-US" sz="1400" dirty="0">
              <a:latin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pPr>
            <a:endParaRPr lang="en-US" sz="1400" dirty="0" smtClean="0">
              <a:latin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pPr>
            <a:endParaRPr lang="en-US" dirty="0">
              <a:latin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pPr>
            <a:r>
              <a:rPr lang="en-US" dirty="0" smtClean="0">
                <a:latin typeface="Calibri" panose="020F0502020204030204" pitchFamily="34" charset="0"/>
                <a:cs typeface="Times New Roman" panose="02020603050405020304" pitchFamily="18" charset="0"/>
              </a:rPr>
              <a:t>Create </a:t>
            </a:r>
            <a:r>
              <a:rPr lang="en-US" b="1" i="1" dirty="0" smtClean="0">
                <a:solidFill>
                  <a:schemeClr val="accent1"/>
                </a:solidFill>
                <a:latin typeface="Calibri" panose="020F0502020204030204" pitchFamily="34" charset="0"/>
                <a:cs typeface="Times New Roman" panose="02020603050405020304" pitchFamily="18" charset="0"/>
              </a:rPr>
              <a:t>Employee</a:t>
            </a:r>
            <a:r>
              <a:rPr lang="en-US" dirty="0" smtClean="0">
                <a:latin typeface="Calibri" panose="020F0502020204030204" pitchFamily="34" charset="0"/>
                <a:cs typeface="Times New Roman" panose="02020603050405020304" pitchFamily="18" charset="0"/>
              </a:rPr>
              <a:t> table:-</a:t>
            </a:r>
          </a:p>
          <a:p>
            <a:pPr lvl="0" defTabSz="914400" eaLnBrk="0" fontAlgn="base" hangingPunct="0">
              <a:spcBef>
                <a:spcPct val="0"/>
              </a:spcBef>
              <a:spcAft>
                <a:spcPct val="0"/>
              </a:spcAft>
            </a:pPr>
            <a:endParaRPr lang="en-US" sz="1400" dirty="0">
              <a:latin typeface="Calibri" panose="020F0502020204030204" pitchFamily="34" charset="0"/>
              <a:cs typeface="Times New Roman" panose="02020603050405020304" pitchFamily="18" charset="0"/>
            </a:endParaRPr>
          </a:p>
          <a:p>
            <a:r>
              <a:rPr lang="en-US" dirty="0">
                <a:latin typeface="Calibri" panose="020F0502020204030204" pitchFamily="34" charset="0"/>
                <a:ea typeface="Times New Roman" panose="02020603050405020304" pitchFamily="18" charset="0"/>
                <a:cs typeface="Times New Roman" panose="02020603050405020304" pitchFamily="18" charset="0"/>
              </a:rPr>
              <a:t>create table employee(</a:t>
            </a:r>
          </a:p>
          <a:p>
            <a:r>
              <a:rPr lang="en-US" dirty="0">
                <a:latin typeface="Calibri" panose="020F0502020204030204" pitchFamily="34" charset="0"/>
                <a:ea typeface="Times New Roman" panose="02020603050405020304" pitchFamily="18" charset="0"/>
                <a:cs typeface="Times New Roman" panose="02020603050405020304" pitchFamily="18" charset="0"/>
              </a:rPr>
              <a:t>id number(15),</a:t>
            </a:r>
          </a:p>
          <a:p>
            <a:r>
              <a:rPr lang="en-US" dirty="0">
                <a:latin typeface="Calibri" panose="020F0502020204030204" pitchFamily="34" charset="0"/>
                <a:ea typeface="Times New Roman" panose="02020603050405020304" pitchFamily="18" charset="0"/>
                <a:cs typeface="Times New Roman" panose="02020603050405020304" pitchFamily="18" charset="0"/>
              </a:rPr>
              <a:t>type varchar2(10));</a:t>
            </a:r>
          </a:p>
          <a:p>
            <a:pPr lvl="0" defTabSz="914400" eaLnBrk="0" fontAlgn="base" hangingPunct="0">
              <a:spcBef>
                <a:spcPct val="0"/>
              </a:spcBef>
              <a:spcAft>
                <a:spcPct val="0"/>
              </a:spcAft>
            </a:pPr>
            <a:endParaRPr lang="en-US" sz="1400" dirty="0" smtClean="0">
              <a:latin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pPr>
            <a:endParaRPr lang="en-US" sz="1400" dirty="0">
              <a:latin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pPr>
            <a:endParaRPr lang="en-US" sz="1400" dirty="0" smtClean="0">
              <a:latin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pPr>
            <a:endParaRPr lang="en-US" sz="1400" dirty="0">
              <a:latin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pPr>
            <a:endParaRPr lang="en-US" sz="1400" dirty="0" smtClean="0">
              <a:latin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pPr>
            <a:endParaRPr lang="en-US" sz="1400" dirty="0">
              <a:latin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pPr>
            <a:endParaRPr lang="en-US" sz="1400" dirty="0"/>
          </a:p>
        </p:txBody>
      </p:sp>
    </p:spTree>
    <p:extLst>
      <p:ext uri="{BB962C8B-B14F-4D97-AF65-F5344CB8AC3E}">
        <p14:creationId xmlns:p14="http://schemas.microsoft.com/office/powerpoint/2010/main" val="4221224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465943" y="79828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3313" name="Picture 188"/>
          <p:cNvPicPr>
            <a:picLocks noChangeAspect="1" noChangeArrowheads="1"/>
          </p:cNvPicPr>
          <p:nvPr/>
        </p:nvPicPr>
        <p:blipFill>
          <a:blip r:embed="rId2">
            <a:extLst>
              <a:ext uri="{28A0092B-C50C-407E-A947-70E740481C1C}">
                <a14:useLocalDpi xmlns:a14="http://schemas.microsoft.com/office/drawing/2010/main" val="0"/>
              </a:ext>
            </a:extLst>
          </a:blip>
          <a:srcRect t="61574" r="40063" b="12772"/>
          <a:stretch>
            <a:fillRect/>
          </a:stretch>
        </p:blipFill>
        <p:spPr bwMode="auto">
          <a:xfrm>
            <a:off x="4721290" y="798285"/>
            <a:ext cx="4162425" cy="202218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1261312" y="798285"/>
            <a:ext cx="8565268"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Creating </a:t>
            </a:r>
            <a:r>
              <a:rPr kumimoji="0" lang="en-US" b="1" i="1" u="none" strike="noStrike" cap="none" normalizeH="0" baseline="0" dirty="0" smtClean="0">
                <a:ln>
                  <a:noFill/>
                </a:ln>
                <a:solidFill>
                  <a:schemeClr val="accent1"/>
                </a:solidFill>
                <a:effectLst/>
                <a:latin typeface="Calibri" panose="020F0502020204030204" pitchFamily="34" charset="0"/>
                <a:ea typeface="Times New Roman" panose="02020603050405020304" pitchFamily="18" charset="0"/>
                <a:cs typeface="Times New Roman" panose="02020603050405020304" pitchFamily="18" charset="0"/>
              </a:rPr>
              <a:t>Report</a:t>
            </a:r>
            <a:r>
              <a:rPr kumimoji="0" lang="en-US" b="0" i="0" u="none" strike="noStrike" cap="none" normalizeH="0" baseline="0" dirty="0" smtClean="0">
                <a:ln>
                  <a:noFill/>
                </a:ln>
                <a:solidFill>
                  <a:schemeClr val="accent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table</a:t>
            </a:r>
            <a:r>
              <a:rPr kumimoji="0" lang="en-US"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dirty="0">
                <a:latin typeface="Calibri" panose="020F0502020204030204" pitchFamily="34" charset="0"/>
                <a:ea typeface="Times New Roman" panose="02020603050405020304" pitchFamily="18" charset="0"/>
                <a:cs typeface="Times New Roman" panose="02020603050405020304" pitchFamily="18" charset="0"/>
              </a:rPr>
              <a:t>create table report(</a:t>
            </a:r>
            <a:endParaRPr lang="en-US" dirty="0"/>
          </a:p>
          <a:p>
            <a:pPr lvl="0" defTabSz="914400" eaLnBrk="0" fontAlgn="base" hangingPunct="0">
              <a:spcBef>
                <a:spcPct val="0"/>
              </a:spcBef>
              <a:spcAft>
                <a:spcPct val="0"/>
              </a:spcAft>
            </a:pPr>
            <a:r>
              <a:rPr lang="en-US" dirty="0" err="1">
                <a:latin typeface="Calibri" panose="020F0502020204030204" pitchFamily="34" charset="0"/>
                <a:ea typeface="Times New Roman" panose="02020603050405020304" pitchFamily="18" charset="0"/>
                <a:cs typeface="Times New Roman" panose="02020603050405020304" pitchFamily="18" charset="0"/>
              </a:rPr>
              <a:t>patient_id</a:t>
            </a:r>
            <a:r>
              <a:rPr lang="en-US" dirty="0">
                <a:latin typeface="Calibri" panose="020F0502020204030204" pitchFamily="34" charset="0"/>
                <a:ea typeface="Times New Roman" panose="02020603050405020304" pitchFamily="18" charset="0"/>
                <a:cs typeface="Times New Roman" panose="02020603050405020304" pitchFamily="18" charset="0"/>
              </a:rPr>
              <a:t> number(10),</a:t>
            </a:r>
            <a:endParaRPr lang="en-US" dirty="0"/>
          </a:p>
          <a:p>
            <a:pPr lvl="0" defTabSz="914400" eaLnBrk="0" fontAlgn="base" hangingPunct="0">
              <a:spcBef>
                <a:spcPct val="0"/>
              </a:spcBef>
              <a:spcAft>
                <a:spcPct val="0"/>
              </a:spcAft>
            </a:pPr>
            <a:r>
              <a:rPr lang="en-US" dirty="0" err="1">
                <a:latin typeface="Calibri" panose="020F0502020204030204" pitchFamily="34" charset="0"/>
                <a:ea typeface="Times New Roman" panose="02020603050405020304" pitchFamily="18" charset="0"/>
                <a:cs typeface="Times New Roman" panose="02020603050405020304" pitchFamily="18" charset="0"/>
              </a:rPr>
              <a:t>receptionist_id</a:t>
            </a:r>
            <a:r>
              <a:rPr lang="en-US" dirty="0">
                <a:latin typeface="Calibri" panose="020F0502020204030204" pitchFamily="34" charset="0"/>
                <a:ea typeface="Times New Roman" panose="02020603050405020304" pitchFamily="18" charset="0"/>
                <a:cs typeface="Times New Roman" panose="02020603050405020304" pitchFamily="18" charset="0"/>
              </a:rPr>
              <a:t> number(10),</a:t>
            </a:r>
            <a:endParaRPr lang="en-US" dirty="0"/>
          </a:p>
          <a:p>
            <a:pPr lvl="0" defTabSz="914400" eaLnBrk="0" fontAlgn="base" hangingPunct="0">
              <a:spcBef>
                <a:spcPct val="0"/>
              </a:spcBef>
              <a:spcAft>
                <a:spcPct val="0"/>
              </a:spcAft>
            </a:pPr>
            <a:r>
              <a:rPr lang="en-US" dirty="0" err="1">
                <a:latin typeface="Calibri" panose="020F0502020204030204" pitchFamily="34" charset="0"/>
                <a:ea typeface="Times New Roman" panose="02020603050405020304" pitchFamily="18" charset="0"/>
                <a:cs typeface="Times New Roman" panose="02020603050405020304" pitchFamily="18" charset="0"/>
              </a:rPr>
              <a:t>report_type</a:t>
            </a:r>
            <a:r>
              <a:rPr lang="en-US" dirty="0">
                <a:latin typeface="Calibri" panose="020F0502020204030204" pitchFamily="34" charset="0"/>
                <a:ea typeface="Times New Roman" panose="02020603050405020304" pitchFamily="18" charset="0"/>
                <a:cs typeface="Times New Roman" panose="02020603050405020304" pitchFamily="18" charset="0"/>
              </a:rPr>
              <a:t> varchar2(20</a:t>
            </a:r>
            <a:r>
              <a:rPr lang="en-US" dirty="0" smtClean="0">
                <a:latin typeface="Calibri" panose="020F0502020204030204" pitchFamily="34" charset="0"/>
                <a:ea typeface="Times New Roman" panose="02020603050405020304" pitchFamily="18" charset="0"/>
                <a:cs typeface="Times New Roman" panose="02020603050405020304" pitchFamily="18" charset="0"/>
              </a:rPr>
              <a:t>));</a:t>
            </a:r>
          </a:p>
          <a:p>
            <a:pPr lvl="0" defTabSz="914400" eaLnBrk="0" fontAlgn="base" hangingPunct="0">
              <a:spcBef>
                <a:spcPct val="0"/>
              </a:spcBef>
              <a:spcAft>
                <a:spcPct val="0"/>
              </a:spcAft>
            </a:pPr>
            <a:endParaRPr lang="en-US" dirty="0" smtClean="0">
              <a:latin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pPr>
            <a:endParaRPr lang="en-US" dirty="0">
              <a:latin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pPr>
            <a:endParaRPr lang="en-US" dirty="0" smtClean="0">
              <a:latin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pPr>
            <a:endParaRPr lang="en-US" dirty="0">
              <a:latin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pPr>
            <a:r>
              <a:rPr lang="en-US" dirty="0">
                <a:latin typeface="Calibri" panose="020F0502020204030204" pitchFamily="34" charset="0"/>
                <a:ea typeface="Times New Roman" panose="02020603050405020304" pitchFamily="18" charset="0"/>
                <a:cs typeface="Times New Roman" panose="02020603050405020304" pitchFamily="18" charset="0"/>
              </a:rPr>
              <a:t>Creating </a:t>
            </a:r>
            <a:r>
              <a:rPr lang="en-US" b="1" i="1" dirty="0" err="1">
                <a:solidFill>
                  <a:schemeClr val="accent1"/>
                </a:solidFill>
                <a:latin typeface="Calibri" panose="020F0502020204030204" pitchFamily="34" charset="0"/>
                <a:ea typeface="Times New Roman" panose="02020603050405020304" pitchFamily="18" charset="0"/>
                <a:cs typeface="Times New Roman" panose="02020603050405020304" pitchFamily="18" charset="0"/>
              </a:rPr>
              <a:t>Doc_tra</a:t>
            </a:r>
            <a:r>
              <a:rPr lang="en-US" dirty="0">
                <a:latin typeface="Calibri" panose="020F0502020204030204" pitchFamily="34" charset="0"/>
                <a:ea typeface="Times New Roman" panose="02020603050405020304" pitchFamily="18" charset="0"/>
                <a:cs typeface="Times New Roman" panose="02020603050405020304" pitchFamily="18" charset="0"/>
              </a:rPr>
              <a:t> table:-</a:t>
            </a:r>
            <a:endParaRPr lang="en-US" sz="1400" dirty="0"/>
          </a:p>
          <a:p>
            <a:pPr lvl="0" defTabSz="914400" eaLnBrk="0" fontAlgn="base" hangingPunct="0">
              <a:spcBef>
                <a:spcPct val="0"/>
              </a:spcBef>
              <a:spcAft>
                <a:spcPct val="0"/>
              </a:spcAft>
            </a:pPr>
            <a:r>
              <a:rPr lang="en-US" dirty="0">
                <a:latin typeface="Calibri" panose="020F0502020204030204" pitchFamily="34" charset="0"/>
                <a:ea typeface="Times New Roman" panose="02020603050405020304" pitchFamily="18" charset="0"/>
                <a:cs typeface="Times New Roman" panose="02020603050405020304" pitchFamily="18" charset="0"/>
              </a:rPr>
              <a:t>create table </a:t>
            </a:r>
            <a:r>
              <a:rPr lang="en-US" dirty="0" err="1">
                <a:latin typeface="Calibri" panose="020F0502020204030204" pitchFamily="34" charset="0"/>
                <a:ea typeface="Times New Roman" panose="02020603050405020304" pitchFamily="18" charset="0"/>
                <a:cs typeface="Times New Roman" panose="02020603050405020304" pitchFamily="18" charset="0"/>
              </a:rPr>
              <a:t>doc_tra</a:t>
            </a:r>
            <a:r>
              <a:rPr lang="en-US" dirty="0">
                <a:latin typeface="Calibri" panose="020F0502020204030204" pitchFamily="34" charset="0"/>
                <a:ea typeface="Times New Roman" panose="02020603050405020304" pitchFamily="18" charset="0"/>
                <a:cs typeface="Times New Roman" panose="02020603050405020304" pitchFamily="18" charset="0"/>
              </a:rPr>
              <a:t>(</a:t>
            </a:r>
            <a:endParaRPr lang="en-US" sz="1400" dirty="0"/>
          </a:p>
          <a:p>
            <a:pPr lvl="0" defTabSz="914400" eaLnBrk="0" fontAlgn="base" hangingPunct="0">
              <a:spcBef>
                <a:spcPct val="0"/>
              </a:spcBef>
              <a:spcAft>
                <a:spcPct val="0"/>
              </a:spcAft>
            </a:pPr>
            <a:r>
              <a:rPr lang="en-US" dirty="0" err="1">
                <a:latin typeface="Calibri" panose="020F0502020204030204" pitchFamily="34" charset="0"/>
                <a:ea typeface="Times New Roman" panose="02020603050405020304" pitchFamily="18" charset="0"/>
                <a:cs typeface="Times New Roman" panose="02020603050405020304" pitchFamily="18" charset="0"/>
              </a:rPr>
              <a:t>doctor_id</a:t>
            </a:r>
            <a:r>
              <a:rPr lang="en-US" dirty="0">
                <a:latin typeface="Calibri" panose="020F0502020204030204" pitchFamily="34" charset="0"/>
                <a:ea typeface="Times New Roman" panose="02020603050405020304" pitchFamily="18" charset="0"/>
                <a:cs typeface="Times New Roman" panose="02020603050405020304" pitchFamily="18" charset="0"/>
              </a:rPr>
              <a:t> number(10),</a:t>
            </a:r>
            <a:endParaRPr lang="en-US" sz="1400" dirty="0"/>
          </a:p>
          <a:p>
            <a:pPr lvl="0" defTabSz="914400" eaLnBrk="0" fontAlgn="base" hangingPunct="0">
              <a:spcBef>
                <a:spcPct val="0"/>
              </a:spcBef>
              <a:spcAft>
                <a:spcPct val="0"/>
              </a:spcAft>
            </a:pPr>
            <a:r>
              <a:rPr lang="en-US" dirty="0" err="1">
                <a:latin typeface="Calibri" panose="020F0502020204030204" pitchFamily="34" charset="0"/>
                <a:ea typeface="Times New Roman" panose="02020603050405020304" pitchFamily="18" charset="0"/>
                <a:cs typeface="Times New Roman" panose="02020603050405020304" pitchFamily="18" charset="0"/>
              </a:rPr>
              <a:t>tra_id</a:t>
            </a:r>
            <a:r>
              <a:rPr lang="en-US" dirty="0">
                <a:latin typeface="Calibri" panose="020F0502020204030204" pitchFamily="34" charset="0"/>
                <a:ea typeface="Times New Roman" panose="02020603050405020304" pitchFamily="18" charset="0"/>
                <a:cs typeface="Times New Roman" panose="02020603050405020304" pitchFamily="18" charset="0"/>
              </a:rPr>
              <a:t> number(10));</a:t>
            </a:r>
            <a:endParaRPr lang="en-US" sz="1400" dirty="0"/>
          </a:p>
          <a:p>
            <a:pPr lvl="0" defTabSz="914400" eaLnBrk="0" fontAlgn="base" hangingPunct="0">
              <a:spcBef>
                <a:spcPct val="0"/>
              </a:spcBef>
              <a:spcAft>
                <a:spcPct val="0"/>
              </a:spcAft>
            </a:pPr>
            <a:endParaRPr lang="en-US"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4689303" y="3181082"/>
            <a:ext cx="4194412" cy="2266681"/>
          </a:xfrm>
          <a:prstGeom prst="rect">
            <a:avLst/>
          </a:prstGeom>
        </p:spPr>
      </p:pic>
    </p:spTree>
    <p:extLst>
      <p:ext uri="{BB962C8B-B14F-4D97-AF65-F5344CB8AC3E}">
        <p14:creationId xmlns:p14="http://schemas.microsoft.com/office/powerpoint/2010/main" val="1405050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685" y="246743"/>
            <a:ext cx="9760960" cy="822203"/>
          </a:xfrm>
        </p:spPr>
        <p:txBody>
          <a:bodyPr>
            <a:normAutofit/>
          </a:bodyPr>
          <a:lstStyle/>
          <a:p>
            <a:r>
              <a:rPr lang="en-US" dirty="0"/>
              <a:t>	</a:t>
            </a:r>
            <a:r>
              <a:rPr lang="en-US" dirty="0" smtClean="0"/>
              <a:t>	</a:t>
            </a:r>
            <a:r>
              <a:rPr lang="en-US" u="sng" dirty="0" smtClean="0"/>
              <a:t>1.Hospital </a:t>
            </a:r>
            <a:r>
              <a:rPr lang="en-US" u="sng" dirty="0"/>
              <a:t>Management </a:t>
            </a:r>
            <a:r>
              <a:rPr lang="en-US" u="sng" dirty="0" smtClean="0"/>
              <a:t>Rules</a:t>
            </a:r>
            <a:endParaRPr lang="en-US" dirty="0"/>
          </a:p>
        </p:txBody>
      </p:sp>
      <p:sp>
        <p:nvSpPr>
          <p:cNvPr id="3" name="Text Placeholder 2"/>
          <p:cNvSpPr>
            <a:spLocks noGrp="1"/>
          </p:cNvSpPr>
          <p:nvPr>
            <p:ph type="body" idx="1"/>
          </p:nvPr>
        </p:nvSpPr>
        <p:spPr>
          <a:xfrm>
            <a:off x="696685" y="1339404"/>
            <a:ext cx="8577318" cy="5133968"/>
          </a:xfrm>
        </p:spPr>
        <p:txBody>
          <a:bodyPr>
            <a:normAutofit lnSpcReduction="10000"/>
          </a:bodyPr>
          <a:lstStyle/>
          <a:p>
            <a:pPr lvl="0"/>
            <a:r>
              <a:rPr lang="en-US" u="sng" dirty="0" smtClean="0"/>
              <a:t>1</a:t>
            </a:r>
            <a:r>
              <a:rPr lang="en-US" u="sng" dirty="0" smtClean="0"/>
              <a:t>.</a:t>
            </a:r>
            <a:r>
              <a:rPr lang="en-US" dirty="0"/>
              <a:t> Patient has an identification id. System also store patient’s name, gender, address, phone number</a:t>
            </a:r>
            <a:r>
              <a:rPr lang="en-US" dirty="0" smtClean="0"/>
              <a:t>.</a:t>
            </a:r>
            <a:endParaRPr lang="en-US" u="sng" dirty="0" smtClean="0"/>
          </a:p>
          <a:p>
            <a:pPr lvl="0"/>
            <a:r>
              <a:rPr lang="en-US" u="sng" dirty="0" smtClean="0"/>
              <a:t>2.</a:t>
            </a:r>
            <a:r>
              <a:rPr lang="en-US" dirty="0"/>
              <a:t> Rooms will be assigned for a patient when he/she admit in the hospital. Every patient may not admit in the hospital.  If any patient admit into the hospital then his/her date of admit and date of discharge will be stored</a:t>
            </a:r>
            <a:r>
              <a:rPr lang="en-US" dirty="0" smtClean="0"/>
              <a:t>.</a:t>
            </a:r>
          </a:p>
          <a:p>
            <a:r>
              <a:rPr lang="en-US" dirty="0" smtClean="0"/>
              <a:t>3.</a:t>
            </a:r>
            <a:r>
              <a:rPr lang="en-US" dirty="0"/>
              <a:t> Every room has a different number and there are many types of rooms.</a:t>
            </a:r>
          </a:p>
          <a:p>
            <a:r>
              <a:rPr lang="en-US" dirty="0" smtClean="0"/>
              <a:t>4.</a:t>
            </a:r>
            <a:r>
              <a:rPr lang="en-US" dirty="0"/>
              <a:t> In each room at least one nurse works and each nurse can work for more than one room.</a:t>
            </a:r>
          </a:p>
          <a:p>
            <a:r>
              <a:rPr lang="en-US" dirty="0" smtClean="0"/>
              <a:t>5.</a:t>
            </a:r>
            <a:r>
              <a:rPr lang="en-US" dirty="0"/>
              <a:t> Every nurse has an individual id and system also stores every nurse’s name, address, gender, phone number, life history, experience year, salary and also the doctor’s name under whom she works for.</a:t>
            </a:r>
          </a:p>
          <a:p>
            <a:r>
              <a:rPr lang="en-US" dirty="0" smtClean="0"/>
              <a:t>6.</a:t>
            </a:r>
            <a:r>
              <a:rPr lang="en-US" dirty="0"/>
              <a:t> Nurses gives medicines to a patient as the prescription that a doctor provided.</a:t>
            </a:r>
          </a:p>
          <a:p>
            <a:r>
              <a:rPr lang="en-US" dirty="0" smtClean="0"/>
              <a:t>7.</a:t>
            </a:r>
            <a:r>
              <a:rPr lang="en-US" dirty="0"/>
              <a:t> There is also a medicine shop where different kinds of medicines are stored. Medicines has individual id for each of them. And also an individually name and a fixed price for each medicine. The medicine shop may contains multiple number of a medicine.</a:t>
            </a:r>
          </a:p>
          <a:p>
            <a:pPr lvl="0"/>
            <a:endParaRPr lang="en-US" dirty="0"/>
          </a:p>
          <a:p>
            <a:endParaRPr lang="en-US" dirty="0"/>
          </a:p>
        </p:txBody>
      </p:sp>
    </p:spTree>
    <p:extLst>
      <p:ext uri="{BB962C8B-B14F-4D97-AF65-F5344CB8AC3E}">
        <p14:creationId xmlns:p14="http://schemas.microsoft.com/office/powerpoint/2010/main" val="2228864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189"/>
          <p:cNvPicPr>
            <a:picLocks noChangeAspect="1" noChangeArrowheads="1"/>
          </p:cNvPicPr>
          <p:nvPr/>
        </p:nvPicPr>
        <p:blipFill>
          <a:blip r:embed="rId2">
            <a:extLst>
              <a:ext uri="{28A0092B-C50C-407E-A947-70E740481C1C}">
                <a14:useLocalDpi xmlns:a14="http://schemas.microsoft.com/office/drawing/2010/main" val="0"/>
              </a:ext>
            </a:extLst>
          </a:blip>
          <a:srcRect t="41048" r="28525" b="10776"/>
          <a:stretch>
            <a:fillRect/>
          </a:stretch>
        </p:blipFill>
        <p:spPr bwMode="auto">
          <a:xfrm>
            <a:off x="4622772" y="784058"/>
            <a:ext cx="4143375" cy="298402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84349" y="784058"/>
            <a:ext cx="6096000" cy="5724644"/>
          </a:xfrm>
          <a:prstGeom prst="rect">
            <a:avLst/>
          </a:prstGeom>
        </p:spPr>
        <p:txBody>
          <a:bodyPr>
            <a:spAutoFit/>
          </a:bodyPr>
          <a:lstStyle/>
          <a:p>
            <a:r>
              <a:rPr lang="en-US" dirty="0" smtClean="0">
                <a:latin typeface="Calibri" panose="020F0502020204030204" pitchFamily="34" charset="0"/>
                <a:ea typeface="Times New Roman" panose="02020603050405020304" pitchFamily="18" charset="0"/>
                <a:cs typeface="Times New Roman" panose="02020603050405020304" pitchFamily="18" charset="0"/>
              </a:rPr>
              <a:t>Creating</a:t>
            </a:r>
            <a:r>
              <a:rPr lang="en-US" b="1" i="1" dirty="0" smtClean="0">
                <a:solidFill>
                  <a:schemeClr val="accent1"/>
                </a:solidFill>
                <a:latin typeface="Calibri" panose="020F0502020204030204" pitchFamily="34" charset="0"/>
                <a:ea typeface="Times New Roman" panose="02020603050405020304" pitchFamily="18" charset="0"/>
                <a:cs typeface="Times New Roman" panose="02020603050405020304" pitchFamily="18" charset="0"/>
              </a:rPr>
              <a:t> Trainee </a:t>
            </a:r>
            <a:r>
              <a:rPr lang="en-US" dirty="0" smtClean="0">
                <a:latin typeface="Calibri" panose="020F0502020204030204" pitchFamily="34" charset="0"/>
                <a:ea typeface="Times New Roman" panose="02020603050405020304" pitchFamily="18" charset="0"/>
                <a:cs typeface="Times New Roman" panose="02020603050405020304" pitchFamily="18" charset="0"/>
              </a:rPr>
              <a:t>table:-</a:t>
            </a:r>
          </a:p>
          <a:p>
            <a:endParaRPr lang="en-US" dirty="0">
              <a:latin typeface="Calibri" panose="020F0502020204030204" pitchFamily="34" charset="0"/>
              <a:ea typeface="Times New Roman" panose="02020603050405020304" pitchFamily="18" charset="0"/>
              <a:cs typeface="Times New Roman" panose="02020603050405020304" pitchFamily="18" charset="0"/>
            </a:endParaRPr>
          </a:p>
          <a:p>
            <a:r>
              <a:rPr lang="en-US" dirty="0" smtClean="0">
                <a:latin typeface="Calibri" panose="020F0502020204030204" pitchFamily="34" charset="0"/>
                <a:ea typeface="Times New Roman" panose="02020603050405020304" pitchFamily="18" charset="0"/>
                <a:cs typeface="Times New Roman" panose="02020603050405020304" pitchFamily="18" charset="0"/>
              </a:rPr>
              <a:t>create </a:t>
            </a:r>
            <a:r>
              <a:rPr lang="en-US" dirty="0">
                <a:latin typeface="Calibri" panose="020F0502020204030204" pitchFamily="34" charset="0"/>
                <a:ea typeface="Times New Roman" panose="02020603050405020304" pitchFamily="18" charset="0"/>
                <a:cs typeface="Times New Roman" panose="02020603050405020304" pitchFamily="18" charset="0"/>
              </a:rPr>
              <a:t>table trainee(</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err="1">
                <a:latin typeface="Calibri" panose="020F0502020204030204" pitchFamily="34" charset="0"/>
                <a:ea typeface="Times New Roman" panose="02020603050405020304" pitchFamily="18" charset="0"/>
                <a:cs typeface="Times New Roman" panose="02020603050405020304" pitchFamily="18" charset="0"/>
              </a:rPr>
              <a:t>tra_id</a:t>
            </a:r>
            <a:r>
              <a:rPr lang="en-US" dirty="0">
                <a:latin typeface="Calibri" panose="020F0502020204030204" pitchFamily="34" charset="0"/>
                <a:ea typeface="Times New Roman" panose="02020603050405020304" pitchFamily="18" charset="0"/>
                <a:cs typeface="Times New Roman" panose="02020603050405020304" pitchFamily="18" charset="0"/>
              </a:rPr>
              <a:t> number(10),</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err="1">
                <a:latin typeface="Calibri" panose="020F0502020204030204" pitchFamily="34" charset="0"/>
                <a:ea typeface="Times New Roman" panose="02020603050405020304" pitchFamily="18" charset="0"/>
                <a:cs typeface="Times New Roman" panose="02020603050405020304" pitchFamily="18" charset="0"/>
              </a:rPr>
              <a:t>tra_name</a:t>
            </a:r>
            <a:r>
              <a:rPr lang="en-US" dirty="0">
                <a:latin typeface="Calibri" panose="020F0502020204030204" pitchFamily="34" charset="0"/>
                <a:ea typeface="Times New Roman" panose="02020603050405020304" pitchFamily="18" charset="0"/>
                <a:cs typeface="Times New Roman" panose="02020603050405020304" pitchFamily="18" charset="0"/>
              </a:rPr>
              <a:t> varchar2(15), </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err="1">
                <a:latin typeface="Calibri" panose="020F0502020204030204" pitchFamily="34" charset="0"/>
                <a:ea typeface="Times New Roman" panose="02020603050405020304" pitchFamily="18" charset="0"/>
                <a:cs typeface="Times New Roman" panose="02020603050405020304" pitchFamily="18" charset="0"/>
              </a:rPr>
              <a:t>tra_address</a:t>
            </a:r>
            <a:r>
              <a:rPr lang="en-US" dirty="0">
                <a:latin typeface="Calibri" panose="020F0502020204030204" pitchFamily="34" charset="0"/>
                <a:ea typeface="Times New Roman" panose="02020603050405020304" pitchFamily="18" charset="0"/>
                <a:cs typeface="Times New Roman" panose="02020603050405020304" pitchFamily="18" charset="0"/>
              </a:rPr>
              <a:t> varchar2(50),</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err="1">
                <a:latin typeface="Calibri" panose="020F0502020204030204" pitchFamily="34" charset="0"/>
                <a:ea typeface="Times New Roman" panose="02020603050405020304" pitchFamily="18" charset="0"/>
                <a:cs typeface="Times New Roman" panose="02020603050405020304" pitchFamily="18" charset="0"/>
              </a:rPr>
              <a:t>tra_salary</a:t>
            </a:r>
            <a:r>
              <a:rPr lang="en-US" dirty="0">
                <a:latin typeface="Calibri" panose="020F0502020204030204" pitchFamily="34" charset="0"/>
                <a:ea typeface="Times New Roman" panose="02020603050405020304" pitchFamily="18" charset="0"/>
                <a:cs typeface="Times New Roman" panose="02020603050405020304" pitchFamily="18" charset="0"/>
              </a:rPr>
              <a:t> number(6),</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err="1">
                <a:latin typeface="Calibri" panose="020F0502020204030204" pitchFamily="34" charset="0"/>
                <a:ea typeface="Times New Roman" panose="02020603050405020304" pitchFamily="18" charset="0"/>
                <a:cs typeface="Times New Roman" panose="02020603050405020304" pitchFamily="18" charset="0"/>
              </a:rPr>
              <a:t>tra_history</a:t>
            </a:r>
            <a:r>
              <a:rPr lang="en-US" dirty="0">
                <a:latin typeface="Calibri" panose="020F0502020204030204" pitchFamily="34" charset="0"/>
                <a:ea typeface="Times New Roman" panose="02020603050405020304" pitchFamily="18" charset="0"/>
                <a:cs typeface="Times New Roman" panose="02020603050405020304" pitchFamily="18" charset="0"/>
              </a:rPr>
              <a:t> varchar2(50),</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err="1">
                <a:latin typeface="Calibri" panose="020F0502020204030204" pitchFamily="34" charset="0"/>
                <a:ea typeface="Times New Roman" panose="02020603050405020304" pitchFamily="18" charset="0"/>
                <a:cs typeface="Times New Roman" panose="02020603050405020304" pitchFamily="18" charset="0"/>
              </a:rPr>
              <a:t>tra_workhour</a:t>
            </a:r>
            <a:r>
              <a:rPr lang="en-US" dirty="0">
                <a:latin typeface="Calibri" panose="020F0502020204030204" pitchFamily="34" charset="0"/>
                <a:ea typeface="Times New Roman" panose="02020603050405020304" pitchFamily="18" charset="0"/>
                <a:cs typeface="Times New Roman" panose="02020603050405020304" pitchFamily="18" charset="0"/>
              </a:rPr>
              <a:t> varchar2(5),</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err="1">
                <a:latin typeface="Calibri" panose="020F0502020204030204" pitchFamily="34" charset="0"/>
                <a:ea typeface="Times New Roman" panose="02020603050405020304" pitchFamily="18" charset="0"/>
                <a:cs typeface="Times New Roman" panose="02020603050405020304" pitchFamily="18" charset="0"/>
              </a:rPr>
              <a:t>tra_gender</a:t>
            </a:r>
            <a:r>
              <a:rPr lang="en-US" dirty="0">
                <a:latin typeface="Calibri" panose="020F0502020204030204" pitchFamily="34" charset="0"/>
                <a:ea typeface="Times New Roman" panose="02020603050405020304" pitchFamily="18" charset="0"/>
                <a:cs typeface="Times New Roman" panose="02020603050405020304" pitchFamily="18" charset="0"/>
              </a:rPr>
              <a:t> varchar2(10),</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err="1">
                <a:latin typeface="Calibri" panose="020F0502020204030204" pitchFamily="34" charset="0"/>
                <a:ea typeface="Times New Roman" panose="02020603050405020304" pitchFamily="18" charset="0"/>
                <a:cs typeface="Times New Roman" panose="02020603050405020304" pitchFamily="18" charset="0"/>
              </a:rPr>
              <a:t>tra_phone</a:t>
            </a:r>
            <a:r>
              <a:rPr lang="en-US" dirty="0">
                <a:latin typeface="Calibri" panose="020F0502020204030204" pitchFamily="34" charset="0"/>
                <a:ea typeface="Times New Roman" panose="02020603050405020304" pitchFamily="18" charset="0"/>
                <a:cs typeface="Times New Roman" panose="02020603050405020304" pitchFamily="18" charset="0"/>
              </a:rPr>
              <a:t> number(15</a:t>
            </a:r>
            <a:r>
              <a:rPr lang="en-US" dirty="0" smtClean="0">
                <a:latin typeface="Calibri" panose="020F0502020204030204" pitchFamily="34" charset="0"/>
                <a:ea typeface="Times New Roman" panose="02020603050405020304" pitchFamily="18" charset="0"/>
                <a:cs typeface="Times New Roman" panose="02020603050405020304" pitchFamily="18" charset="0"/>
              </a:rPr>
              <a:t>));</a:t>
            </a:r>
          </a:p>
          <a:p>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smtClean="0">
              <a:latin typeface="Calibri" panose="020F0502020204030204" pitchFamily="34" charset="0"/>
              <a:ea typeface="Times New Roman" panose="02020603050405020304" pitchFamily="18" charset="0"/>
              <a:cs typeface="Times New Roman" panose="02020603050405020304" pitchFamily="18" charset="0"/>
            </a:endParaRPr>
          </a:p>
          <a:p>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dirty="0">
                <a:latin typeface="Calibri" panose="020F0502020204030204" pitchFamily="34" charset="0"/>
                <a:ea typeface="Times New Roman" panose="02020603050405020304" pitchFamily="18" charset="0"/>
                <a:cs typeface="Times New Roman" panose="02020603050405020304" pitchFamily="18" charset="0"/>
              </a:rPr>
              <a:t>Creating </a:t>
            </a:r>
            <a:r>
              <a:rPr lang="en-US" b="1" i="1" dirty="0" err="1">
                <a:latin typeface="Calibri" panose="020F0502020204030204" pitchFamily="34" charset="0"/>
                <a:ea typeface="Times New Roman" panose="02020603050405020304" pitchFamily="18" charset="0"/>
                <a:cs typeface="Times New Roman" panose="02020603050405020304" pitchFamily="18" charset="0"/>
              </a:rPr>
              <a:t>Patient_Doc_nur</a:t>
            </a:r>
            <a:r>
              <a:rPr lang="en-US" dirty="0">
                <a:latin typeface="Calibri" panose="020F0502020204030204" pitchFamily="34" charset="0"/>
                <a:ea typeface="Times New Roman" panose="02020603050405020304" pitchFamily="18" charset="0"/>
                <a:cs typeface="Times New Roman" panose="02020603050405020304" pitchFamily="18" charset="0"/>
              </a:rPr>
              <a:t> table</a:t>
            </a:r>
            <a:r>
              <a:rPr lang="en-US" dirty="0" smtClean="0">
                <a:latin typeface="Calibri" panose="020F0502020204030204" pitchFamily="34" charset="0"/>
                <a:ea typeface="Times New Roman" panose="02020603050405020304" pitchFamily="18" charset="0"/>
                <a:cs typeface="Times New Roman" panose="02020603050405020304" pitchFamily="18" charset="0"/>
              </a:rPr>
              <a:t>:-</a:t>
            </a:r>
          </a:p>
          <a:p>
            <a:pPr lvl="0" defTabSz="914400" eaLnBrk="0" fontAlgn="base" hangingPunct="0">
              <a:spcBef>
                <a:spcPct val="0"/>
              </a:spcBef>
              <a:spcAft>
                <a:spcPct val="0"/>
              </a:spcAft>
            </a:pPr>
            <a:endParaRPr lang="en-US" dirty="0"/>
          </a:p>
          <a:p>
            <a:pPr lvl="0" defTabSz="914400" eaLnBrk="0" fontAlgn="base" hangingPunct="0">
              <a:spcBef>
                <a:spcPct val="0"/>
              </a:spcBef>
              <a:spcAft>
                <a:spcPct val="0"/>
              </a:spcAft>
            </a:pPr>
            <a:r>
              <a:rPr lang="en-US" dirty="0">
                <a:latin typeface="Calibri" panose="020F0502020204030204" pitchFamily="34" charset="0"/>
                <a:ea typeface="Times New Roman" panose="02020603050405020304" pitchFamily="18" charset="0"/>
                <a:cs typeface="Times New Roman" panose="02020603050405020304" pitchFamily="18" charset="0"/>
              </a:rPr>
              <a:t>create table </a:t>
            </a:r>
            <a:r>
              <a:rPr lang="en-US" dirty="0" err="1">
                <a:latin typeface="Calibri" panose="020F0502020204030204" pitchFamily="34" charset="0"/>
                <a:ea typeface="Times New Roman" panose="02020603050405020304" pitchFamily="18" charset="0"/>
                <a:cs typeface="Times New Roman" panose="02020603050405020304" pitchFamily="18" charset="0"/>
              </a:rPr>
              <a:t>patient_doc_nur</a:t>
            </a:r>
            <a:r>
              <a:rPr lang="en-US" dirty="0">
                <a:latin typeface="Calibri" panose="020F0502020204030204" pitchFamily="34" charset="0"/>
                <a:ea typeface="Times New Roman" panose="02020603050405020304" pitchFamily="18" charset="0"/>
                <a:cs typeface="Times New Roman" panose="02020603050405020304" pitchFamily="18" charset="0"/>
              </a:rPr>
              <a:t>(</a:t>
            </a:r>
            <a:endParaRPr lang="en-US" dirty="0"/>
          </a:p>
          <a:p>
            <a:pPr lvl="0" defTabSz="914400" eaLnBrk="0" fontAlgn="base" hangingPunct="0">
              <a:spcBef>
                <a:spcPct val="0"/>
              </a:spcBef>
              <a:spcAft>
                <a:spcPct val="0"/>
              </a:spcAft>
            </a:pPr>
            <a:r>
              <a:rPr lang="en-US" dirty="0" err="1">
                <a:latin typeface="Calibri" panose="020F0502020204030204" pitchFamily="34" charset="0"/>
                <a:ea typeface="Times New Roman" panose="02020603050405020304" pitchFamily="18" charset="0"/>
                <a:cs typeface="Times New Roman" panose="02020603050405020304" pitchFamily="18" charset="0"/>
              </a:rPr>
              <a:t>patient_id</a:t>
            </a:r>
            <a:r>
              <a:rPr lang="en-US" dirty="0">
                <a:latin typeface="Calibri" panose="020F0502020204030204" pitchFamily="34" charset="0"/>
                <a:ea typeface="Times New Roman" panose="02020603050405020304" pitchFamily="18" charset="0"/>
                <a:cs typeface="Times New Roman" panose="02020603050405020304" pitchFamily="18" charset="0"/>
              </a:rPr>
              <a:t> number(10),</a:t>
            </a:r>
            <a:endParaRPr lang="en-US" dirty="0"/>
          </a:p>
          <a:p>
            <a:pPr lvl="0" defTabSz="914400" eaLnBrk="0" fontAlgn="base" hangingPunct="0">
              <a:spcBef>
                <a:spcPct val="0"/>
              </a:spcBef>
              <a:spcAft>
                <a:spcPct val="0"/>
              </a:spcAft>
            </a:pPr>
            <a:r>
              <a:rPr lang="en-US" dirty="0" err="1">
                <a:latin typeface="Calibri" panose="020F0502020204030204" pitchFamily="34" charset="0"/>
                <a:ea typeface="Times New Roman" panose="02020603050405020304" pitchFamily="18" charset="0"/>
                <a:cs typeface="Times New Roman" panose="02020603050405020304" pitchFamily="18" charset="0"/>
              </a:rPr>
              <a:t>doc_id</a:t>
            </a:r>
            <a:r>
              <a:rPr lang="en-US" dirty="0">
                <a:latin typeface="Calibri" panose="020F0502020204030204" pitchFamily="34" charset="0"/>
                <a:ea typeface="Times New Roman" panose="02020603050405020304" pitchFamily="18" charset="0"/>
                <a:cs typeface="Times New Roman" panose="02020603050405020304" pitchFamily="18" charset="0"/>
              </a:rPr>
              <a:t> number(10),</a:t>
            </a:r>
            <a:endParaRPr lang="en-US" dirty="0"/>
          </a:p>
          <a:p>
            <a:pPr lvl="0" defTabSz="914400" eaLnBrk="0" fontAlgn="base" hangingPunct="0">
              <a:spcBef>
                <a:spcPct val="0"/>
              </a:spcBef>
              <a:spcAft>
                <a:spcPct val="0"/>
              </a:spcAft>
            </a:pPr>
            <a:r>
              <a:rPr lang="en-US" dirty="0" err="1">
                <a:latin typeface="Calibri" panose="020F0502020204030204" pitchFamily="34" charset="0"/>
                <a:ea typeface="Times New Roman" panose="02020603050405020304" pitchFamily="18" charset="0"/>
                <a:cs typeface="Times New Roman" panose="02020603050405020304" pitchFamily="18" charset="0"/>
              </a:rPr>
              <a:t>nur_id</a:t>
            </a:r>
            <a:r>
              <a:rPr lang="en-US" dirty="0">
                <a:latin typeface="Calibri" panose="020F0502020204030204" pitchFamily="34" charset="0"/>
                <a:ea typeface="Times New Roman" panose="02020603050405020304" pitchFamily="18" charset="0"/>
                <a:cs typeface="Times New Roman" panose="02020603050405020304" pitchFamily="18" charset="0"/>
              </a:rPr>
              <a:t> number(10));</a:t>
            </a:r>
            <a:endParaRPr lang="en-US" dirty="0"/>
          </a:p>
          <a:p>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4622772" y="4301544"/>
            <a:ext cx="4285859" cy="2207158"/>
          </a:xfrm>
          <a:prstGeom prst="rect">
            <a:avLst/>
          </a:prstGeom>
        </p:spPr>
      </p:pic>
    </p:spTree>
    <p:extLst>
      <p:ext uri="{BB962C8B-B14F-4D97-AF65-F5344CB8AC3E}">
        <p14:creationId xmlns:p14="http://schemas.microsoft.com/office/powerpoint/2010/main" val="2972203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191"/>
          <p:cNvPicPr>
            <a:picLocks noChangeAspect="1" noChangeArrowheads="1"/>
          </p:cNvPicPr>
          <p:nvPr/>
        </p:nvPicPr>
        <p:blipFill>
          <a:blip r:embed="rId2">
            <a:extLst>
              <a:ext uri="{28A0092B-C50C-407E-A947-70E740481C1C}">
                <a14:useLocalDpi xmlns:a14="http://schemas.microsoft.com/office/drawing/2010/main" val="0"/>
              </a:ext>
            </a:extLst>
          </a:blip>
          <a:srcRect t="41051" r="29166" b="10776"/>
          <a:stretch>
            <a:fillRect/>
          </a:stretch>
        </p:blipFill>
        <p:spPr bwMode="auto">
          <a:xfrm>
            <a:off x="4566366" y="148826"/>
            <a:ext cx="4210050" cy="294926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1412027" y="0"/>
            <a:ext cx="2759666" cy="7048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Creating </a:t>
            </a:r>
            <a:r>
              <a:rPr kumimoji="0" lang="en-US" b="1" i="1" u="none" strike="noStrike" cap="none" normalizeH="0" baseline="0" dirty="0" smtClean="0">
                <a:ln>
                  <a:noFill/>
                </a:ln>
                <a:solidFill>
                  <a:schemeClr val="accent1"/>
                </a:solidFill>
                <a:effectLst/>
                <a:latin typeface="Calibri" panose="020F0502020204030204" pitchFamily="34" charset="0"/>
                <a:ea typeface="Times New Roman" panose="02020603050405020304" pitchFamily="18" charset="0"/>
                <a:cs typeface="Times New Roman" panose="02020603050405020304" pitchFamily="18" charset="0"/>
              </a:rPr>
              <a:t>Nurse</a:t>
            </a:r>
            <a:r>
              <a:rPr kumimoji="0" lang="en-US"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table</a:t>
            </a:r>
            <a:r>
              <a:rPr kumimoji="0" lang="en-US"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create table nurse(</a:t>
            </a:r>
            <a:endParaRPr kumimoji="0" lang="en-US" b="0" i="0" u="none" strike="noStrike" cap="none" normalizeH="0" baseline="0" dirty="0" smtClean="0">
              <a:ln>
                <a:noFill/>
              </a:ln>
              <a:solidFill>
                <a:schemeClr val="tx1"/>
              </a:solidFill>
              <a:effectLst/>
            </a:endParaRPr>
          </a:p>
          <a:p>
            <a:pPr lvl="0" defTabSz="914400" eaLnBrk="0" fontAlgn="base" hangingPunct="0">
              <a:spcBef>
                <a:spcPct val="0"/>
              </a:spcBef>
              <a:spcAft>
                <a:spcPct val="0"/>
              </a:spcAft>
            </a:pPr>
            <a:r>
              <a:rPr kumimoji="0" lang="en-US" b="0" i="0" u="none" strike="noStrike" cap="none" normalizeH="0" baseline="0" dirty="0" err="1"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nur_id</a:t>
            </a:r>
            <a:r>
              <a:rPr kumimoji="0" lang="en-US"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number(10</a:t>
            </a:r>
            <a:r>
              <a:rPr kumimoji="0" lang="en-US"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dirty="0">
                <a:latin typeface="Calibri" panose="020F0502020204030204" pitchFamily="34" charset="0"/>
                <a:ea typeface="Times New Roman" panose="02020603050405020304" pitchFamily="18" charset="0"/>
                <a:cs typeface="Times New Roman" panose="02020603050405020304" pitchFamily="18" charset="0"/>
              </a:rPr>
              <a:t> </a:t>
            </a:r>
            <a:endParaRPr lang="en-US" dirty="0" smtClean="0">
              <a:latin typeface="Calibri" panose="020F0502020204030204" pitchFamily="34" charset="0"/>
              <a:ea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dirty="0" err="1" smtClean="0">
                <a:latin typeface="Calibri" panose="020F0502020204030204" pitchFamily="34" charset="0"/>
                <a:ea typeface="Times New Roman" panose="02020603050405020304" pitchFamily="18" charset="0"/>
                <a:cs typeface="Times New Roman" panose="02020603050405020304" pitchFamily="18" charset="0"/>
              </a:rPr>
              <a:t>nur_name</a:t>
            </a:r>
            <a:r>
              <a:rPr lang="en-US" dirty="0" smtClean="0">
                <a:latin typeface="Calibri" panose="020F0502020204030204" pitchFamily="34" charset="0"/>
                <a:ea typeface="Times New Roman" panose="02020603050405020304" pitchFamily="18" charset="0"/>
                <a:cs typeface="Times New Roman" panose="02020603050405020304" pitchFamily="18" charset="0"/>
              </a:rPr>
              <a:t> </a:t>
            </a:r>
            <a:r>
              <a:rPr lang="en-US" dirty="0">
                <a:latin typeface="Calibri" panose="020F0502020204030204" pitchFamily="34" charset="0"/>
                <a:ea typeface="Times New Roman" panose="02020603050405020304" pitchFamily="18" charset="0"/>
                <a:cs typeface="Times New Roman" panose="02020603050405020304" pitchFamily="18" charset="0"/>
              </a:rPr>
              <a:t>varchar2(15), </a:t>
            </a:r>
            <a:endParaRPr lang="en-US" sz="1400" dirty="0"/>
          </a:p>
          <a:p>
            <a:pPr lvl="0" defTabSz="914400" eaLnBrk="0" fontAlgn="base" hangingPunct="0">
              <a:spcBef>
                <a:spcPct val="0"/>
              </a:spcBef>
              <a:spcAft>
                <a:spcPct val="0"/>
              </a:spcAft>
            </a:pPr>
            <a:r>
              <a:rPr lang="en-US" dirty="0" err="1">
                <a:latin typeface="Calibri" panose="020F0502020204030204" pitchFamily="34" charset="0"/>
                <a:ea typeface="Times New Roman" panose="02020603050405020304" pitchFamily="18" charset="0"/>
                <a:cs typeface="Times New Roman" panose="02020603050405020304" pitchFamily="18" charset="0"/>
              </a:rPr>
              <a:t>nur_address</a:t>
            </a:r>
            <a:r>
              <a:rPr lang="en-US" dirty="0">
                <a:latin typeface="Calibri" panose="020F0502020204030204" pitchFamily="34" charset="0"/>
                <a:ea typeface="Times New Roman" panose="02020603050405020304" pitchFamily="18" charset="0"/>
                <a:cs typeface="Times New Roman" panose="02020603050405020304" pitchFamily="18" charset="0"/>
              </a:rPr>
              <a:t> varchar2(50),</a:t>
            </a:r>
            <a:endParaRPr lang="en-US" sz="1400" dirty="0"/>
          </a:p>
          <a:p>
            <a:pPr lvl="0" defTabSz="914400" eaLnBrk="0" fontAlgn="base" hangingPunct="0">
              <a:spcBef>
                <a:spcPct val="0"/>
              </a:spcBef>
              <a:spcAft>
                <a:spcPct val="0"/>
              </a:spcAft>
            </a:pPr>
            <a:r>
              <a:rPr lang="en-US" dirty="0" err="1">
                <a:latin typeface="Calibri" panose="020F0502020204030204" pitchFamily="34" charset="0"/>
                <a:ea typeface="Times New Roman" panose="02020603050405020304" pitchFamily="18" charset="0"/>
                <a:cs typeface="Times New Roman" panose="02020603050405020304" pitchFamily="18" charset="0"/>
              </a:rPr>
              <a:t>nur_salary</a:t>
            </a:r>
            <a:r>
              <a:rPr lang="en-US" dirty="0">
                <a:latin typeface="Calibri" panose="020F0502020204030204" pitchFamily="34" charset="0"/>
                <a:ea typeface="Times New Roman" panose="02020603050405020304" pitchFamily="18" charset="0"/>
                <a:cs typeface="Times New Roman" panose="02020603050405020304" pitchFamily="18" charset="0"/>
              </a:rPr>
              <a:t> number(6),</a:t>
            </a:r>
            <a:endParaRPr lang="en-US" sz="1400" dirty="0"/>
          </a:p>
          <a:p>
            <a:pPr lvl="0" defTabSz="914400" eaLnBrk="0" fontAlgn="base" hangingPunct="0">
              <a:spcBef>
                <a:spcPct val="0"/>
              </a:spcBef>
              <a:spcAft>
                <a:spcPct val="0"/>
              </a:spcAft>
            </a:pPr>
            <a:r>
              <a:rPr lang="en-US" dirty="0" err="1">
                <a:latin typeface="Calibri" panose="020F0502020204030204" pitchFamily="34" charset="0"/>
                <a:ea typeface="Times New Roman" panose="02020603050405020304" pitchFamily="18" charset="0"/>
                <a:cs typeface="Times New Roman" panose="02020603050405020304" pitchFamily="18" charset="0"/>
              </a:rPr>
              <a:t>nur_history</a:t>
            </a:r>
            <a:r>
              <a:rPr lang="en-US" dirty="0">
                <a:latin typeface="Calibri" panose="020F0502020204030204" pitchFamily="34" charset="0"/>
                <a:ea typeface="Times New Roman" panose="02020603050405020304" pitchFamily="18" charset="0"/>
                <a:cs typeface="Times New Roman" panose="02020603050405020304" pitchFamily="18" charset="0"/>
              </a:rPr>
              <a:t> varchar2(50),</a:t>
            </a:r>
            <a:endParaRPr lang="en-US" sz="1400" dirty="0"/>
          </a:p>
          <a:p>
            <a:pPr lvl="0" defTabSz="914400" eaLnBrk="0" fontAlgn="base" hangingPunct="0">
              <a:spcBef>
                <a:spcPct val="0"/>
              </a:spcBef>
              <a:spcAft>
                <a:spcPct val="0"/>
              </a:spcAft>
            </a:pPr>
            <a:r>
              <a:rPr lang="en-US" dirty="0" err="1">
                <a:latin typeface="Calibri" panose="020F0502020204030204" pitchFamily="34" charset="0"/>
                <a:ea typeface="Times New Roman" panose="02020603050405020304" pitchFamily="18" charset="0"/>
                <a:cs typeface="Times New Roman" panose="02020603050405020304" pitchFamily="18" charset="0"/>
              </a:rPr>
              <a:t>nur_workhour</a:t>
            </a:r>
            <a:r>
              <a:rPr lang="en-US" dirty="0">
                <a:latin typeface="Calibri" panose="020F0502020204030204" pitchFamily="34" charset="0"/>
                <a:ea typeface="Times New Roman" panose="02020603050405020304" pitchFamily="18" charset="0"/>
                <a:cs typeface="Times New Roman" panose="02020603050405020304" pitchFamily="18" charset="0"/>
              </a:rPr>
              <a:t> varchar2(5),</a:t>
            </a:r>
            <a:endParaRPr lang="en-US" sz="1400" dirty="0"/>
          </a:p>
          <a:p>
            <a:pPr lvl="0" defTabSz="914400" eaLnBrk="0" fontAlgn="base" hangingPunct="0">
              <a:spcBef>
                <a:spcPct val="0"/>
              </a:spcBef>
              <a:spcAft>
                <a:spcPct val="0"/>
              </a:spcAft>
            </a:pPr>
            <a:r>
              <a:rPr lang="en-US" dirty="0" err="1">
                <a:latin typeface="Calibri" panose="020F0502020204030204" pitchFamily="34" charset="0"/>
                <a:ea typeface="Times New Roman" panose="02020603050405020304" pitchFamily="18" charset="0"/>
                <a:cs typeface="Times New Roman" panose="02020603050405020304" pitchFamily="18" charset="0"/>
              </a:rPr>
              <a:t>nur_gender</a:t>
            </a:r>
            <a:r>
              <a:rPr lang="en-US" dirty="0">
                <a:latin typeface="Calibri" panose="020F0502020204030204" pitchFamily="34" charset="0"/>
                <a:ea typeface="Times New Roman" panose="02020603050405020304" pitchFamily="18" charset="0"/>
                <a:cs typeface="Times New Roman" panose="02020603050405020304" pitchFamily="18" charset="0"/>
              </a:rPr>
              <a:t> varchar2(10),</a:t>
            </a:r>
            <a:endParaRPr lang="en-US" sz="1400" dirty="0"/>
          </a:p>
          <a:p>
            <a:pPr lvl="0" defTabSz="914400" eaLnBrk="0" fontAlgn="base" hangingPunct="0">
              <a:spcBef>
                <a:spcPct val="0"/>
              </a:spcBef>
              <a:spcAft>
                <a:spcPct val="0"/>
              </a:spcAft>
            </a:pPr>
            <a:r>
              <a:rPr lang="en-US" dirty="0" err="1">
                <a:latin typeface="Calibri" panose="020F0502020204030204" pitchFamily="34" charset="0"/>
                <a:ea typeface="Times New Roman" panose="02020603050405020304" pitchFamily="18" charset="0"/>
                <a:cs typeface="Times New Roman" panose="02020603050405020304" pitchFamily="18" charset="0"/>
              </a:rPr>
              <a:t>nur_phone</a:t>
            </a:r>
            <a:r>
              <a:rPr lang="en-US" dirty="0">
                <a:latin typeface="Calibri" panose="020F0502020204030204" pitchFamily="34" charset="0"/>
                <a:ea typeface="Times New Roman" panose="02020603050405020304" pitchFamily="18" charset="0"/>
                <a:cs typeface="Times New Roman" panose="02020603050405020304" pitchFamily="18" charset="0"/>
              </a:rPr>
              <a:t> number(15</a:t>
            </a:r>
            <a:r>
              <a:rPr lang="en-US" dirty="0" smtClean="0">
                <a:latin typeface="Calibri" panose="020F0502020204030204" pitchFamily="34" charset="0"/>
                <a:ea typeface="Times New Roman" panose="02020603050405020304" pitchFamily="18" charset="0"/>
                <a:cs typeface="Times New Roman" panose="02020603050405020304" pitchFamily="18" charset="0"/>
              </a:rPr>
              <a:t>));</a:t>
            </a:r>
          </a:p>
          <a:p>
            <a:pPr lvl="0" defTabSz="914400" eaLnBrk="0" fontAlgn="base" hangingPunct="0">
              <a:spcBef>
                <a:spcPct val="0"/>
              </a:spcBef>
              <a:spcAft>
                <a:spcPct val="0"/>
              </a:spcAft>
            </a:pPr>
            <a:endParaRPr lang="en-US" sz="1400" dirty="0">
              <a:latin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pPr>
            <a:endParaRPr lang="en-US" sz="1400" dirty="0" smtClean="0">
              <a:latin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r>
              <a:rPr lang="en-US" dirty="0">
                <a:latin typeface="Calibri" panose="020F0502020204030204" pitchFamily="34" charset="0"/>
                <a:ea typeface="Times New Roman" panose="02020603050405020304" pitchFamily="18" charset="0"/>
                <a:cs typeface="Times New Roman" panose="02020603050405020304" pitchFamily="18" charset="0"/>
              </a:rPr>
              <a:t>Creating </a:t>
            </a:r>
            <a:r>
              <a:rPr lang="en-US" b="1" i="1" dirty="0">
                <a:solidFill>
                  <a:schemeClr val="accent1"/>
                </a:solidFill>
                <a:latin typeface="Calibri" panose="020F0502020204030204" pitchFamily="34" charset="0"/>
                <a:ea typeface="Times New Roman" panose="02020603050405020304" pitchFamily="18" charset="0"/>
                <a:cs typeface="Times New Roman" panose="02020603050405020304" pitchFamily="18" charset="0"/>
              </a:rPr>
              <a:t>Pharmacist</a:t>
            </a:r>
            <a:r>
              <a:rPr lang="en-US" dirty="0">
                <a:latin typeface="Calibri" panose="020F0502020204030204" pitchFamily="34" charset="0"/>
                <a:ea typeface="Times New Roman" panose="02020603050405020304" pitchFamily="18" charset="0"/>
                <a:cs typeface="Times New Roman" panose="02020603050405020304" pitchFamily="18" charset="0"/>
              </a:rPr>
              <a:t> table:-</a:t>
            </a:r>
            <a:endParaRPr lang="en-US" dirty="0">
              <a:latin typeface="Arial" panose="020B0604020202020204" pitchFamily="34" charset="0"/>
            </a:endParaRPr>
          </a:p>
          <a:p>
            <a:pPr lvl="0" defTabSz="914400" eaLnBrk="0" fontAlgn="base" hangingPunct="0">
              <a:spcBef>
                <a:spcPct val="0"/>
              </a:spcBef>
              <a:spcAft>
                <a:spcPct val="0"/>
              </a:spcAft>
            </a:pPr>
            <a:endParaRPr lang="en-US" sz="1400" dirty="0"/>
          </a:p>
          <a:p>
            <a:r>
              <a:rPr lang="en-US" dirty="0">
                <a:latin typeface="Calibri" panose="020F0502020204030204" pitchFamily="34" charset="0"/>
                <a:ea typeface="Times New Roman" panose="02020603050405020304" pitchFamily="18" charset="0"/>
                <a:cs typeface="Times New Roman" panose="02020603050405020304" pitchFamily="18" charset="0"/>
              </a:rPr>
              <a:t>create table pharmacist(</a:t>
            </a:r>
          </a:p>
          <a:p>
            <a:r>
              <a:rPr lang="en-US" dirty="0" err="1">
                <a:latin typeface="Calibri" panose="020F0502020204030204" pitchFamily="34" charset="0"/>
                <a:ea typeface="Times New Roman" panose="02020603050405020304" pitchFamily="18" charset="0"/>
                <a:cs typeface="Times New Roman" panose="02020603050405020304" pitchFamily="18" charset="0"/>
              </a:rPr>
              <a:t>pha_id</a:t>
            </a:r>
            <a:r>
              <a:rPr lang="en-US" dirty="0">
                <a:latin typeface="Calibri" panose="020F0502020204030204" pitchFamily="34" charset="0"/>
                <a:ea typeface="Times New Roman" panose="02020603050405020304" pitchFamily="18" charset="0"/>
                <a:cs typeface="Times New Roman" panose="02020603050405020304" pitchFamily="18" charset="0"/>
              </a:rPr>
              <a:t> number(10),</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err="1">
                <a:latin typeface="Calibri" panose="020F0502020204030204" pitchFamily="34" charset="0"/>
                <a:ea typeface="Times New Roman" panose="02020603050405020304" pitchFamily="18" charset="0"/>
                <a:cs typeface="Times New Roman" panose="02020603050405020304" pitchFamily="18" charset="0"/>
              </a:rPr>
              <a:t>pha_name</a:t>
            </a:r>
            <a:r>
              <a:rPr lang="en-US" dirty="0">
                <a:latin typeface="Calibri" panose="020F0502020204030204" pitchFamily="34" charset="0"/>
                <a:ea typeface="Times New Roman" panose="02020603050405020304" pitchFamily="18" charset="0"/>
                <a:cs typeface="Times New Roman" panose="02020603050405020304" pitchFamily="18" charset="0"/>
              </a:rPr>
              <a:t> varchar2(15), </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err="1">
                <a:latin typeface="Calibri" panose="020F0502020204030204" pitchFamily="34" charset="0"/>
                <a:ea typeface="Times New Roman" panose="02020603050405020304" pitchFamily="18" charset="0"/>
                <a:cs typeface="Times New Roman" panose="02020603050405020304" pitchFamily="18" charset="0"/>
              </a:rPr>
              <a:t>pha_address</a:t>
            </a:r>
            <a:r>
              <a:rPr lang="en-US" dirty="0">
                <a:latin typeface="Calibri" panose="020F0502020204030204" pitchFamily="34" charset="0"/>
                <a:ea typeface="Times New Roman" panose="02020603050405020304" pitchFamily="18" charset="0"/>
                <a:cs typeface="Times New Roman" panose="02020603050405020304" pitchFamily="18" charset="0"/>
              </a:rPr>
              <a:t> varchar2(50</a:t>
            </a:r>
            <a:r>
              <a:rPr lang="en-US" dirty="0" smtClean="0">
                <a:latin typeface="Calibri" panose="020F0502020204030204" pitchFamily="34" charset="0"/>
                <a:ea typeface="Times New Roman" panose="02020603050405020304" pitchFamily="18" charset="0"/>
                <a:cs typeface="Times New Roman" panose="02020603050405020304" pitchFamily="18" charset="0"/>
              </a:rPr>
              <a:t>),</a:t>
            </a:r>
          </a:p>
          <a:p>
            <a:pPr lvl="0" defTabSz="914400" eaLnBrk="0" fontAlgn="base" hangingPunct="0">
              <a:spcBef>
                <a:spcPct val="0"/>
              </a:spcBef>
              <a:spcAft>
                <a:spcPct val="0"/>
              </a:spcAft>
            </a:pPr>
            <a:r>
              <a:rPr lang="en-US" dirty="0" err="1">
                <a:latin typeface="Calibri" panose="020F0502020204030204" pitchFamily="34" charset="0"/>
                <a:ea typeface="Times New Roman" panose="02020603050405020304" pitchFamily="18" charset="0"/>
                <a:cs typeface="Times New Roman" panose="02020603050405020304" pitchFamily="18" charset="0"/>
              </a:rPr>
              <a:t>pha_salary</a:t>
            </a:r>
            <a:r>
              <a:rPr lang="en-US" dirty="0">
                <a:latin typeface="Calibri" panose="020F0502020204030204" pitchFamily="34" charset="0"/>
                <a:ea typeface="Times New Roman" panose="02020603050405020304" pitchFamily="18" charset="0"/>
                <a:cs typeface="Times New Roman" panose="02020603050405020304" pitchFamily="18" charset="0"/>
              </a:rPr>
              <a:t> number(6),</a:t>
            </a:r>
            <a:endParaRPr lang="en-US" dirty="0"/>
          </a:p>
          <a:p>
            <a:pPr lvl="0" defTabSz="914400" eaLnBrk="0" fontAlgn="base" hangingPunct="0">
              <a:spcBef>
                <a:spcPct val="0"/>
              </a:spcBef>
              <a:spcAft>
                <a:spcPct val="0"/>
              </a:spcAft>
            </a:pPr>
            <a:r>
              <a:rPr lang="en-US" dirty="0" err="1">
                <a:latin typeface="Calibri" panose="020F0502020204030204" pitchFamily="34" charset="0"/>
                <a:ea typeface="Times New Roman" panose="02020603050405020304" pitchFamily="18" charset="0"/>
                <a:cs typeface="Times New Roman" panose="02020603050405020304" pitchFamily="18" charset="0"/>
              </a:rPr>
              <a:t>pha_history</a:t>
            </a:r>
            <a:r>
              <a:rPr lang="en-US" dirty="0">
                <a:latin typeface="Calibri" panose="020F0502020204030204" pitchFamily="34" charset="0"/>
                <a:ea typeface="Times New Roman" panose="02020603050405020304" pitchFamily="18" charset="0"/>
                <a:cs typeface="Times New Roman" panose="02020603050405020304" pitchFamily="18" charset="0"/>
              </a:rPr>
              <a:t> varchar2(50),</a:t>
            </a:r>
            <a:endParaRPr lang="en-US" dirty="0"/>
          </a:p>
          <a:p>
            <a:pPr lvl="0" defTabSz="914400" eaLnBrk="0" fontAlgn="base" hangingPunct="0">
              <a:spcBef>
                <a:spcPct val="0"/>
              </a:spcBef>
              <a:spcAft>
                <a:spcPct val="0"/>
              </a:spcAft>
            </a:pPr>
            <a:r>
              <a:rPr lang="en-US" dirty="0" err="1">
                <a:latin typeface="Calibri" panose="020F0502020204030204" pitchFamily="34" charset="0"/>
                <a:ea typeface="Times New Roman" panose="02020603050405020304" pitchFamily="18" charset="0"/>
                <a:cs typeface="Times New Roman" panose="02020603050405020304" pitchFamily="18" charset="0"/>
              </a:rPr>
              <a:t>pha_workhour</a:t>
            </a:r>
            <a:r>
              <a:rPr lang="en-US" dirty="0">
                <a:latin typeface="Calibri" panose="020F0502020204030204" pitchFamily="34" charset="0"/>
                <a:ea typeface="Times New Roman" panose="02020603050405020304" pitchFamily="18" charset="0"/>
                <a:cs typeface="Times New Roman" panose="02020603050405020304" pitchFamily="18" charset="0"/>
              </a:rPr>
              <a:t> varchar2(5),</a:t>
            </a:r>
            <a:endParaRPr lang="en-US" dirty="0"/>
          </a:p>
          <a:p>
            <a:pPr lvl="0" defTabSz="914400" eaLnBrk="0" fontAlgn="base" hangingPunct="0">
              <a:spcBef>
                <a:spcPct val="0"/>
              </a:spcBef>
              <a:spcAft>
                <a:spcPct val="0"/>
              </a:spcAft>
            </a:pPr>
            <a:r>
              <a:rPr lang="en-US" dirty="0" err="1">
                <a:latin typeface="Calibri" panose="020F0502020204030204" pitchFamily="34" charset="0"/>
                <a:ea typeface="Times New Roman" panose="02020603050405020304" pitchFamily="18" charset="0"/>
                <a:cs typeface="Times New Roman" panose="02020603050405020304" pitchFamily="18" charset="0"/>
              </a:rPr>
              <a:t>pha_gender</a:t>
            </a:r>
            <a:r>
              <a:rPr lang="en-US" dirty="0">
                <a:latin typeface="Calibri" panose="020F0502020204030204" pitchFamily="34" charset="0"/>
                <a:ea typeface="Times New Roman" panose="02020603050405020304" pitchFamily="18" charset="0"/>
                <a:cs typeface="Times New Roman" panose="02020603050405020304" pitchFamily="18" charset="0"/>
              </a:rPr>
              <a:t> varchar2(10),</a:t>
            </a:r>
            <a:endParaRPr lang="en-US" dirty="0"/>
          </a:p>
          <a:p>
            <a:pPr lvl="0" defTabSz="914400" eaLnBrk="0" fontAlgn="base" hangingPunct="0">
              <a:spcBef>
                <a:spcPct val="0"/>
              </a:spcBef>
              <a:spcAft>
                <a:spcPct val="0"/>
              </a:spcAft>
            </a:pPr>
            <a:r>
              <a:rPr lang="en-US" dirty="0" err="1">
                <a:latin typeface="Calibri" panose="020F0502020204030204" pitchFamily="34" charset="0"/>
                <a:ea typeface="Times New Roman" panose="02020603050405020304" pitchFamily="18" charset="0"/>
                <a:cs typeface="Times New Roman" panose="02020603050405020304" pitchFamily="18" charset="0"/>
              </a:rPr>
              <a:t>pha_phone</a:t>
            </a:r>
            <a:r>
              <a:rPr lang="en-US" dirty="0">
                <a:latin typeface="Calibri" panose="020F0502020204030204" pitchFamily="34" charset="0"/>
                <a:ea typeface="Times New Roman" panose="02020603050405020304" pitchFamily="18" charset="0"/>
                <a:cs typeface="Times New Roman" panose="02020603050405020304" pitchFamily="18" charset="0"/>
              </a:rPr>
              <a:t> number(15));</a:t>
            </a:r>
            <a:endParaRPr lang="en-US" dirty="0"/>
          </a:p>
          <a:p>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4566366" y="3620959"/>
            <a:ext cx="4237087" cy="2844235"/>
          </a:xfrm>
          <a:prstGeom prst="rect">
            <a:avLst/>
          </a:prstGeom>
        </p:spPr>
      </p:pic>
    </p:spTree>
    <p:extLst>
      <p:ext uri="{BB962C8B-B14F-4D97-AF65-F5344CB8AC3E}">
        <p14:creationId xmlns:p14="http://schemas.microsoft.com/office/powerpoint/2010/main" val="21346168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193"/>
          <p:cNvPicPr>
            <a:picLocks noChangeAspect="1" noChangeArrowheads="1"/>
          </p:cNvPicPr>
          <p:nvPr/>
        </p:nvPicPr>
        <p:blipFill>
          <a:blip r:embed="rId2">
            <a:extLst>
              <a:ext uri="{28A0092B-C50C-407E-A947-70E740481C1C}">
                <a14:useLocalDpi xmlns:a14="http://schemas.microsoft.com/office/drawing/2010/main" val="0"/>
              </a:ext>
            </a:extLst>
          </a:blip>
          <a:srcRect t="56728" r="27403" b="17332"/>
          <a:stretch>
            <a:fillRect/>
          </a:stretch>
        </p:blipFill>
        <p:spPr bwMode="auto">
          <a:xfrm>
            <a:off x="4600977" y="699481"/>
            <a:ext cx="4942268" cy="167023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90398" y="699480"/>
            <a:ext cx="3044488" cy="4893647"/>
          </a:xfrm>
          <a:prstGeom prst="rect">
            <a:avLst/>
          </a:prstGeom>
        </p:spPr>
        <p:txBody>
          <a:bodyPr wrap="none">
            <a:spAutoFit/>
          </a:bodyPr>
          <a:lstStyle/>
          <a:p>
            <a:pPr lvl="0" defTabSz="914400" eaLnBrk="0" fontAlgn="base" hangingPunct="0">
              <a:spcBef>
                <a:spcPct val="0"/>
              </a:spcBef>
              <a:spcAft>
                <a:spcPct val="0"/>
              </a:spcAft>
            </a:pPr>
            <a:r>
              <a:rPr lang="en-US" dirty="0">
                <a:latin typeface="Calibri" panose="020F0502020204030204" pitchFamily="34" charset="0"/>
                <a:ea typeface="Times New Roman" panose="02020603050405020304" pitchFamily="18" charset="0"/>
                <a:cs typeface="Times New Roman" panose="02020603050405020304" pitchFamily="18" charset="0"/>
              </a:rPr>
              <a:t>Creating </a:t>
            </a:r>
            <a:r>
              <a:rPr lang="en-US" b="1" i="1" dirty="0" err="1">
                <a:solidFill>
                  <a:schemeClr val="accent1"/>
                </a:solidFill>
                <a:latin typeface="Calibri" panose="020F0502020204030204" pitchFamily="34" charset="0"/>
                <a:ea typeface="Times New Roman" panose="02020603050405020304" pitchFamily="18" charset="0"/>
                <a:cs typeface="Times New Roman" panose="02020603050405020304" pitchFamily="18" charset="0"/>
              </a:rPr>
              <a:t>Medicine_pha</a:t>
            </a:r>
            <a:r>
              <a:rPr lang="en-US" dirty="0">
                <a:latin typeface="Calibri" panose="020F0502020204030204" pitchFamily="34" charset="0"/>
                <a:ea typeface="Times New Roman" panose="02020603050405020304" pitchFamily="18" charset="0"/>
                <a:cs typeface="Times New Roman" panose="02020603050405020304" pitchFamily="18" charset="0"/>
              </a:rPr>
              <a:t> table</a:t>
            </a:r>
            <a:r>
              <a:rPr lang="en-US" dirty="0" smtClean="0">
                <a:latin typeface="Calibri" panose="020F0502020204030204" pitchFamily="34" charset="0"/>
                <a:ea typeface="Times New Roman" panose="02020603050405020304" pitchFamily="18" charset="0"/>
                <a:cs typeface="Times New Roman" panose="02020603050405020304" pitchFamily="18" charset="0"/>
              </a:rPr>
              <a:t>:-</a:t>
            </a:r>
          </a:p>
          <a:p>
            <a:pPr lvl="0" defTabSz="914400" eaLnBrk="0" fontAlgn="base" hangingPunct="0">
              <a:spcBef>
                <a:spcPct val="0"/>
              </a:spcBef>
              <a:spcAft>
                <a:spcPct val="0"/>
              </a:spcAft>
            </a:pPr>
            <a:endParaRPr lang="en-US" sz="2400" dirty="0">
              <a:latin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pPr>
            <a:r>
              <a:rPr lang="en-US" dirty="0">
                <a:latin typeface="Calibri" panose="020F0502020204030204" pitchFamily="34" charset="0"/>
                <a:ea typeface="Times New Roman" panose="02020603050405020304" pitchFamily="18" charset="0"/>
                <a:cs typeface="Times New Roman" panose="02020603050405020304" pitchFamily="18" charset="0"/>
              </a:rPr>
              <a:t>create table </a:t>
            </a:r>
            <a:r>
              <a:rPr lang="en-US" dirty="0" err="1">
                <a:latin typeface="Calibri" panose="020F0502020204030204" pitchFamily="34" charset="0"/>
                <a:ea typeface="Times New Roman" panose="02020603050405020304" pitchFamily="18" charset="0"/>
                <a:cs typeface="Times New Roman" panose="02020603050405020304" pitchFamily="18" charset="0"/>
              </a:rPr>
              <a:t>medicine_pha</a:t>
            </a:r>
            <a:r>
              <a:rPr lang="en-US" dirty="0">
                <a:latin typeface="Calibri" panose="020F0502020204030204" pitchFamily="34" charset="0"/>
                <a:ea typeface="Times New Roman" panose="02020603050405020304" pitchFamily="18" charset="0"/>
                <a:cs typeface="Times New Roman" panose="02020603050405020304" pitchFamily="18" charset="0"/>
              </a:rPr>
              <a:t>(</a:t>
            </a:r>
            <a:endParaRPr lang="en-US" dirty="0"/>
          </a:p>
          <a:p>
            <a:pPr lvl="0" defTabSz="914400" eaLnBrk="0" fontAlgn="base" hangingPunct="0">
              <a:spcBef>
                <a:spcPct val="0"/>
              </a:spcBef>
              <a:spcAft>
                <a:spcPct val="0"/>
              </a:spcAft>
            </a:pPr>
            <a:r>
              <a:rPr lang="en-US" dirty="0" err="1">
                <a:latin typeface="Calibri" panose="020F0502020204030204" pitchFamily="34" charset="0"/>
                <a:ea typeface="Times New Roman" panose="02020603050405020304" pitchFamily="18" charset="0"/>
                <a:cs typeface="Times New Roman" panose="02020603050405020304" pitchFamily="18" charset="0"/>
              </a:rPr>
              <a:t>pha_id</a:t>
            </a:r>
            <a:r>
              <a:rPr lang="en-US" dirty="0">
                <a:latin typeface="Calibri" panose="020F0502020204030204" pitchFamily="34" charset="0"/>
                <a:ea typeface="Times New Roman" panose="02020603050405020304" pitchFamily="18" charset="0"/>
                <a:cs typeface="Times New Roman" panose="02020603050405020304" pitchFamily="18" charset="0"/>
              </a:rPr>
              <a:t> number(10),</a:t>
            </a:r>
            <a:endParaRPr lang="en-US" dirty="0"/>
          </a:p>
          <a:p>
            <a:pPr lvl="0" defTabSz="914400" eaLnBrk="0" fontAlgn="base" hangingPunct="0">
              <a:spcBef>
                <a:spcPct val="0"/>
              </a:spcBef>
              <a:spcAft>
                <a:spcPct val="0"/>
              </a:spcAft>
            </a:pPr>
            <a:r>
              <a:rPr lang="en-US" dirty="0" err="1">
                <a:latin typeface="Calibri" panose="020F0502020204030204" pitchFamily="34" charset="0"/>
                <a:ea typeface="Times New Roman" panose="02020603050405020304" pitchFamily="18" charset="0"/>
                <a:cs typeface="Times New Roman" panose="02020603050405020304" pitchFamily="18" charset="0"/>
              </a:rPr>
              <a:t>medicine_no</a:t>
            </a:r>
            <a:r>
              <a:rPr lang="en-US" dirty="0">
                <a:latin typeface="Calibri" panose="020F0502020204030204" pitchFamily="34" charset="0"/>
                <a:ea typeface="Times New Roman" panose="02020603050405020304" pitchFamily="18" charset="0"/>
                <a:cs typeface="Times New Roman" panose="02020603050405020304" pitchFamily="18" charset="0"/>
              </a:rPr>
              <a:t> number(10</a:t>
            </a:r>
            <a:r>
              <a:rPr lang="en-US" dirty="0" smtClean="0">
                <a:latin typeface="Calibri" panose="020F0502020204030204" pitchFamily="34" charset="0"/>
                <a:ea typeface="Times New Roman" panose="02020603050405020304" pitchFamily="18" charset="0"/>
                <a:cs typeface="Times New Roman" panose="02020603050405020304" pitchFamily="18" charset="0"/>
              </a:rPr>
              <a:t>));</a:t>
            </a:r>
          </a:p>
          <a:p>
            <a:pPr lvl="0" defTabSz="914400" eaLnBrk="0" fontAlgn="base" hangingPunct="0">
              <a:spcBef>
                <a:spcPct val="0"/>
              </a:spcBef>
              <a:spcAft>
                <a:spcPct val="0"/>
              </a:spcAft>
            </a:pPr>
            <a:endParaRPr lang="en-US" dirty="0">
              <a:latin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pPr>
            <a:endParaRPr lang="en-US" dirty="0"/>
          </a:p>
          <a:p>
            <a:pPr lvl="0" defTabSz="914400" eaLnBrk="0" fontAlgn="base" hangingPunct="0">
              <a:spcBef>
                <a:spcPct val="0"/>
              </a:spcBef>
              <a:spcAft>
                <a:spcPct val="0"/>
              </a:spcAft>
            </a:pPr>
            <a:r>
              <a:rPr lang="en-US" dirty="0">
                <a:latin typeface="Calibri" panose="020F0502020204030204" pitchFamily="34" charset="0"/>
                <a:ea typeface="Times New Roman" panose="02020603050405020304" pitchFamily="18" charset="0"/>
                <a:cs typeface="Times New Roman" panose="02020603050405020304" pitchFamily="18" charset="0"/>
              </a:rPr>
              <a:t>Creating </a:t>
            </a:r>
            <a:r>
              <a:rPr lang="en-US" b="1" i="1" dirty="0">
                <a:solidFill>
                  <a:schemeClr val="accent1"/>
                </a:solidFill>
                <a:latin typeface="Calibri" panose="020F0502020204030204" pitchFamily="34" charset="0"/>
                <a:ea typeface="Times New Roman" panose="02020603050405020304" pitchFamily="18" charset="0"/>
                <a:cs typeface="Times New Roman" panose="02020603050405020304" pitchFamily="18" charset="0"/>
              </a:rPr>
              <a:t>Receptionist</a:t>
            </a:r>
            <a:r>
              <a:rPr lang="en-US" dirty="0">
                <a:latin typeface="Calibri" panose="020F0502020204030204" pitchFamily="34" charset="0"/>
                <a:ea typeface="Times New Roman" panose="02020603050405020304" pitchFamily="18" charset="0"/>
                <a:cs typeface="Times New Roman" panose="02020603050405020304" pitchFamily="18" charset="0"/>
              </a:rPr>
              <a:t> table:-</a:t>
            </a:r>
            <a:endParaRPr lang="en-US" dirty="0"/>
          </a:p>
          <a:p>
            <a:pPr lvl="0" defTabSz="914400" eaLnBrk="0" fontAlgn="base" hangingPunct="0">
              <a:spcBef>
                <a:spcPct val="0"/>
              </a:spcBef>
              <a:spcAft>
                <a:spcPct val="0"/>
              </a:spcAft>
            </a:pPr>
            <a:r>
              <a:rPr lang="en-US" dirty="0">
                <a:latin typeface="Calibri" panose="020F0502020204030204" pitchFamily="34" charset="0"/>
                <a:ea typeface="Times New Roman" panose="02020603050405020304" pitchFamily="18" charset="0"/>
                <a:cs typeface="Times New Roman" panose="02020603050405020304" pitchFamily="18" charset="0"/>
              </a:rPr>
              <a:t>create table receptionist(</a:t>
            </a:r>
            <a:endParaRPr lang="en-US" dirty="0"/>
          </a:p>
          <a:p>
            <a:pPr lvl="0" defTabSz="914400" eaLnBrk="0" fontAlgn="base" hangingPunct="0">
              <a:spcBef>
                <a:spcPct val="0"/>
              </a:spcBef>
              <a:spcAft>
                <a:spcPct val="0"/>
              </a:spcAft>
            </a:pPr>
            <a:r>
              <a:rPr lang="en-US" dirty="0" err="1">
                <a:latin typeface="Calibri" panose="020F0502020204030204" pitchFamily="34" charset="0"/>
                <a:ea typeface="Times New Roman" panose="02020603050405020304" pitchFamily="18" charset="0"/>
                <a:cs typeface="Times New Roman" panose="02020603050405020304" pitchFamily="18" charset="0"/>
              </a:rPr>
              <a:t>rec_id</a:t>
            </a:r>
            <a:r>
              <a:rPr lang="en-US" dirty="0">
                <a:latin typeface="Calibri" panose="020F0502020204030204" pitchFamily="34" charset="0"/>
                <a:ea typeface="Times New Roman" panose="02020603050405020304" pitchFamily="18" charset="0"/>
                <a:cs typeface="Times New Roman" panose="02020603050405020304" pitchFamily="18" charset="0"/>
              </a:rPr>
              <a:t> number(10),</a:t>
            </a:r>
            <a:endParaRPr lang="en-US" dirty="0"/>
          </a:p>
          <a:p>
            <a:pPr lvl="0" defTabSz="914400" eaLnBrk="0" fontAlgn="base" hangingPunct="0">
              <a:spcBef>
                <a:spcPct val="0"/>
              </a:spcBef>
              <a:spcAft>
                <a:spcPct val="0"/>
              </a:spcAft>
            </a:pPr>
            <a:r>
              <a:rPr lang="en-US" dirty="0" err="1">
                <a:latin typeface="Calibri" panose="020F0502020204030204" pitchFamily="34" charset="0"/>
                <a:ea typeface="Times New Roman" panose="02020603050405020304" pitchFamily="18" charset="0"/>
                <a:cs typeface="Times New Roman" panose="02020603050405020304" pitchFamily="18" charset="0"/>
              </a:rPr>
              <a:t>rec_name</a:t>
            </a:r>
            <a:r>
              <a:rPr lang="en-US" dirty="0">
                <a:latin typeface="Calibri" panose="020F0502020204030204" pitchFamily="34" charset="0"/>
                <a:ea typeface="Times New Roman" panose="02020603050405020304" pitchFamily="18" charset="0"/>
                <a:cs typeface="Times New Roman" panose="02020603050405020304" pitchFamily="18" charset="0"/>
              </a:rPr>
              <a:t> varchar2(15), </a:t>
            </a:r>
            <a:endParaRPr lang="en-US" dirty="0"/>
          </a:p>
          <a:p>
            <a:pPr lvl="0" defTabSz="914400" eaLnBrk="0" fontAlgn="base" hangingPunct="0">
              <a:spcBef>
                <a:spcPct val="0"/>
              </a:spcBef>
              <a:spcAft>
                <a:spcPct val="0"/>
              </a:spcAft>
            </a:pPr>
            <a:r>
              <a:rPr lang="en-US" dirty="0" err="1">
                <a:latin typeface="Calibri" panose="020F0502020204030204" pitchFamily="34" charset="0"/>
                <a:ea typeface="Times New Roman" panose="02020603050405020304" pitchFamily="18" charset="0"/>
                <a:cs typeface="Times New Roman" panose="02020603050405020304" pitchFamily="18" charset="0"/>
              </a:rPr>
              <a:t>rec_address</a:t>
            </a:r>
            <a:r>
              <a:rPr lang="en-US" dirty="0">
                <a:latin typeface="Calibri" panose="020F0502020204030204" pitchFamily="34" charset="0"/>
                <a:ea typeface="Times New Roman" panose="02020603050405020304" pitchFamily="18" charset="0"/>
                <a:cs typeface="Times New Roman" panose="02020603050405020304" pitchFamily="18" charset="0"/>
              </a:rPr>
              <a:t> varchar2(50),</a:t>
            </a:r>
            <a:endParaRPr lang="en-US" dirty="0"/>
          </a:p>
          <a:p>
            <a:pPr lvl="0" defTabSz="914400" eaLnBrk="0" fontAlgn="base" hangingPunct="0">
              <a:spcBef>
                <a:spcPct val="0"/>
              </a:spcBef>
              <a:spcAft>
                <a:spcPct val="0"/>
              </a:spcAft>
            </a:pPr>
            <a:r>
              <a:rPr lang="en-US" dirty="0" err="1">
                <a:latin typeface="Calibri" panose="020F0502020204030204" pitchFamily="34" charset="0"/>
                <a:ea typeface="Times New Roman" panose="02020603050405020304" pitchFamily="18" charset="0"/>
                <a:cs typeface="Times New Roman" panose="02020603050405020304" pitchFamily="18" charset="0"/>
              </a:rPr>
              <a:t>rec_salary</a:t>
            </a:r>
            <a:r>
              <a:rPr lang="en-US" dirty="0">
                <a:latin typeface="Calibri" panose="020F0502020204030204" pitchFamily="34" charset="0"/>
                <a:ea typeface="Times New Roman" panose="02020603050405020304" pitchFamily="18" charset="0"/>
                <a:cs typeface="Times New Roman" panose="02020603050405020304" pitchFamily="18" charset="0"/>
              </a:rPr>
              <a:t> number(6</a:t>
            </a:r>
            <a:r>
              <a:rPr lang="en-US" dirty="0" smtClean="0">
                <a:latin typeface="Calibri" panose="020F0502020204030204" pitchFamily="34" charset="0"/>
                <a:ea typeface="Times New Roman" panose="02020603050405020304" pitchFamily="18" charset="0"/>
                <a:cs typeface="Times New Roman" panose="02020603050405020304" pitchFamily="18" charset="0"/>
              </a:rPr>
              <a:t>),</a:t>
            </a:r>
          </a:p>
          <a:p>
            <a:r>
              <a:rPr lang="en-US" dirty="0" err="1">
                <a:latin typeface="Calibri" panose="020F0502020204030204" pitchFamily="34" charset="0"/>
                <a:ea typeface="Times New Roman" panose="02020603050405020304" pitchFamily="18" charset="0"/>
                <a:cs typeface="Times New Roman" panose="02020603050405020304" pitchFamily="18" charset="0"/>
              </a:rPr>
              <a:t>rec_history</a:t>
            </a:r>
            <a:r>
              <a:rPr lang="en-US" dirty="0">
                <a:latin typeface="Calibri" panose="020F0502020204030204" pitchFamily="34" charset="0"/>
                <a:ea typeface="Times New Roman" panose="02020603050405020304" pitchFamily="18" charset="0"/>
                <a:cs typeface="Times New Roman" panose="02020603050405020304" pitchFamily="18" charset="0"/>
              </a:rPr>
              <a:t> varchar2(50),</a:t>
            </a:r>
          </a:p>
          <a:p>
            <a:r>
              <a:rPr lang="en-US" dirty="0" err="1">
                <a:latin typeface="Calibri" panose="020F0502020204030204" pitchFamily="34" charset="0"/>
                <a:ea typeface="Times New Roman" panose="02020603050405020304" pitchFamily="18" charset="0"/>
                <a:cs typeface="Times New Roman" panose="02020603050405020304" pitchFamily="18" charset="0"/>
              </a:rPr>
              <a:t>rec_workhour</a:t>
            </a:r>
            <a:r>
              <a:rPr lang="en-US" dirty="0">
                <a:latin typeface="Calibri" panose="020F0502020204030204" pitchFamily="34" charset="0"/>
                <a:ea typeface="Times New Roman" panose="02020603050405020304" pitchFamily="18" charset="0"/>
                <a:cs typeface="Times New Roman" panose="02020603050405020304" pitchFamily="18" charset="0"/>
              </a:rPr>
              <a:t> varchar2(5),</a:t>
            </a:r>
          </a:p>
          <a:p>
            <a:r>
              <a:rPr lang="en-US" dirty="0" err="1">
                <a:latin typeface="Calibri" panose="020F0502020204030204" pitchFamily="34" charset="0"/>
                <a:ea typeface="Times New Roman" panose="02020603050405020304" pitchFamily="18" charset="0"/>
                <a:cs typeface="Times New Roman" panose="02020603050405020304" pitchFamily="18" charset="0"/>
              </a:rPr>
              <a:t>rec_gender</a:t>
            </a:r>
            <a:r>
              <a:rPr lang="en-US" dirty="0">
                <a:latin typeface="Calibri" panose="020F0502020204030204" pitchFamily="34" charset="0"/>
                <a:ea typeface="Times New Roman" panose="02020603050405020304" pitchFamily="18" charset="0"/>
                <a:cs typeface="Times New Roman" panose="02020603050405020304" pitchFamily="18" charset="0"/>
              </a:rPr>
              <a:t> varchar2(10),</a:t>
            </a:r>
          </a:p>
          <a:p>
            <a:r>
              <a:rPr lang="en-US" dirty="0" err="1">
                <a:latin typeface="Calibri" panose="020F0502020204030204" pitchFamily="34" charset="0"/>
                <a:ea typeface="Times New Roman" panose="02020603050405020304" pitchFamily="18" charset="0"/>
                <a:cs typeface="Times New Roman" panose="02020603050405020304" pitchFamily="18" charset="0"/>
              </a:rPr>
              <a:t>rec_phone</a:t>
            </a:r>
            <a:r>
              <a:rPr lang="en-US" dirty="0">
                <a:latin typeface="Calibri" panose="020F0502020204030204" pitchFamily="34" charset="0"/>
                <a:ea typeface="Times New Roman" panose="02020603050405020304" pitchFamily="18" charset="0"/>
                <a:cs typeface="Times New Roman" panose="02020603050405020304" pitchFamily="18" charset="0"/>
              </a:rPr>
              <a:t> number(15</a:t>
            </a:r>
            <a:r>
              <a:rPr lang="en-US" dirty="0" smtClean="0">
                <a:latin typeface="Calibri" panose="020F0502020204030204" pitchFamily="34" charset="0"/>
                <a:ea typeface="Times New Roman" panose="02020603050405020304" pitchFamily="18" charset="0"/>
                <a:cs typeface="Times New Roman" panose="02020603050405020304" pitchFamily="18" charset="0"/>
              </a:rPr>
              <a:t>));</a:t>
            </a:r>
            <a:endParaRPr lang="en-US" dirty="0">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4567834" y="2887855"/>
            <a:ext cx="4975411" cy="2817486"/>
          </a:xfrm>
          <a:prstGeom prst="rect">
            <a:avLst/>
          </a:prstGeom>
        </p:spPr>
      </p:pic>
    </p:spTree>
    <p:extLst>
      <p:ext uri="{BB962C8B-B14F-4D97-AF65-F5344CB8AC3E}">
        <p14:creationId xmlns:p14="http://schemas.microsoft.com/office/powerpoint/2010/main" val="3426901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95"/>
          <p:cNvPicPr>
            <a:picLocks noChangeAspect="1" noChangeArrowheads="1"/>
          </p:cNvPicPr>
          <p:nvPr/>
        </p:nvPicPr>
        <p:blipFill>
          <a:blip r:embed="rId2">
            <a:extLst>
              <a:ext uri="{28A0092B-C50C-407E-A947-70E740481C1C}">
                <a14:useLocalDpi xmlns:a14="http://schemas.microsoft.com/office/drawing/2010/main" val="0"/>
              </a:ext>
            </a:extLst>
          </a:blip>
          <a:srcRect t="60432" r="29488" b="13341"/>
          <a:stretch>
            <a:fillRect/>
          </a:stretch>
        </p:blipFill>
        <p:spPr bwMode="auto">
          <a:xfrm>
            <a:off x="5428176" y="204182"/>
            <a:ext cx="5338561" cy="1712912"/>
          </a:xfrm>
          <a:prstGeom prst="rect">
            <a:avLst/>
          </a:prstGeom>
          <a:noFill/>
          <a:extLst>
            <a:ext uri="{909E8E84-426E-40DD-AFC4-6F175D3DCCD1}">
              <a14:hiddenFill xmlns:a14="http://schemas.microsoft.com/office/drawing/2010/main">
                <a:solidFill>
                  <a:srgbClr val="FFFFFF"/>
                </a:solidFill>
              </a14:hiddenFill>
            </a:ext>
          </a:extLst>
        </p:spPr>
      </p:pic>
      <p:pic>
        <p:nvPicPr>
          <p:cNvPr id="22529" name="Picture 224"/>
          <p:cNvPicPr>
            <a:picLocks noChangeAspect="1" noChangeArrowheads="1"/>
          </p:cNvPicPr>
          <p:nvPr/>
        </p:nvPicPr>
        <p:blipFill>
          <a:blip r:embed="rId3">
            <a:extLst>
              <a:ext uri="{28A0092B-C50C-407E-A947-70E740481C1C}">
                <a14:useLocalDpi xmlns:a14="http://schemas.microsoft.com/office/drawing/2010/main" val="0"/>
              </a:ext>
            </a:extLst>
          </a:blip>
          <a:srcRect t="56157" r="29007" b="14197"/>
          <a:stretch>
            <a:fillRect/>
          </a:stretch>
        </p:blipFill>
        <p:spPr bwMode="auto">
          <a:xfrm>
            <a:off x="5428177" y="2331076"/>
            <a:ext cx="5338561" cy="181033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673100" y="1054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1778686" y="346075"/>
            <a:ext cx="2759089"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Creating </a:t>
            </a:r>
            <a:r>
              <a:rPr kumimoji="0" lang="en-US" b="1" i="1" u="none" strike="noStrike" cap="none" normalizeH="0" baseline="0" dirty="0" smtClean="0">
                <a:ln>
                  <a:noFill/>
                </a:ln>
                <a:solidFill>
                  <a:schemeClr val="accent1"/>
                </a:solidFill>
                <a:effectLst/>
                <a:latin typeface="Calibri" panose="020F0502020204030204" pitchFamily="34" charset="0"/>
                <a:ea typeface="Times New Roman" panose="02020603050405020304" pitchFamily="18" charset="0"/>
                <a:cs typeface="Times New Roman" panose="02020603050405020304" pitchFamily="18" charset="0"/>
              </a:rPr>
              <a:t>Service</a:t>
            </a:r>
            <a:r>
              <a:rPr kumimoji="0" lang="en-US" b="0" i="0" u="none" strike="noStrike" cap="none" normalizeH="0" baseline="0" dirty="0" smtClean="0">
                <a:ln>
                  <a:noFill/>
                </a:ln>
                <a:solidFill>
                  <a:schemeClr val="accent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table</a:t>
            </a:r>
            <a:r>
              <a:rPr kumimoji="0" lang="en-US"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create table service(</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service_no</a:t>
            </a:r>
            <a:r>
              <a:rPr kumimoji="0" lang="en-US"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number(2),</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service_type</a:t>
            </a:r>
            <a:r>
              <a:rPr kumimoji="0" lang="en-US"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varchar2(15</a:t>
            </a:r>
            <a:r>
              <a:rPr kumimoji="0" lang="en-US"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p>
          <a:p>
            <a:pPr defTabSz="914400" eaLnBrk="0" fontAlgn="base" hangingPunct="0">
              <a:spcBef>
                <a:spcPct val="0"/>
              </a:spcBef>
              <a:spcAft>
                <a:spcPct val="0"/>
              </a:spcAft>
            </a:pP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endParaRPr lang="en-US" dirty="0" smtClean="0">
              <a:latin typeface="Calibri" panose="020F0502020204030204" pitchFamily="34" charset="0"/>
              <a:ea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r>
              <a:rPr lang="en-US" dirty="0" smtClean="0">
                <a:latin typeface="Calibri" panose="020F0502020204030204" pitchFamily="34" charset="0"/>
                <a:ea typeface="Times New Roman" panose="02020603050405020304" pitchFamily="18" charset="0"/>
                <a:cs typeface="Times New Roman" panose="02020603050405020304" pitchFamily="18" charset="0"/>
              </a:rPr>
              <a:t>Creating </a:t>
            </a:r>
            <a:r>
              <a:rPr lang="en-US" b="1" i="1" dirty="0">
                <a:solidFill>
                  <a:schemeClr val="accent1"/>
                </a:solidFill>
                <a:latin typeface="Calibri" panose="020F0502020204030204" pitchFamily="34" charset="0"/>
                <a:ea typeface="Times New Roman" panose="02020603050405020304" pitchFamily="18" charset="0"/>
                <a:cs typeface="Times New Roman" panose="02020603050405020304" pitchFamily="18" charset="0"/>
              </a:rPr>
              <a:t>Ambulance</a:t>
            </a:r>
            <a:r>
              <a:rPr lang="en-US" dirty="0">
                <a:latin typeface="Calibri" panose="020F0502020204030204" pitchFamily="34" charset="0"/>
                <a:ea typeface="Times New Roman" panose="02020603050405020304" pitchFamily="18" charset="0"/>
                <a:cs typeface="Times New Roman" panose="02020603050405020304" pitchFamily="18" charset="0"/>
              </a:rPr>
              <a:t> table</a:t>
            </a:r>
            <a:r>
              <a:rPr lang="en-US" dirty="0" smtClean="0">
                <a:latin typeface="Calibri" panose="020F0502020204030204" pitchFamily="34" charset="0"/>
                <a:ea typeface="Times New Roman" panose="02020603050405020304" pitchFamily="18" charset="0"/>
                <a:cs typeface="Times New Roman" panose="02020603050405020304" pitchFamily="18" charset="0"/>
              </a:rPr>
              <a:t>:-</a:t>
            </a:r>
          </a:p>
          <a:p>
            <a:pPr defTabSz="914400" eaLnBrk="0" fontAlgn="base" hangingPunct="0">
              <a:spcBef>
                <a:spcPct val="0"/>
              </a:spcBef>
              <a:spcAft>
                <a:spcPct val="0"/>
              </a:spcAft>
            </a:pPr>
            <a:endParaRPr lang="en-US" dirty="0" smtClean="0">
              <a:latin typeface="Calibri" panose="020F0502020204030204" pitchFamily="34" charset="0"/>
              <a:ea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dirty="0">
                <a:latin typeface="Calibri" panose="020F0502020204030204" pitchFamily="34" charset="0"/>
                <a:ea typeface="Times New Roman" panose="02020603050405020304" pitchFamily="18" charset="0"/>
                <a:cs typeface="Times New Roman" panose="02020603050405020304" pitchFamily="18" charset="0"/>
              </a:rPr>
              <a:t>create table ambulance(</a:t>
            </a:r>
            <a:endParaRPr lang="en-US" dirty="0"/>
          </a:p>
          <a:p>
            <a:pPr lvl="0" defTabSz="914400" eaLnBrk="0" fontAlgn="base" hangingPunct="0">
              <a:spcBef>
                <a:spcPct val="0"/>
              </a:spcBef>
              <a:spcAft>
                <a:spcPct val="0"/>
              </a:spcAft>
            </a:pPr>
            <a:r>
              <a:rPr lang="en-US" dirty="0" err="1">
                <a:latin typeface="Calibri" panose="020F0502020204030204" pitchFamily="34" charset="0"/>
                <a:ea typeface="Times New Roman" panose="02020603050405020304" pitchFamily="18" charset="0"/>
                <a:cs typeface="Times New Roman" panose="02020603050405020304" pitchFamily="18" charset="0"/>
              </a:rPr>
              <a:t>ambu_no</a:t>
            </a:r>
            <a:r>
              <a:rPr lang="en-US" dirty="0">
                <a:latin typeface="Calibri" panose="020F0502020204030204" pitchFamily="34" charset="0"/>
                <a:ea typeface="Times New Roman" panose="02020603050405020304" pitchFamily="18" charset="0"/>
                <a:cs typeface="Times New Roman" panose="02020603050405020304" pitchFamily="18" charset="0"/>
              </a:rPr>
              <a:t> number(2),</a:t>
            </a:r>
            <a:endParaRPr lang="en-US" dirty="0"/>
          </a:p>
          <a:p>
            <a:pPr lvl="0" defTabSz="914400" eaLnBrk="0" fontAlgn="base" hangingPunct="0">
              <a:spcBef>
                <a:spcPct val="0"/>
              </a:spcBef>
              <a:spcAft>
                <a:spcPct val="0"/>
              </a:spcAft>
            </a:pPr>
            <a:r>
              <a:rPr lang="en-US" dirty="0" err="1">
                <a:latin typeface="Calibri" panose="020F0502020204030204" pitchFamily="34" charset="0"/>
                <a:ea typeface="Times New Roman" panose="02020603050405020304" pitchFamily="18" charset="0"/>
                <a:cs typeface="Times New Roman" panose="02020603050405020304" pitchFamily="18" charset="0"/>
              </a:rPr>
              <a:t>ambu_type</a:t>
            </a:r>
            <a:r>
              <a:rPr lang="en-US" dirty="0">
                <a:latin typeface="Calibri" panose="020F0502020204030204" pitchFamily="34" charset="0"/>
                <a:ea typeface="Times New Roman" panose="02020603050405020304" pitchFamily="18" charset="0"/>
                <a:cs typeface="Times New Roman" panose="02020603050405020304" pitchFamily="18" charset="0"/>
              </a:rPr>
              <a:t> varchar2(15),</a:t>
            </a:r>
            <a:endParaRPr lang="en-US" dirty="0"/>
          </a:p>
          <a:p>
            <a:pPr lvl="0" defTabSz="914400" eaLnBrk="0" fontAlgn="base" hangingPunct="0">
              <a:spcBef>
                <a:spcPct val="0"/>
              </a:spcBef>
              <a:spcAft>
                <a:spcPct val="0"/>
              </a:spcAft>
            </a:pPr>
            <a:r>
              <a:rPr lang="en-US" dirty="0" err="1">
                <a:latin typeface="Calibri" panose="020F0502020204030204" pitchFamily="34" charset="0"/>
                <a:ea typeface="Times New Roman" panose="02020603050405020304" pitchFamily="18" charset="0"/>
                <a:cs typeface="Times New Roman" panose="02020603050405020304" pitchFamily="18" charset="0"/>
              </a:rPr>
              <a:t>service_no</a:t>
            </a:r>
            <a:r>
              <a:rPr lang="en-US" dirty="0">
                <a:latin typeface="Calibri" panose="020F0502020204030204" pitchFamily="34" charset="0"/>
                <a:ea typeface="Times New Roman" panose="02020603050405020304" pitchFamily="18" charset="0"/>
                <a:cs typeface="Times New Roman" panose="02020603050405020304" pitchFamily="18" charset="0"/>
              </a:rPr>
              <a:t> number(2</a:t>
            </a:r>
            <a:r>
              <a:rPr lang="en-US" dirty="0" smtClean="0">
                <a:latin typeface="Calibri" panose="020F0502020204030204" pitchFamily="34" charset="0"/>
                <a:ea typeface="Times New Roman" panose="02020603050405020304" pitchFamily="18" charset="0"/>
                <a:cs typeface="Times New Roman" panose="02020603050405020304" pitchFamily="18" charset="0"/>
              </a:rPr>
              <a:t>));</a:t>
            </a:r>
          </a:p>
          <a:p>
            <a:pPr lvl="0" defTabSz="914400" eaLnBrk="0" fontAlgn="base" hangingPunct="0">
              <a:spcBef>
                <a:spcPct val="0"/>
              </a:spcBef>
              <a:spcAft>
                <a:spcPct val="0"/>
              </a:spcAft>
            </a:pP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endParaRPr lang="en-US" dirty="0" smtClean="0">
              <a:latin typeface="Calibri" panose="020F0502020204030204" pitchFamily="34" charset="0"/>
              <a:ea typeface="Times New Roman" panose="02020603050405020304" pitchFamily="18" charset="0"/>
              <a:cs typeface="Times New Roman" panose="02020603050405020304" pitchFamily="18" charset="0"/>
            </a:endParaRPr>
          </a:p>
          <a:p>
            <a:r>
              <a:rPr lang="en-US" dirty="0">
                <a:latin typeface="Calibri" panose="020F0502020204030204" pitchFamily="34" charset="0"/>
                <a:ea typeface="Times New Roman" panose="02020603050405020304" pitchFamily="18" charset="0"/>
                <a:cs typeface="Times New Roman" panose="02020603050405020304" pitchFamily="18" charset="0"/>
              </a:rPr>
              <a:t>Creating </a:t>
            </a:r>
            <a:r>
              <a:rPr lang="en-US" b="1" i="1" dirty="0">
                <a:solidFill>
                  <a:schemeClr val="accent1"/>
                </a:solidFill>
                <a:latin typeface="Calibri" panose="020F0502020204030204" pitchFamily="34" charset="0"/>
                <a:ea typeface="Times New Roman" panose="02020603050405020304" pitchFamily="18" charset="0"/>
                <a:cs typeface="Times New Roman" panose="02020603050405020304" pitchFamily="18" charset="0"/>
              </a:rPr>
              <a:t>Room</a:t>
            </a:r>
            <a:r>
              <a:rPr lang="en-US" dirty="0">
                <a:latin typeface="Calibri" panose="020F0502020204030204" pitchFamily="34" charset="0"/>
                <a:ea typeface="Times New Roman" panose="02020603050405020304" pitchFamily="18" charset="0"/>
                <a:cs typeface="Times New Roman" panose="02020603050405020304" pitchFamily="18" charset="0"/>
              </a:rPr>
              <a:t> table:-</a:t>
            </a:r>
          </a:p>
          <a:p>
            <a:r>
              <a:rPr lang="en-US" dirty="0">
                <a:latin typeface="Calibri" panose="020F0502020204030204" pitchFamily="34" charset="0"/>
                <a:ea typeface="Times New Roman" panose="02020603050405020304" pitchFamily="18" charset="0"/>
                <a:cs typeface="Times New Roman" panose="02020603050405020304" pitchFamily="18" charset="0"/>
              </a:rPr>
              <a:t> </a:t>
            </a:r>
          </a:p>
          <a:p>
            <a:r>
              <a:rPr lang="en-US" dirty="0">
                <a:latin typeface="Calibri" panose="020F0502020204030204" pitchFamily="34" charset="0"/>
                <a:ea typeface="Times New Roman" panose="02020603050405020304" pitchFamily="18" charset="0"/>
                <a:cs typeface="Times New Roman" panose="02020603050405020304" pitchFamily="18" charset="0"/>
              </a:rPr>
              <a:t>create table room(</a:t>
            </a:r>
          </a:p>
          <a:p>
            <a:r>
              <a:rPr lang="en-US" dirty="0" err="1">
                <a:latin typeface="Calibri" panose="020F0502020204030204" pitchFamily="34" charset="0"/>
                <a:ea typeface="Times New Roman" panose="02020603050405020304" pitchFamily="18" charset="0"/>
                <a:cs typeface="Times New Roman" panose="02020603050405020304" pitchFamily="18" charset="0"/>
              </a:rPr>
              <a:t>room_no</a:t>
            </a:r>
            <a:r>
              <a:rPr lang="en-US" dirty="0">
                <a:latin typeface="Calibri" panose="020F0502020204030204" pitchFamily="34" charset="0"/>
                <a:ea typeface="Times New Roman" panose="02020603050405020304" pitchFamily="18" charset="0"/>
                <a:cs typeface="Times New Roman" panose="02020603050405020304" pitchFamily="18" charset="0"/>
              </a:rPr>
              <a:t> number(2),</a:t>
            </a:r>
          </a:p>
          <a:p>
            <a:r>
              <a:rPr lang="en-US" dirty="0" err="1">
                <a:latin typeface="Calibri" panose="020F0502020204030204" pitchFamily="34" charset="0"/>
                <a:ea typeface="Times New Roman" panose="02020603050405020304" pitchFamily="18" charset="0"/>
                <a:cs typeface="Times New Roman" panose="02020603050405020304" pitchFamily="18" charset="0"/>
              </a:rPr>
              <a:t>room_type</a:t>
            </a:r>
            <a:r>
              <a:rPr lang="en-US" dirty="0">
                <a:latin typeface="Calibri" panose="020F0502020204030204" pitchFamily="34" charset="0"/>
                <a:ea typeface="Times New Roman" panose="02020603050405020304" pitchFamily="18" charset="0"/>
                <a:cs typeface="Times New Roman" panose="02020603050405020304" pitchFamily="18" charset="0"/>
              </a:rPr>
              <a:t> varchar2(15),</a:t>
            </a:r>
          </a:p>
          <a:p>
            <a:r>
              <a:rPr lang="en-US" dirty="0" err="1">
                <a:latin typeface="Calibri" panose="020F0502020204030204" pitchFamily="34" charset="0"/>
                <a:ea typeface="Times New Roman" panose="02020603050405020304" pitchFamily="18" charset="0"/>
                <a:cs typeface="Times New Roman" panose="02020603050405020304" pitchFamily="18" charset="0"/>
              </a:rPr>
              <a:t>service_no</a:t>
            </a:r>
            <a:r>
              <a:rPr lang="en-US" dirty="0">
                <a:latin typeface="Calibri" panose="020F0502020204030204" pitchFamily="34" charset="0"/>
                <a:ea typeface="Times New Roman" panose="02020603050405020304" pitchFamily="18" charset="0"/>
                <a:cs typeface="Times New Roman" panose="02020603050405020304" pitchFamily="18" charset="0"/>
              </a:rPr>
              <a:t> number(2));</a:t>
            </a:r>
          </a:p>
          <a:p>
            <a:pPr lvl="0" defTabSz="914400" eaLnBrk="0" fontAlgn="base" hangingPunct="0">
              <a:spcBef>
                <a:spcPct val="0"/>
              </a:spcBef>
              <a:spcAft>
                <a:spcPct val="0"/>
              </a:spcAft>
            </a:pPr>
            <a:endParaRPr lang="en-US" sz="1100" dirty="0"/>
          </a:p>
          <a:p>
            <a:pPr defTabSz="914400" eaLnBrk="0" fontAlgn="base" hangingPunct="0">
              <a:spcBef>
                <a:spcPct val="0"/>
              </a:spcBef>
              <a:spcAft>
                <a:spcPct val="0"/>
              </a:spcAft>
            </a:pPr>
            <a:endParaRPr lang="en-US" sz="1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4"/>
          <a:stretch>
            <a:fillRect/>
          </a:stretch>
        </p:blipFill>
        <p:spPr>
          <a:xfrm>
            <a:off x="5428954" y="4555390"/>
            <a:ext cx="5337784" cy="1935562"/>
          </a:xfrm>
          <a:prstGeom prst="rect">
            <a:avLst/>
          </a:prstGeom>
        </p:spPr>
      </p:pic>
    </p:spTree>
    <p:extLst>
      <p:ext uri="{BB962C8B-B14F-4D97-AF65-F5344CB8AC3E}">
        <p14:creationId xmlns:p14="http://schemas.microsoft.com/office/powerpoint/2010/main" val="14362665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508000" y="3251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4577" name="Picture 227"/>
          <p:cNvPicPr>
            <a:picLocks noChangeAspect="1" noChangeArrowheads="1"/>
          </p:cNvPicPr>
          <p:nvPr/>
        </p:nvPicPr>
        <p:blipFill>
          <a:blip r:embed="rId2">
            <a:extLst>
              <a:ext uri="{28A0092B-C50C-407E-A947-70E740481C1C}">
                <a14:useLocalDpi xmlns:a14="http://schemas.microsoft.com/office/drawing/2010/main" val="0"/>
              </a:ext>
            </a:extLst>
          </a:blip>
          <a:srcRect t="56728" r="28525" b="9634"/>
          <a:stretch>
            <a:fillRect/>
          </a:stretch>
        </p:blipFill>
        <p:spPr bwMode="auto">
          <a:xfrm>
            <a:off x="4959325" y="409659"/>
            <a:ext cx="6116506" cy="19431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976469" y="327325"/>
            <a:ext cx="3081934"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Creating </a:t>
            </a:r>
            <a:r>
              <a:rPr kumimoji="0" lang="en-US" b="1" i="1" u="none" strike="noStrike" cap="none" normalizeH="0" baseline="0" dirty="0" smtClean="0">
                <a:ln>
                  <a:noFill/>
                </a:ln>
                <a:solidFill>
                  <a:schemeClr val="accent1"/>
                </a:solidFill>
                <a:effectLst/>
                <a:latin typeface="Calibri" panose="020F0502020204030204" pitchFamily="34" charset="0"/>
                <a:ea typeface="Times New Roman" panose="02020603050405020304" pitchFamily="18" charset="0"/>
                <a:cs typeface="Times New Roman" panose="02020603050405020304" pitchFamily="18" charset="0"/>
              </a:rPr>
              <a:t>Medicine</a:t>
            </a:r>
            <a:r>
              <a:rPr kumimoji="0" lang="en-US"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table</a:t>
            </a:r>
            <a:r>
              <a:rPr kumimoji="0" lang="en-US"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create table medicine(</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medicine_no</a:t>
            </a:r>
            <a:r>
              <a:rPr kumimoji="0" lang="en-US"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number(10</a:t>
            </a:r>
            <a:r>
              <a:rPr kumimoji="0" lang="en-US"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p>
          <a:p>
            <a:pPr lvl="0" defTabSz="914400" eaLnBrk="0" fontAlgn="base" hangingPunct="0">
              <a:spcBef>
                <a:spcPct val="0"/>
              </a:spcBef>
              <a:spcAft>
                <a:spcPct val="0"/>
              </a:spcAft>
            </a:pPr>
            <a:r>
              <a:rPr lang="en-US" dirty="0" err="1">
                <a:latin typeface="Calibri" panose="020F0502020204030204" pitchFamily="34" charset="0"/>
                <a:ea typeface="Times New Roman" panose="02020603050405020304" pitchFamily="18" charset="0"/>
                <a:cs typeface="Times New Roman" panose="02020603050405020304" pitchFamily="18" charset="0"/>
              </a:rPr>
              <a:t>medicine_name</a:t>
            </a:r>
            <a:r>
              <a:rPr lang="en-US" dirty="0">
                <a:latin typeface="Calibri" panose="020F0502020204030204" pitchFamily="34" charset="0"/>
                <a:ea typeface="Times New Roman" panose="02020603050405020304" pitchFamily="18" charset="0"/>
                <a:cs typeface="Times New Roman" panose="02020603050405020304" pitchFamily="18" charset="0"/>
              </a:rPr>
              <a:t> varchar2(15),</a:t>
            </a:r>
            <a:endParaRPr lang="en-US" dirty="0"/>
          </a:p>
          <a:p>
            <a:pPr lvl="0" defTabSz="914400" eaLnBrk="0" fontAlgn="base" hangingPunct="0">
              <a:spcBef>
                <a:spcPct val="0"/>
              </a:spcBef>
              <a:spcAft>
                <a:spcPct val="0"/>
              </a:spcAft>
            </a:pPr>
            <a:r>
              <a:rPr lang="en-US" dirty="0" err="1">
                <a:latin typeface="Calibri" panose="020F0502020204030204" pitchFamily="34" charset="0"/>
                <a:ea typeface="Times New Roman" panose="02020603050405020304" pitchFamily="18" charset="0"/>
                <a:cs typeface="Times New Roman" panose="02020603050405020304" pitchFamily="18" charset="0"/>
              </a:rPr>
              <a:t>medicine_price</a:t>
            </a:r>
            <a:r>
              <a:rPr lang="en-US" dirty="0">
                <a:latin typeface="Calibri" panose="020F0502020204030204" pitchFamily="34" charset="0"/>
                <a:ea typeface="Times New Roman" panose="02020603050405020304" pitchFamily="18" charset="0"/>
                <a:cs typeface="Times New Roman" panose="02020603050405020304" pitchFamily="18" charset="0"/>
              </a:rPr>
              <a:t> number(5),</a:t>
            </a:r>
            <a:endParaRPr lang="en-US" dirty="0"/>
          </a:p>
          <a:p>
            <a:pPr lvl="0" defTabSz="914400" eaLnBrk="0" fontAlgn="base" hangingPunct="0">
              <a:spcBef>
                <a:spcPct val="0"/>
              </a:spcBef>
              <a:spcAft>
                <a:spcPct val="0"/>
              </a:spcAft>
            </a:pPr>
            <a:r>
              <a:rPr lang="en-US" dirty="0" err="1">
                <a:latin typeface="Calibri" panose="020F0502020204030204" pitchFamily="34" charset="0"/>
                <a:ea typeface="Times New Roman" panose="02020603050405020304" pitchFamily="18" charset="0"/>
                <a:cs typeface="Times New Roman" panose="02020603050405020304" pitchFamily="18" charset="0"/>
              </a:rPr>
              <a:t>service_no</a:t>
            </a:r>
            <a:r>
              <a:rPr lang="en-US" dirty="0">
                <a:latin typeface="Calibri" panose="020F0502020204030204" pitchFamily="34" charset="0"/>
                <a:ea typeface="Times New Roman" panose="02020603050405020304" pitchFamily="18" charset="0"/>
                <a:cs typeface="Times New Roman" panose="02020603050405020304" pitchFamily="18" charset="0"/>
              </a:rPr>
              <a:t> number(2</a:t>
            </a:r>
            <a:r>
              <a:rPr lang="en-US" dirty="0" smtClean="0">
                <a:latin typeface="Calibri" panose="020F0502020204030204" pitchFamily="34" charset="0"/>
                <a:ea typeface="Times New Roman" panose="02020603050405020304" pitchFamily="18" charset="0"/>
                <a:cs typeface="Times New Roman" panose="02020603050405020304" pitchFamily="18" charset="0"/>
              </a:rPr>
              <a:t>));</a:t>
            </a:r>
          </a:p>
          <a:p>
            <a:pPr lvl="0" defTabSz="914400" eaLnBrk="0" fontAlgn="base" hangingPunct="0">
              <a:spcBef>
                <a:spcPct val="0"/>
              </a:spcBef>
              <a:spcAft>
                <a:spcPct val="0"/>
              </a:spcAft>
            </a:pP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endParaRPr lang="en-US" dirty="0" smtClean="0">
              <a:latin typeface="Calibri" panose="020F0502020204030204" pitchFamily="34" charset="0"/>
              <a:ea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r>
              <a:rPr lang="en-US" dirty="0">
                <a:latin typeface="Calibri" panose="020F0502020204030204" pitchFamily="34" charset="0"/>
                <a:ea typeface="Times New Roman" panose="02020603050405020304" pitchFamily="18" charset="0"/>
                <a:cs typeface="Times New Roman" panose="02020603050405020304" pitchFamily="18" charset="0"/>
              </a:rPr>
              <a:t>Creating </a:t>
            </a:r>
            <a:r>
              <a:rPr lang="en-US" b="1" i="1" dirty="0" err="1">
                <a:solidFill>
                  <a:schemeClr val="accent1"/>
                </a:solidFill>
                <a:latin typeface="Calibri" panose="020F0502020204030204" pitchFamily="34" charset="0"/>
                <a:ea typeface="Times New Roman" panose="02020603050405020304" pitchFamily="18" charset="0"/>
                <a:cs typeface="Times New Roman" panose="02020603050405020304" pitchFamily="18" charset="0"/>
              </a:rPr>
              <a:t>Blood_downer</a:t>
            </a:r>
            <a:r>
              <a:rPr lang="en-US" dirty="0">
                <a:latin typeface="Calibri" panose="020F0502020204030204" pitchFamily="34" charset="0"/>
                <a:ea typeface="Times New Roman" panose="02020603050405020304" pitchFamily="18" charset="0"/>
                <a:cs typeface="Times New Roman" panose="02020603050405020304" pitchFamily="18" charset="0"/>
              </a:rPr>
              <a:t> table</a:t>
            </a:r>
            <a:r>
              <a:rPr lang="en-US" dirty="0" smtClean="0">
                <a:latin typeface="Calibri" panose="020F0502020204030204" pitchFamily="34" charset="0"/>
                <a:ea typeface="Times New Roman" panose="02020603050405020304" pitchFamily="18" charset="0"/>
                <a:cs typeface="Times New Roman" panose="02020603050405020304" pitchFamily="18" charset="0"/>
              </a:rPr>
              <a:t>:-</a:t>
            </a:r>
          </a:p>
          <a:p>
            <a:pPr defTabSz="914400" eaLnBrk="0" fontAlgn="base" hangingPunct="0">
              <a:spcBef>
                <a:spcPct val="0"/>
              </a:spcBef>
              <a:spcAft>
                <a:spcPct val="0"/>
              </a:spcAft>
            </a:pPr>
            <a:endParaRPr lang="en-US" dirty="0" smtClean="0">
              <a:latin typeface="Calibri" panose="020F0502020204030204" pitchFamily="34" charset="0"/>
              <a:ea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dirty="0">
                <a:latin typeface="Calibri" panose="020F0502020204030204" pitchFamily="34" charset="0"/>
                <a:ea typeface="Times New Roman" panose="02020603050405020304" pitchFamily="18" charset="0"/>
                <a:cs typeface="Times New Roman" panose="02020603050405020304" pitchFamily="18" charset="0"/>
              </a:rPr>
              <a:t>create table </a:t>
            </a:r>
            <a:r>
              <a:rPr lang="en-US" dirty="0" err="1">
                <a:latin typeface="Calibri" panose="020F0502020204030204" pitchFamily="34" charset="0"/>
                <a:ea typeface="Times New Roman" panose="02020603050405020304" pitchFamily="18" charset="0"/>
                <a:cs typeface="Times New Roman" panose="02020603050405020304" pitchFamily="18" charset="0"/>
              </a:rPr>
              <a:t>blood_downer</a:t>
            </a:r>
            <a:r>
              <a:rPr lang="en-US" dirty="0">
                <a:latin typeface="Calibri" panose="020F0502020204030204" pitchFamily="34" charset="0"/>
                <a:ea typeface="Times New Roman" panose="02020603050405020304" pitchFamily="18" charset="0"/>
                <a:cs typeface="Times New Roman" panose="02020603050405020304" pitchFamily="18" charset="0"/>
              </a:rPr>
              <a:t>(</a:t>
            </a:r>
            <a:endParaRPr lang="en-US" dirty="0"/>
          </a:p>
          <a:p>
            <a:pPr lvl="0" defTabSz="914400" eaLnBrk="0" fontAlgn="base" hangingPunct="0">
              <a:spcBef>
                <a:spcPct val="0"/>
              </a:spcBef>
              <a:spcAft>
                <a:spcPct val="0"/>
              </a:spcAft>
            </a:pPr>
            <a:r>
              <a:rPr lang="en-US" dirty="0" err="1">
                <a:latin typeface="Calibri" panose="020F0502020204030204" pitchFamily="34" charset="0"/>
                <a:ea typeface="Times New Roman" panose="02020603050405020304" pitchFamily="18" charset="0"/>
                <a:cs typeface="Times New Roman" panose="02020603050405020304" pitchFamily="18" charset="0"/>
              </a:rPr>
              <a:t>blood_id</a:t>
            </a:r>
            <a:r>
              <a:rPr lang="en-US" dirty="0">
                <a:latin typeface="Calibri" panose="020F0502020204030204" pitchFamily="34" charset="0"/>
                <a:ea typeface="Times New Roman" panose="02020603050405020304" pitchFamily="18" charset="0"/>
                <a:cs typeface="Times New Roman" panose="02020603050405020304" pitchFamily="18" charset="0"/>
              </a:rPr>
              <a:t> number(5),</a:t>
            </a:r>
            <a:endParaRPr lang="en-US" dirty="0"/>
          </a:p>
          <a:p>
            <a:pPr lvl="0" defTabSz="914400" eaLnBrk="0" fontAlgn="base" hangingPunct="0">
              <a:spcBef>
                <a:spcPct val="0"/>
              </a:spcBef>
              <a:spcAft>
                <a:spcPct val="0"/>
              </a:spcAft>
            </a:pPr>
            <a:r>
              <a:rPr lang="en-US" dirty="0" err="1">
                <a:latin typeface="Calibri" panose="020F0502020204030204" pitchFamily="34" charset="0"/>
                <a:ea typeface="Times New Roman" panose="02020603050405020304" pitchFamily="18" charset="0"/>
                <a:cs typeface="Times New Roman" panose="02020603050405020304" pitchFamily="18" charset="0"/>
              </a:rPr>
              <a:t>blood_type</a:t>
            </a:r>
            <a:r>
              <a:rPr lang="en-US" dirty="0">
                <a:latin typeface="Calibri" panose="020F0502020204030204" pitchFamily="34" charset="0"/>
                <a:ea typeface="Times New Roman" panose="02020603050405020304" pitchFamily="18" charset="0"/>
                <a:cs typeface="Times New Roman" panose="02020603050405020304" pitchFamily="18" charset="0"/>
              </a:rPr>
              <a:t> varchar2(5),</a:t>
            </a:r>
            <a:endParaRPr lang="en-US" dirty="0"/>
          </a:p>
          <a:p>
            <a:pPr lvl="0" defTabSz="914400" eaLnBrk="0" fontAlgn="base" hangingPunct="0">
              <a:spcBef>
                <a:spcPct val="0"/>
              </a:spcBef>
              <a:spcAft>
                <a:spcPct val="0"/>
              </a:spcAft>
            </a:pPr>
            <a:r>
              <a:rPr lang="en-US" dirty="0" err="1">
                <a:latin typeface="Calibri" panose="020F0502020204030204" pitchFamily="34" charset="0"/>
                <a:ea typeface="Times New Roman" panose="02020603050405020304" pitchFamily="18" charset="0"/>
                <a:cs typeface="Times New Roman" panose="02020603050405020304" pitchFamily="18" charset="0"/>
              </a:rPr>
              <a:t>downer_name</a:t>
            </a:r>
            <a:r>
              <a:rPr lang="en-US" dirty="0">
                <a:latin typeface="Calibri" panose="020F0502020204030204" pitchFamily="34" charset="0"/>
                <a:ea typeface="Times New Roman" panose="02020603050405020304" pitchFamily="18" charset="0"/>
                <a:cs typeface="Times New Roman" panose="02020603050405020304" pitchFamily="18" charset="0"/>
              </a:rPr>
              <a:t> varchar2(10),</a:t>
            </a:r>
            <a:endParaRPr lang="en-US" dirty="0"/>
          </a:p>
          <a:p>
            <a:pPr lvl="0" defTabSz="914400" eaLnBrk="0" fontAlgn="base" hangingPunct="0">
              <a:spcBef>
                <a:spcPct val="0"/>
              </a:spcBef>
              <a:spcAft>
                <a:spcPct val="0"/>
              </a:spcAft>
            </a:pPr>
            <a:r>
              <a:rPr lang="en-US" dirty="0" err="1">
                <a:latin typeface="Calibri" panose="020F0502020204030204" pitchFamily="34" charset="0"/>
                <a:ea typeface="Times New Roman" panose="02020603050405020304" pitchFamily="18" charset="0"/>
                <a:cs typeface="Times New Roman" panose="02020603050405020304" pitchFamily="18" charset="0"/>
              </a:rPr>
              <a:t>downer_address</a:t>
            </a:r>
            <a:r>
              <a:rPr lang="en-US" dirty="0">
                <a:latin typeface="Calibri" panose="020F0502020204030204" pitchFamily="34" charset="0"/>
                <a:ea typeface="Times New Roman" panose="02020603050405020304" pitchFamily="18" charset="0"/>
                <a:cs typeface="Times New Roman" panose="02020603050405020304" pitchFamily="18" charset="0"/>
              </a:rPr>
              <a:t> varchar2(50),</a:t>
            </a:r>
            <a:endParaRPr lang="en-US" dirty="0"/>
          </a:p>
          <a:p>
            <a:pPr lvl="0" defTabSz="914400" eaLnBrk="0" fontAlgn="base" hangingPunct="0">
              <a:spcBef>
                <a:spcPct val="0"/>
              </a:spcBef>
              <a:spcAft>
                <a:spcPct val="0"/>
              </a:spcAft>
            </a:pPr>
            <a:r>
              <a:rPr lang="en-US" dirty="0" err="1">
                <a:latin typeface="Calibri" panose="020F0502020204030204" pitchFamily="34" charset="0"/>
                <a:ea typeface="Times New Roman" panose="02020603050405020304" pitchFamily="18" charset="0"/>
                <a:cs typeface="Times New Roman" panose="02020603050405020304" pitchFamily="18" charset="0"/>
              </a:rPr>
              <a:t>downer_phone</a:t>
            </a:r>
            <a:r>
              <a:rPr lang="en-US" dirty="0">
                <a:latin typeface="Calibri" panose="020F0502020204030204" pitchFamily="34" charset="0"/>
                <a:ea typeface="Times New Roman" panose="02020603050405020304" pitchFamily="18" charset="0"/>
                <a:cs typeface="Times New Roman" panose="02020603050405020304" pitchFamily="18" charset="0"/>
              </a:rPr>
              <a:t> number(15),</a:t>
            </a:r>
            <a:endParaRPr lang="en-US" dirty="0"/>
          </a:p>
          <a:p>
            <a:pPr lvl="0" defTabSz="914400" eaLnBrk="0" fontAlgn="base" hangingPunct="0">
              <a:spcBef>
                <a:spcPct val="0"/>
              </a:spcBef>
              <a:spcAft>
                <a:spcPct val="0"/>
              </a:spcAft>
            </a:pPr>
            <a:r>
              <a:rPr lang="en-US" dirty="0" err="1">
                <a:latin typeface="Calibri" panose="020F0502020204030204" pitchFamily="34" charset="0"/>
                <a:ea typeface="Times New Roman" panose="02020603050405020304" pitchFamily="18" charset="0"/>
                <a:cs typeface="Times New Roman" panose="02020603050405020304" pitchFamily="18" charset="0"/>
              </a:rPr>
              <a:t>service_no</a:t>
            </a:r>
            <a:r>
              <a:rPr lang="en-US" dirty="0">
                <a:latin typeface="Calibri" panose="020F0502020204030204" pitchFamily="34" charset="0"/>
                <a:ea typeface="Times New Roman" panose="02020603050405020304" pitchFamily="18" charset="0"/>
                <a:cs typeface="Times New Roman" panose="02020603050405020304" pitchFamily="18" charset="0"/>
              </a:rPr>
              <a:t> number(2));</a:t>
            </a:r>
            <a:endParaRPr lang="en-US" dirty="0"/>
          </a:p>
          <a:p>
            <a:pPr defTabSz="914400" eaLnBrk="0" fontAlgn="base" hangingPunct="0">
              <a:spcBef>
                <a:spcPct val="0"/>
              </a:spcBef>
              <a:spcAft>
                <a:spcPct val="0"/>
              </a:spcAft>
            </a:pPr>
            <a:endParaRPr lang="en-US" dirty="0">
              <a:latin typeface="Arial" panose="020B0604020202020204" pitchFamily="34" charset="0"/>
            </a:endParaRPr>
          </a:p>
          <a:p>
            <a:pPr lvl="0" defTabSz="914400" eaLnBrk="0" fontAlgn="base" hangingPunct="0">
              <a:spcBef>
                <a:spcPct val="0"/>
              </a:spcBef>
              <a:spcAft>
                <a:spcPct val="0"/>
              </a:spcAft>
            </a:pPr>
            <a:endParaRPr lang="en-US" sz="1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24580" name="Picture 229"/>
          <p:cNvPicPr>
            <a:picLocks noChangeAspect="1" noChangeArrowheads="1"/>
          </p:cNvPicPr>
          <p:nvPr/>
        </p:nvPicPr>
        <p:blipFill>
          <a:blip r:embed="rId3">
            <a:extLst>
              <a:ext uri="{28A0092B-C50C-407E-A947-70E740481C1C}">
                <a14:useLocalDpi xmlns:a14="http://schemas.microsoft.com/office/drawing/2010/main" val="0"/>
              </a:ext>
            </a:extLst>
          </a:blip>
          <a:srcRect t="48177" r="22755" b="10205"/>
          <a:stretch>
            <a:fillRect/>
          </a:stretch>
        </p:blipFill>
        <p:spPr bwMode="auto">
          <a:xfrm>
            <a:off x="4959325" y="2997692"/>
            <a:ext cx="6116506" cy="2578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4569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32"/>
          <p:cNvPicPr>
            <a:picLocks noChangeAspect="1" noChangeArrowheads="1"/>
          </p:cNvPicPr>
          <p:nvPr/>
        </p:nvPicPr>
        <p:blipFill>
          <a:blip r:embed="rId2">
            <a:extLst>
              <a:ext uri="{28A0092B-C50C-407E-A947-70E740481C1C}">
                <a14:useLocalDpi xmlns:a14="http://schemas.microsoft.com/office/drawing/2010/main" val="0"/>
              </a:ext>
            </a:extLst>
          </a:blip>
          <a:srcRect t="56442" r="32692" b="16762"/>
          <a:stretch>
            <a:fillRect/>
          </a:stretch>
        </p:blipFill>
        <p:spPr bwMode="auto">
          <a:xfrm>
            <a:off x="4962111" y="609601"/>
            <a:ext cx="5917923" cy="2120348"/>
          </a:xfrm>
          <a:prstGeom prst="rect">
            <a:avLst/>
          </a:prstGeom>
          <a:noFill/>
          <a:extLst>
            <a:ext uri="{909E8E84-426E-40DD-AFC4-6F175D3DCCD1}">
              <a14:hiddenFill xmlns:a14="http://schemas.microsoft.com/office/drawing/2010/main">
                <a:solidFill>
                  <a:srgbClr val="FFFFFF"/>
                </a:solidFill>
              </a14:hiddenFill>
            </a:ext>
          </a:extLst>
        </p:spPr>
      </p:pic>
      <p:pic>
        <p:nvPicPr>
          <p:cNvPr id="25601" name="Picture 233"/>
          <p:cNvPicPr>
            <a:picLocks noChangeAspect="1" noChangeArrowheads="1"/>
          </p:cNvPicPr>
          <p:nvPr/>
        </p:nvPicPr>
        <p:blipFill>
          <a:blip r:embed="rId3">
            <a:extLst>
              <a:ext uri="{28A0092B-C50C-407E-A947-70E740481C1C}">
                <a14:useLocalDpi xmlns:a14="http://schemas.microsoft.com/office/drawing/2010/main" val="0"/>
              </a:ext>
            </a:extLst>
          </a:blip>
          <a:srcRect t="56728" r="25961" b="13911"/>
          <a:stretch>
            <a:fillRect/>
          </a:stretch>
        </p:blipFill>
        <p:spPr bwMode="auto">
          <a:xfrm>
            <a:off x="4962112" y="3551583"/>
            <a:ext cx="6010688" cy="243296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p:cNvSpPr>
            <a:spLocks noChangeArrowheads="1"/>
          </p:cNvSpPr>
          <p:nvPr/>
        </p:nvSpPr>
        <p:spPr bwMode="auto">
          <a:xfrm>
            <a:off x="1050963" y="829287"/>
            <a:ext cx="3475760" cy="5155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Creating</a:t>
            </a:r>
            <a:r>
              <a:rPr kumimoji="0" lang="en-US" sz="2000" b="1" i="1"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sz="2000" b="1" i="1" u="none" strike="noStrike" cap="none" normalizeH="0" baseline="0" dirty="0" smtClean="0">
                <a:ln>
                  <a:noFill/>
                </a:ln>
                <a:solidFill>
                  <a:schemeClr val="accent1"/>
                </a:solidFill>
                <a:effectLst/>
                <a:latin typeface="Calibri" panose="020F0502020204030204" pitchFamily="34" charset="0"/>
                <a:ea typeface="Times New Roman" panose="02020603050405020304" pitchFamily="18" charset="0"/>
                <a:cs typeface="Times New Roman" panose="02020603050405020304" pitchFamily="18" charset="0"/>
              </a:rPr>
              <a:t>Bill</a:t>
            </a:r>
            <a:r>
              <a:rPr kumimoji="0" lang="en-US" sz="2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table</a:t>
            </a:r>
            <a:r>
              <a:rPr kumimoji="0" lang="en-US" sz="2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create table bill(</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patient_id</a:t>
            </a:r>
            <a:r>
              <a:rPr kumimoji="0" lang="en-US" sz="2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number(10),</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bill number(6</a:t>
            </a:r>
            <a:r>
              <a:rPr kumimoji="0" lang="en-US" sz="2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lvl="0"/>
            <a:r>
              <a:rPr lang="en-US" sz="2000" dirty="0" smtClean="0">
                <a:latin typeface="Calibri" panose="020F0502020204030204" pitchFamily="34" charset="0"/>
                <a:ea typeface="Times New Roman" panose="02020603050405020304" pitchFamily="18" charset="0"/>
                <a:cs typeface="Times New Roman" panose="02020603050405020304" pitchFamily="18" charset="0"/>
              </a:rPr>
              <a:t>Creating</a:t>
            </a:r>
            <a:r>
              <a:rPr lang="en-US" sz="2000" b="1" i="1" dirty="0" smtClean="0">
                <a:latin typeface="Calibri" panose="020F0502020204030204" pitchFamily="34" charset="0"/>
                <a:ea typeface="Times New Roman" panose="02020603050405020304" pitchFamily="18" charset="0"/>
                <a:cs typeface="Times New Roman" panose="02020603050405020304" pitchFamily="18" charset="0"/>
              </a:rPr>
              <a:t> </a:t>
            </a:r>
            <a:r>
              <a:rPr lang="en-US" sz="2000" b="1" i="1" dirty="0" err="1">
                <a:solidFill>
                  <a:schemeClr val="accent1"/>
                </a:solidFill>
                <a:latin typeface="Calibri" panose="020F0502020204030204" pitchFamily="34" charset="0"/>
                <a:ea typeface="Times New Roman" panose="02020603050405020304" pitchFamily="18" charset="0"/>
                <a:cs typeface="Times New Roman" panose="02020603050405020304" pitchFamily="18" charset="0"/>
              </a:rPr>
              <a:t>Patient_service</a:t>
            </a:r>
            <a:r>
              <a:rPr lang="en-US" sz="2000" b="1" i="1" dirty="0">
                <a:latin typeface="Calibri" panose="020F0502020204030204" pitchFamily="34" charset="0"/>
                <a:ea typeface="Times New Roman" panose="02020603050405020304" pitchFamily="18" charset="0"/>
                <a:cs typeface="Times New Roman" panose="02020603050405020304" pitchFamily="18" charset="0"/>
              </a:rPr>
              <a:t> </a:t>
            </a:r>
            <a:r>
              <a:rPr lang="en-US" sz="2000" dirty="0" smtClean="0">
                <a:latin typeface="Calibri" panose="020F0502020204030204" pitchFamily="34" charset="0"/>
                <a:ea typeface="Times New Roman" panose="02020603050405020304" pitchFamily="18" charset="0"/>
                <a:cs typeface="Times New Roman" panose="02020603050405020304" pitchFamily="18" charset="0"/>
              </a:rPr>
              <a:t>table</a:t>
            </a:r>
            <a:r>
              <a:rPr lang="en-US" sz="2000" dirty="0">
                <a:latin typeface="Calibri" panose="020F0502020204030204" pitchFamily="34" charset="0"/>
                <a:ea typeface="Times New Roman" panose="02020603050405020304" pitchFamily="18" charset="0"/>
                <a:cs typeface="Times New Roman" panose="02020603050405020304" pitchFamily="18" charset="0"/>
              </a:rPr>
              <a:t>:-</a:t>
            </a:r>
          </a:p>
          <a:p>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r>
              <a:rPr lang="en-US" sz="2000" dirty="0">
                <a:latin typeface="Calibri" panose="020F0502020204030204" pitchFamily="34" charset="0"/>
                <a:ea typeface="Times New Roman" panose="02020603050405020304" pitchFamily="18" charset="0"/>
                <a:cs typeface="Times New Roman" panose="02020603050405020304" pitchFamily="18" charset="0"/>
              </a:rPr>
              <a:t>create table </a:t>
            </a:r>
            <a:r>
              <a:rPr lang="en-US" sz="2000" dirty="0" err="1">
                <a:latin typeface="Calibri" panose="020F0502020204030204" pitchFamily="34" charset="0"/>
                <a:ea typeface="Times New Roman" panose="02020603050405020304" pitchFamily="18" charset="0"/>
                <a:cs typeface="Times New Roman" panose="02020603050405020304" pitchFamily="18" charset="0"/>
              </a:rPr>
              <a:t>patient_service</a:t>
            </a:r>
            <a:r>
              <a:rPr lang="en-US" sz="2000" dirty="0">
                <a:latin typeface="Calibri" panose="020F0502020204030204" pitchFamily="34" charset="0"/>
                <a:ea typeface="Times New Roman" panose="02020603050405020304" pitchFamily="18" charset="0"/>
                <a:cs typeface="Times New Roman" panose="02020603050405020304" pitchFamily="18" charset="0"/>
              </a:rPr>
              <a:t>(</a:t>
            </a:r>
          </a:p>
          <a:p>
            <a:r>
              <a:rPr lang="en-US" sz="2000" dirty="0" err="1">
                <a:latin typeface="Calibri" panose="020F0502020204030204" pitchFamily="34" charset="0"/>
                <a:ea typeface="Times New Roman" panose="02020603050405020304" pitchFamily="18" charset="0"/>
                <a:cs typeface="Times New Roman" panose="02020603050405020304" pitchFamily="18" charset="0"/>
              </a:rPr>
              <a:t>patient_id</a:t>
            </a:r>
            <a:r>
              <a:rPr lang="en-US" sz="2000" dirty="0">
                <a:latin typeface="Calibri" panose="020F0502020204030204" pitchFamily="34" charset="0"/>
                <a:ea typeface="Times New Roman" panose="02020603050405020304" pitchFamily="18" charset="0"/>
                <a:cs typeface="Times New Roman" panose="02020603050405020304" pitchFamily="18" charset="0"/>
              </a:rPr>
              <a:t> number(10),</a:t>
            </a:r>
          </a:p>
          <a:p>
            <a:r>
              <a:rPr lang="en-US" sz="2000" dirty="0" err="1">
                <a:latin typeface="Calibri" panose="020F0502020204030204" pitchFamily="34" charset="0"/>
                <a:cs typeface="Calibri" panose="020F0502020204030204" pitchFamily="34" charset="0"/>
              </a:rPr>
              <a:t>service_no</a:t>
            </a:r>
            <a:r>
              <a:rPr lang="en-US" sz="2000" dirty="0">
                <a:latin typeface="Calibri" panose="020F0502020204030204" pitchFamily="34" charset="0"/>
                <a:cs typeface="Calibri" panose="020F0502020204030204" pitchFamily="34" charset="0"/>
              </a:rPr>
              <a:t> number(2),</a:t>
            </a:r>
          </a:p>
          <a:p>
            <a:r>
              <a:rPr lang="en-US" sz="2000" dirty="0">
                <a:latin typeface="Calibri" panose="020F0502020204030204" pitchFamily="34" charset="0"/>
                <a:cs typeface="Calibri" panose="020F0502020204030204" pitchFamily="34" charset="0"/>
              </a:rPr>
              <a:t>quantity number(5));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5"/>
          <p:cNvSpPr>
            <a:spLocks noChangeArrowheads="1"/>
          </p:cNvSpPr>
          <p:nvPr/>
        </p:nvSpPr>
        <p:spPr bwMode="auto">
          <a:xfrm flipV="1">
            <a:off x="-9004300" y="706053"/>
            <a:ext cx="12115800"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3452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44500" y="1473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6625" name="Picture 170"/>
          <p:cNvPicPr>
            <a:picLocks noChangeAspect="1" noChangeArrowheads="1"/>
          </p:cNvPicPr>
          <p:nvPr/>
        </p:nvPicPr>
        <p:blipFill>
          <a:blip r:embed="rId2">
            <a:extLst>
              <a:ext uri="{28A0092B-C50C-407E-A947-70E740481C1C}">
                <a14:useLocalDpi xmlns:a14="http://schemas.microsoft.com/office/drawing/2010/main" val="0"/>
              </a:ext>
            </a:extLst>
          </a:blip>
          <a:srcRect t="36774" r="27725" b="12201"/>
          <a:stretch>
            <a:fillRect/>
          </a:stretch>
        </p:blipFill>
        <p:spPr bwMode="auto">
          <a:xfrm>
            <a:off x="5399781" y="631065"/>
            <a:ext cx="5418473" cy="436693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1577841" y="960177"/>
            <a:ext cx="3821940" cy="4262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Creating </a:t>
            </a:r>
            <a:r>
              <a:rPr kumimoji="0" lang="en-US" sz="2000" b="1" i="1" u="none" strike="noStrike" cap="none" normalizeH="0" baseline="0" dirty="0" smtClean="0">
                <a:ln>
                  <a:noFill/>
                </a:ln>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Doctor</a:t>
            </a:r>
            <a:r>
              <a:rPr kumimoji="0" 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table</a:t>
            </a:r>
            <a:r>
              <a:rPr kumimoji="0" 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create table doctor(</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doc_id</a:t>
            </a:r>
            <a:r>
              <a:rPr kumimoji="0" lang="en-US" sz="2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number(10),</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doc_name</a:t>
            </a:r>
            <a:r>
              <a:rPr kumimoji="0" lang="en-US" sz="2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varchar2(15), </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doc_address</a:t>
            </a:r>
            <a:r>
              <a:rPr kumimoji="0" lang="en-US" sz="2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varchar2(50),</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doc_salary</a:t>
            </a:r>
            <a:r>
              <a:rPr kumimoji="0" lang="en-US" sz="2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number(6),</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doc_history</a:t>
            </a:r>
            <a:r>
              <a:rPr kumimoji="0" lang="en-US" sz="2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varchar2(50),</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doc_workhour</a:t>
            </a:r>
            <a:r>
              <a:rPr kumimoji="0" lang="en-US" sz="2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varchar2(5),</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doc_gender</a:t>
            </a:r>
            <a:r>
              <a:rPr kumimoji="0" lang="en-US" sz="2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varchar2(10),</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doc_phone</a:t>
            </a:r>
            <a:r>
              <a:rPr kumimoji="0" lang="en-US" sz="2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number(15</a:t>
            </a:r>
            <a:r>
              <a:rPr kumimoji="0" lang="en-US" sz="2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r>
            <a:br>
              <a:rPr kumimoji="0" lang="en-US" sz="11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96314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770" y="0"/>
            <a:ext cx="9876844" cy="1041400"/>
          </a:xfrm>
        </p:spPr>
        <p:txBody>
          <a:bodyPr>
            <a:normAutofit fontScale="90000"/>
          </a:bodyPr>
          <a:lstStyle/>
          <a:p>
            <a:r>
              <a:rPr lang="en-US" dirty="0" smtClean="0"/>
              <a:t> </a:t>
            </a:r>
            <a:r>
              <a:rPr lang="en-US" u="sng" dirty="0" smtClean="0"/>
              <a:t>6</a:t>
            </a:r>
            <a:r>
              <a:rPr lang="en-US" u="sng" dirty="0"/>
              <a:t>. </a:t>
            </a:r>
            <a:r>
              <a:rPr lang="en-US" u="sng" dirty="0" smtClean="0"/>
              <a:t>Add , enable </a:t>
            </a:r>
            <a:r>
              <a:rPr lang="en-US" u="sng" dirty="0"/>
              <a:t>&amp; disable constraints</a:t>
            </a:r>
            <a:r>
              <a:rPr lang="en-US" dirty="0"/>
              <a:t/>
            </a:r>
            <a:br>
              <a:rPr lang="en-US" dirty="0"/>
            </a:br>
            <a:endParaRPr lang="en-US" dirty="0"/>
          </a:p>
        </p:txBody>
      </p:sp>
      <p:sp>
        <p:nvSpPr>
          <p:cNvPr id="3" name="Text Placeholder 2"/>
          <p:cNvSpPr>
            <a:spLocks noGrp="1"/>
          </p:cNvSpPr>
          <p:nvPr>
            <p:ph type="body" idx="1"/>
          </p:nvPr>
        </p:nvSpPr>
        <p:spPr>
          <a:xfrm>
            <a:off x="749300" y="1155700"/>
            <a:ext cx="8524702" cy="5528435"/>
          </a:xfrm>
        </p:spPr>
        <p:txBody>
          <a:bodyPr>
            <a:normAutofit fontScale="92500" lnSpcReduction="10000"/>
          </a:bodyPr>
          <a:lstStyle/>
          <a:p>
            <a:r>
              <a:rPr lang="en-US" sz="2400" b="1" dirty="0">
                <a:solidFill>
                  <a:schemeClr val="accent2"/>
                </a:solidFill>
              </a:rPr>
              <a:t>Add Primary keys</a:t>
            </a:r>
            <a:r>
              <a:rPr lang="en-US" sz="2400" b="1" dirty="0" smtClean="0">
                <a:solidFill>
                  <a:schemeClr val="accent2"/>
                </a:solidFill>
              </a:rPr>
              <a:t>:-</a:t>
            </a:r>
          </a:p>
          <a:p>
            <a:endParaRPr lang="en-US" sz="2400" b="1" dirty="0">
              <a:solidFill>
                <a:schemeClr val="accent2"/>
              </a:solidFill>
            </a:endParaRPr>
          </a:p>
          <a:p>
            <a:r>
              <a:rPr lang="en-US" dirty="0"/>
              <a:t> </a:t>
            </a:r>
            <a:r>
              <a:rPr lang="en-US" dirty="0" smtClean="0"/>
              <a:t>Alter </a:t>
            </a:r>
            <a:r>
              <a:rPr lang="en-US" dirty="0"/>
              <a:t>table patient add constraint </a:t>
            </a:r>
            <a:r>
              <a:rPr lang="en-US" dirty="0" err="1"/>
              <a:t>p_id</a:t>
            </a:r>
            <a:r>
              <a:rPr lang="en-US" dirty="0"/>
              <a:t> primary key(</a:t>
            </a:r>
            <a:r>
              <a:rPr lang="en-US" dirty="0" err="1"/>
              <a:t>patient_id</a:t>
            </a:r>
            <a:r>
              <a:rPr lang="en-US" dirty="0"/>
              <a:t>);</a:t>
            </a:r>
          </a:p>
          <a:p>
            <a:r>
              <a:rPr lang="en-US" dirty="0"/>
              <a:t>Alter table employee add constraint </a:t>
            </a:r>
            <a:r>
              <a:rPr lang="en-US" dirty="0" err="1"/>
              <a:t>e_id</a:t>
            </a:r>
            <a:r>
              <a:rPr lang="en-US" dirty="0"/>
              <a:t> primary key(id);</a:t>
            </a:r>
          </a:p>
          <a:p>
            <a:r>
              <a:rPr lang="en-US" dirty="0"/>
              <a:t>Alter table trainee add constraint </a:t>
            </a:r>
            <a:r>
              <a:rPr lang="en-US" dirty="0" err="1"/>
              <a:t>tra_id</a:t>
            </a:r>
            <a:r>
              <a:rPr lang="en-US" dirty="0"/>
              <a:t> primary key(</a:t>
            </a:r>
            <a:r>
              <a:rPr lang="en-US" dirty="0" err="1"/>
              <a:t>tra_id</a:t>
            </a:r>
            <a:r>
              <a:rPr lang="en-US" dirty="0"/>
              <a:t>);</a:t>
            </a:r>
          </a:p>
          <a:p>
            <a:r>
              <a:rPr lang="en-US" dirty="0"/>
              <a:t>Alter table doctor add constraint </a:t>
            </a:r>
            <a:r>
              <a:rPr lang="en-US" dirty="0" err="1"/>
              <a:t>doc_id</a:t>
            </a:r>
            <a:r>
              <a:rPr lang="en-US" dirty="0"/>
              <a:t> primary key(</a:t>
            </a:r>
            <a:r>
              <a:rPr lang="en-US" dirty="0" err="1"/>
              <a:t>doc_id</a:t>
            </a:r>
            <a:r>
              <a:rPr lang="en-US" dirty="0"/>
              <a:t>);</a:t>
            </a:r>
          </a:p>
          <a:p>
            <a:r>
              <a:rPr lang="en-US" dirty="0"/>
              <a:t>Alter table nurse add constraint </a:t>
            </a:r>
            <a:r>
              <a:rPr lang="en-US" dirty="0" err="1"/>
              <a:t>nur_id</a:t>
            </a:r>
            <a:r>
              <a:rPr lang="en-US" dirty="0"/>
              <a:t> primary key(</a:t>
            </a:r>
            <a:r>
              <a:rPr lang="en-US" dirty="0" err="1"/>
              <a:t>nur_id</a:t>
            </a:r>
            <a:r>
              <a:rPr lang="en-US" dirty="0"/>
              <a:t>);</a:t>
            </a:r>
          </a:p>
          <a:p>
            <a:r>
              <a:rPr lang="en-US" dirty="0"/>
              <a:t>Alter table pharmacist add constraint </a:t>
            </a:r>
            <a:r>
              <a:rPr lang="en-US" dirty="0" err="1"/>
              <a:t>pha_id</a:t>
            </a:r>
            <a:r>
              <a:rPr lang="en-US" dirty="0"/>
              <a:t> primary key(</a:t>
            </a:r>
            <a:r>
              <a:rPr lang="en-US" dirty="0" err="1"/>
              <a:t>pha_id</a:t>
            </a:r>
            <a:r>
              <a:rPr lang="en-US" dirty="0"/>
              <a:t>);</a:t>
            </a:r>
          </a:p>
          <a:p>
            <a:r>
              <a:rPr lang="en-US" dirty="0"/>
              <a:t>Alter table receptionist add constraint </a:t>
            </a:r>
            <a:r>
              <a:rPr lang="en-US" dirty="0" err="1"/>
              <a:t>rec_id</a:t>
            </a:r>
            <a:r>
              <a:rPr lang="en-US" dirty="0"/>
              <a:t> primary key(</a:t>
            </a:r>
            <a:r>
              <a:rPr lang="en-US" dirty="0" err="1"/>
              <a:t>rec_id</a:t>
            </a:r>
            <a:r>
              <a:rPr lang="en-US" dirty="0"/>
              <a:t>);</a:t>
            </a:r>
          </a:p>
          <a:p>
            <a:r>
              <a:rPr lang="en-US" dirty="0"/>
              <a:t>Alter table service add constraint </a:t>
            </a:r>
            <a:r>
              <a:rPr lang="en-US" dirty="0" err="1"/>
              <a:t>ser_no</a:t>
            </a:r>
            <a:r>
              <a:rPr lang="en-US" dirty="0"/>
              <a:t> primary key(</a:t>
            </a:r>
            <a:r>
              <a:rPr lang="en-US" dirty="0" err="1"/>
              <a:t>service_no</a:t>
            </a:r>
            <a:r>
              <a:rPr lang="en-US" dirty="0"/>
              <a:t>);</a:t>
            </a:r>
          </a:p>
          <a:p>
            <a:r>
              <a:rPr lang="en-US" dirty="0"/>
              <a:t>Alter table ambulance add constraint </a:t>
            </a:r>
            <a:r>
              <a:rPr lang="en-US" dirty="0" err="1"/>
              <a:t>ambu_no</a:t>
            </a:r>
            <a:r>
              <a:rPr lang="en-US" dirty="0"/>
              <a:t> primary key(</a:t>
            </a:r>
            <a:r>
              <a:rPr lang="en-US" dirty="0" err="1"/>
              <a:t>ambu_no</a:t>
            </a:r>
            <a:r>
              <a:rPr lang="en-US" dirty="0"/>
              <a:t>);</a:t>
            </a:r>
          </a:p>
          <a:p>
            <a:r>
              <a:rPr lang="en-US" dirty="0"/>
              <a:t>Alter table room add constraint </a:t>
            </a:r>
            <a:r>
              <a:rPr lang="en-US" dirty="0" err="1"/>
              <a:t>room_no</a:t>
            </a:r>
            <a:r>
              <a:rPr lang="en-US" dirty="0"/>
              <a:t> primary key(</a:t>
            </a:r>
            <a:r>
              <a:rPr lang="en-US" dirty="0" err="1"/>
              <a:t>room_no</a:t>
            </a:r>
            <a:r>
              <a:rPr lang="en-US" dirty="0"/>
              <a:t>);</a:t>
            </a:r>
          </a:p>
          <a:p>
            <a:r>
              <a:rPr lang="en-US" dirty="0"/>
              <a:t>Alter table medicine add constraint </a:t>
            </a:r>
            <a:r>
              <a:rPr lang="en-US" dirty="0" err="1"/>
              <a:t>med_no</a:t>
            </a:r>
            <a:r>
              <a:rPr lang="en-US" dirty="0"/>
              <a:t> primary key(</a:t>
            </a:r>
            <a:r>
              <a:rPr lang="en-US" dirty="0" err="1"/>
              <a:t>medicine_no</a:t>
            </a:r>
            <a:r>
              <a:rPr lang="en-US" dirty="0"/>
              <a:t>);</a:t>
            </a:r>
          </a:p>
          <a:p>
            <a:r>
              <a:rPr lang="en-US" dirty="0"/>
              <a:t>Alter table </a:t>
            </a:r>
            <a:r>
              <a:rPr lang="en-US" dirty="0" err="1"/>
              <a:t>blood_downer</a:t>
            </a:r>
            <a:r>
              <a:rPr lang="en-US" dirty="0"/>
              <a:t> add constraint </a:t>
            </a:r>
            <a:r>
              <a:rPr lang="en-US" dirty="0" err="1"/>
              <a:t>bd_id</a:t>
            </a:r>
            <a:r>
              <a:rPr lang="en-US" dirty="0"/>
              <a:t> primary key(</a:t>
            </a:r>
            <a:r>
              <a:rPr lang="en-US" dirty="0" err="1"/>
              <a:t>blood_id</a:t>
            </a:r>
            <a:r>
              <a:rPr lang="en-US" dirty="0"/>
              <a:t>);</a:t>
            </a:r>
          </a:p>
          <a:p>
            <a:r>
              <a:rPr lang="en-US" dirty="0"/>
              <a:t> </a:t>
            </a:r>
          </a:p>
          <a:p>
            <a:endParaRPr lang="en-US" dirty="0"/>
          </a:p>
        </p:txBody>
      </p:sp>
    </p:spTree>
    <p:extLst>
      <p:ext uri="{BB962C8B-B14F-4D97-AF65-F5344CB8AC3E}">
        <p14:creationId xmlns:p14="http://schemas.microsoft.com/office/powerpoint/2010/main" val="29588065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9900" y="711200"/>
            <a:ext cx="8804103" cy="5330162"/>
          </a:xfrm>
        </p:spPr>
        <p:txBody>
          <a:bodyPr/>
          <a:lstStyle/>
          <a:p>
            <a:r>
              <a:rPr lang="en-US" sz="2400" b="1" dirty="0" smtClean="0">
                <a:solidFill>
                  <a:schemeClr val="accent2"/>
                </a:solidFill>
              </a:rPr>
              <a:t>Add Foreign Keys:-</a:t>
            </a:r>
          </a:p>
          <a:p>
            <a:endParaRPr lang="en-US" sz="2400" b="1" dirty="0" smtClean="0">
              <a:solidFill>
                <a:schemeClr val="accent2"/>
              </a:solidFill>
            </a:endParaRPr>
          </a:p>
          <a:p>
            <a:r>
              <a:rPr lang="en-US" dirty="0" smtClean="0"/>
              <a:t>alter </a:t>
            </a:r>
            <a:r>
              <a:rPr lang="en-US" dirty="0"/>
              <a:t>table report add constraint r1 foreign key (</a:t>
            </a:r>
            <a:r>
              <a:rPr lang="en-US" dirty="0" err="1"/>
              <a:t>patient_id</a:t>
            </a:r>
            <a:r>
              <a:rPr lang="en-US" dirty="0"/>
              <a:t>) references patient(</a:t>
            </a:r>
            <a:r>
              <a:rPr lang="en-US" dirty="0" err="1"/>
              <a:t>patient_id</a:t>
            </a:r>
            <a:r>
              <a:rPr lang="en-US" dirty="0"/>
              <a:t>); </a:t>
            </a:r>
          </a:p>
          <a:p>
            <a:r>
              <a:rPr lang="en-US" dirty="0"/>
              <a:t>alter table report add constraint r2 foreign key (</a:t>
            </a:r>
            <a:r>
              <a:rPr lang="en-US" dirty="0" err="1"/>
              <a:t>receptionist_id</a:t>
            </a:r>
            <a:r>
              <a:rPr lang="en-US" dirty="0"/>
              <a:t>) references receptionist(</a:t>
            </a:r>
            <a:r>
              <a:rPr lang="en-US" dirty="0" err="1"/>
              <a:t>rec_id</a:t>
            </a:r>
            <a:r>
              <a:rPr lang="en-US" dirty="0"/>
              <a:t>); </a:t>
            </a:r>
          </a:p>
          <a:p>
            <a:r>
              <a:rPr lang="en-US" dirty="0"/>
              <a:t>alter table </a:t>
            </a:r>
            <a:r>
              <a:rPr lang="en-US" dirty="0" err="1"/>
              <a:t>doc_tra</a:t>
            </a:r>
            <a:r>
              <a:rPr lang="en-US" dirty="0"/>
              <a:t> add constraint doc foreign key (</a:t>
            </a:r>
            <a:r>
              <a:rPr lang="en-US" dirty="0" err="1"/>
              <a:t>doctor_id</a:t>
            </a:r>
            <a:r>
              <a:rPr lang="en-US" dirty="0"/>
              <a:t>) references doctor(</a:t>
            </a:r>
            <a:r>
              <a:rPr lang="en-US" dirty="0" err="1"/>
              <a:t>doc_id</a:t>
            </a:r>
            <a:r>
              <a:rPr lang="en-US" dirty="0"/>
              <a:t>); </a:t>
            </a:r>
          </a:p>
          <a:p>
            <a:r>
              <a:rPr lang="en-US" dirty="0"/>
              <a:t>alter table </a:t>
            </a:r>
            <a:r>
              <a:rPr lang="en-US" dirty="0" err="1"/>
              <a:t>doc_tra</a:t>
            </a:r>
            <a:r>
              <a:rPr lang="en-US" dirty="0"/>
              <a:t> add constraint </a:t>
            </a:r>
            <a:r>
              <a:rPr lang="en-US" dirty="0" err="1"/>
              <a:t>tra</a:t>
            </a:r>
            <a:r>
              <a:rPr lang="en-US" dirty="0"/>
              <a:t> foreign key (</a:t>
            </a:r>
            <a:r>
              <a:rPr lang="en-US" dirty="0" err="1"/>
              <a:t>tra_id</a:t>
            </a:r>
            <a:r>
              <a:rPr lang="en-US" dirty="0"/>
              <a:t>) references trainee(</a:t>
            </a:r>
            <a:r>
              <a:rPr lang="en-US" dirty="0" err="1"/>
              <a:t>tra_id</a:t>
            </a:r>
            <a:r>
              <a:rPr lang="en-US" dirty="0"/>
              <a:t>);</a:t>
            </a:r>
          </a:p>
          <a:p>
            <a:r>
              <a:rPr lang="en-US" dirty="0"/>
              <a:t>alter table </a:t>
            </a:r>
            <a:r>
              <a:rPr lang="en-US" dirty="0" err="1"/>
              <a:t>patient_doc_nur</a:t>
            </a:r>
            <a:r>
              <a:rPr lang="en-US" dirty="0"/>
              <a:t> add constraint pat foreign key (</a:t>
            </a:r>
            <a:r>
              <a:rPr lang="en-US" dirty="0" err="1"/>
              <a:t>patient_id</a:t>
            </a:r>
            <a:r>
              <a:rPr lang="en-US" dirty="0"/>
              <a:t>) references patient(</a:t>
            </a:r>
            <a:r>
              <a:rPr lang="en-US" dirty="0" err="1"/>
              <a:t>patient_id</a:t>
            </a:r>
            <a:r>
              <a:rPr lang="en-US" dirty="0"/>
              <a:t>);</a:t>
            </a:r>
          </a:p>
          <a:p>
            <a:r>
              <a:rPr lang="en-US" dirty="0"/>
              <a:t>alter table </a:t>
            </a:r>
            <a:r>
              <a:rPr lang="en-US" dirty="0" err="1"/>
              <a:t>patient_doc_nur</a:t>
            </a:r>
            <a:r>
              <a:rPr lang="en-US" dirty="0"/>
              <a:t> add constraint </a:t>
            </a:r>
            <a:r>
              <a:rPr lang="en-US" dirty="0" err="1"/>
              <a:t>p_doc</a:t>
            </a:r>
            <a:r>
              <a:rPr lang="en-US" dirty="0"/>
              <a:t> foreign key (</a:t>
            </a:r>
            <a:r>
              <a:rPr lang="en-US" dirty="0" err="1"/>
              <a:t>doc_id</a:t>
            </a:r>
            <a:r>
              <a:rPr lang="en-US" dirty="0"/>
              <a:t>) references doctor(</a:t>
            </a:r>
            <a:r>
              <a:rPr lang="en-US" dirty="0" err="1"/>
              <a:t>doc_id</a:t>
            </a:r>
            <a:r>
              <a:rPr lang="en-US" dirty="0"/>
              <a:t>);</a:t>
            </a:r>
          </a:p>
        </p:txBody>
      </p:sp>
    </p:spTree>
    <p:extLst>
      <p:ext uri="{BB962C8B-B14F-4D97-AF65-F5344CB8AC3E}">
        <p14:creationId xmlns:p14="http://schemas.microsoft.com/office/powerpoint/2010/main" val="12941479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876300"/>
            <a:ext cx="8893003" cy="5331318"/>
          </a:xfrm>
        </p:spPr>
        <p:txBody>
          <a:bodyPr>
            <a:normAutofit/>
          </a:bodyPr>
          <a:lstStyle/>
          <a:p>
            <a:r>
              <a:rPr lang="en-US" sz="2400" b="1" dirty="0">
                <a:solidFill>
                  <a:schemeClr val="accent2"/>
                </a:solidFill>
              </a:rPr>
              <a:t>Add Foreign </a:t>
            </a:r>
            <a:r>
              <a:rPr lang="en-US" sz="2400" b="1" dirty="0" smtClean="0">
                <a:solidFill>
                  <a:schemeClr val="accent2"/>
                </a:solidFill>
              </a:rPr>
              <a:t>Keys(Continue):-</a:t>
            </a:r>
          </a:p>
          <a:p>
            <a:endParaRPr lang="en-US" sz="2400" b="1" dirty="0" smtClean="0"/>
          </a:p>
          <a:p>
            <a:r>
              <a:rPr lang="en-US" dirty="0" smtClean="0"/>
              <a:t>alter </a:t>
            </a:r>
            <a:r>
              <a:rPr lang="en-US" dirty="0"/>
              <a:t>table </a:t>
            </a:r>
            <a:r>
              <a:rPr lang="en-US" dirty="0" err="1"/>
              <a:t>patient_doc_nur</a:t>
            </a:r>
            <a:r>
              <a:rPr lang="en-US" dirty="0"/>
              <a:t> add constraint </a:t>
            </a:r>
            <a:r>
              <a:rPr lang="en-US" dirty="0" err="1"/>
              <a:t>p_nur</a:t>
            </a:r>
            <a:r>
              <a:rPr lang="en-US" dirty="0"/>
              <a:t> foreign key (</a:t>
            </a:r>
            <a:r>
              <a:rPr lang="en-US" dirty="0" err="1"/>
              <a:t>nur_id</a:t>
            </a:r>
            <a:r>
              <a:rPr lang="en-US" dirty="0"/>
              <a:t>) references nurse(</a:t>
            </a:r>
            <a:r>
              <a:rPr lang="en-US" dirty="0" err="1"/>
              <a:t>nur_id</a:t>
            </a:r>
            <a:r>
              <a:rPr lang="en-US" dirty="0"/>
              <a:t>);</a:t>
            </a:r>
          </a:p>
          <a:p>
            <a:r>
              <a:rPr lang="en-US" dirty="0"/>
              <a:t>alter table </a:t>
            </a:r>
            <a:r>
              <a:rPr lang="en-US" dirty="0" err="1"/>
              <a:t>medicine_pha</a:t>
            </a:r>
            <a:r>
              <a:rPr lang="en-US" dirty="0"/>
              <a:t> add constraint </a:t>
            </a:r>
            <a:r>
              <a:rPr lang="en-US" dirty="0" err="1"/>
              <a:t>m_no</a:t>
            </a:r>
            <a:r>
              <a:rPr lang="en-US" dirty="0"/>
              <a:t> foreign key (</a:t>
            </a:r>
            <a:r>
              <a:rPr lang="en-US" dirty="0" err="1"/>
              <a:t>medicine_no</a:t>
            </a:r>
            <a:r>
              <a:rPr lang="en-US" dirty="0"/>
              <a:t>) references medicine(</a:t>
            </a:r>
            <a:r>
              <a:rPr lang="en-US" dirty="0" err="1"/>
              <a:t>medicine_no</a:t>
            </a:r>
            <a:r>
              <a:rPr lang="en-US" dirty="0"/>
              <a:t>);</a:t>
            </a:r>
          </a:p>
          <a:p>
            <a:r>
              <a:rPr lang="en-US" dirty="0"/>
              <a:t>alter table </a:t>
            </a:r>
            <a:r>
              <a:rPr lang="en-US" dirty="0" err="1"/>
              <a:t>medicine_pha</a:t>
            </a:r>
            <a:r>
              <a:rPr lang="en-US" dirty="0"/>
              <a:t> add constraint </a:t>
            </a:r>
            <a:r>
              <a:rPr lang="en-US" dirty="0" err="1"/>
              <a:t>pha_no</a:t>
            </a:r>
            <a:r>
              <a:rPr lang="en-US" dirty="0"/>
              <a:t> foreign key (</a:t>
            </a:r>
            <a:r>
              <a:rPr lang="en-US" dirty="0" err="1"/>
              <a:t>pha_id</a:t>
            </a:r>
            <a:r>
              <a:rPr lang="en-US" dirty="0"/>
              <a:t>) references pharmacist(</a:t>
            </a:r>
            <a:r>
              <a:rPr lang="en-US" dirty="0" err="1"/>
              <a:t>pha_id</a:t>
            </a:r>
            <a:r>
              <a:rPr lang="en-US" dirty="0"/>
              <a:t>);</a:t>
            </a:r>
          </a:p>
          <a:p>
            <a:r>
              <a:rPr lang="en-US" dirty="0"/>
              <a:t>alter table ambulance add constraint ser1 foreign key (</a:t>
            </a:r>
            <a:r>
              <a:rPr lang="en-US" dirty="0" err="1"/>
              <a:t>service_no</a:t>
            </a:r>
            <a:r>
              <a:rPr lang="en-US" dirty="0"/>
              <a:t>) references service(</a:t>
            </a:r>
            <a:r>
              <a:rPr lang="en-US" dirty="0" err="1"/>
              <a:t>service_no</a:t>
            </a:r>
            <a:r>
              <a:rPr lang="en-US" dirty="0"/>
              <a:t>);</a:t>
            </a:r>
          </a:p>
          <a:p>
            <a:r>
              <a:rPr lang="en-US" dirty="0"/>
              <a:t>alter table room add constraint ser2 foreign key (</a:t>
            </a:r>
            <a:r>
              <a:rPr lang="en-US" dirty="0" err="1"/>
              <a:t>service_no</a:t>
            </a:r>
            <a:r>
              <a:rPr lang="en-US" dirty="0"/>
              <a:t>) references service(</a:t>
            </a:r>
            <a:r>
              <a:rPr lang="en-US" dirty="0" err="1"/>
              <a:t>service_no</a:t>
            </a:r>
            <a:r>
              <a:rPr lang="en-US" dirty="0"/>
              <a:t>);</a:t>
            </a:r>
          </a:p>
          <a:p>
            <a:r>
              <a:rPr lang="en-US" dirty="0"/>
              <a:t>alter table medicine add constraint ser3 foreign key (</a:t>
            </a:r>
            <a:r>
              <a:rPr lang="en-US" dirty="0" err="1"/>
              <a:t>service_no</a:t>
            </a:r>
            <a:r>
              <a:rPr lang="en-US" dirty="0"/>
              <a:t>) references service(</a:t>
            </a:r>
            <a:r>
              <a:rPr lang="en-US" dirty="0" err="1"/>
              <a:t>service_no</a:t>
            </a:r>
            <a:r>
              <a:rPr lang="en-US" dirty="0"/>
              <a:t>);</a:t>
            </a:r>
          </a:p>
          <a:p>
            <a:endParaRPr lang="en-US" dirty="0"/>
          </a:p>
        </p:txBody>
      </p:sp>
    </p:spTree>
    <p:extLst>
      <p:ext uri="{BB962C8B-B14F-4D97-AF65-F5344CB8AC3E}">
        <p14:creationId xmlns:p14="http://schemas.microsoft.com/office/powerpoint/2010/main" val="533845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057" y="1"/>
            <a:ext cx="8707947" cy="965914"/>
          </a:xfrm>
        </p:spPr>
        <p:txBody>
          <a:bodyPr>
            <a:normAutofit/>
          </a:bodyPr>
          <a:lstStyle/>
          <a:p>
            <a:r>
              <a:rPr lang="en-US" dirty="0" smtClean="0"/>
              <a:t>Continue:-</a:t>
            </a:r>
            <a:endParaRPr lang="en-US" dirty="0"/>
          </a:p>
        </p:txBody>
      </p:sp>
      <p:sp>
        <p:nvSpPr>
          <p:cNvPr id="3" name="Text Placeholder 2"/>
          <p:cNvSpPr>
            <a:spLocks noGrp="1"/>
          </p:cNvSpPr>
          <p:nvPr>
            <p:ph type="body" idx="1"/>
          </p:nvPr>
        </p:nvSpPr>
        <p:spPr>
          <a:xfrm>
            <a:off x="551544" y="1117191"/>
            <a:ext cx="8722460" cy="5476792"/>
          </a:xfrm>
        </p:spPr>
        <p:txBody>
          <a:bodyPr/>
          <a:lstStyle/>
          <a:p>
            <a:pPr lvl="0"/>
            <a:r>
              <a:rPr lang="en-US" dirty="0" smtClean="0"/>
              <a:t>8.</a:t>
            </a:r>
            <a:r>
              <a:rPr lang="en-US" dirty="0"/>
              <a:t> When nurses give medicine to a patient than the quantity and the total price of medicines will also store in the system for every individual patient</a:t>
            </a:r>
            <a:r>
              <a:rPr lang="en-US" dirty="0" smtClean="0"/>
              <a:t>.</a:t>
            </a:r>
          </a:p>
          <a:p>
            <a:r>
              <a:rPr lang="en-US" dirty="0" smtClean="0"/>
              <a:t>9.</a:t>
            </a:r>
            <a:r>
              <a:rPr lang="en-US" dirty="0"/>
              <a:t> Receptionist maintains records. Every receptionist has a primary id. In the record his/her name, address, gender, phone number, experience, salary are also stored. They will admit a patient in the hospital if needed and also provide the total bill of a patient when discharge. They also give the appointments to a doctor. There are more than one receptionist in a hospital. </a:t>
            </a:r>
          </a:p>
          <a:p>
            <a:r>
              <a:rPr lang="en-US" dirty="0" smtClean="0"/>
              <a:t>10.</a:t>
            </a:r>
            <a:r>
              <a:rPr lang="en-US" dirty="0"/>
              <a:t> One patient can get admit into the hospital by one receptionist but one receptionist may admit more than one patient.</a:t>
            </a:r>
          </a:p>
          <a:p>
            <a:r>
              <a:rPr lang="en-US" dirty="0" smtClean="0"/>
              <a:t>11.</a:t>
            </a:r>
            <a:r>
              <a:rPr lang="en-US" dirty="0"/>
              <a:t> Doctors have different id and also name, salary, room number, time which are also stored in the system</a:t>
            </a:r>
            <a:r>
              <a:rPr lang="en-US" dirty="0" smtClean="0"/>
              <a:t>.</a:t>
            </a:r>
          </a:p>
          <a:p>
            <a:pPr lvl="0"/>
            <a:r>
              <a:rPr lang="en-US" dirty="0"/>
              <a:t>12. Doctors provide prescription for patients. One patient may receive a prescription from one doctor but one doctor may provide more than one prescription for several patients.</a:t>
            </a:r>
          </a:p>
          <a:p>
            <a:pPr lvl="0"/>
            <a:r>
              <a:rPr lang="en-US" dirty="0"/>
              <a:t>13. Doctors also maintains nurses’ who works for him. Each doctor has a specific room for his/her. And also a specific time for seeing patients</a:t>
            </a:r>
            <a:r>
              <a:rPr lang="en-US" dirty="0" smtClean="0"/>
              <a:t>.</a:t>
            </a:r>
            <a:endParaRPr lang="en-US" dirty="0" smtClean="0"/>
          </a:p>
          <a:p>
            <a:pPr lvl="0"/>
            <a:endParaRPr lang="en-US" dirty="0"/>
          </a:p>
        </p:txBody>
      </p:sp>
    </p:spTree>
    <p:extLst>
      <p:ext uri="{BB962C8B-B14F-4D97-AF65-F5344CB8AC3E}">
        <p14:creationId xmlns:p14="http://schemas.microsoft.com/office/powerpoint/2010/main" val="103459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31800" y="965200"/>
            <a:ext cx="8842203" cy="5076162"/>
          </a:xfrm>
        </p:spPr>
        <p:txBody>
          <a:bodyPr/>
          <a:lstStyle/>
          <a:p>
            <a:r>
              <a:rPr lang="en-US" sz="2400" b="1" dirty="0">
                <a:solidFill>
                  <a:schemeClr val="accent2"/>
                </a:solidFill>
              </a:rPr>
              <a:t>Add Foreign Keys(Continue):-</a:t>
            </a:r>
            <a:endParaRPr lang="en-US" sz="2400" b="1" dirty="0"/>
          </a:p>
          <a:p>
            <a:endParaRPr lang="en-US" dirty="0" smtClean="0"/>
          </a:p>
          <a:p>
            <a:r>
              <a:rPr lang="en-US" dirty="0"/>
              <a:t>alter table </a:t>
            </a:r>
            <a:r>
              <a:rPr lang="en-US" dirty="0" err="1"/>
              <a:t>blood_downer</a:t>
            </a:r>
            <a:r>
              <a:rPr lang="en-US" dirty="0"/>
              <a:t> add constraint ser4 foreign key (</a:t>
            </a:r>
            <a:r>
              <a:rPr lang="en-US" dirty="0" err="1"/>
              <a:t>service_no</a:t>
            </a:r>
            <a:r>
              <a:rPr lang="en-US" dirty="0"/>
              <a:t>) references service(</a:t>
            </a:r>
            <a:r>
              <a:rPr lang="en-US" dirty="0" err="1"/>
              <a:t>service_no</a:t>
            </a:r>
            <a:r>
              <a:rPr lang="en-US" dirty="0"/>
              <a:t>);</a:t>
            </a:r>
          </a:p>
          <a:p>
            <a:r>
              <a:rPr lang="en-US" dirty="0"/>
              <a:t>alter table bill add constraint </a:t>
            </a:r>
            <a:r>
              <a:rPr lang="en-US" dirty="0" err="1"/>
              <a:t>bill_id</a:t>
            </a:r>
            <a:r>
              <a:rPr lang="en-US" dirty="0"/>
              <a:t> foreign key (</a:t>
            </a:r>
            <a:r>
              <a:rPr lang="en-US" dirty="0" err="1"/>
              <a:t>patient_id</a:t>
            </a:r>
            <a:r>
              <a:rPr lang="en-US" dirty="0"/>
              <a:t>) references patient(</a:t>
            </a:r>
            <a:r>
              <a:rPr lang="en-US" dirty="0" err="1"/>
              <a:t>patient_id</a:t>
            </a:r>
            <a:r>
              <a:rPr lang="en-US" dirty="0" smtClean="0"/>
              <a:t>);</a:t>
            </a:r>
            <a:endParaRPr lang="en-US" dirty="0"/>
          </a:p>
          <a:p>
            <a:r>
              <a:rPr lang="en-US" dirty="0" smtClean="0"/>
              <a:t>alter </a:t>
            </a:r>
            <a:r>
              <a:rPr lang="en-US" dirty="0"/>
              <a:t>table </a:t>
            </a:r>
            <a:r>
              <a:rPr lang="en-US" dirty="0" err="1"/>
              <a:t>patient_service</a:t>
            </a:r>
            <a:r>
              <a:rPr lang="en-US" dirty="0"/>
              <a:t> add constraint </a:t>
            </a:r>
            <a:r>
              <a:rPr lang="en-US" dirty="0" err="1"/>
              <a:t>pat_ser</a:t>
            </a:r>
            <a:r>
              <a:rPr lang="en-US" dirty="0"/>
              <a:t> foreign key (</a:t>
            </a:r>
            <a:r>
              <a:rPr lang="en-US" dirty="0" err="1"/>
              <a:t>patient_id</a:t>
            </a:r>
            <a:r>
              <a:rPr lang="en-US" dirty="0"/>
              <a:t>) references patient(</a:t>
            </a:r>
            <a:r>
              <a:rPr lang="en-US" dirty="0" err="1"/>
              <a:t>patient_id</a:t>
            </a:r>
            <a:r>
              <a:rPr lang="en-US" dirty="0"/>
              <a:t>);</a:t>
            </a:r>
          </a:p>
          <a:p>
            <a:r>
              <a:rPr lang="en-US" dirty="0"/>
              <a:t>alter table </a:t>
            </a:r>
            <a:r>
              <a:rPr lang="en-US" dirty="0" err="1"/>
              <a:t>patient_service</a:t>
            </a:r>
            <a:r>
              <a:rPr lang="en-US" dirty="0"/>
              <a:t> add constraint </a:t>
            </a:r>
            <a:r>
              <a:rPr lang="en-US" dirty="0" err="1"/>
              <a:t>ser_pat</a:t>
            </a:r>
            <a:r>
              <a:rPr lang="en-US" dirty="0"/>
              <a:t> foreign key (</a:t>
            </a:r>
            <a:r>
              <a:rPr lang="en-US" dirty="0" err="1"/>
              <a:t>service_no</a:t>
            </a:r>
            <a:r>
              <a:rPr lang="en-US" dirty="0"/>
              <a:t>) references service(</a:t>
            </a:r>
            <a:r>
              <a:rPr lang="en-US" dirty="0" err="1"/>
              <a:t>service_no</a:t>
            </a:r>
            <a:r>
              <a:rPr lang="en-US" dirty="0"/>
              <a:t>);</a:t>
            </a:r>
          </a:p>
          <a:p>
            <a:r>
              <a:rPr lang="en-US" dirty="0"/>
              <a:t> </a:t>
            </a:r>
          </a:p>
          <a:p>
            <a:endParaRPr lang="en-US" dirty="0"/>
          </a:p>
        </p:txBody>
      </p:sp>
    </p:spTree>
    <p:extLst>
      <p:ext uri="{BB962C8B-B14F-4D97-AF65-F5344CB8AC3E}">
        <p14:creationId xmlns:p14="http://schemas.microsoft.com/office/powerpoint/2010/main" val="61689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9966" y="975427"/>
            <a:ext cx="6096000" cy="4708981"/>
          </a:xfrm>
          <a:prstGeom prst="rect">
            <a:avLst/>
          </a:prstGeom>
        </p:spPr>
        <p:txBody>
          <a:bodyPr>
            <a:spAutoFit/>
          </a:bodyPr>
          <a:lstStyle/>
          <a:p>
            <a:r>
              <a:rPr lang="en-US" sz="2400" b="1" dirty="0">
                <a:solidFill>
                  <a:schemeClr val="accent2"/>
                </a:solidFill>
                <a:latin typeface="Calibri" panose="020F0502020204030204" pitchFamily="34" charset="0"/>
                <a:ea typeface="Times New Roman" panose="02020603050405020304" pitchFamily="18" charset="0"/>
                <a:cs typeface="Times New Roman" panose="02020603050405020304" pitchFamily="18" charset="0"/>
              </a:rPr>
              <a:t>Add Default key:-</a:t>
            </a:r>
            <a:endParaRPr lang="en-US" sz="1400" dirty="0">
              <a:solidFill>
                <a:schemeClr val="accent2"/>
              </a:solidFill>
              <a:latin typeface="Calibri" panose="020F0502020204030204" pitchFamily="34" charset="0"/>
              <a:ea typeface="Times New Roman" panose="02020603050405020304" pitchFamily="18" charset="0"/>
              <a:cs typeface="Times New Roman" panose="02020603050405020304" pitchFamily="18" charset="0"/>
            </a:endParaRPr>
          </a:p>
          <a:p>
            <a:r>
              <a:rPr lang="en-US" dirty="0">
                <a:latin typeface="Calibri" panose="020F0502020204030204" pitchFamily="34" charset="0"/>
                <a:ea typeface="Times New Roman" panose="02020603050405020304" pitchFamily="18" charset="0"/>
                <a:cs typeface="Times New Roman" panose="02020603050405020304" pitchFamily="18" charset="0"/>
              </a:rPr>
              <a:t> </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latin typeface="Calibri" panose="020F0502020204030204" pitchFamily="34" charset="0"/>
                <a:ea typeface="Times New Roman" panose="02020603050405020304" pitchFamily="18" charset="0"/>
                <a:cs typeface="Times New Roman" panose="02020603050405020304" pitchFamily="18" charset="0"/>
              </a:rPr>
              <a:t>alter table bill modify bill  default '0';</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latin typeface="Calibri" panose="020F0502020204030204" pitchFamily="34" charset="0"/>
                <a:ea typeface="Times New Roman" panose="02020603050405020304" pitchFamily="18" charset="0"/>
                <a:cs typeface="Times New Roman" panose="02020603050405020304" pitchFamily="18" charset="0"/>
              </a:rPr>
              <a:t> </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latin typeface="Calibri" panose="020F0502020204030204" pitchFamily="34" charset="0"/>
                <a:ea typeface="Times New Roman" panose="02020603050405020304" pitchFamily="18" charset="0"/>
                <a:cs typeface="Times New Roman" panose="02020603050405020304" pitchFamily="18" charset="0"/>
              </a:rPr>
              <a:t> </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latin typeface="Calibri" panose="020F0502020204030204" pitchFamily="34" charset="0"/>
                <a:ea typeface="Times New Roman" panose="02020603050405020304" pitchFamily="18" charset="0"/>
                <a:cs typeface="Times New Roman" panose="02020603050405020304" pitchFamily="18" charset="0"/>
              </a:rPr>
              <a:t> </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sz="2400" b="1" dirty="0">
                <a:solidFill>
                  <a:schemeClr val="accent2"/>
                </a:solidFill>
                <a:latin typeface="Calibri" panose="020F0502020204030204" pitchFamily="34" charset="0"/>
                <a:ea typeface="Times New Roman" panose="02020603050405020304" pitchFamily="18" charset="0"/>
                <a:cs typeface="Times New Roman" panose="02020603050405020304" pitchFamily="18" charset="0"/>
              </a:rPr>
              <a:t>Add Check key:-</a:t>
            </a:r>
            <a:endParaRPr lang="en-US" sz="1400" dirty="0">
              <a:solidFill>
                <a:schemeClr val="accent2"/>
              </a:solidFill>
              <a:latin typeface="Calibri" panose="020F0502020204030204" pitchFamily="34" charset="0"/>
              <a:ea typeface="Times New Roman" panose="02020603050405020304" pitchFamily="18" charset="0"/>
              <a:cs typeface="Times New Roman" panose="02020603050405020304" pitchFamily="18" charset="0"/>
            </a:endParaRPr>
          </a:p>
          <a:p>
            <a:r>
              <a:rPr lang="en-US" dirty="0">
                <a:latin typeface="Calibri" panose="020F0502020204030204" pitchFamily="34" charset="0"/>
                <a:ea typeface="Times New Roman" panose="02020603050405020304" pitchFamily="18" charset="0"/>
                <a:cs typeface="Times New Roman" panose="02020603050405020304" pitchFamily="18" charset="0"/>
              </a:rPr>
              <a:t> </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latin typeface="Calibri" panose="020F0502020204030204" pitchFamily="34" charset="0"/>
                <a:ea typeface="Times New Roman" panose="02020603050405020304" pitchFamily="18" charset="0"/>
                <a:cs typeface="Times New Roman" panose="02020603050405020304" pitchFamily="18" charset="0"/>
              </a:rPr>
              <a:t>Alter table ambulance add constraint c1 check(</a:t>
            </a:r>
            <a:r>
              <a:rPr lang="en-US" dirty="0" err="1">
                <a:latin typeface="Calibri" panose="020F0502020204030204" pitchFamily="34" charset="0"/>
                <a:ea typeface="Times New Roman" panose="02020603050405020304" pitchFamily="18" charset="0"/>
                <a:cs typeface="Times New Roman" panose="02020603050405020304" pitchFamily="18" charset="0"/>
              </a:rPr>
              <a:t>service_no</a:t>
            </a:r>
            <a:r>
              <a:rPr lang="en-US" dirty="0">
                <a:latin typeface="Calibri" panose="020F0502020204030204" pitchFamily="34" charset="0"/>
                <a:ea typeface="Times New Roman" panose="02020603050405020304" pitchFamily="18" charset="0"/>
                <a:cs typeface="Times New Roman" panose="02020603050405020304" pitchFamily="18" charset="0"/>
              </a:rPr>
              <a:t>=1);</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latin typeface="Calibri" panose="020F0502020204030204" pitchFamily="34" charset="0"/>
                <a:ea typeface="Times New Roman" panose="02020603050405020304" pitchFamily="18" charset="0"/>
                <a:cs typeface="Times New Roman" panose="02020603050405020304" pitchFamily="18" charset="0"/>
              </a:rPr>
              <a:t>Alter table room add constraint c2 check(</a:t>
            </a:r>
            <a:r>
              <a:rPr lang="en-US" dirty="0" err="1">
                <a:latin typeface="Calibri" panose="020F0502020204030204" pitchFamily="34" charset="0"/>
                <a:ea typeface="Times New Roman" panose="02020603050405020304" pitchFamily="18" charset="0"/>
                <a:cs typeface="Times New Roman" panose="02020603050405020304" pitchFamily="18" charset="0"/>
              </a:rPr>
              <a:t>service_no</a:t>
            </a:r>
            <a:r>
              <a:rPr lang="en-US" dirty="0">
                <a:latin typeface="Calibri" panose="020F0502020204030204" pitchFamily="34" charset="0"/>
                <a:ea typeface="Times New Roman" panose="02020603050405020304" pitchFamily="18" charset="0"/>
                <a:cs typeface="Times New Roman" panose="02020603050405020304" pitchFamily="18" charset="0"/>
              </a:rPr>
              <a:t>=2);</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latin typeface="Calibri" panose="020F0502020204030204" pitchFamily="34" charset="0"/>
                <a:ea typeface="Times New Roman" panose="02020603050405020304" pitchFamily="18" charset="0"/>
                <a:cs typeface="Times New Roman" panose="02020603050405020304" pitchFamily="18" charset="0"/>
              </a:rPr>
              <a:t>Alter table medicine add constraint c3 check(</a:t>
            </a:r>
            <a:r>
              <a:rPr lang="en-US" dirty="0" err="1">
                <a:latin typeface="Calibri" panose="020F0502020204030204" pitchFamily="34" charset="0"/>
                <a:ea typeface="Times New Roman" panose="02020603050405020304" pitchFamily="18" charset="0"/>
                <a:cs typeface="Times New Roman" panose="02020603050405020304" pitchFamily="18" charset="0"/>
              </a:rPr>
              <a:t>service_no</a:t>
            </a:r>
            <a:r>
              <a:rPr lang="en-US" dirty="0">
                <a:latin typeface="Calibri" panose="020F0502020204030204" pitchFamily="34" charset="0"/>
                <a:ea typeface="Times New Roman" panose="02020603050405020304" pitchFamily="18" charset="0"/>
                <a:cs typeface="Times New Roman" panose="02020603050405020304" pitchFamily="18" charset="0"/>
              </a:rPr>
              <a:t>=3);</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latin typeface="Calibri" panose="020F0502020204030204" pitchFamily="34" charset="0"/>
                <a:ea typeface="Times New Roman" panose="02020603050405020304" pitchFamily="18" charset="0"/>
                <a:cs typeface="Times New Roman" panose="02020603050405020304" pitchFamily="18" charset="0"/>
              </a:rPr>
              <a:t>Alter table </a:t>
            </a:r>
            <a:r>
              <a:rPr lang="en-US" dirty="0" err="1">
                <a:latin typeface="Calibri" panose="020F0502020204030204" pitchFamily="34" charset="0"/>
                <a:ea typeface="Times New Roman" panose="02020603050405020304" pitchFamily="18" charset="0"/>
                <a:cs typeface="Times New Roman" panose="02020603050405020304" pitchFamily="18" charset="0"/>
              </a:rPr>
              <a:t>blood_downer</a:t>
            </a:r>
            <a:r>
              <a:rPr lang="en-US" dirty="0">
                <a:latin typeface="Calibri" panose="020F0502020204030204" pitchFamily="34" charset="0"/>
                <a:ea typeface="Times New Roman" panose="02020603050405020304" pitchFamily="18" charset="0"/>
                <a:cs typeface="Times New Roman" panose="02020603050405020304" pitchFamily="18" charset="0"/>
              </a:rPr>
              <a:t> add constraint c4 check(</a:t>
            </a:r>
            <a:r>
              <a:rPr lang="en-US" dirty="0" err="1">
                <a:latin typeface="Calibri" panose="020F0502020204030204" pitchFamily="34" charset="0"/>
                <a:ea typeface="Times New Roman" panose="02020603050405020304" pitchFamily="18" charset="0"/>
                <a:cs typeface="Times New Roman" panose="02020603050405020304" pitchFamily="18" charset="0"/>
              </a:rPr>
              <a:t>service_no</a:t>
            </a:r>
            <a:r>
              <a:rPr lang="en-US" dirty="0">
                <a:latin typeface="Calibri" panose="020F0502020204030204" pitchFamily="34" charset="0"/>
                <a:ea typeface="Times New Roman" panose="02020603050405020304" pitchFamily="18" charset="0"/>
                <a:cs typeface="Times New Roman" panose="02020603050405020304" pitchFamily="18" charset="0"/>
              </a:rPr>
              <a:t>=4);</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latin typeface="Calibri" panose="020F0502020204030204" pitchFamily="34" charset="0"/>
                <a:ea typeface="Times New Roman" panose="02020603050405020304" pitchFamily="18" charset="0"/>
                <a:cs typeface="Times New Roman" panose="02020603050405020304" pitchFamily="18" charset="0"/>
              </a:rPr>
              <a:t>Alter table </a:t>
            </a:r>
            <a:r>
              <a:rPr lang="en-US" dirty="0" err="1">
                <a:latin typeface="Calibri" panose="020F0502020204030204" pitchFamily="34" charset="0"/>
                <a:ea typeface="Times New Roman" panose="02020603050405020304" pitchFamily="18" charset="0"/>
                <a:cs typeface="Times New Roman" panose="02020603050405020304" pitchFamily="18" charset="0"/>
              </a:rPr>
              <a:t>patient_service</a:t>
            </a:r>
            <a:r>
              <a:rPr lang="en-US" dirty="0">
                <a:latin typeface="Calibri" panose="020F0502020204030204" pitchFamily="34" charset="0"/>
                <a:ea typeface="Times New Roman" panose="02020603050405020304" pitchFamily="18" charset="0"/>
                <a:cs typeface="Times New Roman" panose="02020603050405020304" pitchFamily="18" charset="0"/>
              </a:rPr>
              <a:t> add constraint c5 check(</a:t>
            </a:r>
            <a:r>
              <a:rPr lang="en-US" dirty="0" err="1">
                <a:latin typeface="Calibri" panose="020F0502020204030204" pitchFamily="34" charset="0"/>
                <a:ea typeface="Times New Roman" panose="02020603050405020304" pitchFamily="18" charset="0"/>
                <a:cs typeface="Times New Roman" panose="02020603050405020304" pitchFamily="18" charset="0"/>
              </a:rPr>
              <a:t>service_no</a:t>
            </a:r>
            <a:r>
              <a:rPr lang="en-US" dirty="0">
                <a:latin typeface="Calibri" panose="020F0502020204030204" pitchFamily="34" charset="0"/>
                <a:ea typeface="Times New Roman" panose="02020603050405020304" pitchFamily="18" charset="0"/>
                <a:cs typeface="Times New Roman" panose="02020603050405020304" pitchFamily="18" charset="0"/>
              </a:rPr>
              <a:t>=1 or </a:t>
            </a:r>
            <a:r>
              <a:rPr lang="en-US" dirty="0" err="1">
                <a:latin typeface="Calibri" panose="020F0502020204030204" pitchFamily="34" charset="0"/>
                <a:ea typeface="Times New Roman" panose="02020603050405020304" pitchFamily="18" charset="0"/>
                <a:cs typeface="Times New Roman" panose="02020603050405020304" pitchFamily="18" charset="0"/>
              </a:rPr>
              <a:t>service_no</a:t>
            </a:r>
            <a:r>
              <a:rPr lang="en-US" dirty="0">
                <a:latin typeface="Calibri" panose="020F0502020204030204" pitchFamily="34" charset="0"/>
                <a:ea typeface="Times New Roman" panose="02020603050405020304" pitchFamily="18" charset="0"/>
                <a:cs typeface="Times New Roman" panose="02020603050405020304" pitchFamily="18" charset="0"/>
              </a:rPr>
              <a:t>=2 or </a:t>
            </a:r>
            <a:r>
              <a:rPr lang="en-US" dirty="0" err="1">
                <a:latin typeface="Calibri" panose="020F0502020204030204" pitchFamily="34" charset="0"/>
                <a:ea typeface="Times New Roman" panose="02020603050405020304" pitchFamily="18" charset="0"/>
                <a:cs typeface="Times New Roman" panose="02020603050405020304" pitchFamily="18" charset="0"/>
              </a:rPr>
              <a:t>service_no</a:t>
            </a:r>
            <a:r>
              <a:rPr lang="en-US" dirty="0">
                <a:latin typeface="Calibri" panose="020F0502020204030204" pitchFamily="34" charset="0"/>
                <a:ea typeface="Times New Roman" panose="02020603050405020304" pitchFamily="18" charset="0"/>
                <a:cs typeface="Times New Roman" panose="02020603050405020304" pitchFamily="18" charset="0"/>
              </a:rPr>
              <a:t>=3 or </a:t>
            </a:r>
            <a:r>
              <a:rPr lang="en-US" dirty="0" err="1">
                <a:latin typeface="Calibri" panose="020F0502020204030204" pitchFamily="34" charset="0"/>
                <a:ea typeface="Times New Roman" panose="02020603050405020304" pitchFamily="18" charset="0"/>
                <a:cs typeface="Times New Roman" panose="02020603050405020304" pitchFamily="18" charset="0"/>
              </a:rPr>
              <a:t>service_no</a:t>
            </a:r>
            <a:r>
              <a:rPr lang="en-US" dirty="0">
                <a:latin typeface="Calibri" panose="020F0502020204030204" pitchFamily="34" charset="0"/>
                <a:ea typeface="Times New Roman" panose="02020603050405020304" pitchFamily="18" charset="0"/>
                <a:cs typeface="Times New Roman" panose="02020603050405020304" pitchFamily="18" charset="0"/>
              </a:rPr>
              <a:t>=4</a:t>
            </a:r>
            <a:r>
              <a:rPr lang="en-US" dirty="0" smtClean="0">
                <a:latin typeface="Calibri" panose="020F0502020204030204" pitchFamily="34"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13009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10119" y="1096318"/>
            <a:ext cx="6096000" cy="4708981"/>
          </a:xfrm>
          <a:prstGeom prst="rect">
            <a:avLst/>
          </a:prstGeom>
        </p:spPr>
        <p:txBody>
          <a:bodyPr>
            <a:spAutoFit/>
          </a:bodyPr>
          <a:lstStyle/>
          <a:p>
            <a:r>
              <a:rPr lang="en-US" sz="2400" b="1" dirty="0">
                <a:solidFill>
                  <a:schemeClr val="accent2"/>
                </a:solidFill>
                <a:latin typeface="Calibri" panose="020F0502020204030204" pitchFamily="34" charset="0"/>
                <a:ea typeface="Times New Roman" panose="02020603050405020304" pitchFamily="18" charset="0"/>
                <a:cs typeface="Times New Roman" panose="02020603050405020304" pitchFamily="18" charset="0"/>
              </a:rPr>
              <a:t>Disable Constraint:-</a:t>
            </a:r>
            <a:endParaRPr lang="en-US" sz="1400" dirty="0">
              <a:solidFill>
                <a:schemeClr val="accent2"/>
              </a:solidFill>
              <a:latin typeface="Calibri" panose="020F0502020204030204" pitchFamily="34" charset="0"/>
              <a:ea typeface="Times New Roman" panose="02020603050405020304" pitchFamily="18" charset="0"/>
              <a:cs typeface="Times New Roman" panose="02020603050405020304" pitchFamily="18" charset="0"/>
            </a:endParaRPr>
          </a:p>
          <a:p>
            <a:r>
              <a:rPr lang="en-US" sz="2400" b="1" dirty="0">
                <a:latin typeface="Calibri" panose="020F0502020204030204" pitchFamily="34" charset="0"/>
                <a:ea typeface="Times New Roman" panose="02020603050405020304" pitchFamily="18" charset="0"/>
                <a:cs typeface="Times New Roman" panose="02020603050405020304" pitchFamily="18" charset="0"/>
              </a:rPr>
              <a:t> </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latin typeface="Calibri" panose="020F0502020204030204" pitchFamily="34" charset="0"/>
                <a:ea typeface="Times New Roman" panose="02020603050405020304" pitchFamily="18" charset="0"/>
                <a:cs typeface="Times New Roman" panose="02020603050405020304" pitchFamily="18" charset="0"/>
              </a:rPr>
              <a:t>alter table </a:t>
            </a:r>
            <a:r>
              <a:rPr lang="en-US" dirty="0" err="1">
                <a:latin typeface="Calibri" panose="020F0502020204030204" pitchFamily="34" charset="0"/>
                <a:ea typeface="Times New Roman" panose="02020603050405020304" pitchFamily="18" charset="0"/>
                <a:cs typeface="Times New Roman" panose="02020603050405020304" pitchFamily="18" charset="0"/>
              </a:rPr>
              <a:t>patient_service</a:t>
            </a:r>
            <a:r>
              <a:rPr lang="en-US" dirty="0">
                <a:latin typeface="Calibri" panose="020F0502020204030204" pitchFamily="34" charset="0"/>
                <a:ea typeface="Times New Roman" panose="02020603050405020304" pitchFamily="18" charset="0"/>
                <a:cs typeface="Times New Roman" panose="02020603050405020304" pitchFamily="18" charset="0"/>
              </a:rPr>
              <a:t> disable constraint c1; </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latin typeface="Calibri" panose="020F0502020204030204" pitchFamily="34" charset="0"/>
                <a:ea typeface="Times New Roman" panose="02020603050405020304" pitchFamily="18" charset="0"/>
                <a:cs typeface="Times New Roman" panose="02020603050405020304" pitchFamily="18" charset="0"/>
              </a:rPr>
              <a:t>alter table </a:t>
            </a:r>
            <a:r>
              <a:rPr lang="en-US" dirty="0" err="1">
                <a:latin typeface="Calibri" panose="020F0502020204030204" pitchFamily="34" charset="0"/>
                <a:ea typeface="Times New Roman" panose="02020603050405020304" pitchFamily="18" charset="0"/>
                <a:cs typeface="Times New Roman" panose="02020603050405020304" pitchFamily="18" charset="0"/>
              </a:rPr>
              <a:t>patient_service</a:t>
            </a:r>
            <a:r>
              <a:rPr lang="en-US" dirty="0">
                <a:latin typeface="Calibri" panose="020F0502020204030204" pitchFamily="34" charset="0"/>
                <a:ea typeface="Times New Roman" panose="02020603050405020304" pitchFamily="18" charset="0"/>
                <a:cs typeface="Times New Roman" panose="02020603050405020304" pitchFamily="18" charset="0"/>
              </a:rPr>
              <a:t> disable constraint c2; </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latin typeface="Calibri" panose="020F0502020204030204" pitchFamily="34" charset="0"/>
                <a:ea typeface="Times New Roman" panose="02020603050405020304" pitchFamily="18" charset="0"/>
                <a:cs typeface="Times New Roman" panose="02020603050405020304" pitchFamily="18" charset="0"/>
              </a:rPr>
              <a:t>alter table </a:t>
            </a:r>
            <a:r>
              <a:rPr lang="en-US" dirty="0" err="1">
                <a:latin typeface="Calibri" panose="020F0502020204030204" pitchFamily="34" charset="0"/>
                <a:ea typeface="Times New Roman" panose="02020603050405020304" pitchFamily="18" charset="0"/>
                <a:cs typeface="Times New Roman" panose="02020603050405020304" pitchFamily="18" charset="0"/>
              </a:rPr>
              <a:t>patient_service</a:t>
            </a:r>
            <a:r>
              <a:rPr lang="en-US" dirty="0">
                <a:latin typeface="Calibri" panose="020F0502020204030204" pitchFamily="34" charset="0"/>
                <a:ea typeface="Times New Roman" panose="02020603050405020304" pitchFamily="18" charset="0"/>
                <a:cs typeface="Times New Roman" panose="02020603050405020304" pitchFamily="18" charset="0"/>
              </a:rPr>
              <a:t> disable constraint c3; </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latin typeface="Calibri" panose="020F0502020204030204" pitchFamily="34" charset="0"/>
                <a:ea typeface="Times New Roman" panose="02020603050405020304" pitchFamily="18" charset="0"/>
                <a:cs typeface="Times New Roman" panose="02020603050405020304" pitchFamily="18" charset="0"/>
              </a:rPr>
              <a:t>alter table </a:t>
            </a:r>
            <a:r>
              <a:rPr lang="en-US" dirty="0" err="1">
                <a:latin typeface="Calibri" panose="020F0502020204030204" pitchFamily="34" charset="0"/>
                <a:ea typeface="Times New Roman" panose="02020603050405020304" pitchFamily="18" charset="0"/>
                <a:cs typeface="Times New Roman" panose="02020603050405020304" pitchFamily="18" charset="0"/>
              </a:rPr>
              <a:t>patient_service</a:t>
            </a:r>
            <a:r>
              <a:rPr lang="en-US" dirty="0">
                <a:latin typeface="Calibri" panose="020F0502020204030204" pitchFamily="34" charset="0"/>
                <a:ea typeface="Times New Roman" panose="02020603050405020304" pitchFamily="18" charset="0"/>
                <a:cs typeface="Times New Roman" panose="02020603050405020304" pitchFamily="18" charset="0"/>
              </a:rPr>
              <a:t> disable constraint c4; </a:t>
            </a:r>
            <a:endParaRPr lang="en-US" dirty="0" smtClean="0">
              <a:latin typeface="Calibri" panose="020F0502020204030204" pitchFamily="34" charset="0"/>
              <a:ea typeface="Times New Roman" panose="02020603050405020304" pitchFamily="18" charset="0"/>
              <a:cs typeface="Times New Roman" panose="02020603050405020304" pitchFamily="18" charset="0"/>
            </a:endParaRPr>
          </a:p>
          <a:p>
            <a:r>
              <a:rPr lang="en-US" dirty="0" smtClean="0">
                <a:latin typeface="Calibri" panose="020F0502020204030204" pitchFamily="34" charset="0"/>
                <a:ea typeface="Times New Roman" panose="02020603050405020304" pitchFamily="18" charset="0"/>
                <a:cs typeface="Times New Roman" panose="02020603050405020304" pitchFamily="18" charset="0"/>
              </a:rPr>
              <a:t>alter </a:t>
            </a:r>
            <a:r>
              <a:rPr lang="en-US" dirty="0">
                <a:latin typeface="Calibri" panose="020F0502020204030204" pitchFamily="34" charset="0"/>
                <a:ea typeface="Times New Roman" panose="02020603050405020304" pitchFamily="18" charset="0"/>
                <a:cs typeface="Times New Roman" panose="02020603050405020304" pitchFamily="18" charset="0"/>
              </a:rPr>
              <a:t>table </a:t>
            </a:r>
            <a:r>
              <a:rPr lang="en-US" dirty="0" err="1">
                <a:latin typeface="Calibri" panose="020F0502020204030204" pitchFamily="34" charset="0"/>
                <a:ea typeface="Times New Roman" panose="02020603050405020304" pitchFamily="18" charset="0"/>
                <a:cs typeface="Times New Roman" panose="02020603050405020304" pitchFamily="18" charset="0"/>
              </a:rPr>
              <a:t>patient_service</a:t>
            </a:r>
            <a:r>
              <a:rPr lang="en-US" dirty="0">
                <a:latin typeface="Calibri" panose="020F0502020204030204" pitchFamily="34" charset="0"/>
                <a:ea typeface="Times New Roman" panose="02020603050405020304" pitchFamily="18" charset="0"/>
                <a:cs typeface="Times New Roman" panose="02020603050405020304" pitchFamily="18" charset="0"/>
              </a:rPr>
              <a:t> disable constraint c5; </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latin typeface="Calibri" panose="020F0502020204030204" pitchFamily="34" charset="0"/>
                <a:ea typeface="Times New Roman" panose="02020603050405020304" pitchFamily="18" charset="0"/>
                <a:cs typeface="Times New Roman" panose="02020603050405020304" pitchFamily="18" charset="0"/>
              </a:rPr>
              <a:t>alter table patient disable constraint </a:t>
            </a:r>
            <a:r>
              <a:rPr lang="en-US" dirty="0" err="1">
                <a:latin typeface="Calibri" panose="020F0502020204030204" pitchFamily="34" charset="0"/>
                <a:ea typeface="Times New Roman" panose="02020603050405020304" pitchFamily="18" charset="0"/>
                <a:cs typeface="Times New Roman" panose="02020603050405020304" pitchFamily="18" charset="0"/>
              </a:rPr>
              <a:t>p_id</a:t>
            </a:r>
            <a:r>
              <a:rPr lang="en-US" dirty="0">
                <a:latin typeface="Calibri" panose="020F0502020204030204" pitchFamily="34" charset="0"/>
                <a:ea typeface="Times New Roman" panose="02020603050405020304" pitchFamily="18" charset="0"/>
                <a:cs typeface="Times New Roman" panose="02020603050405020304" pitchFamily="18" charset="0"/>
              </a:rPr>
              <a:t>; </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latin typeface="Calibri" panose="020F0502020204030204" pitchFamily="34" charset="0"/>
                <a:ea typeface="Times New Roman" panose="02020603050405020304" pitchFamily="18" charset="0"/>
                <a:cs typeface="Times New Roman" panose="02020603050405020304" pitchFamily="18" charset="0"/>
              </a:rPr>
              <a:t>alter table employee disable constraint </a:t>
            </a:r>
            <a:r>
              <a:rPr lang="en-US" dirty="0" err="1">
                <a:latin typeface="Calibri" panose="020F0502020204030204" pitchFamily="34" charset="0"/>
                <a:ea typeface="Times New Roman" panose="02020603050405020304" pitchFamily="18" charset="0"/>
                <a:cs typeface="Times New Roman" panose="02020603050405020304" pitchFamily="18" charset="0"/>
              </a:rPr>
              <a:t>e_id</a:t>
            </a:r>
            <a:r>
              <a:rPr lang="en-US" dirty="0">
                <a:latin typeface="Calibri" panose="020F0502020204030204" pitchFamily="34"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latin typeface="Calibri" panose="020F0502020204030204" pitchFamily="34" charset="0"/>
                <a:ea typeface="Times New Roman" panose="02020603050405020304" pitchFamily="18" charset="0"/>
                <a:cs typeface="Times New Roman" panose="02020603050405020304" pitchFamily="18" charset="0"/>
              </a:rPr>
              <a:t>alter table nurse disable constraint </a:t>
            </a:r>
            <a:r>
              <a:rPr lang="en-US" dirty="0" err="1">
                <a:latin typeface="Calibri" panose="020F0502020204030204" pitchFamily="34" charset="0"/>
                <a:ea typeface="Times New Roman" panose="02020603050405020304" pitchFamily="18" charset="0"/>
                <a:cs typeface="Times New Roman" panose="02020603050405020304" pitchFamily="18" charset="0"/>
              </a:rPr>
              <a:t>nur_id</a:t>
            </a:r>
            <a:r>
              <a:rPr lang="en-US" dirty="0">
                <a:latin typeface="Calibri" panose="020F0502020204030204" pitchFamily="34"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latin typeface="Calibri" panose="020F0502020204030204" pitchFamily="34" charset="0"/>
                <a:ea typeface="Times New Roman" panose="02020603050405020304" pitchFamily="18" charset="0"/>
                <a:cs typeface="Times New Roman" panose="02020603050405020304" pitchFamily="18" charset="0"/>
              </a:rPr>
              <a:t>alter table receptionist disable constraint </a:t>
            </a:r>
            <a:r>
              <a:rPr lang="en-US" dirty="0" err="1">
                <a:latin typeface="Calibri" panose="020F0502020204030204" pitchFamily="34" charset="0"/>
                <a:ea typeface="Times New Roman" panose="02020603050405020304" pitchFamily="18" charset="0"/>
                <a:cs typeface="Times New Roman" panose="02020603050405020304" pitchFamily="18" charset="0"/>
              </a:rPr>
              <a:t>rec_id</a:t>
            </a:r>
            <a:r>
              <a:rPr lang="en-US" dirty="0">
                <a:latin typeface="Calibri" panose="020F0502020204030204" pitchFamily="34"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latin typeface="Calibri" panose="020F0502020204030204" pitchFamily="34" charset="0"/>
                <a:ea typeface="Times New Roman" panose="02020603050405020304" pitchFamily="18" charset="0"/>
                <a:cs typeface="Times New Roman" panose="02020603050405020304" pitchFamily="18" charset="0"/>
              </a:rPr>
              <a:t>alter table report disable constraint r1;</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latin typeface="Calibri" panose="020F0502020204030204" pitchFamily="34" charset="0"/>
                <a:ea typeface="Times New Roman" panose="02020603050405020304" pitchFamily="18" charset="0"/>
                <a:cs typeface="Times New Roman" panose="02020603050405020304" pitchFamily="18" charset="0"/>
              </a:rPr>
              <a:t>alter table ambulance disable constraint </a:t>
            </a:r>
            <a:r>
              <a:rPr lang="en-US" dirty="0" err="1">
                <a:latin typeface="Calibri" panose="020F0502020204030204" pitchFamily="34" charset="0"/>
                <a:ea typeface="Times New Roman" panose="02020603050405020304" pitchFamily="18" charset="0"/>
                <a:cs typeface="Times New Roman" panose="02020603050405020304" pitchFamily="18" charset="0"/>
              </a:rPr>
              <a:t>ambu_no</a:t>
            </a:r>
            <a:r>
              <a:rPr lang="en-US" dirty="0">
                <a:latin typeface="Calibri" panose="020F0502020204030204" pitchFamily="34"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latin typeface="Calibri" panose="020F0502020204030204" pitchFamily="34" charset="0"/>
                <a:ea typeface="Times New Roman" panose="02020603050405020304" pitchFamily="18" charset="0"/>
                <a:cs typeface="Times New Roman" panose="02020603050405020304" pitchFamily="18" charset="0"/>
              </a:rPr>
              <a:t>alter table service disable constraint </a:t>
            </a:r>
            <a:r>
              <a:rPr lang="en-US" dirty="0" err="1">
                <a:latin typeface="Calibri" panose="020F0502020204030204" pitchFamily="34" charset="0"/>
                <a:ea typeface="Times New Roman" panose="02020603050405020304" pitchFamily="18" charset="0"/>
                <a:cs typeface="Times New Roman" panose="02020603050405020304" pitchFamily="18" charset="0"/>
              </a:rPr>
              <a:t>service_no</a:t>
            </a:r>
            <a:r>
              <a:rPr lang="en-US" dirty="0">
                <a:latin typeface="Calibri" panose="020F0502020204030204" pitchFamily="34"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latin typeface="Calibri" panose="020F0502020204030204" pitchFamily="34" charset="0"/>
                <a:ea typeface="Times New Roman" panose="02020603050405020304" pitchFamily="18" charset="0"/>
                <a:cs typeface="Times New Roman" panose="02020603050405020304" pitchFamily="18" charset="0"/>
              </a:rPr>
              <a:t>alter table </a:t>
            </a:r>
            <a:r>
              <a:rPr lang="en-US" dirty="0" err="1">
                <a:latin typeface="Calibri" panose="020F0502020204030204" pitchFamily="34" charset="0"/>
                <a:ea typeface="Times New Roman" panose="02020603050405020304" pitchFamily="18" charset="0"/>
                <a:cs typeface="Times New Roman" panose="02020603050405020304" pitchFamily="18" charset="0"/>
              </a:rPr>
              <a:t>patient_doc_nur</a:t>
            </a:r>
            <a:r>
              <a:rPr lang="en-US" dirty="0">
                <a:latin typeface="Calibri" panose="020F0502020204030204" pitchFamily="34" charset="0"/>
                <a:ea typeface="Times New Roman" panose="02020603050405020304" pitchFamily="18" charset="0"/>
                <a:cs typeface="Times New Roman" panose="02020603050405020304" pitchFamily="18" charset="0"/>
              </a:rPr>
              <a:t> disable constraint </a:t>
            </a:r>
            <a:r>
              <a:rPr lang="en-US" dirty="0" err="1">
                <a:latin typeface="Calibri" panose="020F0502020204030204" pitchFamily="34" charset="0"/>
                <a:ea typeface="Times New Roman" panose="02020603050405020304" pitchFamily="18" charset="0"/>
                <a:cs typeface="Times New Roman" panose="02020603050405020304" pitchFamily="18" charset="0"/>
              </a:rPr>
              <a:t>p_doc</a:t>
            </a:r>
            <a:r>
              <a:rPr lang="en-US" dirty="0">
                <a:latin typeface="Calibri" panose="020F0502020204030204" pitchFamily="34"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latin typeface="Calibri" panose="020F0502020204030204" pitchFamily="34"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22095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982177"/>
            <a:ext cx="6096000" cy="4893647"/>
          </a:xfrm>
          <a:prstGeom prst="rect">
            <a:avLst/>
          </a:prstGeom>
        </p:spPr>
        <p:txBody>
          <a:bodyPr>
            <a:spAutoFit/>
          </a:bodyPr>
          <a:lstStyle/>
          <a:p>
            <a:r>
              <a:rPr lang="en-US" sz="2400" b="1" dirty="0">
                <a:solidFill>
                  <a:schemeClr val="accent2"/>
                </a:solidFill>
                <a:latin typeface="Calibri" panose="020F0502020204030204" pitchFamily="34" charset="0"/>
                <a:ea typeface="Times New Roman" panose="02020603050405020304" pitchFamily="18" charset="0"/>
                <a:cs typeface="Times New Roman" panose="02020603050405020304" pitchFamily="18" charset="0"/>
              </a:rPr>
              <a:t>Enable Constraints:-</a:t>
            </a:r>
            <a:endParaRPr lang="en-US" sz="1400" dirty="0">
              <a:solidFill>
                <a:schemeClr val="accent2"/>
              </a:solidFill>
              <a:latin typeface="Calibri" panose="020F0502020204030204" pitchFamily="34" charset="0"/>
              <a:ea typeface="Times New Roman" panose="02020603050405020304" pitchFamily="18" charset="0"/>
              <a:cs typeface="Times New Roman" panose="02020603050405020304" pitchFamily="18" charset="0"/>
            </a:endParaRPr>
          </a:p>
          <a:p>
            <a:r>
              <a:rPr lang="en-US" dirty="0">
                <a:latin typeface="Calibri" panose="020F0502020204030204" pitchFamily="34" charset="0"/>
                <a:ea typeface="Times New Roman" panose="02020603050405020304" pitchFamily="18" charset="0"/>
                <a:cs typeface="Times New Roman" panose="02020603050405020304" pitchFamily="18" charset="0"/>
              </a:rPr>
              <a:t> </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latin typeface="Calibri" panose="020F0502020204030204" pitchFamily="34" charset="0"/>
                <a:ea typeface="Times New Roman" panose="02020603050405020304" pitchFamily="18" charset="0"/>
                <a:cs typeface="Times New Roman" panose="02020603050405020304" pitchFamily="18" charset="0"/>
              </a:rPr>
              <a:t>alter table </a:t>
            </a:r>
            <a:r>
              <a:rPr lang="en-US" dirty="0" err="1">
                <a:latin typeface="Calibri" panose="020F0502020204030204" pitchFamily="34" charset="0"/>
                <a:ea typeface="Times New Roman" panose="02020603050405020304" pitchFamily="18" charset="0"/>
                <a:cs typeface="Times New Roman" panose="02020603050405020304" pitchFamily="18" charset="0"/>
              </a:rPr>
              <a:t>patient_service</a:t>
            </a:r>
            <a:r>
              <a:rPr lang="en-US" dirty="0">
                <a:latin typeface="Calibri" panose="020F0502020204030204" pitchFamily="34" charset="0"/>
                <a:ea typeface="Times New Roman" panose="02020603050405020304" pitchFamily="18" charset="0"/>
                <a:cs typeface="Times New Roman" panose="02020603050405020304" pitchFamily="18" charset="0"/>
              </a:rPr>
              <a:t> enable constraint c1; </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latin typeface="Calibri" panose="020F0502020204030204" pitchFamily="34" charset="0"/>
                <a:ea typeface="Times New Roman" panose="02020603050405020304" pitchFamily="18" charset="0"/>
                <a:cs typeface="Times New Roman" panose="02020603050405020304" pitchFamily="18" charset="0"/>
              </a:rPr>
              <a:t>alter table </a:t>
            </a:r>
            <a:r>
              <a:rPr lang="en-US" dirty="0" err="1">
                <a:latin typeface="Calibri" panose="020F0502020204030204" pitchFamily="34" charset="0"/>
                <a:ea typeface="Times New Roman" panose="02020603050405020304" pitchFamily="18" charset="0"/>
                <a:cs typeface="Times New Roman" panose="02020603050405020304" pitchFamily="18" charset="0"/>
              </a:rPr>
              <a:t>patient_service</a:t>
            </a:r>
            <a:r>
              <a:rPr lang="en-US" dirty="0">
                <a:latin typeface="Calibri" panose="020F0502020204030204" pitchFamily="34" charset="0"/>
                <a:ea typeface="Times New Roman" panose="02020603050405020304" pitchFamily="18" charset="0"/>
                <a:cs typeface="Times New Roman" panose="02020603050405020304" pitchFamily="18" charset="0"/>
              </a:rPr>
              <a:t> enable constraint c2; </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latin typeface="Calibri" panose="020F0502020204030204" pitchFamily="34" charset="0"/>
                <a:ea typeface="Times New Roman" panose="02020603050405020304" pitchFamily="18" charset="0"/>
                <a:cs typeface="Times New Roman" panose="02020603050405020304" pitchFamily="18" charset="0"/>
              </a:rPr>
              <a:t>alter table </a:t>
            </a:r>
            <a:r>
              <a:rPr lang="en-US" dirty="0" err="1">
                <a:latin typeface="Calibri" panose="020F0502020204030204" pitchFamily="34" charset="0"/>
                <a:ea typeface="Times New Roman" panose="02020603050405020304" pitchFamily="18" charset="0"/>
                <a:cs typeface="Times New Roman" panose="02020603050405020304" pitchFamily="18" charset="0"/>
              </a:rPr>
              <a:t>patient_service</a:t>
            </a:r>
            <a:r>
              <a:rPr lang="en-US" dirty="0">
                <a:latin typeface="Calibri" panose="020F0502020204030204" pitchFamily="34" charset="0"/>
                <a:ea typeface="Times New Roman" panose="02020603050405020304" pitchFamily="18" charset="0"/>
                <a:cs typeface="Times New Roman" panose="02020603050405020304" pitchFamily="18" charset="0"/>
              </a:rPr>
              <a:t> enable constraint c3; </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latin typeface="Calibri" panose="020F0502020204030204" pitchFamily="34" charset="0"/>
                <a:ea typeface="Times New Roman" panose="02020603050405020304" pitchFamily="18" charset="0"/>
                <a:cs typeface="Times New Roman" panose="02020603050405020304" pitchFamily="18" charset="0"/>
              </a:rPr>
              <a:t>alter table </a:t>
            </a:r>
            <a:r>
              <a:rPr lang="en-US" dirty="0" err="1">
                <a:latin typeface="Calibri" panose="020F0502020204030204" pitchFamily="34" charset="0"/>
                <a:ea typeface="Times New Roman" panose="02020603050405020304" pitchFamily="18" charset="0"/>
                <a:cs typeface="Times New Roman" panose="02020603050405020304" pitchFamily="18" charset="0"/>
              </a:rPr>
              <a:t>patient_service</a:t>
            </a:r>
            <a:r>
              <a:rPr lang="en-US" dirty="0">
                <a:latin typeface="Calibri" panose="020F0502020204030204" pitchFamily="34" charset="0"/>
                <a:ea typeface="Times New Roman" panose="02020603050405020304" pitchFamily="18" charset="0"/>
                <a:cs typeface="Times New Roman" panose="02020603050405020304" pitchFamily="18" charset="0"/>
              </a:rPr>
              <a:t> enable constraint c4; </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latin typeface="Calibri" panose="020F0502020204030204" pitchFamily="34" charset="0"/>
                <a:ea typeface="Times New Roman" panose="02020603050405020304" pitchFamily="18" charset="0"/>
                <a:cs typeface="Times New Roman" panose="02020603050405020304" pitchFamily="18" charset="0"/>
              </a:rPr>
              <a:t>alter table </a:t>
            </a:r>
            <a:r>
              <a:rPr lang="en-US" dirty="0" err="1">
                <a:latin typeface="Calibri" panose="020F0502020204030204" pitchFamily="34" charset="0"/>
                <a:ea typeface="Times New Roman" panose="02020603050405020304" pitchFamily="18" charset="0"/>
                <a:cs typeface="Times New Roman" panose="02020603050405020304" pitchFamily="18" charset="0"/>
              </a:rPr>
              <a:t>patient_service</a:t>
            </a:r>
            <a:r>
              <a:rPr lang="en-US" dirty="0">
                <a:latin typeface="Calibri" panose="020F0502020204030204" pitchFamily="34" charset="0"/>
                <a:ea typeface="Times New Roman" panose="02020603050405020304" pitchFamily="18" charset="0"/>
                <a:cs typeface="Times New Roman" panose="02020603050405020304" pitchFamily="18" charset="0"/>
              </a:rPr>
              <a:t> enable constraint c5; </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latin typeface="Calibri" panose="020F0502020204030204" pitchFamily="34" charset="0"/>
                <a:ea typeface="Times New Roman" panose="02020603050405020304" pitchFamily="18" charset="0"/>
                <a:cs typeface="Times New Roman" panose="02020603050405020304" pitchFamily="18" charset="0"/>
              </a:rPr>
              <a:t>alter table patient enable constraint </a:t>
            </a:r>
            <a:r>
              <a:rPr lang="en-US" dirty="0" err="1">
                <a:latin typeface="Calibri" panose="020F0502020204030204" pitchFamily="34" charset="0"/>
                <a:ea typeface="Times New Roman" panose="02020603050405020304" pitchFamily="18" charset="0"/>
                <a:cs typeface="Times New Roman" panose="02020603050405020304" pitchFamily="18" charset="0"/>
              </a:rPr>
              <a:t>p_id</a:t>
            </a:r>
            <a:r>
              <a:rPr lang="en-US" dirty="0">
                <a:latin typeface="Calibri" panose="020F0502020204030204" pitchFamily="34" charset="0"/>
                <a:ea typeface="Times New Roman" panose="02020603050405020304" pitchFamily="18" charset="0"/>
                <a:cs typeface="Times New Roman" panose="02020603050405020304" pitchFamily="18" charset="0"/>
              </a:rPr>
              <a:t>; </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latin typeface="Calibri" panose="020F0502020204030204" pitchFamily="34" charset="0"/>
                <a:ea typeface="Times New Roman" panose="02020603050405020304" pitchFamily="18" charset="0"/>
                <a:cs typeface="Times New Roman" panose="02020603050405020304" pitchFamily="18" charset="0"/>
              </a:rPr>
              <a:t>alter table employee enable constraint </a:t>
            </a:r>
            <a:r>
              <a:rPr lang="en-US" dirty="0" err="1">
                <a:latin typeface="Calibri" panose="020F0502020204030204" pitchFamily="34" charset="0"/>
                <a:ea typeface="Times New Roman" panose="02020603050405020304" pitchFamily="18" charset="0"/>
                <a:cs typeface="Times New Roman" panose="02020603050405020304" pitchFamily="18" charset="0"/>
              </a:rPr>
              <a:t>e_id</a:t>
            </a:r>
            <a:r>
              <a:rPr lang="en-US" dirty="0">
                <a:latin typeface="Calibri" panose="020F0502020204030204" pitchFamily="34"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latin typeface="Calibri" panose="020F0502020204030204" pitchFamily="34" charset="0"/>
                <a:ea typeface="Times New Roman" panose="02020603050405020304" pitchFamily="18" charset="0"/>
                <a:cs typeface="Times New Roman" panose="02020603050405020304" pitchFamily="18" charset="0"/>
              </a:rPr>
              <a:t>alter table nurse enable constraint </a:t>
            </a:r>
            <a:r>
              <a:rPr lang="en-US" dirty="0" err="1">
                <a:latin typeface="Calibri" panose="020F0502020204030204" pitchFamily="34" charset="0"/>
                <a:ea typeface="Times New Roman" panose="02020603050405020304" pitchFamily="18" charset="0"/>
                <a:cs typeface="Times New Roman" panose="02020603050405020304" pitchFamily="18" charset="0"/>
              </a:rPr>
              <a:t>nur_id</a:t>
            </a:r>
            <a:r>
              <a:rPr lang="en-US" dirty="0">
                <a:latin typeface="Calibri" panose="020F0502020204030204" pitchFamily="34"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latin typeface="Calibri" panose="020F0502020204030204" pitchFamily="34" charset="0"/>
                <a:ea typeface="Times New Roman" panose="02020603050405020304" pitchFamily="18" charset="0"/>
                <a:cs typeface="Times New Roman" panose="02020603050405020304" pitchFamily="18" charset="0"/>
              </a:rPr>
              <a:t>alter table receptionist enable constraint </a:t>
            </a:r>
            <a:r>
              <a:rPr lang="en-US" dirty="0" err="1">
                <a:latin typeface="Calibri" panose="020F0502020204030204" pitchFamily="34" charset="0"/>
                <a:ea typeface="Times New Roman" panose="02020603050405020304" pitchFamily="18" charset="0"/>
                <a:cs typeface="Times New Roman" panose="02020603050405020304" pitchFamily="18" charset="0"/>
              </a:rPr>
              <a:t>rec_id</a:t>
            </a:r>
            <a:r>
              <a:rPr lang="en-US" dirty="0">
                <a:latin typeface="Calibri" panose="020F0502020204030204" pitchFamily="34"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latin typeface="Calibri" panose="020F0502020204030204" pitchFamily="34" charset="0"/>
                <a:ea typeface="Times New Roman" panose="02020603050405020304" pitchFamily="18" charset="0"/>
                <a:cs typeface="Times New Roman" panose="02020603050405020304" pitchFamily="18" charset="0"/>
              </a:rPr>
              <a:t>alter table report enable constraint r1;</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latin typeface="Calibri" panose="020F0502020204030204" pitchFamily="34" charset="0"/>
                <a:ea typeface="Times New Roman" panose="02020603050405020304" pitchFamily="18" charset="0"/>
                <a:cs typeface="Times New Roman" panose="02020603050405020304" pitchFamily="18" charset="0"/>
              </a:rPr>
              <a:t>alter table ambulance enable constraint </a:t>
            </a:r>
            <a:r>
              <a:rPr lang="en-US" dirty="0" err="1">
                <a:latin typeface="Calibri" panose="020F0502020204030204" pitchFamily="34" charset="0"/>
                <a:ea typeface="Times New Roman" panose="02020603050405020304" pitchFamily="18" charset="0"/>
                <a:cs typeface="Times New Roman" panose="02020603050405020304" pitchFamily="18" charset="0"/>
              </a:rPr>
              <a:t>ambu_no</a:t>
            </a:r>
            <a:r>
              <a:rPr lang="en-US" dirty="0">
                <a:latin typeface="Calibri" panose="020F0502020204030204" pitchFamily="34"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latin typeface="Calibri" panose="020F0502020204030204" pitchFamily="34" charset="0"/>
                <a:ea typeface="Times New Roman" panose="02020603050405020304" pitchFamily="18" charset="0"/>
                <a:cs typeface="Times New Roman" panose="02020603050405020304" pitchFamily="18" charset="0"/>
              </a:rPr>
              <a:t>alter table service enable constraint </a:t>
            </a:r>
            <a:r>
              <a:rPr lang="en-US" dirty="0" err="1">
                <a:latin typeface="Calibri" panose="020F0502020204030204" pitchFamily="34" charset="0"/>
                <a:ea typeface="Times New Roman" panose="02020603050405020304" pitchFamily="18" charset="0"/>
                <a:cs typeface="Times New Roman" panose="02020603050405020304" pitchFamily="18" charset="0"/>
              </a:rPr>
              <a:t>service_no</a:t>
            </a:r>
            <a:r>
              <a:rPr lang="en-US" dirty="0">
                <a:latin typeface="Calibri" panose="020F0502020204030204" pitchFamily="34"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latin typeface="Calibri" panose="020F0502020204030204" pitchFamily="34" charset="0"/>
                <a:ea typeface="Times New Roman" panose="02020603050405020304" pitchFamily="18" charset="0"/>
                <a:cs typeface="Times New Roman" panose="02020603050405020304" pitchFamily="18" charset="0"/>
              </a:rPr>
              <a:t>alter table </a:t>
            </a:r>
            <a:r>
              <a:rPr lang="en-US" dirty="0" err="1">
                <a:latin typeface="Calibri" panose="020F0502020204030204" pitchFamily="34" charset="0"/>
                <a:ea typeface="Times New Roman" panose="02020603050405020304" pitchFamily="18" charset="0"/>
                <a:cs typeface="Times New Roman" panose="02020603050405020304" pitchFamily="18" charset="0"/>
              </a:rPr>
              <a:t>patient_doc_nur</a:t>
            </a:r>
            <a:r>
              <a:rPr lang="en-US" dirty="0">
                <a:latin typeface="Calibri" panose="020F0502020204030204" pitchFamily="34" charset="0"/>
                <a:ea typeface="Times New Roman" panose="02020603050405020304" pitchFamily="18" charset="0"/>
                <a:cs typeface="Times New Roman" panose="02020603050405020304" pitchFamily="18" charset="0"/>
              </a:rPr>
              <a:t> enable constraint </a:t>
            </a:r>
            <a:r>
              <a:rPr lang="en-US" dirty="0" err="1">
                <a:latin typeface="Calibri" panose="020F0502020204030204" pitchFamily="34" charset="0"/>
                <a:ea typeface="Times New Roman" panose="02020603050405020304" pitchFamily="18" charset="0"/>
                <a:cs typeface="Times New Roman" panose="02020603050405020304" pitchFamily="18" charset="0"/>
              </a:rPr>
              <a:t>p_doc</a:t>
            </a:r>
            <a:r>
              <a:rPr lang="en-US" dirty="0">
                <a:latin typeface="Calibri" panose="020F0502020204030204" pitchFamily="34"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latin typeface="Calibri" panose="020F0502020204030204" pitchFamily="34" charset="0"/>
                <a:ea typeface="Times New Roman" panose="02020603050405020304" pitchFamily="18" charset="0"/>
                <a:cs typeface="Times New Roman" panose="02020603050405020304" pitchFamily="18" charset="0"/>
              </a:rPr>
              <a:t> </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latin typeface="Calibri" panose="020F0502020204030204" pitchFamily="34"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46316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699" y="609600"/>
            <a:ext cx="8499303" cy="1041400"/>
          </a:xfrm>
        </p:spPr>
        <p:txBody>
          <a:bodyPr>
            <a:normAutofit fontScale="90000"/>
          </a:bodyPr>
          <a:lstStyle/>
          <a:p>
            <a:r>
              <a:rPr lang="en-US" dirty="0" smtClean="0"/>
              <a:t>				</a:t>
            </a:r>
            <a:r>
              <a:rPr lang="en-US" u="sng" dirty="0" smtClean="0"/>
              <a:t>7</a:t>
            </a:r>
            <a:r>
              <a:rPr lang="en-US" u="sng" dirty="0"/>
              <a:t>. Inserting Data</a:t>
            </a:r>
            <a:r>
              <a:rPr lang="en-US" dirty="0"/>
              <a:t/>
            </a:r>
            <a:br>
              <a:rPr lang="en-US" dirty="0"/>
            </a:br>
            <a:endParaRPr lang="en-US" dirty="0"/>
          </a:p>
        </p:txBody>
      </p:sp>
      <p:sp>
        <p:nvSpPr>
          <p:cNvPr id="3" name="Text Placeholder 2"/>
          <p:cNvSpPr>
            <a:spLocks noGrp="1"/>
          </p:cNvSpPr>
          <p:nvPr>
            <p:ph type="body" idx="1"/>
          </p:nvPr>
        </p:nvSpPr>
        <p:spPr>
          <a:xfrm>
            <a:off x="774699" y="1282342"/>
            <a:ext cx="6707926" cy="4733262"/>
          </a:xfrm>
        </p:spPr>
        <p:txBody>
          <a:bodyPr/>
          <a:lstStyle/>
          <a:p>
            <a:r>
              <a:rPr lang="en-US" dirty="0"/>
              <a:t>Insert into</a:t>
            </a:r>
            <a:r>
              <a:rPr lang="en-US" dirty="0">
                <a:solidFill>
                  <a:schemeClr val="accent2"/>
                </a:solidFill>
              </a:rPr>
              <a:t> </a:t>
            </a:r>
            <a:r>
              <a:rPr lang="en-US" b="1" i="1" dirty="0">
                <a:solidFill>
                  <a:schemeClr val="accent2"/>
                </a:solidFill>
              </a:rPr>
              <a:t>Patient</a:t>
            </a:r>
            <a:r>
              <a:rPr lang="en-US" b="1" i="1" dirty="0"/>
              <a:t>:-</a:t>
            </a:r>
            <a:endParaRPr lang="en-US" dirty="0"/>
          </a:p>
          <a:p>
            <a:r>
              <a:rPr lang="en-US" sz="1400" dirty="0"/>
              <a:t>insert into patient(</a:t>
            </a:r>
            <a:r>
              <a:rPr lang="en-US" sz="1400" dirty="0" err="1"/>
              <a:t>patient_id</a:t>
            </a:r>
            <a:r>
              <a:rPr lang="en-US" sz="1400" dirty="0"/>
              <a:t>, </a:t>
            </a:r>
            <a:r>
              <a:rPr lang="en-US" sz="1400" dirty="0" err="1"/>
              <a:t>patient_name</a:t>
            </a:r>
            <a:r>
              <a:rPr lang="en-US" sz="1400" dirty="0"/>
              <a:t>, </a:t>
            </a:r>
            <a:r>
              <a:rPr lang="en-US" sz="1400" dirty="0" err="1"/>
              <a:t>patient_address</a:t>
            </a:r>
            <a:r>
              <a:rPr lang="en-US" sz="1400" dirty="0"/>
              <a:t>, </a:t>
            </a:r>
            <a:r>
              <a:rPr lang="en-US" sz="1400" dirty="0" err="1"/>
              <a:t>patient_gender</a:t>
            </a:r>
            <a:r>
              <a:rPr lang="en-US" sz="1400" dirty="0"/>
              <a:t>, </a:t>
            </a:r>
            <a:r>
              <a:rPr lang="en-US" sz="1400" dirty="0" err="1"/>
              <a:t>patient_phone</a:t>
            </a:r>
            <a:r>
              <a:rPr lang="en-US" sz="1400" dirty="0"/>
              <a:t>) values (1001,'Scott','Dhaka','Male',01712345678);</a:t>
            </a:r>
          </a:p>
          <a:p>
            <a:r>
              <a:rPr lang="en-US" sz="1400" dirty="0"/>
              <a:t>insert into patient(</a:t>
            </a:r>
            <a:r>
              <a:rPr lang="en-US" sz="1400" dirty="0" err="1"/>
              <a:t>patient_id</a:t>
            </a:r>
            <a:r>
              <a:rPr lang="en-US" sz="1400" dirty="0"/>
              <a:t>, </a:t>
            </a:r>
            <a:r>
              <a:rPr lang="en-US" sz="1400" dirty="0" err="1"/>
              <a:t>patient_name</a:t>
            </a:r>
            <a:r>
              <a:rPr lang="en-US" sz="1400" dirty="0"/>
              <a:t>, </a:t>
            </a:r>
            <a:r>
              <a:rPr lang="en-US" sz="1400" dirty="0" err="1"/>
              <a:t>patient_address</a:t>
            </a:r>
            <a:r>
              <a:rPr lang="en-US" sz="1400" dirty="0"/>
              <a:t>, </a:t>
            </a:r>
            <a:r>
              <a:rPr lang="en-US" sz="1400" dirty="0" err="1"/>
              <a:t>patient_gender</a:t>
            </a:r>
            <a:r>
              <a:rPr lang="en-US" sz="1400" dirty="0"/>
              <a:t>, </a:t>
            </a:r>
            <a:r>
              <a:rPr lang="en-US" sz="1400" dirty="0" err="1"/>
              <a:t>patient_phone</a:t>
            </a:r>
            <a:r>
              <a:rPr lang="en-US" sz="1400" dirty="0"/>
              <a:t>) values (1002,'Raju','Mymensing','Male',01712365428);</a:t>
            </a:r>
          </a:p>
          <a:p>
            <a:r>
              <a:rPr lang="en-US" sz="1400" dirty="0"/>
              <a:t>insert into patient(</a:t>
            </a:r>
            <a:r>
              <a:rPr lang="en-US" sz="1400" dirty="0" err="1"/>
              <a:t>patient_id</a:t>
            </a:r>
            <a:r>
              <a:rPr lang="en-US" sz="1400" dirty="0"/>
              <a:t>, </a:t>
            </a:r>
            <a:r>
              <a:rPr lang="en-US" sz="1400" dirty="0" err="1"/>
              <a:t>patient_name</a:t>
            </a:r>
            <a:r>
              <a:rPr lang="en-US" sz="1400" dirty="0"/>
              <a:t>, </a:t>
            </a:r>
            <a:r>
              <a:rPr lang="en-US" sz="1400" dirty="0" err="1"/>
              <a:t>patient_address</a:t>
            </a:r>
            <a:r>
              <a:rPr lang="en-US" sz="1400" dirty="0"/>
              <a:t>, </a:t>
            </a:r>
            <a:r>
              <a:rPr lang="en-US" sz="1400" dirty="0" err="1"/>
              <a:t>patient_gender</a:t>
            </a:r>
            <a:r>
              <a:rPr lang="en-US" sz="1400" dirty="0"/>
              <a:t>, </a:t>
            </a:r>
            <a:r>
              <a:rPr lang="en-US" sz="1400" dirty="0" err="1"/>
              <a:t>patient_phone</a:t>
            </a:r>
            <a:r>
              <a:rPr lang="en-US" sz="1400" dirty="0"/>
              <a:t>) values (1003,'Rajib','Dhaka','Male',01787945678);</a:t>
            </a:r>
          </a:p>
          <a:p>
            <a:r>
              <a:rPr lang="en-US" sz="1400" dirty="0"/>
              <a:t>insert into patient(</a:t>
            </a:r>
            <a:r>
              <a:rPr lang="en-US" sz="1400" dirty="0" err="1"/>
              <a:t>patient_id</a:t>
            </a:r>
            <a:r>
              <a:rPr lang="en-US" sz="1400" dirty="0"/>
              <a:t>, </a:t>
            </a:r>
            <a:r>
              <a:rPr lang="en-US" sz="1400" dirty="0" err="1"/>
              <a:t>patient_name</a:t>
            </a:r>
            <a:r>
              <a:rPr lang="en-US" sz="1400" dirty="0"/>
              <a:t>, </a:t>
            </a:r>
            <a:r>
              <a:rPr lang="en-US" sz="1400" dirty="0" err="1"/>
              <a:t>patient_address</a:t>
            </a:r>
            <a:r>
              <a:rPr lang="en-US" sz="1400" dirty="0"/>
              <a:t>, </a:t>
            </a:r>
            <a:r>
              <a:rPr lang="en-US" sz="1400" dirty="0" err="1"/>
              <a:t>patient_gender</a:t>
            </a:r>
            <a:r>
              <a:rPr lang="en-US" sz="1400" dirty="0"/>
              <a:t>, </a:t>
            </a:r>
            <a:r>
              <a:rPr lang="en-US" sz="1400" dirty="0" err="1"/>
              <a:t>patient_phone</a:t>
            </a:r>
            <a:r>
              <a:rPr lang="en-US" sz="1400" dirty="0"/>
              <a:t>) values (1004,'Tony','Bogura','Male',01912345678);</a:t>
            </a:r>
          </a:p>
          <a:p>
            <a:r>
              <a:rPr lang="en-US" sz="1400" dirty="0"/>
              <a:t>insert into patient(</a:t>
            </a:r>
            <a:r>
              <a:rPr lang="en-US" sz="1400" dirty="0" err="1"/>
              <a:t>patient_id</a:t>
            </a:r>
            <a:r>
              <a:rPr lang="en-US" sz="1400" dirty="0"/>
              <a:t>, </a:t>
            </a:r>
            <a:r>
              <a:rPr lang="en-US" sz="1400" dirty="0" err="1"/>
              <a:t>patient_name</a:t>
            </a:r>
            <a:r>
              <a:rPr lang="en-US" sz="1400" dirty="0"/>
              <a:t>, </a:t>
            </a:r>
            <a:r>
              <a:rPr lang="en-US" sz="1400" dirty="0" err="1"/>
              <a:t>patient_address</a:t>
            </a:r>
            <a:r>
              <a:rPr lang="en-US" sz="1400" dirty="0"/>
              <a:t>, </a:t>
            </a:r>
            <a:r>
              <a:rPr lang="en-US" sz="1400" dirty="0" err="1"/>
              <a:t>patient_gender</a:t>
            </a:r>
            <a:r>
              <a:rPr lang="en-US" sz="1400" dirty="0"/>
              <a:t>, </a:t>
            </a:r>
            <a:r>
              <a:rPr lang="en-US" sz="1400" dirty="0" err="1"/>
              <a:t>patient_phone</a:t>
            </a:r>
            <a:r>
              <a:rPr lang="en-US" sz="1400" dirty="0"/>
              <a:t>) values (1005,'Rani','Mymensing','Female',01812345678);</a:t>
            </a:r>
          </a:p>
          <a:p>
            <a:r>
              <a:rPr lang="en-US" b="1" dirty="0">
                <a:solidFill>
                  <a:schemeClr val="tx2"/>
                </a:solidFill>
                <a:latin typeface="Calibri" panose="020F0502020204030204" pitchFamily="34" charset="0"/>
                <a:ea typeface="Times New Roman" panose="02020603050405020304" pitchFamily="18" charset="0"/>
                <a:cs typeface="Times New Roman" panose="02020603050405020304" pitchFamily="18" charset="0"/>
              </a:rPr>
              <a:t>select * from </a:t>
            </a:r>
            <a:r>
              <a:rPr lang="en-US" b="1" dirty="0" smtClean="0">
                <a:solidFill>
                  <a:schemeClr val="tx2"/>
                </a:solidFill>
                <a:latin typeface="Calibri" panose="020F0502020204030204" pitchFamily="34" charset="0"/>
                <a:ea typeface="Times New Roman" panose="02020603050405020304" pitchFamily="18" charset="0"/>
                <a:cs typeface="Times New Roman" panose="02020603050405020304" pitchFamily="18" charset="0"/>
              </a:rPr>
              <a:t>patient;</a:t>
            </a:r>
            <a:endParaRPr lang="en-US" dirty="0">
              <a:solidFill>
                <a:schemeClr val="tx2"/>
              </a:solidFill>
            </a:endParaRPr>
          </a:p>
        </p:txBody>
      </p:sp>
      <p:pic>
        <p:nvPicPr>
          <p:cNvPr id="4" name="Picture 3"/>
          <p:cNvPicPr>
            <a:picLocks noChangeAspect="1"/>
          </p:cNvPicPr>
          <p:nvPr/>
        </p:nvPicPr>
        <p:blipFill>
          <a:blip r:embed="rId2"/>
          <a:stretch>
            <a:fillRect/>
          </a:stretch>
        </p:blipFill>
        <p:spPr>
          <a:xfrm>
            <a:off x="7186410" y="1996224"/>
            <a:ext cx="5005589" cy="3206841"/>
          </a:xfrm>
          <a:prstGeom prst="rect">
            <a:avLst/>
          </a:prstGeom>
        </p:spPr>
      </p:pic>
    </p:spTree>
    <p:extLst>
      <p:ext uri="{BB962C8B-B14F-4D97-AF65-F5344CB8AC3E}">
        <p14:creationId xmlns:p14="http://schemas.microsoft.com/office/powerpoint/2010/main" val="16022023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385994" y="1167397"/>
            <a:ext cx="9051234"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600" dirty="0"/>
              <a:t>Insert into </a:t>
            </a:r>
            <a:r>
              <a:rPr lang="en-US" sz="1600" b="1" i="1" dirty="0">
                <a:solidFill>
                  <a:schemeClr val="accent1"/>
                </a:solidFill>
              </a:rPr>
              <a:t>Trainee</a:t>
            </a:r>
            <a:r>
              <a:rPr lang="en-US" sz="1600" b="1" i="1" dirty="0" smtClean="0"/>
              <a:t>:-</a:t>
            </a:r>
          </a:p>
          <a:p>
            <a:endParaRPr lang="en-US" sz="1600" dirty="0"/>
          </a:p>
          <a:p>
            <a:r>
              <a:rPr lang="en-US" sz="1600" dirty="0"/>
              <a:t>insert into trainee(</a:t>
            </a:r>
            <a:r>
              <a:rPr lang="en-US" sz="1600" dirty="0" err="1"/>
              <a:t>tra_id</a:t>
            </a:r>
            <a:r>
              <a:rPr lang="en-US" sz="1600" dirty="0"/>
              <a:t>, </a:t>
            </a:r>
            <a:r>
              <a:rPr lang="en-US" sz="1600" dirty="0" err="1"/>
              <a:t>tra_name</a:t>
            </a:r>
            <a:r>
              <a:rPr lang="en-US" sz="1600" dirty="0"/>
              <a:t>, tra_address,tra_gender,tra_phone,tra_history,tra_salary,tra_workhour) values (2001,'A','Mymensing','Male',01812365428,'Good','1200',5);</a:t>
            </a:r>
          </a:p>
          <a:p>
            <a:r>
              <a:rPr lang="en-US" sz="1600" dirty="0"/>
              <a:t>insert into trainee(</a:t>
            </a:r>
            <a:r>
              <a:rPr lang="en-US" sz="1600" dirty="0" err="1"/>
              <a:t>tra_id</a:t>
            </a:r>
            <a:r>
              <a:rPr lang="en-US" sz="1600" dirty="0"/>
              <a:t>, </a:t>
            </a:r>
            <a:r>
              <a:rPr lang="en-US" sz="1600" dirty="0" err="1"/>
              <a:t>tra_name</a:t>
            </a:r>
            <a:r>
              <a:rPr lang="en-US" sz="1600" dirty="0"/>
              <a:t>, tra_address,tra_gender,tra_phone,tra_history,tra_salary,tra_workhour) values (2002,'B','Dhaka','Female',01874521328,'Good','1300',5);</a:t>
            </a:r>
          </a:p>
          <a:p>
            <a:r>
              <a:rPr lang="en-US" sz="1600" dirty="0"/>
              <a:t>insert into trainee(</a:t>
            </a:r>
            <a:r>
              <a:rPr lang="en-US" sz="1600" dirty="0" err="1"/>
              <a:t>tra_id</a:t>
            </a:r>
            <a:r>
              <a:rPr lang="en-US" sz="1600" dirty="0"/>
              <a:t>, </a:t>
            </a:r>
            <a:r>
              <a:rPr lang="en-US" sz="1600" dirty="0" err="1"/>
              <a:t>tra_name</a:t>
            </a:r>
            <a:r>
              <a:rPr lang="en-US" sz="1600" dirty="0"/>
              <a:t>, tra_address,tra_gender,tra_phone,tra_history,tra_salary,tra_workhour) values (2003,'C','Mymensing','Male',01914725836,'Best','1500',5);</a:t>
            </a:r>
          </a:p>
          <a:p>
            <a:r>
              <a:rPr lang="en-US" sz="1600" dirty="0"/>
              <a:t>insert into trainee(</a:t>
            </a:r>
            <a:r>
              <a:rPr lang="en-US" sz="1600" dirty="0" err="1"/>
              <a:t>tra_id</a:t>
            </a:r>
            <a:r>
              <a:rPr lang="en-US" sz="1600" dirty="0"/>
              <a:t>, </a:t>
            </a:r>
            <a:r>
              <a:rPr lang="en-US" sz="1600" dirty="0" err="1"/>
              <a:t>tra_name</a:t>
            </a:r>
            <a:r>
              <a:rPr lang="en-US" sz="1600" dirty="0"/>
              <a:t>, tra_address,tra_gender,tra_phone,tra_history,tra_salary,tra_workhour) values (2004,'D','Mymensing','Female',01612365428,'Good','1200',5</a:t>
            </a:r>
            <a:r>
              <a:rPr lang="en-US" sz="1600" dirty="0" smtClean="0"/>
              <a:t>);</a:t>
            </a:r>
          </a:p>
          <a:p>
            <a:r>
              <a:rPr lang="en-US" sz="1600" dirty="0"/>
              <a:t>insert into trainee(</a:t>
            </a:r>
            <a:r>
              <a:rPr lang="en-US" sz="1600" dirty="0" err="1"/>
              <a:t>tra_id</a:t>
            </a:r>
            <a:r>
              <a:rPr lang="en-US" sz="1600" dirty="0"/>
              <a:t>, </a:t>
            </a:r>
            <a:r>
              <a:rPr lang="en-US" sz="1600" dirty="0" err="1"/>
              <a:t>tra_name</a:t>
            </a:r>
            <a:r>
              <a:rPr lang="en-US" sz="1600" dirty="0"/>
              <a:t>, tra_address,tra_gender,tra_phone,tra_history,tra_salary,tra_workhour) values (2005,'E','Dhaka','Male',01712365428,'Good','1260',5);</a:t>
            </a:r>
          </a:p>
          <a:p>
            <a:r>
              <a:rPr lang="en-US" sz="1600" dirty="0"/>
              <a:t> </a:t>
            </a:r>
          </a:p>
          <a:p>
            <a:r>
              <a:rPr lang="en-US" sz="1600" b="1" dirty="0"/>
              <a:t>select * from trainee;</a:t>
            </a:r>
            <a:endParaRPr lang="en-US" sz="1600" dirty="0"/>
          </a:p>
          <a:p>
            <a:endParaRPr lang="en-US" sz="11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7712580" y="1931831"/>
            <a:ext cx="4479420" cy="3026535"/>
          </a:xfrm>
          <a:prstGeom prst="rect">
            <a:avLst/>
          </a:prstGeom>
        </p:spPr>
      </p:pic>
    </p:spTree>
    <p:extLst>
      <p:ext uri="{BB962C8B-B14F-4D97-AF65-F5344CB8AC3E}">
        <p14:creationId xmlns:p14="http://schemas.microsoft.com/office/powerpoint/2010/main" val="25851612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49937" y="607918"/>
            <a:ext cx="6800870"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400" dirty="0"/>
              <a:t>Insert into </a:t>
            </a:r>
            <a:r>
              <a:rPr lang="en-US" sz="1400" b="1" i="1" dirty="0">
                <a:solidFill>
                  <a:schemeClr val="accent1"/>
                </a:solidFill>
              </a:rPr>
              <a:t>Doctor</a:t>
            </a:r>
            <a:r>
              <a:rPr lang="en-US" sz="1400" b="1" i="1" dirty="0"/>
              <a:t>:-</a:t>
            </a:r>
            <a:endParaRPr lang="en-US" sz="1400" dirty="0"/>
          </a:p>
          <a:p>
            <a:r>
              <a:rPr lang="en-US" sz="1400" dirty="0"/>
              <a:t> </a:t>
            </a:r>
          </a:p>
          <a:p>
            <a:r>
              <a:rPr lang="en-US" sz="1400" dirty="0"/>
              <a:t>insert into doctor(doc_id,doc_name,doc_address,doc_gender,doc_phone,doc_history,doc_salary,doc_workhour) values (3001,'Mr.A','Dhaka','Male',01702165428,'Experience High','8000',8);</a:t>
            </a:r>
          </a:p>
          <a:p>
            <a:r>
              <a:rPr lang="en-US" sz="1400" dirty="0"/>
              <a:t>insert into doctor(doc_id,doc_name,doc_address,doc_gender,doc_phone,doc_history,doc_salary,doc_workhour) values (3002,'Mr.B','Dhaka','Female',01702165471,'Experience Medium','6500',8);</a:t>
            </a:r>
          </a:p>
          <a:p>
            <a:r>
              <a:rPr lang="en-US" sz="1400" dirty="0"/>
              <a:t>insert into doctor(doc_id,doc_name,doc_address,doc_gender,doc_phone,doc_history,doc_salary,doc_workhour) values (3003,'Mr.C','Comilla','Female',01702160014,'Experience High','8500',8);</a:t>
            </a:r>
          </a:p>
          <a:p>
            <a:r>
              <a:rPr lang="en-US" sz="1400" dirty="0"/>
              <a:t>insert into doctor(doc_id,doc_name,doc_address,doc_gender,doc_phone,doc_history,doc_salary,doc_workhour) values (3004,'Mr.D','Chittagong','Male',01702185210,'Experience High','9000',8);</a:t>
            </a:r>
          </a:p>
          <a:p>
            <a:r>
              <a:rPr lang="en-US" sz="1400" dirty="0"/>
              <a:t>insert into doctor(doc_id,doc_name,doc_address,doc_gender,doc_phone,doc_history,doc_salary,doc_workhour) values (3005,'Mr.E','Mymensing','Male',01702321457,'Experience Low','6000',8);</a:t>
            </a:r>
          </a:p>
          <a:p>
            <a:r>
              <a:rPr lang="en-US" sz="1400" dirty="0"/>
              <a:t> </a:t>
            </a:r>
          </a:p>
          <a:p>
            <a:r>
              <a:rPr lang="en-US" sz="1400" b="1" dirty="0"/>
              <a:t>select * from Doctor;</a:t>
            </a:r>
            <a:endParaRPr lang="en-US" sz="1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28673" name="Picture 196"/>
          <p:cNvPicPr>
            <a:picLocks noChangeAspect="1" noChangeArrowheads="1"/>
          </p:cNvPicPr>
          <p:nvPr/>
        </p:nvPicPr>
        <p:blipFill>
          <a:blip r:embed="rId2">
            <a:extLst>
              <a:ext uri="{28A0092B-C50C-407E-A947-70E740481C1C}">
                <a14:useLocalDpi xmlns:a14="http://schemas.microsoft.com/office/drawing/2010/main" val="0"/>
              </a:ext>
            </a:extLst>
          </a:blip>
          <a:srcRect t="64139" r="23077" b="8211"/>
          <a:stretch>
            <a:fillRect/>
          </a:stretch>
        </p:blipFill>
        <p:spPr bwMode="auto">
          <a:xfrm>
            <a:off x="7250807" y="1687132"/>
            <a:ext cx="4941193" cy="3296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1068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6016" y="721217"/>
            <a:ext cx="6096000" cy="5386090"/>
          </a:xfrm>
          <a:prstGeom prst="rect">
            <a:avLst/>
          </a:prstGeom>
        </p:spPr>
        <p:txBody>
          <a:bodyPr>
            <a:spAutoFit/>
          </a:bodyPr>
          <a:lstStyle/>
          <a:p>
            <a:r>
              <a:rPr lang="en-US" sz="1600" dirty="0"/>
              <a:t>Insert into </a:t>
            </a:r>
            <a:r>
              <a:rPr lang="en-US" sz="1600" b="1" i="1" dirty="0">
                <a:solidFill>
                  <a:schemeClr val="accent1"/>
                </a:solidFill>
              </a:rPr>
              <a:t>Nurse</a:t>
            </a:r>
            <a:r>
              <a:rPr lang="en-US" sz="1600" b="1" i="1" dirty="0" smtClean="0">
                <a:solidFill>
                  <a:schemeClr val="accent1"/>
                </a:solidFill>
              </a:rPr>
              <a:t>:-</a:t>
            </a:r>
            <a:endParaRPr lang="en-US" sz="1600" dirty="0" smtClean="0">
              <a:solidFill>
                <a:schemeClr val="accent1"/>
              </a:solidFill>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smtClean="0">
              <a:latin typeface="Calibri" panose="020F0502020204030204" pitchFamily="34" charset="0"/>
              <a:ea typeface="Times New Roman" panose="02020603050405020304" pitchFamily="18" charset="0"/>
              <a:cs typeface="Times New Roman" panose="02020603050405020304" pitchFamily="18" charset="0"/>
            </a:endParaRPr>
          </a:p>
          <a:p>
            <a:r>
              <a:rPr lang="en-US" sz="1400" dirty="0" smtClean="0">
                <a:latin typeface="Calibri" panose="020F0502020204030204" pitchFamily="34" charset="0"/>
                <a:ea typeface="Times New Roman" panose="02020603050405020304" pitchFamily="18" charset="0"/>
                <a:cs typeface="Times New Roman" panose="02020603050405020304" pitchFamily="18" charset="0"/>
              </a:rPr>
              <a:t>insert </a:t>
            </a:r>
            <a:r>
              <a:rPr lang="en-US" sz="1400" dirty="0">
                <a:latin typeface="Calibri" panose="020F0502020204030204" pitchFamily="34" charset="0"/>
                <a:ea typeface="Times New Roman" panose="02020603050405020304" pitchFamily="18" charset="0"/>
                <a:cs typeface="Times New Roman" panose="02020603050405020304" pitchFamily="18" charset="0"/>
              </a:rPr>
              <a:t>into nurse(nur_id,nur_name,nur_address,nur_gender,nur_phone,nur_history,nur_salary,nur_workhour) values (4001,'G','Dhaka','Male',01785965428,'Experience High','1000',7);</a:t>
            </a:r>
          </a:p>
          <a:p>
            <a:r>
              <a:rPr lang="en-US" sz="1400" dirty="0">
                <a:latin typeface="Calibri" panose="020F0502020204030204" pitchFamily="34" charset="0"/>
                <a:ea typeface="Times New Roman" panose="02020603050405020304" pitchFamily="18" charset="0"/>
                <a:cs typeface="Times New Roman" panose="02020603050405020304" pitchFamily="18" charset="0"/>
              </a:rPr>
              <a:t>insert into nurse(nur_id,nur_name,nur_address,nur_gender,nur_phone,nur_history,nur_salary,nur_workhour) values (4002,'H','Chittagong','Male',01985965420,'Experience Low','800',6);</a:t>
            </a:r>
          </a:p>
          <a:p>
            <a:r>
              <a:rPr lang="en-US" sz="1400" dirty="0">
                <a:latin typeface="Calibri" panose="020F0502020204030204" pitchFamily="34" charset="0"/>
                <a:ea typeface="Times New Roman" panose="02020603050405020304" pitchFamily="18" charset="0"/>
                <a:cs typeface="Times New Roman" panose="02020603050405020304" pitchFamily="18" charset="0"/>
              </a:rPr>
              <a:t>insert into nurse(nur_id,nur_name,nur_address,nur_gender,nur_phone,nur_history,nur_salary,nur_workhour) values (4003,'I','Chittagong','Female',01885965421,'Experience Medium','900',8);</a:t>
            </a:r>
          </a:p>
          <a:p>
            <a:r>
              <a:rPr lang="en-US" sz="1400" dirty="0">
                <a:latin typeface="Calibri" panose="020F0502020204030204" pitchFamily="34" charset="0"/>
                <a:ea typeface="Times New Roman" panose="02020603050405020304" pitchFamily="18" charset="0"/>
                <a:cs typeface="Times New Roman" panose="02020603050405020304" pitchFamily="18" charset="0"/>
              </a:rPr>
              <a:t>insert into nurse(nur_id,nur_name,nur_address,nur_gender,nur_phone,nur_history,nur_salary,nur_workhour) values (4004,'J','Mymensingh','Female',01685965427,'Experience Low','750',8);</a:t>
            </a:r>
          </a:p>
          <a:p>
            <a:r>
              <a:rPr lang="en-US" sz="1400" dirty="0">
                <a:latin typeface="Calibri" panose="020F0502020204030204" pitchFamily="34" charset="0"/>
                <a:ea typeface="Times New Roman" panose="02020603050405020304" pitchFamily="18" charset="0"/>
                <a:cs typeface="Times New Roman" panose="02020603050405020304" pitchFamily="18" charset="0"/>
              </a:rPr>
              <a:t>insert into nurse(nur_id,nur_name,nur_address,nur_gender,nur_phone,nur_history,nur_salary,nur_workhour) values (4005,'K','Dhaka','Male',01785965429,'Experience High','1200',7);</a:t>
            </a:r>
          </a:p>
          <a:p>
            <a:r>
              <a:rPr lang="en-US" dirty="0">
                <a:latin typeface="Calibri" panose="020F0502020204030204" pitchFamily="34" charset="0"/>
                <a:ea typeface="Times New Roman" panose="02020603050405020304" pitchFamily="18" charset="0"/>
                <a:cs typeface="Times New Roman" panose="02020603050405020304" pitchFamily="18" charset="0"/>
              </a:rPr>
              <a:t> </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b="1" dirty="0">
                <a:latin typeface="Calibri" panose="020F0502020204030204" pitchFamily="34" charset="0"/>
                <a:ea typeface="Times New Roman" panose="02020603050405020304" pitchFamily="18" charset="0"/>
                <a:cs typeface="Times New Roman" panose="02020603050405020304" pitchFamily="18" charset="0"/>
              </a:rPr>
              <a:t>select * from nurse;</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6592016" y="1931831"/>
            <a:ext cx="5599984" cy="2434107"/>
          </a:xfrm>
          <a:prstGeom prst="rect">
            <a:avLst/>
          </a:prstGeom>
        </p:spPr>
      </p:pic>
    </p:spTree>
    <p:extLst>
      <p:ext uri="{BB962C8B-B14F-4D97-AF65-F5344CB8AC3E}">
        <p14:creationId xmlns:p14="http://schemas.microsoft.com/office/powerpoint/2010/main" val="33922416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584200" y="990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3"/>
          <p:cNvSpPr>
            <a:spLocks noChangeArrowheads="1"/>
          </p:cNvSpPr>
          <p:nvPr/>
        </p:nvSpPr>
        <p:spPr bwMode="auto">
          <a:xfrm>
            <a:off x="584200" y="877619"/>
            <a:ext cx="6798365"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400" dirty="0"/>
              <a:t>Insert into </a:t>
            </a:r>
            <a:r>
              <a:rPr lang="en-US" sz="1400" b="1" i="1" dirty="0">
                <a:solidFill>
                  <a:schemeClr val="accent1"/>
                </a:solidFill>
              </a:rPr>
              <a:t>Pharmacist</a:t>
            </a:r>
            <a:r>
              <a:rPr lang="en-US" sz="1400" b="1" i="1" dirty="0"/>
              <a:t>:-</a:t>
            </a:r>
            <a:endParaRPr lang="en-US" sz="1400" dirty="0"/>
          </a:p>
          <a:p>
            <a:r>
              <a:rPr lang="en-US" sz="1400" dirty="0"/>
              <a:t> </a:t>
            </a:r>
          </a:p>
          <a:p>
            <a:r>
              <a:rPr lang="en-US" sz="1400" dirty="0"/>
              <a:t>insert into Pharmacist(pha_id,pha_name,pha_address,pha_gender,pha_phone,pha_history,pha_salary,pha_workhour) values (5001,'Dr.A','Dhaka','Male',01785965242,'Experience High','10000',7);</a:t>
            </a:r>
          </a:p>
          <a:p>
            <a:r>
              <a:rPr lang="en-US" sz="1400" dirty="0"/>
              <a:t>insert into Pharmacist(pha_id,pha_name,pha_address,pha_gender,pha_phone,pha_history,pha_salary,pha_workhour) values (5002,'Dr.B','Dhaka','Female',01785965002,'Experience High','10000',8);</a:t>
            </a:r>
          </a:p>
          <a:p>
            <a:r>
              <a:rPr lang="en-US" sz="1400" dirty="0"/>
              <a:t>insert into Pharmacist(pha_id,pha_name,pha_address,pha_gender,pha_phone,pha_history,pha_salary,pha_workhour) values (5003,'Dr.C','Bogura','Female',01785965201,'Experience Medium','9000',7);</a:t>
            </a:r>
          </a:p>
          <a:p>
            <a:r>
              <a:rPr lang="en-US" sz="1400" dirty="0"/>
              <a:t>insert into Pharmacist(pha_id,pha_name,pha_address,pha_gender,pha_phone,pha_history,pha_salary,pha_workhour) values (5004,'Dr.D','Chittagong','Male',01780014242,'Experience Medium','9000',8);</a:t>
            </a:r>
          </a:p>
          <a:p>
            <a:r>
              <a:rPr lang="en-US" sz="1400" dirty="0"/>
              <a:t>insert into Pharmacist(pha_id,pha_name,pha_address,pha_gender,pha_phone,pha_history,pha_salary,pha_workhour) values (5005,'Dr.E','Dhaka','Male',01785914509,'Experience High','10000',7);</a:t>
            </a:r>
          </a:p>
          <a:p>
            <a:r>
              <a:rPr lang="en-US" sz="1400" dirty="0"/>
              <a:t> </a:t>
            </a:r>
          </a:p>
          <a:p>
            <a:r>
              <a:rPr lang="en-US" sz="1400" b="1" dirty="0"/>
              <a:t>select * from Pharmacist;</a:t>
            </a:r>
            <a:endParaRPr lang="en-US" sz="1400" dirty="0"/>
          </a:p>
        </p:txBody>
      </p:sp>
      <p:pic>
        <p:nvPicPr>
          <p:cNvPr id="2" name="Picture 1"/>
          <p:cNvPicPr>
            <a:picLocks noChangeAspect="1"/>
          </p:cNvPicPr>
          <p:nvPr/>
        </p:nvPicPr>
        <p:blipFill>
          <a:blip r:embed="rId2"/>
          <a:stretch>
            <a:fillRect/>
          </a:stretch>
        </p:blipFill>
        <p:spPr>
          <a:xfrm>
            <a:off x="7382565" y="2156827"/>
            <a:ext cx="4669962" cy="2704562"/>
          </a:xfrm>
          <a:prstGeom prst="rect">
            <a:avLst/>
          </a:prstGeom>
        </p:spPr>
      </p:pic>
    </p:spTree>
    <p:extLst>
      <p:ext uri="{BB962C8B-B14F-4D97-AF65-F5344CB8AC3E}">
        <p14:creationId xmlns:p14="http://schemas.microsoft.com/office/powerpoint/2010/main" val="11810502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3435" y="539506"/>
            <a:ext cx="6752823" cy="5651227"/>
          </a:xfrm>
          <a:prstGeom prst="rect">
            <a:avLst/>
          </a:prstGeom>
        </p:spPr>
        <p:txBody>
          <a:bodyPr wrap="square">
            <a:spAutoFit/>
          </a:bodyPr>
          <a:lstStyle/>
          <a:p>
            <a:pPr>
              <a:lnSpc>
                <a:spcPct val="107000"/>
              </a:lnSpc>
              <a:spcAft>
                <a:spcPts val="800"/>
              </a:spcAft>
            </a:pPr>
            <a:r>
              <a:rPr lang="en-US" sz="1400" dirty="0">
                <a:latin typeface="Calibri" panose="020F0502020204030204" pitchFamily="34" charset="0"/>
                <a:ea typeface="Times New Roman" panose="02020603050405020304" pitchFamily="18" charset="0"/>
                <a:cs typeface="Times New Roman" panose="02020603050405020304" pitchFamily="18" charset="0"/>
              </a:rPr>
              <a:t>Insert into </a:t>
            </a:r>
            <a:r>
              <a:rPr lang="en-US" sz="1400" b="1" i="1" dirty="0">
                <a:solidFill>
                  <a:schemeClr val="accent1"/>
                </a:solidFill>
                <a:latin typeface="Calibri" panose="020F0502020204030204" pitchFamily="34" charset="0"/>
                <a:ea typeface="Times New Roman" panose="02020603050405020304" pitchFamily="18" charset="0"/>
                <a:cs typeface="Times New Roman" panose="02020603050405020304" pitchFamily="18" charset="0"/>
              </a:rPr>
              <a:t>Receptionist:-</a:t>
            </a:r>
            <a:endParaRPr lang="en-US" sz="1400" dirty="0">
              <a:solidFill>
                <a:schemeClr val="accent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Calibri" panose="020F0502020204030204" pitchFamily="34" charset="0"/>
                <a:ea typeface="Times New Roman" panose="02020603050405020304" pitchFamily="18" charset="0"/>
                <a:cs typeface="Times New Roman" panose="02020603050405020304" pitchFamily="18" charset="0"/>
              </a:rPr>
              <a:t>insert into receptionist(rec_id,rec_name,rec_address,rec_gender,rec_phone,rec_history,rec_salary,rec_workhour) values (6001,'Mr.AB','Dhaka','Male',01985965242,'Experience High','5000',6);</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Calibri" panose="020F0502020204030204" pitchFamily="34" charset="0"/>
                <a:ea typeface="Times New Roman" panose="02020603050405020304" pitchFamily="18" charset="0"/>
                <a:cs typeface="Times New Roman" panose="02020603050405020304" pitchFamily="18" charset="0"/>
              </a:rPr>
              <a:t>insert into receptionist(rec_id,rec_name,rec_address,rec_gender,rec_phone,rec_history,rec_salary,rec_workhour) values (6002,'Mr.BC','Dhaka','Female',01988452242,'Experience High','5500',6);</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Calibri" panose="020F0502020204030204" pitchFamily="34" charset="0"/>
                <a:ea typeface="Times New Roman" panose="02020603050405020304" pitchFamily="18" charset="0"/>
                <a:cs typeface="Times New Roman" panose="02020603050405020304" pitchFamily="18" charset="0"/>
              </a:rPr>
              <a:t>insert into receptionist(rec_id,rec_name,rec_address,rec_gender,rec_phone,rec_history,rec_salary,rec_workhour) </a:t>
            </a:r>
            <a:r>
              <a:rPr lang="en-US" sz="1400" dirty="0">
                <a:latin typeface="Calibri" panose="020F0502020204030204" pitchFamily="34" charset="0"/>
                <a:ea typeface="Times New Roman" panose="02020603050405020304" pitchFamily="18" charset="0"/>
                <a:cs typeface="Times New Roman" panose="02020603050405020304" pitchFamily="18" charset="0"/>
              </a:rPr>
              <a:t>values (6003,'Mr.CD','Mymensing','Female',01985960014,'Experience Low','3500',6);</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Calibri" panose="020F0502020204030204" pitchFamily="34" charset="0"/>
                <a:ea typeface="Times New Roman" panose="02020603050405020304" pitchFamily="18" charset="0"/>
                <a:cs typeface="Times New Roman" panose="02020603050405020304" pitchFamily="18" charset="0"/>
              </a:rPr>
              <a:t>insert into receptionist(rec_id,rec_name,rec_address,rec_gender,rec_phone,rec_history,rec_salary,rec_workhour) values (6004,'Mr.DE','Mymensing','Male',01985963240,'Experience Medium','4500',6);</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Calibri" panose="020F0502020204030204" pitchFamily="34" charset="0"/>
                <a:ea typeface="Times New Roman" panose="02020603050405020304" pitchFamily="18" charset="0"/>
                <a:cs typeface="Times New Roman" panose="02020603050405020304" pitchFamily="18" charset="0"/>
              </a:rPr>
              <a:t>insert into receptionist(rec_id,rec_name,rec_address,rec_gender,rec_phone,rec_history,rec_salary,rec_workhour) values (6005,'Mr.EF','Dhaka','Male',01985968970,'Experience High','5000',6</a:t>
            </a:r>
            <a:r>
              <a:rPr lang="en-US" sz="1400" dirty="0" smtClean="0">
                <a:latin typeface="Calibri" panose="020F0502020204030204" pitchFamily="34" charset="0"/>
                <a:ea typeface="Times New Roman" panose="02020603050405020304" pitchFamily="18" charset="0"/>
                <a:cs typeface="Times New Roman" panose="02020603050405020304" pitchFamily="18" charset="0"/>
              </a:rPr>
              <a:t>);</a:t>
            </a:r>
          </a:p>
          <a:p>
            <a:pPr>
              <a:lnSpc>
                <a:spcPct val="107000"/>
              </a:lnSpc>
              <a:spcAft>
                <a:spcPts val="800"/>
              </a:spcAft>
            </a:pPr>
            <a:endParaRPr lang="en-US" sz="1400" dirty="0" smtClean="0">
              <a:latin typeface="Calibri" panose="020F050202020403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US" sz="1400" b="1" dirty="0">
                <a:latin typeface="Calibri" panose="020F0502020204030204" pitchFamily="34" charset="0"/>
                <a:ea typeface="Times New Roman" panose="02020603050405020304" pitchFamily="18" charset="0"/>
                <a:cs typeface="Times New Roman" panose="02020603050405020304" pitchFamily="18" charset="0"/>
              </a:rPr>
              <a:t>select * from receptionist</a:t>
            </a:r>
            <a:r>
              <a:rPr lang="en-US" sz="1400" b="1" dirty="0" smtClean="0">
                <a:latin typeface="Calibri" panose="020F0502020204030204" pitchFamily="34"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096258" y="2009103"/>
            <a:ext cx="5095742" cy="2756079"/>
          </a:xfrm>
          <a:prstGeom prst="rect">
            <a:avLst/>
          </a:prstGeom>
        </p:spPr>
      </p:pic>
    </p:spTree>
    <p:extLst>
      <p:ext uri="{BB962C8B-B14F-4D97-AF65-F5344CB8AC3E}">
        <p14:creationId xmlns:p14="http://schemas.microsoft.com/office/powerpoint/2010/main" val="2270331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743" y="609600"/>
            <a:ext cx="8519260" cy="768439"/>
          </a:xfrm>
        </p:spPr>
        <p:txBody>
          <a:bodyPr/>
          <a:lstStyle/>
          <a:p>
            <a:r>
              <a:rPr lang="en-US" dirty="0"/>
              <a:t>Continue:-</a:t>
            </a:r>
            <a:endParaRPr lang="en-US" dirty="0"/>
          </a:p>
        </p:txBody>
      </p:sp>
      <p:sp>
        <p:nvSpPr>
          <p:cNvPr id="3" name="Text Placeholder 2"/>
          <p:cNvSpPr>
            <a:spLocks noGrp="1"/>
          </p:cNvSpPr>
          <p:nvPr>
            <p:ph type="body" idx="1"/>
          </p:nvPr>
        </p:nvSpPr>
        <p:spPr>
          <a:xfrm>
            <a:off x="660400" y="1567338"/>
            <a:ext cx="8707946" cy="5000887"/>
          </a:xfrm>
        </p:spPr>
        <p:txBody>
          <a:bodyPr>
            <a:normAutofit/>
          </a:bodyPr>
          <a:lstStyle/>
          <a:p>
            <a:pPr lvl="0"/>
            <a:r>
              <a:rPr lang="en-US" dirty="0" smtClean="0"/>
              <a:t>14</a:t>
            </a:r>
            <a:r>
              <a:rPr lang="en-US" dirty="0" smtClean="0"/>
              <a:t>.</a:t>
            </a:r>
            <a:r>
              <a:rPr lang="en-US" dirty="0"/>
              <a:t> In a hospital there are also some trainees who helps the doctors. A doctor may have more than one trainees but each trainee will work under a specific doctor. System also store their identification id, name, address, gender, phone number and the doctor’s name under whom he/she works for.</a:t>
            </a:r>
          </a:p>
          <a:p>
            <a:pPr lvl="0"/>
            <a:r>
              <a:rPr lang="en-US" dirty="0" smtClean="0"/>
              <a:t>15.</a:t>
            </a:r>
            <a:r>
              <a:rPr lang="en-US" dirty="0"/>
              <a:t> There are also a lab in the hospital where more than one pharmacists work and examine the medicines and give permission to use them. Doctors are also noticed about the medicines through the pharmacists. Each pharmacist has a different id, name address, gender, phone number, salary, experience which all are stored in the system</a:t>
            </a:r>
            <a:r>
              <a:rPr lang="en-US" dirty="0" smtClean="0"/>
              <a:t>.</a:t>
            </a:r>
          </a:p>
          <a:p>
            <a:r>
              <a:rPr lang="en-US" dirty="0"/>
              <a:t>16. There is also a blood bank where different types of blood and the quantity are stored.  If any patient needs blood than the quantity and the bill will store in the system along with patient’s id. When a donor donates blood than the blood will first check in the lab and then will reserve into the bank. If the blood reserve in the blood bank than the blood’s id, type, donor’s name, donor’s address, donor’s phone number are also stored in the system</a:t>
            </a:r>
            <a:r>
              <a:rPr lang="en-US" dirty="0" smtClean="0"/>
              <a:t>.</a:t>
            </a:r>
            <a:endParaRPr lang="en-US" dirty="0"/>
          </a:p>
          <a:p>
            <a:endParaRPr lang="en-US" dirty="0"/>
          </a:p>
        </p:txBody>
      </p:sp>
    </p:spTree>
    <p:extLst>
      <p:ext uri="{BB962C8B-B14F-4D97-AF65-F5344CB8AC3E}">
        <p14:creationId xmlns:p14="http://schemas.microsoft.com/office/powerpoint/2010/main" val="8784673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841419" y="-212182"/>
            <a:ext cx="6961073" cy="7448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Insert into </a:t>
            </a:r>
            <a:r>
              <a:rPr kumimoji="0" lang="en-US" sz="1600" b="1" i="0" u="none" strike="noStrike" cap="none" normalizeH="0" baseline="0" dirty="0" smtClean="0">
                <a:ln>
                  <a:noFill/>
                </a:ln>
                <a:solidFill>
                  <a:schemeClr val="accent1"/>
                </a:solidFill>
                <a:effectLst/>
                <a:latin typeface="Calibri" panose="020F0502020204030204" pitchFamily="34" charset="0"/>
                <a:ea typeface="Times New Roman" panose="02020603050405020304" pitchFamily="18" charset="0"/>
                <a:cs typeface="Times New Roman" panose="02020603050405020304" pitchFamily="18" charset="0"/>
              </a:rPr>
              <a:t>Service</a:t>
            </a:r>
            <a:r>
              <a:rPr kumimoji="0" lang="en-US" sz="1600" b="1" i="0" u="none" strike="noStrike" cap="none" normalizeH="0" baseline="0" dirty="0" smtClean="0">
                <a:ln>
                  <a:noFill/>
                </a:ln>
                <a:solidFill>
                  <a:schemeClr val="accent1"/>
                </a:solidFill>
                <a:effectLst/>
                <a:latin typeface="Calibri" panose="020F0502020204030204" pitchFamily="34"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r>
              <a:rPr lang="en-US" sz="1600" dirty="0">
                <a:latin typeface="Calibri" panose="020F0502020204030204" pitchFamily="34" charset="0"/>
                <a:ea typeface="Times New Roman" panose="02020603050405020304" pitchFamily="18" charset="0"/>
                <a:cs typeface="Times New Roman" panose="02020603050405020304" pitchFamily="18" charset="0"/>
              </a:rPr>
              <a:t>insert into service (</a:t>
            </a:r>
            <a:r>
              <a:rPr lang="en-US" sz="1600" dirty="0" err="1">
                <a:latin typeface="Calibri" panose="020F0502020204030204" pitchFamily="34" charset="0"/>
                <a:ea typeface="Times New Roman" panose="02020603050405020304" pitchFamily="18" charset="0"/>
                <a:cs typeface="Times New Roman" panose="02020603050405020304" pitchFamily="18" charset="0"/>
              </a:rPr>
              <a:t>service_no,service_type</a:t>
            </a:r>
            <a:r>
              <a:rPr lang="en-US" sz="1600" dirty="0">
                <a:latin typeface="Calibri" panose="020F0502020204030204" pitchFamily="34" charset="0"/>
                <a:ea typeface="Times New Roman" panose="02020603050405020304" pitchFamily="18" charset="0"/>
                <a:cs typeface="Times New Roman" panose="02020603050405020304" pitchFamily="18" charset="0"/>
              </a:rPr>
              <a:t>) values (1,'Ambulance');</a:t>
            </a:r>
          </a:p>
          <a:p>
            <a:r>
              <a:rPr lang="en-US" sz="1600" dirty="0">
                <a:latin typeface="Calibri" panose="020F0502020204030204" pitchFamily="34" charset="0"/>
                <a:ea typeface="Times New Roman" panose="02020603050405020304" pitchFamily="18" charset="0"/>
                <a:cs typeface="Times New Roman" panose="02020603050405020304" pitchFamily="18" charset="0"/>
              </a:rPr>
              <a:t>insert into service (</a:t>
            </a:r>
            <a:r>
              <a:rPr lang="en-US" sz="1600" dirty="0" err="1">
                <a:latin typeface="Calibri" panose="020F0502020204030204" pitchFamily="34" charset="0"/>
                <a:ea typeface="Times New Roman" panose="02020603050405020304" pitchFamily="18" charset="0"/>
                <a:cs typeface="Times New Roman" panose="02020603050405020304" pitchFamily="18" charset="0"/>
              </a:rPr>
              <a:t>service_no,service_type</a:t>
            </a:r>
            <a:r>
              <a:rPr lang="en-US" sz="1600" dirty="0">
                <a:latin typeface="Calibri" panose="020F0502020204030204" pitchFamily="34" charset="0"/>
                <a:ea typeface="Times New Roman" panose="02020603050405020304" pitchFamily="18" charset="0"/>
                <a:cs typeface="Times New Roman" panose="02020603050405020304" pitchFamily="18" charset="0"/>
              </a:rPr>
              <a:t>) values (2,'Room');</a:t>
            </a:r>
          </a:p>
          <a:p>
            <a:r>
              <a:rPr lang="en-US" sz="1600" dirty="0">
                <a:latin typeface="Calibri" panose="020F0502020204030204" pitchFamily="34" charset="0"/>
                <a:ea typeface="Times New Roman" panose="02020603050405020304" pitchFamily="18" charset="0"/>
                <a:cs typeface="Times New Roman" panose="02020603050405020304" pitchFamily="18" charset="0"/>
              </a:rPr>
              <a:t>insert into service (</a:t>
            </a:r>
            <a:r>
              <a:rPr lang="en-US" sz="1600" dirty="0" err="1">
                <a:latin typeface="Calibri" panose="020F0502020204030204" pitchFamily="34" charset="0"/>
                <a:ea typeface="Times New Roman" panose="02020603050405020304" pitchFamily="18" charset="0"/>
                <a:cs typeface="Times New Roman" panose="02020603050405020304" pitchFamily="18" charset="0"/>
              </a:rPr>
              <a:t>service_no,service_type</a:t>
            </a:r>
            <a:r>
              <a:rPr lang="en-US" sz="1600" dirty="0">
                <a:latin typeface="Calibri" panose="020F0502020204030204" pitchFamily="34" charset="0"/>
                <a:ea typeface="Times New Roman" panose="02020603050405020304" pitchFamily="18" charset="0"/>
                <a:cs typeface="Times New Roman" panose="02020603050405020304" pitchFamily="18" charset="0"/>
              </a:rPr>
              <a:t>) values (3,'Medicine');</a:t>
            </a:r>
          </a:p>
          <a:p>
            <a:pPr lvl="0" defTabSz="914400" eaLnBrk="0" fontAlgn="base" hangingPunct="0">
              <a:spcBef>
                <a:spcPct val="0"/>
              </a:spcBef>
              <a:spcAft>
                <a:spcPct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insert into service (</a:t>
            </a:r>
            <a:r>
              <a:rPr lang="en-US" sz="1600" dirty="0" err="1">
                <a:latin typeface="Calibri" panose="020F0502020204030204" pitchFamily="34" charset="0"/>
                <a:ea typeface="Times New Roman" panose="02020603050405020304" pitchFamily="18" charset="0"/>
                <a:cs typeface="Times New Roman" panose="02020603050405020304" pitchFamily="18" charset="0"/>
              </a:rPr>
              <a:t>service_no,service_type</a:t>
            </a:r>
            <a:r>
              <a:rPr lang="en-US" sz="1600" dirty="0">
                <a:latin typeface="Calibri" panose="020F0502020204030204" pitchFamily="34" charset="0"/>
                <a:ea typeface="Times New Roman" panose="02020603050405020304" pitchFamily="18" charset="0"/>
                <a:cs typeface="Times New Roman" panose="02020603050405020304" pitchFamily="18" charset="0"/>
              </a:rPr>
              <a:t>) values (4,'Blood_downer');</a:t>
            </a:r>
            <a:endParaRPr lang="en-US" sz="1600" dirty="0"/>
          </a:p>
          <a:p>
            <a:pPr lvl="0" defTabSz="914400" eaLnBrk="0" fontAlgn="base" hangingPunct="0">
              <a:spcBef>
                <a:spcPct val="0"/>
              </a:spcBef>
              <a:spcAft>
                <a:spcPct val="0"/>
              </a:spcAft>
            </a:pPr>
            <a:r>
              <a:rPr lang="en-US" sz="1600" b="1" dirty="0">
                <a:latin typeface="Calibri" panose="020F0502020204030204" pitchFamily="34" charset="0"/>
                <a:ea typeface="Times New Roman" panose="02020603050405020304" pitchFamily="18" charset="0"/>
                <a:cs typeface="Times New Roman" panose="02020603050405020304" pitchFamily="18" charset="0"/>
              </a:rPr>
              <a:t>select * from service;</a:t>
            </a:r>
            <a:endParaRPr lang="en-US" sz="16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anose="020B0604020202020204" pitchFamily="34" charset="0"/>
            </a:endParaRPr>
          </a:p>
          <a:p>
            <a:pPr lvl="0" defTabSz="914400" eaLnBrk="0" fontAlgn="base" hangingPunct="0">
              <a:spcBef>
                <a:spcPct val="0"/>
              </a:spcBef>
              <a:spcAft>
                <a:spcPct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Insert into </a:t>
            </a:r>
            <a:r>
              <a:rPr lang="en-US" sz="1600" b="1" i="1" dirty="0">
                <a:solidFill>
                  <a:schemeClr val="accent1"/>
                </a:solidFill>
                <a:latin typeface="Calibri" panose="020F0502020204030204" pitchFamily="34" charset="0"/>
                <a:ea typeface="Times New Roman" panose="02020603050405020304" pitchFamily="18" charset="0"/>
                <a:cs typeface="Times New Roman" panose="02020603050405020304" pitchFamily="18" charset="0"/>
              </a:rPr>
              <a:t>Ambulance</a:t>
            </a:r>
            <a:r>
              <a:rPr lang="en-US" sz="1600" b="1" i="1" dirty="0" smtClean="0">
                <a:solidFill>
                  <a:schemeClr val="accent1"/>
                </a:solidFill>
                <a:latin typeface="Calibri" panose="020F0502020204030204" pitchFamily="34" charset="0"/>
                <a:ea typeface="Times New Roman" panose="02020603050405020304" pitchFamily="18" charset="0"/>
                <a:cs typeface="Times New Roman" panose="02020603050405020304" pitchFamily="18" charset="0"/>
              </a:rPr>
              <a:t>:-</a:t>
            </a:r>
          </a:p>
          <a:p>
            <a:pPr lvl="0" defTabSz="914400" eaLnBrk="0" fontAlgn="base" hangingPunct="0">
              <a:spcBef>
                <a:spcPct val="0"/>
              </a:spcBef>
              <a:spcAft>
                <a:spcPct val="0"/>
              </a:spcAft>
            </a:pPr>
            <a:endParaRPr lang="en-US" sz="1600" dirty="0">
              <a:solidFill>
                <a:schemeClr val="accent1"/>
              </a:solidFill>
            </a:endParaRPr>
          </a:p>
          <a:p>
            <a:pPr lvl="0" defTabSz="914400" eaLnBrk="0" fontAlgn="base" hangingPunct="0">
              <a:spcBef>
                <a:spcPct val="0"/>
              </a:spcBef>
              <a:spcAft>
                <a:spcPct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insert into ambulance (</a:t>
            </a:r>
            <a:r>
              <a:rPr lang="en-US" sz="1600" dirty="0" err="1">
                <a:latin typeface="Calibri" panose="020F0502020204030204" pitchFamily="34" charset="0"/>
                <a:ea typeface="Times New Roman" panose="02020603050405020304" pitchFamily="18" charset="0"/>
                <a:cs typeface="Times New Roman" panose="02020603050405020304" pitchFamily="18" charset="0"/>
              </a:rPr>
              <a:t>service_no,ambu_no,ambu_type</a:t>
            </a:r>
            <a:r>
              <a:rPr lang="en-US" sz="1600" dirty="0">
                <a:latin typeface="Calibri" panose="020F0502020204030204" pitchFamily="34" charset="0"/>
                <a:ea typeface="Times New Roman" panose="02020603050405020304" pitchFamily="18" charset="0"/>
                <a:cs typeface="Times New Roman" panose="02020603050405020304" pitchFamily="18" charset="0"/>
              </a:rPr>
              <a:t>) values (1,001,'Non-AC');</a:t>
            </a:r>
            <a:endParaRPr lang="en-US" sz="1600" dirty="0">
              <a:latin typeface="Arial" panose="020B0604020202020204" pitchFamily="34" charset="0"/>
            </a:endParaRPr>
          </a:p>
          <a:p>
            <a:r>
              <a:rPr lang="en-US" sz="1600" dirty="0">
                <a:latin typeface="Calibri" panose="020F0502020204030204" pitchFamily="34" charset="0"/>
                <a:ea typeface="Times New Roman" panose="02020603050405020304" pitchFamily="18" charset="0"/>
                <a:cs typeface="Times New Roman" panose="02020603050405020304" pitchFamily="18" charset="0"/>
              </a:rPr>
              <a:t>insert into ambulance (</a:t>
            </a:r>
            <a:r>
              <a:rPr lang="en-US" sz="1600" dirty="0" err="1">
                <a:latin typeface="Calibri" panose="020F0502020204030204" pitchFamily="34" charset="0"/>
                <a:ea typeface="Times New Roman" panose="02020603050405020304" pitchFamily="18" charset="0"/>
                <a:cs typeface="Times New Roman" panose="02020603050405020304" pitchFamily="18" charset="0"/>
              </a:rPr>
              <a:t>service_no,ambu_no,ambu_type</a:t>
            </a:r>
            <a:r>
              <a:rPr lang="en-US" sz="1600" dirty="0">
                <a:latin typeface="Calibri" panose="020F0502020204030204" pitchFamily="34" charset="0"/>
                <a:ea typeface="Times New Roman" panose="02020603050405020304" pitchFamily="18" charset="0"/>
                <a:cs typeface="Times New Roman" panose="02020603050405020304" pitchFamily="18" charset="0"/>
              </a:rPr>
              <a:t>) values (1,002,'Non-AC');</a:t>
            </a:r>
          </a:p>
          <a:p>
            <a:r>
              <a:rPr lang="en-US" sz="1600" dirty="0">
                <a:latin typeface="Calibri" panose="020F0502020204030204" pitchFamily="34" charset="0"/>
                <a:ea typeface="Times New Roman" panose="02020603050405020304" pitchFamily="18" charset="0"/>
                <a:cs typeface="Times New Roman" panose="02020603050405020304" pitchFamily="18" charset="0"/>
              </a:rPr>
              <a:t>insert into ambulance (</a:t>
            </a:r>
            <a:r>
              <a:rPr lang="en-US" sz="1600" dirty="0" err="1">
                <a:latin typeface="Calibri" panose="020F0502020204030204" pitchFamily="34" charset="0"/>
                <a:ea typeface="Times New Roman" panose="02020603050405020304" pitchFamily="18" charset="0"/>
                <a:cs typeface="Times New Roman" panose="02020603050405020304" pitchFamily="18" charset="0"/>
              </a:rPr>
              <a:t>service_no,ambu_no,ambu_type</a:t>
            </a:r>
            <a:r>
              <a:rPr lang="en-US" sz="1600" dirty="0">
                <a:latin typeface="Calibri" panose="020F0502020204030204" pitchFamily="34" charset="0"/>
                <a:ea typeface="Times New Roman" panose="02020603050405020304" pitchFamily="18" charset="0"/>
                <a:cs typeface="Times New Roman" panose="02020603050405020304" pitchFamily="18" charset="0"/>
              </a:rPr>
              <a:t>) values (1,003,'AC');</a:t>
            </a:r>
          </a:p>
          <a:p>
            <a:r>
              <a:rPr lang="en-US" sz="1600" dirty="0">
                <a:latin typeface="Calibri" panose="020F0502020204030204" pitchFamily="34" charset="0"/>
                <a:ea typeface="Times New Roman" panose="02020603050405020304" pitchFamily="18" charset="0"/>
                <a:cs typeface="Times New Roman" panose="02020603050405020304" pitchFamily="18" charset="0"/>
              </a:rPr>
              <a:t>insert into ambulance (</a:t>
            </a:r>
            <a:r>
              <a:rPr lang="en-US" sz="1600" dirty="0" err="1">
                <a:latin typeface="Calibri" panose="020F0502020204030204" pitchFamily="34" charset="0"/>
                <a:ea typeface="Times New Roman" panose="02020603050405020304" pitchFamily="18" charset="0"/>
                <a:cs typeface="Times New Roman" panose="02020603050405020304" pitchFamily="18" charset="0"/>
              </a:rPr>
              <a:t>service_no,ambu_no,ambu_type</a:t>
            </a:r>
            <a:r>
              <a:rPr lang="en-US" sz="1600" dirty="0">
                <a:latin typeface="Calibri" panose="020F0502020204030204" pitchFamily="34" charset="0"/>
                <a:ea typeface="Times New Roman" panose="02020603050405020304" pitchFamily="18" charset="0"/>
                <a:cs typeface="Times New Roman" panose="02020603050405020304" pitchFamily="18" charset="0"/>
              </a:rPr>
              <a:t>) values (1,004,'AC');</a:t>
            </a:r>
          </a:p>
          <a:p>
            <a:r>
              <a:rPr lang="en-US" sz="1600" dirty="0">
                <a:latin typeface="Calibri" panose="020F0502020204030204" pitchFamily="34" charset="0"/>
                <a:ea typeface="Times New Roman" panose="02020603050405020304" pitchFamily="18" charset="0"/>
                <a:cs typeface="Times New Roman" panose="02020603050405020304" pitchFamily="18" charset="0"/>
              </a:rPr>
              <a:t>insert into ambulance (</a:t>
            </a:r>
            <a:r>
              <a:rPr lang="en-US" sz="1600" dirty="0" err="1">
                <a:latin typeface="Calibri" panose="020F0502020204030204" pitchFamily="34" charset="0"/>
                <a:ea typeface="Times New Roman" panose="02020603050405020304" pitchFamily="18" charset="0"/>
                <a:cs typeface="Times New Roman" panose="02020603050405020304" pitchFamily="18" charset="0"/>
              </a:rPr>
              <a:t>service_no,ambu_no,ambu_type</a:t>
            </a:r>
            <a:r>
              <a:rPr lang="en-US" sz="1600" dirty="0">
                <a:latin typeface="Calibri" panose="020F0502020204030204" pitchFamily="34" charset="0"/>
                <a:ea typeface="Times New Roman" panose="02020603050405020304" pitchFamily="18" charset="0"/>
                <a:cs typeface="Times New Roman" panose="02020603050405020304" pitchFamily="18" charset="0"/>
              </a:rPr>
              <a:t>) values (1,005,'Non-AC');</a:t>
            </a:r>
          </a:p>
          <a:p>
            <a:r>
              <a:rPr lang="en-US" sz="1600" dirty="0">
                <a:latin typeface="Calibri" panose="020F0502020204030204" pitchFamily="34" charset="0"/>
                <a:ea typeface="Times New Roman" panose="02020603050405020304" pitchFamily="18" charset="0"/>
                <a:cs typeface="Times New Roman" panose="02020603050405020304" pitchFamily="18" charset="0"/>
              </a:rPr>
              <a:t> </a:t>
            </a:r>
            <a:r>
              <a:rPr lang="en-US" sz="1600" b="1" dirty="0" smtClean="0">
                <a:latin typeface="Calibri" panose="020F0502020204030204" pitchFamily="34" charset="0"/>
                <a:ea typeface="Times New Roman" panose="02020603050405020304" pitchFamily="18" charset="0"/>
                <a:cs typeface="Times New Roman" panose="02020603050405020304" pitchFamily="18" charset="0"/>
              </a:rPr>
              <a:t>select </a:t>
            </a:r>
            <a:r>
              <a:rPr lang="en-US" sz="1600" b="1" dirty="0">
                <a:latin typeface="Calibri" panose="020F0502020204030204" pitchFamily="34" charset="0"/>
                <a:ea typeface="Times New Roman" panose="02020603050405020304" pitchFamily="18" charset="0"/>
                <a:cs typeface="Times New Roman" panose="02020603050405020304" pitchFamily="18" charset="0"/>
              </a:rPr>
              <a:t>* from ambulance</a:t>
            </a:r>
            <a:r>
              <a:rPr lang="en-US" sz="1600" b="1" dirty="0" smtClean="0">
                <a:latin typeface="Calibri" panose="020F0502020204030204" pitchFamily="34" charset="0"/>
                <a:ea typeface="Times New Roman" panose="02020603050405020304" pitchFamily="18" charset="0"/>
                <a:cs typeface="Times New Roman" panose="02020603050405020304" pitchFamily="18" charset="0"/>
              </a:rPr>
              <a:t>;</a:t>
            </a:r>
          </a:p>
          <a:p>
            <a:endParaRPr lang="en-US" sz="1600" b="1" dirty="0">
              <a:latin typeface="Calibri" panose="020F0502020204030204" pitchFamily="34" charset="0"/>
              <a:ea typeface="Times New Roman" panose="02020603050405020304" pitchFamily="18" charset="0"/>
              <a:cs typeface="Times New Roman" panose="02020603050405020304" pitchFamily="18" charset="0"/>
            </a:endParaRPr>
          </a:p>
          <a:p>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Insert into </a:t>
            </a:r>
            <a:r>
              <a:rPr lang="en-US" sz="1600" b="1" i="1" dirty="0">
                <a:solidFill>
                  <a:schemeClr val="accent1"/>
                </a:solidFill>
                <a:latin typeface="Calibri" panose="020F0502020204030204" pitchFamily="34" charset="0"/>
                <a:ea typeface="Times New Roman" panose="02020603050405020304" pitchFamily="18" charset="0"/>
                <a:cs typeface="Times New Roman" panose="02020603050405020304" pitchFamily="18" charset="0"/>
              </a:rPr>
              <a:t>Room</a:t>
            </a:r>
            <a:r>
              <a:rPr lang="en-US" sz="1600" b="1" i="1" dirty="0" smtClean="0">
                <a:solidFill>
                  <a:schemeClr val="accent1"/>
                </a:solidFill>
                <a:latin typeface="Calibri" panose="020F0502020204030204" pitchFamily="34" charset="0"/>
                <a:ea typeface="Times New Roman" panose="02020603050405020304" pitchFamily="18" charset="0"/>
                <a:cs typeface="Times New Roman" panose="02020603050405020304" pitchFamily="18" charset="0"/>
              </a:rPr>
              <a:t>:-</a:t>
            </a:r>
          </a:p>
          <a:p>
            <a:pPr lvl="0" defTabSz="914400" eaLnBrk="0" fontAlgn="base" hangingPunct="0">
              <a:spcBef>
                <a:spcPct val="0"/>
              </a:spcBef>
              <a:spcAft>
                <a:spcPct val="0"/>
              </a:spcAft>
            </a:pPr>
            <a:endParaRPr lang="en-US" sz="1600" dirty="0">
              <a:solidFill>
                <a:schemeClr val="accent1"/>
              </a:solidFill>
            </a:endParaRPr>
          </a:p>
          <a:p>
            <a:pPr lvl="0" defTabSz="914400" eaLnBrk="0" fontAlgn="base" hangingPunct="0">
              <a:spcBef>
                <a:spcPct val="0"/>
              </a:spcBef>
              <a:spcAft>
                <a:spcPct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insert into room (</a:t>
            </a:r>
            <a:r>
              <a:rPr lang="en-US" sz="1600" dirty="0" err="1">
                <a:latin typeface="Calibri" panose="020F0502020204030204" pitchFamily="34" charset="0"/>
                <a:ea typeface="Times New Roman" panose="02020603050405020304" pitchFamily="18" charset="0"/>
                <a:cs typeface="Times New Roman" panose="02020603050405020304" pitchFamily="18" charset="0"/>
              </a:rPr>
              <a:t>service_no,room_no,room_type</a:t>
            </a:r>
            <a:r>
              <a:rPr lang="en-US" sz="1600" dirty="0">
                <a:latin typeface="Calibri" panose="020F0502020204030204" pitchFamily="34" charset="0"/>
                <a:ea typeface="Times New Roman" panose="02020603050405020304" pitchFamily="18" charset="0"/>
                <a:cs typeface="Times New Roman" panose="02020603050405020304" pitchFamily="18" charset="0"/>
              </a:rPr>
              <a:t>) values (2,00001,'Non-AC');</a:t>
            </a:r>
            <a:endParaRPr lang="en-US" sz="1600" dirty="0"/>
          </a:p>
          <a:p>
            <a:pPr lvl="0" defTabSz="914400" eaLnBrk="0" fontAlgn="base" hangingPunct="0">
              <a:spcBef>
                <a:spcPct val="0"/>
              </a:spcBef>
              <a:spcAft>
                <a:spcPct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insert into room (</a:t>
            </a:r>
            <a:r>
              <a:rPr lang="en-US" sz="1600" dirty="0" err="1">
                <a:latin typeface="Calibri" panose="020F0502020204030204" pitchFamily="34" charset="0"/>
                <a:ea typeface="Times New Roman" panose="02020603050405020304" pitchFamily="18" charset="0"/>
                <a:cs typeface="Times New Roman" panose="02020603050405020304" pitchFamily="18" charset="0"/>
              </a:rPr>
              <a:t>service_no,room_no,room_type</a:t>
            </a:r>
            <a:r>
              <a:rPr lang="en-US" sz="1600" dirty="0">
                <a:latin typeface="Calibri" panose="020F0502020204030204" pitchFamily="34" charset="0"/>
                <a:ea typeface="Times New Roman" panose="02020603050405020304" pitchFamily="18" charset="0"/>
                <a:cs typeface="Times New Roman" panose="02020603050405020304" pitchFamily="18" charset="0"/>
              </a:rPr>
              <a:t>) values (2,00002,'AC');</a:t>
            </a:r>
            <a:endParaRPr lang="en-US" sz="1600" dirty="0"/>
          </a:p>
          <a:p>
            <a:pPr lvl="0" defTabSz="914400" eaLnBrk="0" fontAlgn="base" hangingPunct="0">
              <a:spcBef>
                <a:spcPct val="0"/>
              </a:spcBef>
              <a:spcAft>
                <a:spcPct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insert into room (</a:t>
            </a:r>
            <a:r>
              <a:rPr lang="en-US" sz="1600" dirty="0" err="1">
                <a:latin typeface="Calibri" panose="020F0502020204030204" pitchFamily="34" charset="0"/>
                <a:ea typeface="Times New Roman" panose="02020603050405020304" pitchFamily="18" charset="0"/>
                <a:cs typeface="Times New Roman" panose="02020603050405020304" pitchFamily="18" charset="0"/>
              </a:rPr>
              <a:t>service_no,room_no,room_type</a:t>
            </a:r>
            <a:r>
              <a:rPr lang="en-US" sz="1600" dirty="0">
                <a:latin typeface="Calibri" panose="020F0502020204030204" pitchFamily="34" charset="0"/>
                <a:ea typeface="Times New Roman" panose="02020603050405020304" pitchFamily="18" charset="0"/>
                <a:cs typeface="Times New Roman" panose="02020603050405020304" pitchFamily="18" charset="0"/>
              </a:rPr>
              <a:t>) values (2,00003,'Non-AC');</a:t>
            </a:r>
            <a:endParaRPr lang="en-US" sz="1600" dirty="0"/>
          </a:p>
          <a:p>
            <a:pPr lvl="0" defTabSz="914400" eaLnBrk="0" fontAlgn="base" hangingPunct="0">
              <a:spcBef>
                <a:spcPct val="0"/>
              </a:spcBef>
              <a:spcAft>
                <a:spcPct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insert into room (</a:t>
            </a:r>
            <a:r>
              <a:rPr lang="en-US" sz="1600" dirty="0" err="1">
                <a:latin typeface="Calibri" panose="020F0502020204030204" pitchFamily="34" charset="0"/>
                <a:ea typeface="Times New Roman" panose="02020603050405020304" pitchFamily="18" charset="0"/>
                <a:cs typeface="Times New Roman" panose="02020603050405020304" pitchFamily="18" charset="0"/>
              </a:rPr>
              <a:t>service_no,room_no,room_type</a:t>
            </a:r>
            <a:r>
              <a:rPr lang="en-US" sz="1600" dirty="0">
                <a:latin typeface="Calibri" panose="020F0502020204030204" pitchFamily="34" charset="0"/>
                <a:ea typeface="Times New Roman" panose="02020603050405020304" pitchFamily="18" charset="0"/>
                <a:cs typeface="Times New Roman" panose="02020603050405020304" pitchFamily="18" charset="0"/>
              </a:rPr>
              <a:t>) values (2,00004,'Non-AC</a:t>
            </a:r>
            <a:r>
              <a:rPr lang="en-US" sz="1600" dirty="0" smtClean="0">
                <a:latin typeface="Calibri" panose="020F0502020204030204" pitchFamily="34" charset="0"/>
                <a:ea typeface="Times New Roman" panose="02020603050405020304" pitchFamily="18" charset="0"/>
                <a:cs typeface="Times New Roman" panose="02020603050405020304" pitchFamily="18" charset="0"/>
              </a:rPr>
              <a:t>');</a:t>
            </a:r>
          </a:p>
          <a:p>
            <a:pPr defTabSz="914400" eaLnBrk="0" fontAlgn="base" hangingPunct="0">
              <a:spcBef>
                <a:spcPct val="0"/>
              </a:spcBef>
              <a:spcAft>
                <a:spcPct val="0"/>
              </a:spcAft>
            </a:pPr>
            <a:r>
              <a:rPr lang="en-US" sz="1600" b="1" dirty="0">
                <a:latin typeface="Calibri" panose="020F0502020204030204" pitchFamily="34" charset="0"/>
                <a:ea typeface="Times New Roman" panose="02020603050405020304" pitchFamily="18" charset="0"/>
                <a:cs typeface="Times New Roman" panose="02020603050405020304" pitchFamily="18" charset="0"/>
              </a:rPr>
              <a:t>select * from room;</a:t>
            </a:r>
            <a:endParaRPr lang="en-US" sz="1200" dirty="0"/>
          </a:p>
          <a:p>
            <a:pPr lvl="0" defTabSz="914400" eaLnBrk="0" fontAlgn="base" hangingPunct="0">
              <a:spcBef>
                <a:spcPct val="0"/>
              </a:spcBef>
              <a:spcAft>
                <a:spcPct val="0"/>
              </a:spcAft>
            </a:pPr>
            <a:endParaRPr lang="en-US" sz="16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7750712" y="0"/>
            <a:ext cx="3542083" cy="1545464"/>
          </a:xfrm>
          <a:prstGeom prst="rect">
            <a:avLst/>
          </a:prstGeom>
        </p:spPr>
      </p:pic>
      <p:pic>
        <p:nvPicPr>
          <p:cNvPr id="6" name="Picture 5"/>
          <p:cNvPicPr>
            <a:picLocks noChangeAspect="1"/>
          </p:cNvPicPr>
          <p:nvPr/>
        </p:nvPicPr>
        <p:blipFill>
          <a:blip r:embed="rId3"/>
          <a:stretch>
            <a:fillRect/>
          </a:stretch>
        </p:blipFill>
        <p:spPr>
          <a:xfrm>
            <a:off x="7802492" y="2640169"/>
            <a:ext cx="3590855" cy="1530170"/>
          </a:xfrm>
          <a:prstGeom prst="rect">
            <a:avLst/>
          </a:prstGeom>
        </p:spPr>
      </p:pic>
      <p:pic>
        <p:nvPicPr>
          <p:cNvPr id="8" name="Picture 251"/>
          <p:cNvPicPr>
            <a:picLocks noChangeAspect="1" noChangeArrowheads="1"/>
          </p:cNvPicPr>
          <p:nvPr/>
        </p:nvPicPr>
        <p:blipFill>
          <a:blip r:embed="rId4">
            <a:extLst>
              <a:ext uri="{28A0092B-C50C-407E-A947-70E740481C1C}">
                <a14:useLocalDpi xmlns:a14="http://schemas.microsoft.com/office/drawing/2010/main" val="0"/>
              </a:ext>
            </a:extLst>
          </a:blip>
          <a:srcRect t="64424" r="70995" b="11060"/>
          <a:stretch>
            <a:fillRect/>
          </a:stretch>
        </p:blipFill>
        <p:spPr bwMode="auto">
          <a:xfrm>
            <a:off x="7802492" y="5086797"/>
            <a:ext cx="3590855" cy="1507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7138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566492" y="71541"/>
            <a:ext cx="7160832"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Insert into </a:t>
            </a:r>
            <a:r>
              <a:rPr kumimoji="0" lang="en-US" sz="1400" b="1" i="1" u="none" strike="noStrike" cap="none" normalizeH="0" baseline="0" dirty="0" smtClean="0">
                <a:ln>
                  <a:noFill/>
                </a:ln>
                <a:solidFill>
                  <a:schemeClr val="accent1"/>
                </a:solidFill>
                <a:effectLst/>
                <a:latin typeface="Calibri" panose="020F0502020204030204" pitchFamily="34" charset="0"/>
                <a:ea typeface="Times New Roman" panose="02020603050405020304" pitchFamily="18" charset="0"/>
                <a:cs typeface="Times New Roman" panose="02020603050405020304" pitchFamily="18" charset="0"/>
              </a:rPr>
              <a:t>Medicine</a:t>
            </a:r>
            <a:r>
              <a:rPr kumimoji="0" lang="en-US" sz="1400" b="1" i="1" u="none" strike="noStrike" cap="none" normalizeH="0" baseline="0" dirty="0" smtClean="0">
                <a:ln>
                  <a:noFill/>
                </a:ln>
                <a:solidFill>
                  <a:schemeClr val="accent1"/>
                </a:solidFill>
                <a:effectLst/>
                <a:latin typeface="Calibri" panose="020F0502020204030204" pitchFamily="34"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insert into medicine(</a:t>
            </a:r>
            <a:r>
              <a:rPr kumimoji="0" lang="en-US" sz="1400" b="0" i="0" u="none" strike="noStrike" cap="none" normalizeH="0" baseline="0" dirty="0" err="1"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service_no,medicine_no,medicine_name,medicine_price</a:t>
            </a:r>
            <a:r>
              <a:rPr kumimoji="0" lang="en-US" sz="14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values (3,10001,'X',500);</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insert into medicine(</a:t>
            </a:r>
            <a:r>
              <a:rPr kumimoji="0" lang="en-US" sz="1400" b="0" i="0" u="none" strike="noStrike" cap="none" normalizeH="0" baseline="0" dirty="0" err="1"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service_no,medicine_no,medicine_name,medicine_price</a:t>
            </a:r>
            <a:r>
              <a:rPr kumimoji="0" lang="en-US" sz="14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values (3,10002'Y',50);</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insert into medicine(</a:t>
            </a:r>
            <a:r>
              <a:rPr kumimoji="0" lang="en-US" sz="1400" b="0" i="0" u="none" strike="noStrike" cap="none" normalizeH="0" baseline="0" dirty="0" err="1"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service_no,medicine_no,medicine_name,medicine_price</a:t>
            </a:r>
            <a:r>
              <a:rPr kumimoji="0" lang="en-US" sz="14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values (3,10003,'Z',150</a:t>
            </a:r>
            <a:r>
              <a:rPr kumimoji="0" lang="en-US" sz="14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p>
          <a:p>
            <a:pPr lvl="0" defTabSz="914400" eaLnBrk="0" fontAlgn="base" hangingPunct="0">
              <a:spcBef>
                <a:spcPct val="0"/>
              </a:spcBef>
              <a:spcAft>
                <a:spcPct val="0"/>
              </a:spcAft>
            </a:pPr>
            <a:r>
              <a:rPr lang="en-US" sz="1400" dirty="0">
                <a:latin typeface="Calibri" panose="020F0502020204030204" pitchFamily="34" charset="0"/>
                <a:ea typeface="Times New Roman" panose="02020603050405020304" pitchFamily="18" charset="0"/>
                <a:cs typeface="Times New Roman" panose="02020603050405020304" pitchFamily="18" charset="0"/>
              </a:rPr>
              <a:t>insert into medicine(</a:t>
            </a:r>
            <a:r>
              <a:rPr lang="en-US" sz="1400" dirty="0" err="1">
                <a:latin typeface="Calibri" panose="020F0502020204030204" pitchFamily="34" charset="0"/>
                <a:ea typeface="Times New Roman" panose="02020603050405020304" pitchFamily="18" charset="0"/>
                <a:cs typeface="Times New Roman" panose="02020603050405020304" pitchFamily="18" charset="0"/>
              </a:rPr>
              <a:t>service_no,medicine_no,medicine_name,medicine_price</a:t>
            </a:r>
            <a:r>
              <a:rPr lang="en-US" sz="1400" dirty="0">
                <a:latin typeface="Calibri" panose="020F0502020204030204" pitchFamily="34" charset="0"/>
                <a:ea typeface="Times New Roman" panose="02020603050405020304" pitchFamily="18" charset="0"/>
                <a:cs typeface="Times New Roman" panose="02020603050405020304" pitchFamily="18" charset="0"/>
              </a:rPr>
              <a:t>) values (3,10004,'W',120);</a:t>
            </a:r>
            <a:endParaRPr lang="en-US" sz="1400" dirty="0"/>
          </a:p>
          <a:p>
            <a:pPr lvl="0" defTabSz="914400" eaLnBrk="0" fontAlgn="base" hangingPunct="0">
              <a:spcBef>
                <a:spcPct val="0"/>
              </a:spcBef>
              <a:spcAft>
                <a:spcPct val="0"/>
              </a:spcAft>
            </a:pPr>
            <a:r>
              <a:rPr lang="en-US" sz="1400" b="1" dirty="0">
                <a:latin typeface="Calibri" panose="020F0502020204030204" pitchFamily="34" charset="0"/>
                <a:ea typeface="Times New Roman" panose="02020603050405020304" pitchFamily="18" charset="0"/>
                <a:cs typeface="Times New Roman" panose="02020603050405020304" pitchFamily="18" charset="0"/>
              </a:rPr>
              <a:t>select * from medicine</a:t>
            </a:r>
            <a:r>
              <a:rPr lang="en-US" sz="1400" b="1" dirty="0" smtClean="0">
                <a:latin typeface="Calibri" panose="020F0502020204030204" pitchFamily="34" charset="0"/>
                <a:ea typeface="Times New Roman" panose="02020603050405020304" pitchFamily="18" charset="0"/>
                <a:cs typeface="Times New Roman" panose="02020603050405020304" pitchFamily="18" charset="0"/>
              </a:rPr>
              <a:t>;</a:t>
            </a:r>
          </a:p>
          <a:p>
            <a:pPr lvl="0" defTabSz="914400" eaLnBrk="0" fontAlgn="base" hangingPunct="0">
              <a:spcBef>
                <a:spcPct val="0"/>
              </a:spcBef>
              <a:spcAft>
                <a:spcPct val="0"/>
              </a:spcAft>
            </a:pPr>
            <a:endParaRPr lang="en-US" sz="1400" b="1" dirty="0">
              <a:latin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pPr>
            <a:endParaRPr lang="en-US" sz="1400" dirty="0"/>
          </a:p>
          <a:p>
            <a:pPr lvl="0" defTabSz="914400" eaLnBrk="0" fontAlgn="base" hangingPunct="0">
              <a:spcBef>
                <a:spcPct val="0"/>
              </a:spcBef>
              <a:spcAft>
                <a:spcPct val="0"/>
              </a:spcAft>
            </a:pPr>
            <a:r>
              <a:rPr lang="en-US" sz="1400" dirty="0">
                <a:latin typeface="Calibri" panose="020F0502020204030204" pitchFamily="34" charset="0"/>
                <a:ea typeface="Times New Roman" panose="02020603050405020304" pitchFamily="18" charset="0"/>
                <a:cs typeface="Times New Roman" panose="02020603050405020304" pitchFamily="18" charset="0"/>
              </a:rPr>
              <a:t>Insert into </a:t>
            </a:r>
            <a:r>
              <a:rPr lang="en-US" sz="1400" b="1" i="1" dirty="0" err="1">
                <a:solidFill>
                  <a:schemeClr val="accent1"/>
                </a:solidFill>
                <a:latin typeface="Calibri" panose="020F0502020204030204" pitchFamily="34" charset="0"/>
                <a:ea typeface="Times New Roman" panose="02020603050405020304" pitchFamily="18" charset="0"/>
                <a:cs typeface="Times New Roman" panose="02020603050405020304" pitchFamily="18" charset="0"/>
              </a:rPr>
              <a:t>Blood_downer</a:t>
            </a:r>
            <a:r>
              <a:rPr lang="en-US" sz="1400" b="1" i="1" dirty="0" smtClean="0">
                <a:solidFill>
                  <a:schemeClr val="accent1"/>
                </a:solidFill>
                <a:latin typeface="Calibri" panose="020F0502020204030204" pitchFamily="34" charset="0"/>
                <a:ea typeface="Times New Roman" panose="02020603050405020304" pitchFamily="18" charset="0"/>
                <a:cs typeface="Times New Roman" panose="02020603050405020304" pitchFamily="18" charset="0"/>
              </a:rPr>
              <a:t>:-</a:t>
            </a:r>
          </a:p>
          <a:p>
            <a:pPr lvl="0" defTabSz="914400" eaLnBrk="0" fontAlgn="base" hangingPunct="0">
              <a:spcBef>
                <a:spcPct val="0"/>
              </a:spcBef>
              <a:spcAft>
                <a:spcPct val="0"/>
              </a:spcAft>
            </a:pPr>
            <a:endParaRPr lang="en-US" sz="1400" dirty="0"/>
          </a:p>
          <a:p>
            <a:pPr lvl="0" defTabSz="914400" eaLnBrk="0" fontAlgn="base" hangingPunct="0">
              <a:spcBef>
                <a:spcPct val="0"/>
              </a:spcBef>
              <a:spcAft>
                <a:spcPct val="0"/>
              </a:spcAft>
            </a:pPr>
            <a:r>
              <a:rPr lang="en-US" sz="1400" dirty="0">
                <a:latin typeface="Calibri" panose="020F0502020204030204" pitchFamily="34" charset="0"/>
                <a:ea typeface="Times New Roman" panose="02020603050405020304" pitchFamily="18" charset="0"/>
                <a:cs typeface="Times New Roman" panose="02020603050405020304" pitchFamily="18" charset="0"/>
              </a:rPr>
              <a:t>insert into </a:t>
            </a:r>
            <a:r>
              <a:rPr lang="en-US" sz="1400" dirty="0" err="1">
                <a:latin typeface="Calibri" panose="020F0502020204030204" pitchFamily="34" charset="0"/>
                <a:ea typeface="Times New Roman" panose="02020603050405020304" pitchFamily="18" charset="0"/>
                <a:cs typeface="Times New Roman" panose="02020603050405020304" pitchFamily="18" charset="0"/>
              </a:rPr>
              <a:t>blood_downer</a:t>
            </a:r>
            <a:r>
              <a:rPr lang="en-US" sz="1400" dirty="0">
                <a:latin typeface="Calibri" panose="020F0502020204030204" pitchFamily="34" charset="0"/>
                <a:ea typeface="Times New Roman" panose="02020603050405020304" pitchFamily="18" charset="0"/>
                <a:cs typeface="Times New Roman" panose="02020603050405020304" pitchFamily="18" charset="0"/>
              </a:rPr>
              <a:t> values(70001,'O+','S','ABC',01714825836,4);</a:t>
            </a:r>
            <a:endParaRPr lang="en-US" sz="1400" dirty="0"/>
          </a:p>
          <a:p>
            <a:pPr lvl="0" defTabSz="914400" eaLnBrk="0" fontAlgn="base" hangingPunct="0">
              <a:spcBef>
                <a:spcPct val="0"/>
              </a:spcBef>
              <a:spcAft>
                <a:spcPct val="0"/>
              </a:spcAft>
            </a:pPr>
            <a:r>
              <a:rPr lang="en-US" sz="1400" dirty="0">
                <a:latin typeface="Calibri" panose="020F0502020204030204" pitchFamily="34" charset="0"/>
                <a:ea typeface="Times New Roman" panose="02020603050405020304" pitchFamily="18" charset="0"/>
                <a:cs typeface="Times New Roman" panose="02020603050405020304" pitchFamily="18" charset="0"/>
              </a:rPr>
              <a:t>insert into </a:t>
            </a:r>
            <a:r>
              <a:rPr lang="en-US" sz="1400" dirty="0" err="1">
                <a:latin typeface="Calibri" panose="020F0502020204030204" pitchFamily="34" charset="0"/>
                <a:ea typeface="Times New Roman" panose="02020603050405020304" pitchFamily="18" charset="0"/>
                <a:cs typeface="Times New Roman" panose="02020603050405020304" pitchFamily="18" charset="0"/>
              </a:rPr>
              <a:t>blood_downer</a:t>
            </a:r>
            <a:r>
              <a:rPr lang="en-US" sz="1400" dirty="0">
                <a:latin typeface="Calibri" panose="020F0502020204030204" pitchFamily="34" charset="0"/>
                <a:ea typeface="Times New Roman" panose="02020603050405020304" pitchFamily="18" charset="0"/>
                <a:cs typeface="Times New Roman" panose="02020603050405020304" pitchFamily="18" charset="0"/>
              </a:rPr>
              <a:t> values(70002,'A+','G','CDE',01814825837,4);</a:t>
            </a:r>
            <a:endParaRPr lang="en-US" sz="1400" dirty="0"/>
          </a:p>
          <a:p>
            <a:pPr lvl="0" defTabSz="914400" eaLnBrk="0" fontAlgn="base" hangingPunct="0">
              <a:spcBef>
                <a:spcPct val="0"/>
              </a:spcBef>
              <a:spcAft>
                <a:spcPct val="0"/>
              </a:spcAft>
            </a:pPr>
            <a:r>
              <a:rPr lang="en-US" sz="1400" dirty="0">
                <a:latin typeface="Calibri" panose="020F0502020204030204" pitchFamily="34" charset="0"/>
                <a:ea typeface="Times New Roman" panose="02020603050405020304" pitchFamily="18" charset="0"/>
                <a:cs typeface="Times New Roman" panose="02020603050405020304" pitchFamily="18" charset="0"/>
              </a:rPr>
              <a:t>insert into </a:t>
            </a:r>
            <a:r>
              <a:rPr lang="en-US" sz="1400" dirty="0" err="1">
                <a:latin typeface="Calibri" panose="020F0502020204030204" pitchFamily="34" charset="0"/>
                <a:ea typeface="Times New Roman" panose="02020603050405020304" pitchFamily="18" charset="0"/>
                <a:cs typeface="Times New Roman" panose="02020603050405020304" pitchFamily="18" charset="0"/>
              </a:rPr>
              <a:t>blood_downer</a:t>
            </a:r>
            <a:r>
              <a:rPr lang="en-US" sz="1400" dirty="0">
                <a:latin typeface="Calibri" panose="020F0502020204030204" pitchFamily="34" charset="0"/>
                <a:ea typeface="Times New Roman" panose="02020603050405020304" pitchFamily="18" charset="0"/>
                <a:cs typeface="Times New Roman" panose="02020603050405020304" pitchFamily="18" charset="0"/>
              </a:rPr>
              <a:t> values(70003,'B-','I','BFC',01914825830,4);</a:t>
            </a:r>
            <a:endParaRPr lang="en-US" sz="1400" dirty="0"/>
          </a:p>
          <a:p>
            <a:pPr lvl="0" defTabSz="914400" eaLnBrk="0" fontAlgn="base" hangingPunct="0">
              <a:spcBef>
                <a:spcPct val="0"/>
              </a:spcBef>
              <a:spcAft>
                <a:spcPct val="0"/>
              </a:spcAft>
            </a:pPr>
            <a:r>
              <a:rPr lang="en-US" sz="1400" dirty="0">
                <a:latin typeface="Calibri" panose="020F0502020204030204" pitchFamily="34" charset="0"/>
                <a:ea typeface="Times New Roman" panose="02020603050405020304" pitchFamily="18" charset="0"/>
                <a:cs typeface="Times New Roman" panose="02020603050405020304" pitchFamily="18" charset="0"/>
              </a:rPr>
              <a:t>insert into </a:t>
            </a:r>
            <a:r>
              <a:rPr lang="en-US" sz="1400" dirty="0" err="1">
                <a:latin typeface="Calibri" panose="020F0502020204030204" pitchFamily="34" charset="0"/>
                <a:ea typeface="Times New Roman" panose="02020603050405020304" pitchFamily="18" charset="0"/>
                <a:cs typeface="Times New Roman" panose="02020603050405020304" pitchFamily="18" charset="0"/>
              </a:rPr>
              <a:t>blood_downer</a:t>
            </a:r>
            <a:r>
              <a:rPr lang="en-US" sz="1400" dirty="0">
                <a:latin typeface="Calibri" panose="020F0502020204030204" pitchFamily="34" charset="0"/>
                <a:ea typeface="Times New Roman" panose="02020603050405020304" pitchFamily="18" charset="0"/>
                <a:cs typeface="Times New Roman" panose="02020603050405020304" pitchFamily="18" charset="0"/>
              </a:rPr>
              <a:t> values(70004,'O-','H','JKY',01714825810,4);</a:t>
            </a:r>
            <a:endParaRPr lang="en-US" sz="1400" dirty="0"/>
          </a:p>
          <a:p>
            <a:pPr lvl="0" defTabSz="914400" eaLnBrk="0" fontAlgn="base" hangingPunct="0">
              <a:spcBef>
                <a:spcPct val="0"/>
              </a:spcBef>
              <a:spcAft>
                <a:spcPct val="0"/>
              </a:spcAft>
            </a:pPr>
            <a:r>
              <a:rPr lang="en-US" sz="1400" b="1" dirty="0">
                <a:latin typeface="Calibri" panose="020F0502020204030204" pitchFamily="34" charset="0"/>
                <a:ea typeface="Times New Roman" panose="02020603050405020304" pitchFamily="18" charset="0"/>
                <a:cs typeface="Times New Roman" panose="02020603050405020304" pitchFamily="18" charset="0"/>
              </a:rPr>
              <a:t>select * from </a:t>
            </a:r>
            <a:r>
              <a:rPr lang="en-US" sz="1400" b="1" dirty="0" err="1">
                <a:latin typeface="Calibri" panose="020F0502020204030204" pitchFamily="34" charset="0"/>
                <a:ea typeface="Times New Roman" panose="02020603050405020304" pitchFamily="18" charset="0"/>
                <a:cs typeface="Times New Roman" panose="02020603050405020304" pitchFamily="18" charset="0"/>
              </a:rPr>
              <a:t>blood_downer</a:t>
            </a:r>
            <a:r>
              <a:rPr lang="en-US" sz="1400" b="1" dirty="0" smtClean="0">
                <a:latin typeface="Calibri" panose="020F0502020204030204" pitchFamily="34" charset="0"/>
                <a:ea typeface="Times New Roman" panose="02020603050405020304" pitchFamily="18" charset="0"/>
                <a:cs typeface="Times New Roman" panose="02020603050405020304" pitchFamily="18" charset="0"/>
              </a:rPr>
              <a:t>;</a:t>
            </a:r>
          </a:p>
          <a:p>
            <a:pPr lvl="0" defTabSz="914400" eaLnBrk="0" fontAlgn="base" hangingPunct="0">
              <a:spcBef>
                <a:spcPct val="0"/>
              </a:spcBef>
              <a:spcAft>
                <a:spcPct val="0"/>
              </a:spcAft>
            </a:pPr>
            <a:endParaRPr lang="en-US" sz="1400" b="1" dirty="0">
              <a:latin typeface="Calibri" panose="020F0502020204030204" pitchFamily="34" charset="0"/>
              <a:ea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endParaRPr lang="en-US" sz="1400" b="1" dirty="0" smtClean="0">
              <a:latin typeface="Calibri" panose="020F0502020204030204" pitchFamily="34" charset="0"/>
              <a:ea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sz="1400" dirty="0">
                <a:latin typeface="Calibri" panose="020F0502020204030204" pitchFamily="34" charset="0"/>
                <a:ea typeface="Times New Roman" panose="02020603050405020304" pitchFamily="18" charset="0"/>
                <a:cs typeface="Times New Roman" panose="02020603050405020304" pitchFamily="18" charset="0"/>
              </a:rPr>
              <a:t>Insert into </a:t>
            </a:r>
            <a:r>
              <a:rPr lang="en-US" sz="1400" b="1" dirty="0" err="1">
                <a:solidFill>
                  <a:schemeClr val="accent1"/>
                </a:solidFill>
                <a:latin typeface="Calibri" panose="020F0502020204030204" pitchFamily="34" charset="0"/>
                <a:ea typeface="Times New Roman" panose="02020603050405020304" pitchFamily="18" charset="0"/>
                <a:cs typeface="Times New Roman" panose="02020603050405020304" pitchFamily="18" charset="0"/>
              </a:rPr>
              <a:t>Patient_service</a:t>
            </a:r>
            <a:r>
              <a:rPr lang="en-US" sz="1400" b="1" dirty="0" smtClean="0">
                <a:solidFill>
                  <a:schemeClr val="accent1"/>
                </a:solidFill>
                <a:latin typeface="Calibri" panose="020F0502020204030204" pitchFamily="34" charset="0"/>
                <a:ea typeface="Times New Roman" panose="02020603050405020304" pitchFamily="18" charset="0"/>
                <a:cs typeface="Times New Roman" panose="02020603050405020304" pitchFamily="18" charset="0"/>
              </a:rPr>
              <a:t>:-</a:t>
            </a:r>
          </a:p>
          <a:p>
            <a:pPr lvl="0" defTabSz="914400" eaLnBrk="0" fontAlgn="base" hangingPunct="0">
              <a:spcBef>
                <a:spcPct val="0"/>
              </a:spcBef>
              <a:spcAft>
                <a:spcPct val="0"/>
              </a:spcAft>
            </a:pPr>
            <a:endParaRPr lang="en-US" sz="1400" dirty="0">
              <a:solidFill>
                <a:schemeClr val="accent1"/>
              </a:solidFill>
            </a:endParaRPr>
          </a:p>
          <a:p>
            <a:pPr lvl="0" defTabSz="914400" eaLnBrk="0" fontAlgn="base" hangingPunct="0">
              <a:spcBef>
                <a:spcPct val="0"/>
              </a:spcBef>
              <a:spcAft>
                <a:spcPct val="0"/>
              </a:spcAft>
            </a:pPr>
            <a:r>
              <a:rPr lang="en-US" sz="1400" dirty="0">
                <a:latin typeface="Calibri" panose="020F0502020204030204" pitchFamily="34" charset="0"/>
                <a:ea typeface="Times New Roman" panose="02020603050405020304" pitchFamily="18" charset="0"/>
                <a:cs typeface="Times New Roman" panose="02020603050405020304" pitchFamily="18" charset="0"/>
              </a:rPr>
              <a:t>insert into </a:t>
            </a:r>
            <a:r>
              <a:rPr lang="en-US" sz="1400" dirty="0" err="1">
                <a:latin typeface="Calibri" panose="020F0502020204030204" pitchFamily="34" charset="0"/>
                <a:ea typeface="Times New Roman" panose="02020603050405020304" pitchFamily="18" charset="0"/>
                <a:cs typeface="Times New Roman" panose="02020603050405020304" pitchFamily="18" charset="0"/>
              </a:rPr>
              <a:t>patient_service</a:t>
            </a:r>
            <a:r>
              <a:rPr lang="en-US" sz="1400" dirty="0">
                <a:latin typeface="Calibri" panose="020F0502020204030204" pitchFamily="34" charset="0"/>
                <a:ea typeface="Times New Roman" panose="02020603050405020304" pitchFamily="18" charset="0"/>
                <a:cs typeface="Times New Roman" panose="02020603050405020304" pitchFamily="18" charset="0"/>
              </a:rPr>
              <a:t> values (1001,1,1);</a:t>
            </a:r>
            <a:endParaRPr lang="en-US" sz="1400" dirty="0"/>
          </a:p>
          <a:p>
            <a:pPr lvl="0" defTabSz="914400" eaLnBrk="0" fontAlgn="base" hangingPunct="0">
              <a:spcBef>
                <a:spcPct val="0"/>
              </a:spcBef>
              <a:spcAft>
                <a:spcPct val="0"/>
              </a:spcAft>
            </a:pPr>
            <a:r>
              <a:rPr lang="en-US" sz="1400" dirty="0">
                <a:latin typeface="Calibri" panose="020F0502020204030204" pitchFamily="34" charset="0"/>
                <a:ea typeface="Times New Roman" panose="02020603050405020304" pitchFamily="18" charset="0"/>
                <a:cs typeface="Times New Roman" panose="02020603050405020304" pitchFamily="18" charset="0"/>
              </a:rPr>
              <a:t>insert into </a:t>
            </a:r>
            <a:r>
              <a:rPr lang="en-US" sz="1400" dirty="0" err="1">
                <a:latin typeface="Calibri" panose="020F0502020204030204" pitchFamily="34" charset="0"/>
                <a:ea typeface="Times New Roman" panose="02020603050405020304" pitchFamily="18" charset="0"/>
                <a:cs typeface="Times New Roman" panose="02020603050405020304" pitchFamily="18" charset="0"/>
              </a:rPr>
              <a:t>patient_service</a:t>
            </a:r>
            <a:r>
              <a:rPr lang="en-US" sz="1400" dirty="0">
                <a:latin typeface="Calibri" panose="020F0502020204030204" pitchFamily="34" charset="0"/>
                <a:ea typeface="Times New Roman" panose="02020603050405020304" pitchFamily="18" charset="0"/>
                <a:cs typeface="Times New Roman" panose="02020603050405020304" pitchFamily="18" charset="0"/>
              </a:rPr>
              <a:t>(</a:t>
            </a:r>
            <a:r>
              <a:rPr lang="en-US" sz="1400" dirty="0" err="1">
                <a:latin typeface="Calibri" panose="020F0502020204030204" pitchFamily="34" charset="0"/>
                <a:ea typeface="Times New Roman" panose="02020603050405020304" pitchFamily="18" charset="0"/>
                <a:cs typeface="Times New Roman" panose="02020603050405020304" pitchFamily="18" charset="0"/>
              </a:rPr>
              <a:t>patient_id</a:t>
            </a:r>
            <a:r>
              <a:rPr lang="en-US" sz="1400" dirty="0">
                <a:latin typeface="Calibri" panose="020F0502020204030204" pitchFamily="34" charset="0"/>
                <a:ea typeface="Times New Roman" panose="02020603050405020304" pitchFamily="18" charset="0"/>
                <a:cs typeface="Times New Roman" panose="02020603050405020304" pitchFamily="18" charset="0"/>
              </a:rPr>
              <a:t>) values (1002);</a:t>
            </a:r>
            <a:endParaRPr lang="en-US" sz="1400" dirty="0"/>
          </a:p>
          <a:p>
            <a:pPr lvl="0" defTabSz="914400" eaLnBrk="0" fontAlgn="base" hangingPunct="0">
              <a:spcBef>
                <a:spcPct val="0"/>
              </a:spcBef>
              <a:spcAft>
                <a:spcPct val="0"/>
              </a:spcAft>
            </a:pPr>
            <a:r>
              <a:rPr lang="en-US" sz="1400" dirty="0">
                <a:latin typeface="Calibri" panose="020F0502020204030204" pitchFamily="34" charset="0"/>
                <a:ea typeface="Times New Roman" panose="02020603050405020304" pitchFamily="18" charset="0"/>
                <a:cs typeface="Times New Roman" panose="02020603050405020304" pitchFamily="18" charset="0"/>
              </a:rPr>
              <a:t>insert into </a:t>
            </a:r>
            <a:r>
              <a:rPr lang="en-US" sz="1400" dirty="0" err="1">
                <a:latin typeface="Calibri" panose="020F0502020204030204" pitchFamily="34" charset="0"/>
                <a:ea typeface="Times New Roman" panose="02020603050405020304" pitchFamily="18" charset="0"/>
                <a:cs typeface="Times New Roman" panose="02020603050405020304" pitchFamily="18" charset="0"/>
              </a:rPr>
              <a:t>patient_service</a:t>
            </a:r>
            <a:r>
              <a:rPr lang="en-US" sz="1400" dirty="0">
                <a:latin typeface="Calibri" panose="020F0502020204030204" pitchFamily="34" charset="0"/>
                <a:ea typeface="Times New Roman" panose="02020603050405020304" pitchFamily="18" charset="0"/>
                <a:cs typeface="Times New Roman" panose="02020603050405020304" pitchFamily="18" charset="0"/>
              </a:rPr>
              <a:t> values (1003,3,4);</a:t>
            </a:r>
            <a:endParaRPr lang="en-US" sz="1400" dirty="0"/>
          </a:p>
          <a:p>
            <a:pPr lvl="0" defTabSz="914400" eaLnBrk="0" fontAlgn="base" hangingPunct="0">
              <a:spcBef>
                <a:spcPct val="0"/>
              </a:spcBef>
              <a:spcAft>
                <a:spcPct val="0"/>
              </a:spcAft>
            </a:pPr>
            <a:r>
              <a:rPr lang="en-US" sz="1400" dirty="0">
                <a:latin typeface="Calibri" panose="020F0502020204030204" pitchFamily="34" charset="0"/>
                <a:ea typeface="Times New Roman" panose="02020603050405020304" pitchFamily="18" charset="0"/>
                <a:cs typeface="Times New Roman" panose="02020603050405020304" pitchFamily="18" charset="0"/>
              </a:rPr>
              <a:t>insert into </a:t>
            </a:r>
            <a:r>
              <a:rPr lang="en-US" sz="1400" dirty="0" err="1">
                <a:latin typeface="Calibri" panose="020F0502020204030204" pitchFamily="34" charset="0"/>
                <a:ea typeface="Times New Roman" panose="02020603050405020304" pitchFamily="18" charset="0"/>
                <a:cs typeface="Times New Roman" panose="02020603050405020304" pitchFamily="18" charset="0"/>
              </a:rPr>
              <a:t>patient_service</a:t>
            </a:r>
            <a:r>
              <a:rPr lang="en-US" sz="1400" dirty="0">
                <a:latin typeface="Calibri" panose="020F0502020204030204" pitchFamily="34" charset="0"/>
                <a:ea typeface="Times New Roman" panose="02020603050405020304" pitchFamily="18" charset="0"/>
                <a:cs typeface="Times New Roman" panose="02020603050405020304" pitchFamily="18" charset="0"/>
              </a:rPr>
              <a:t> values (1004,1,1);</a:t>
            </a:r>
            <a:endParaRPr lang="en-US" sz="1400" dirty="0"/>
          </a:p>
          <a:p>
            <a:pPr lvl="0" defTabSz="914400" eaLnBrk="0" fontAlgn="base" hangingPunct="0">
              <a:spcBef>
                <a:spcPct val="0"/>
              </a:spcBef>
              <a:spcAft>
                <a:spcPct val="0"/>
              </a:spcAft>
            </a:pPr>
            <a:r>
              <a:rPr lang="en-US" sz="1400" dirty="0">
                <a:latin typeface="Calibri" panose="020F0502020204030204" pitchFamily="34" charset="0"/>
                <a:ea typeface="Times New Roman" panose="02020603050405020304" pitchFamily="18" charset="0"/>
                <a:cs typeface="Times New Roman" panose="02020603050405020304" pitchFamily="18" charset="0"/>
              </a:rPr>
              <a:t>insert into </a:t>
            </a:r>
            <a:r>
              <a:rPr lang="en-US" sz="1400" dirty="0" err="1">
                <a:latin typeface="Calibri" panose="020F0502020204030204" pitchFamily="34" charset="0"/>
                <a:ea typeface="Times New Roman" panose="02020603050405020304" pitchFamily="18" charset="0"/>
                <a:cs typeface="Times New Roman" panose="02020603050405020304" pitchFamily="18" charset="0"/>
              </a:rPr>
              <a:t>patient_service</a:t>
            </a:r>
            <a:r>
              <a:rPr lang="en-US" sz="1400" dirty="0">
                <a:latin typeface="Calibri" panose="020F0502020204030204" pitchFamily="34" charset="0"/>
                <a:ea typeface="Times New Roman" panose="02020603050405020304" pitchFamily="18" charset="0"/>
                <a:cs typeface="Times New Roman" panose="02020603050405020304" pitchFamily="18" charset="0"/>
              </a:rPr>
              <a:t>(</a:t>
            </a:r>
            <a:r>
              <a:rPr lang="en-US" sz="1400" dirty="0" err="1">
                <a:latin typeface="Calibri" panose="020F0502020204030204" pitchFamily="34" charset="0"/>
                <a:ea typeface="Times New Roman" panose="02020603050405020304" pitchFamily="18" charset="0"/>
                <a:cs typeface="Times New Roman" panose="02020603050405020304" pitchFamily="18" charset="0"/>
              </a:rPr>
              <a:t>patient_id</a:t>
            </a:r>
            <a:r>
              <a:rPr lang="en-US" sz="1400" dirty="0">
                <a:latin typeface="Calibri" panose="020F0502020204030204" pitchFamily="34" charset="0"/>
                <a:ea typeface="Times New Roman" panose="02020603050405020304" pitchFamily="18" charset="0"/>
                <a:cs typeface="Times New Roman" panose="02020603050405020304" pitchFamily="18" charset="0"/>
              </a:rPr>
              <a:t>) values (1005);</a:t>
            </a:r>
            <a:endParaRPr lang="en-US" sz="1400" dirty="0"/>
          </a:p>
          <a:p>
            <a:pPr lvl="0" defTabSz="914400" eaLnBrk="0" fontAlgn="base" hangingPunct="0">
              <a:spcBef>
                <a:spcPct val="0"/>
              </a:spcBef>
              <a:spcAft>
                <a:spcPct val="0"/>
              </a:spcAft>
            </a:pPr>
            <a:r>
              <a:rPr lang="en-US" sz="1400" b="1" dirty="0">
                <a:latin typeface="Calibri" panose="020F0502020204030204" pitchFamily="34" charset="0"/>
                <a:ea typeface="Times New Roman" panose="02020603050405020304" pitchFamily="18" charset="0"/>
                <a:cs typeface="Times New Roman" panose="02020603050405020304" pitchFamily="18" charset="0"/>
              </a:rPr>
              <a:t>select * from </a:t>
            </a:r>
            <a:r>
              <a:rPr lang="en-US" sz="1400" b="1" dirty="0" err="1">
                <a:latin typeface="Calibri" panose="020F0502020204030204" pitchFamily="34" charset="0"/>
                <a:ea typeface="Times New Roman" panose="02020603050405020304" pitchFamily="18" charset="0"/>
                <a:cs typeface="Times New Roman" panose="02020603050405020304" pitchFamily="18" charset="0"/>
              </a:rPr>
              <a:t>patient_service</a:t>
            </a:r>
            <a:r>
              <a:rPr lang="en-US" sz="1400" b="1" dirty="0" smtClean="0">
                <a:latin typeface="Calibri" panose="020F0502020204030204" pitchFamily="34" charset="0"/>
                <a:ea typeface="Times New Roman" panose="02020603050405020304" pitchFamily="18" charset="0"/>
                <a:cs typeface="Times New Roman" panose="02020603050405020304" pitchFamily="18" charset="0"/>
              </a:rPr>
              <a:t>;</a:t>
            </a:r>
            <a:endParaRPr lang="en-US" sz="1400" dirty="0"/>
          </a:p>
        </p:txBody>
      </p:sp>
      <p:pic>
        <p:nvPicPr>
          <p:cNvPr id="5" name="Picture 252"/>
          <p:cNvPicPr>
            <a:picLocks noChangeAspect="1" noChangeArrowheads="1"/>
          </p:cNvPicPr>
          <p:nvPr/>
        </p:nvPicPr>
        <p:blipFill>
          <a:blip r:embed="rId2">
            <a:extLst>
              <a:ext uri="{28A0092B-C50C-407E-A947-70E740481C1C}">
                <a14:useLocalDpi xmlns:a14="http://schemas.microsoft.com/office/drawing/2010/main" val="0"/>
              </a:ext>
            </a:extLst>
          </a:blip>
          <a:srcRect t="64140" r="56570" b="11345"/>
          <a:stretch>
            <a:fillRect/>
          </a:stretch>
        </p:blipFill>
        <p:spPr bwMode="auto">
          <a:xfrm>
            <a:off x="7099300" y="307746"/>
            <a:ext cx="4324261" cy="192029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53"/>
          <p:cNvPicPr>
            <a:picLocks noChangeAspect="1" noChangeArrowheads="1"/>
          </p:cNvPicPr>
          <p:nvPr/>
        </p:nvPicPr>
        <p:blipFill>
          <a:blip r:embed="rId3">
            <a:extLst>
              <a:ext uri="{28A0092B-C50C-407E-A947-70E740481C1C}">
                <a14:useLocalDpi xmlns:a14="http://schemas.microsoft.com/office/drawing/2010/main" val="0"/>
              </a:ext>
            </a:extLst>
          </a:blip>
          <a:srcRect t="64139" r="36859" b="11060"/>
          <a:stretch>
            <a:fillRect/>
          </a:stretch>
        </p:blipFill>
        <p:spPr bwMode="auto">
          <a:xfrm>
            <a:off x="7099300" y="2730320"/>
            <a:ext cx="4324261" cy="170001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54"/>
          <p:cNvPicPr>
            <a:picLocks noChangeAspect="1" noChangeArrowheads="1"/>
          </p:cNvPicPr>
          <p:nvPr/>
        </p:nvPicPr>
        <p:blipFill>
          <a:blip r:embed="rId4">
            <a:extLst>
              <a:ext uri="{28A0092B-C50C-407E-A947-70E740481C1C}">
                <a14:useLocalDpi xmlns:a14="http://schemas.microsoft.com/office/drawing/2010/main" val="0"/>
              </a:ext>
            </a:extLst>
          </a:blip>
          <a:srcRect t="64424" r="74039" b="7639"/>
          <a:stretch>
            <a:fillRect/>
          </a:stretch>
        </p:blipFill>
        <p:spPr bwMode="auto">
          <a:xfrm>
            <a:off x="7099300" y="4932608"/>
            <a:ext cx="4324261" cy="1694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1117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258909" y="-54064"/>
            <a:ext cx="4922949" cy="698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Insert into </a:t>
            </a:r>
            <a:r>
              <a:rPr kumimoji="0" lang="en-US" sz="1600" b="1" i="1" u="none" strike="noStrike" cap="none" normalizeH="0" baseline="0" dirty="0" smtClean="0">
                <a:ln>
                  <a:noFill/>
                </a:ln>
                <a:solidFill>
                  <a:schemeClr val="accent1"/>
                </a:solidFill>
                <a:effectLst/>
                <a:latin typeface="Calibri" panose="020F0502020204030204" pitchFamily="34" charset="0"/>
                <a:ea typeface="Times New Roman" panose="02020603050405020304" pitchFamily="18" charset="0"/>
                <a:cs typeface="Times New Roman" panose="02020603050405020304" pitchFamily="18" charset="0"/>
              </a:rPr>
              <a:t>Bill</a:t>
            </a:r>
            <a:r>
              <a:rPr kumimoji="0" lang="en-US" sz="1600" b="1" i="1" u="none" strike="noStrike" cap="none" normalizeH="0" baseline="0" dirty="0" smtClean="0">
                <a:ln>
                  <a:noFill/>
                </a:ln>
                <a:solidFill>
                  <a:schemeClr val="accent1"/>
                </a:solidFill>
                <a:effectLst/>
                <a:latin typeface="Calibri" panose="020F0502020204030204" pitchFamily="34"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insert into bill values (1001,10000);</a:t>
            </a:r>
            <a:endParaRPr kumimoji="0" 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insert into bill values (1002,12000);</a:t>
            </a:r>
            <a:endParaRPr kumimoji="0" 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insert into bill values (1003,8000);</a:t>
            </a:r>
            <a:endParaRPr kumimoji="0" 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insert into bill values (1004,85000);</a:t>
            </a:r>
            <a:endParaRPr kumimoji="0" 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insert into bill values (1005,7400</a:t>
            </a:r>
            <a:r>
              <a:rPr kumimoji="0" lang="en-US" sz="16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p>
          <a:p>
            <a:pPr lvl="0" defTabSz="914400" eaLnBrk="0" fontAlgn="base" hangingPunct="0">
              <a:spcBef>
                <a:spcPct val="0"/>
              </a:spcBef>
              <a:spcAft>
                <a:spcPct val="0"/>
              </a:spcAft>
            </a:pPr>
            <a:r>
              <a:rPr lang="en-US" sz="1600" b="1" dirty="0">
                <a:latin typeface="Calibri" panose="020F0502020204030204" pitchFamily="34" charset="0"/>
                <a:ea typeface="Times New Roman" panose="02020603050405020304" pitchFamily="18" charset="0"/>
                <a:cs typeface="Times New Roman" panose="02020603050405020304" pitchFamily="18" charset="0"/>
              </a:rPr>
              <a:t>select * from </a:t>
            </a:r>
            <a:r>
              <a:rPr lang="en-US" sz="1600" b="1" dirty="0" smtClean="0">
                <a:latin typeface="Calibri" panose="020F0502020204030204" pitchFamily="34" charset="0"/>
                <a:ea typeface="Times New Roman" panose="02020603050405020304" pitchFamily="18" charset="0"/>
                <a:cs typeface="Times New Roman" panose="02020603050405020304" pitchFamily="18" charset="0"/>
              </a:rPr>
              <a:t>bill;</a:t>
            </a:r>
          </a:p>
          <a:p>
            <a:pPr lvl="0" defTabSz="914400" eaLnBrk="0" fontAlgn="base" hangingPunct="0">
              <a:spcBef>
                <a:spcPct val="0"/>
              </a:spcBef>
              <a:spcAft>
                <a:spcPct val="0"/>
              </a:spcAft>
            </a:pPr>
            <a:endParaRPr lang="en-US" sz="1600" b="1" dirty="0">
              <a:latin typeface="Calibri" panose="020F0502020204030204" pitchFamily="34" charset="0"/>
              <a:ea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endParaRPr lang="en-US" sz="1600" b="1" dirty="0" smtClean="0">
              <a:latin typeface="Calibri" panose="020F0502020204030204" pitchFamily="34" charset="0"/>
              <a:ea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Inset into </a:t>
            </a:r>
            <a:r>
              <a:rPr lang="en-US" sz="1600" b="1" i="1" dirty="0" err="1">
                <a:solidFill>
                  <a:schemeClr val="accent1"/>
                </a:solidFill>
                <a:latin typeface="Calibri" panose="020F0502020204030204" pitchFamily="34" charset="0"/>
                <a:ea typeface="Times New Roman" panose="02020603050405020304" pitchFamily="18" charset="0"/>
                <a:cs typeface="Times New Roman" panose="02020603050405020304" pitchFamily="18" charset="0"/>
              </a:rPr>
              <a:t>Doc_tra</a:t>
            </a:r>
            <a:r>
              <a:rPr lang="en-US" sz="1600" b="1" i="1" dirty="0">
                <a:solidFill>
                  <a:schemeClr val="accent1"/>
                </a:solidFill>
                <a:latin typeface="Calibri" panose="020F0502020204030204" pitchFamily="34" charset="0"/>
                <a:ea typeface="Times New Roman" panose="02020603050405020304" pitchFamily="18" charset="0"/>
                <a:cs typeface="Times New Roman" panose="02020603050405020304" pitchFamily="18" charset="0"/>
              </a:rPr>
              <a:t> :-</a:t>
            </a:r>
            <a:endParaRPr lang="en-US" sz="1600" dirty="0">
              <a:solidFill>
                <a:schemeClr val="accent1"/>
              </a:solidFill>
            </a:endParaRPr>
          </a:p>
          <a:p>
            <a:pPr lvl="0" defTabSz="914400" eaLnBrk="0" fontAlgn="base" hangingPunct="0">
              <a:spcBef>
                <a:spcPct val="0"/>
              </a:spcBef>
              <a:spcAft>
                <a:spcPct val="0"/>
              </a:spcAft>
            </a:pPr>
            <a:endParaRPr kumimoji="0" lang="en-US" sz="1600" b="1" i="0" u="none" strike="noStrike" cap="none" normalizeH="0" baseline="0" dirty="0">
              <a:ln>
                <a:noFill/>
              </a:ln>
              <a:solidFill>
                <a:schemeClr val="tx1"/>
              </a:solidFill>
              <a:effectLst/>
              <a:latin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insert into </a:t>
            </a:r>
            <a:r>
              <a:rPr lang="en-US" sz="1600" dirty="0" err="1">
                <a:latin typeface="Calibri" panose="020F0502020204030204" pitchFamily="34" charset="0"/>
                <a:ea typeface="Times New Roman" panose="02020603050405020304" pitchFamily="18" charset="0"/>
                <a:cs typeface="Times New Roman" panose="02020603050405020304" pitchFamily="18" charset="0"/>
              </a:rPr>
              <a:t>doc_tra</a:t>
            </a:r>
            <a:r>
              <a:rPr lang="en-US" sz="1600" dirty="0">
                <a:latin typeface="Calibri" panose="020F0502020204030204" pitchFamily="34" charset="0"/>
                <a:ea typeface="Times New Roman" panose="02020603050405020304" pitchFamily="18" charset="0"/>
                <a:cs typeface="Times New Roman" panose="02020603050405020304" pitchFamily="18" charset="0"/>
              </a:rPr>
              <a:t> values (3001,2003);</a:t>
            </a:r>
            <a:endParaRPr lang="en-US" sz="1600" dirty="0"/>
          </a:p>
          <a:p>
            <a:pPr lvl="0" defTabSz="914400" eaLnBrk="0" fontAlgn="base" hangingPunct="0">
              <a:spcBef>
                <a:spcPct val="0"/>
              </a:spcBef>
              <a:spcAft>
                <a:spcPct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insert into </a:t>
            </a:r>
            <a:r>
              <a:rPr lang="en-US" sz="1600" dirty="0" err="1">
                <a:latin typeface="Calibri" panose="020F0502020204030204" pitchFamily="34" charset="0"/>
                <a:ea typeface="Times New Roman" panose="02020603050405020304" pitchFamily="18" charset="0"/>
                <a:cs typeface="Times New Roman" panose="02020603050405020304" pitchFamily="18" charset="0"/>
              </a:rPr>
              <a:t>doc_tra</a:t>
            </a:r>
            <a:r>
              <a:rPr lang="en-US" sz="1600" dirty="0">
                <a:latin typeface="Calibri" panose="020F0502020204030204" pitchFamily="34" charset="0"/>
                <a:ea typeface="Times New Roman" panose="02020603050405020304" pitchFamily="18" charset="0"/>
                <a:cs typeface="Times New Roman" panose="02020603050405020304" pitchFamily="18" charset="0"/>
              </a:rPr>
              <a:t> values (3001,2001);</a:t>
            </a:r>
            <a:endParaRPr lang="en-US" sz="1600" dirty="0"/>
          </a:p>
          <a:p>
            <a:pPr lvl="0" defTabSz="914400" eaLnBrk="0" fontAlgn="base" hangingPunct="0">
              <a:spcBef>
                <a:spcPct val="0"/>
              </a:spcBef>
              <a:spcAft>
                <a:spcPct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insert into </a:t>
            </a:r>
            <a:r>
              <a:rPr lang="en-US" sz="1600" dirty="0" err="1">
                <a:latin typeface="Calibri" panose="020F0502020204030204" pitchFamily="34" charset="0"/>
                <a:ea typeface="Times New Roman" panose="02020603050405020304" pitchFamily="18" charset="0"/>
                <a:cs typeface="Times New Roman" panose="02020603050405020304" pitchFamily="18" charset="0"/>
              </a:rPr>
              <a:t>doc_tra</a:t>
            </a:r>
            <a:r>
              <a:rPr lang="en-US" sz="1600" dirty="0">
                <a:latin typeface="Calibri" panose="020F0502020204030204" pitchFamily="34" charset="0"/>
                <a:ea typeface="Times New Roman" panose="02020603050405020304" pitchFamily="18" charset="0"/>
                <a:cs typeface="Times New Roman" panose="02020603050405020304" pitchFamily="18" charset="0"/>
              </a:rPr>
              <a:t> values (3002,2002);</a:t>
            </a:r>
            <a:endParaRPr lang="en-US" sz="1600" dirty="0"/>
          </a:p>
          <a:p>
            <a:pPr lvl="0" defTabSz="914400" eaLnBrk="0" fontAlgn="base" hangingPunct="0">
              <a:spcBef>
                <a:spcPct val="0"/>
              </a:spcBef>
              <a:spcAft>
                <a:spcPct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insert into </a:t>
            </a:r>
            <a:r>
              <a:rPr lang="en-US" sz="1600" dirty="0" err="1">
                <a:latin typeface="Calibri" panose="020F0502020204030204" pitchFamily="34" charset="0"/>
                <a:ea typeface="Times New Roman" panose="02020603050405020304" pitchFamily="18" charset="0"/>
                <a:cs typeface="Times New Roman" panose="02020603050405020304" pitchFamily="18" charset="0"/>
              </a:rPr>
              <a:t>doc_tra</a:t>
            </a:r>
            <a:r>
              <a:rPr lang="en-US" sz="1600" dirty="0">
                <a:latin typeface="Calibri" panose="020F0502020204030204" pitchFamily="34" charset="0"/>
                <a:ea typeface="Times New Roman" panose="02020603050405020304" pitchFamily="18" charset="0"/>
                <a:cs typeface="Times New Roman" panose="02020603050405020304" pitchFamily="18" charset="0"/>
              </a:rPr>
              <a:t> values (3003,2004);</a:t>
            </a:r>
            <a:endParaRPr lang="en-US" sz="1600" dirty="0"/>
          </a:p>
          <a:p>
            <a:pPr lvl="0" defTabSz="914400" eaLnBrk="0" fontAlgn="base" hangingPunct="0">
              <a:spcBef>
                <a:spcPct val="0"/>
              </a:spcBef>
              <a:spcAft>
                <a:spcPct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insert into </a:t>
            </a:r>
            <a:r>
              <a:rPr lang="en-US" sz="1600" dirty="0" err="1">
                <a:latin typeface="Calibri" panose="020F0502020204030204" pitchFamily="34" charset="0"/>
                <a:ea typeface="Times New Roman" panose="02020603050405020304" pitchFamily="18" charset="0"/>
                <a:cs typeface="Times New Roman" panose="02020603050405020304" pitchFamily="18" charset="0"/>
              </a:rPr>
              <a:t>doc_tra</a:t>
            </a:r>
            <a:r>
              <a:rPr lang="en-US" sz="1600" dirty="0">
                <a:latin typeface="Calibri" panose="020F0502020204030204" pitchFamily="34" charset="0"/>
                <a:ea typeface="Times New Roman" panose="02020603050405020304" pitchFamily="18" charset="0"/>
                <a:cs typeface="Times New Roman" panose="02020603050405020304" pitchFamily="18" charset="0"/>
              </a:rPr>
              <a:t> values (3004,2005);</a:t>
            </a:r>
            <a:endParaRPr lang="en-US" sz="1600" dirty="0"/>
          </a:p>
          <a:p>
            <a:pPr lvl="0" defTabSz="914400" eaLnBrk="0" fontAlgn="base" hangingPunct="0">
              <a:spcBef>
                <a:spcPct val="0"/>
              </a:spcBef>
              <a:spcAft>
                <a:spcPct val="0"/>
              </a:spcAft>
            </a:pPr>
            <a:r>
              <a:rPr lang="en-US" sz="1600" b="1" dirty="0">
                <a:latin typeface="Calibri" panose="020F0502020204030204" pitchFamily="34" charset="0"/>
                <a:ea typeface="Times New Roman" panose="02020603050405020304" pitchFamily="18" charset="0"/>
                <a:cs typeface="Times New Roman" panose="02020603050405020304" pitchFamily="18" charset="0"/>
              </a:rPr>
              <a:t>select * from </a:t>
            </a:r>
            <a:r>
              <a:rPr lang="en-US" sz="1600" b="1" dirty="0" err="1">
                <a:latin typeface="Calibri" panose="020F0502020204030204" pitchFamily="34" charset="0"/>
                <a:ea typeface="Times New Roman" panose="02020603050405020304" pitchFamily="18" charset="0"/>
                <a:cs typeface="Times New Roman" panose="02020603050405020304" pitchFamily="18" charset="0"/>
              </a:rPr>
              <a:t>doc_tra</a:t>
            </a:r>
            <a:r>
              <a:rPr lang="en-US" sz="1600" b="1" dirty="0" smtClean="0">
                <a:latin typeface="Calibri" panose="020F0502020204030204" pitchFamily="34" charset="0"/>
                <a:ea typeface="Times New Roman" panose="02020603050405020304" pitchFamily="18" charset="0"/>
                <a:cs typeface="Times New Roman" panose="02020603050405020304" pitchFamily="18" charset="0"/>
              </a:rPr>
              <a:t>;</a:t>
            </a:r>
          </a:p>
          <a:p>
            <a:pPr lvl="0" defTabSz="914400" eaLnBrk="0" fontAlgn="base" hangingPunct="0">
              <a:spcBef>
                <a:spcPct val="0"/>
              </a:spcBef>
              <a:spcAft>
                <a:spcPct val="0"/>
              </a:spcAft>
            </a:pPr>
            <a:endParaRPr lang="en-US" sz="1600" b="1" dirty="0">
              <a:latin typeface="Calibri" panose="020F0502020204030204" pitchFamily="34" charset="0"/>
              <a:ea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endParaRPr lang="en-US" sz="1600" b="1" dirty="0" smtClean="0">
              <a:latin typeface="Calibri" panose="020F0502020204030204" pitchFamily="34" charset="0"/>
              <a:ea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Insert into </a:t>
            </a:r>
            <a:r>
              <a:rPr lang="en-US" sz="1600" b="1" i="1" dirty="0" err="1">
                <a:solidFill>
                  <a:schemeClr val="accent1"/>
                </a:solidFill>
                <a:latin typeface="Calibri" panose="020F0502020204030204" pitchFamily="34" charset="0"/>
                <a:ea typeface="Times New Roman" panose="02020603050405020304" pitchFamily="18" charset="0"/>
                <a:cs typeface="Times New Roman" panose="02020603050405020304" pitchFamily="18" charset="0"/>
              </a:rPr>
              <a:t>Patient_doc_nur</a:t>
            </a:r>
            <a:r>
              <a:rPr lang="en-US" sz="1600" b="1" i="1" dirty="0" smtClean="0">
                <a:solidFill>
                  <a:schemeClr val="accent1"/>
                </a:solidFill>
                <a:latin typeface="Calibri" panose="020F0502020204030204" pitchFamily="34" charset="0"/>
                <a:ea typeface="Times New Roman" panose="02020603050405020304" pitchFamily="18" charset="0"/>
                <a:cs typeface="Times New Roman" panose="02020603050405020304" pitchFamily="18" charset="0"/>
              </a:rPr>
              <a:t>:-</a:t>
            </a:r>
          </a:p>
          <a:p>
            <a:pPr lvl="0" defTabSz="914400" eaLnBrk="0" fontAlgn="base" hangingPunct="0">
              <a:spcBef>
                <a:spcPct val="0"/>
              </a:spcBef>
              <a:spcAft>
                <a:spcPct val="0"/>
              </a:spcAft>
            </a:pPr>
            <a:endParaRPr lang="en-US" sz="1600" dirty="0"/>
          </a:p>
          <a:p>
            <a:pPr lvl="0" defTabSz="914400" eaLnBrk="0" fontAlgn="base" hangingPunct="0">
              <a:spcBef>
                <a:spcPct val="0"/>
              </a:spcBef>
              <a:spcAft>
                <a:spcPct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insert into </a:t>
            </a:r>
            <a:r>
              <a:rPr lang="en-US" sz="1600" dirty="0" err="1">
                <a:latin typeface="Calibri" panose="020F0502020204030204" pitchFamily="34" charset="0"/>
                <a:ea typeface="Times New Roman" panose="02020603050405020304" pitchFamily="18" charset="0"/>
                <a:cs typeface="Times New Roman" panose="02020603050405020304" pitchFamily="18" charset="0"/>
              </a:rPr>
              <a:t>patient_doc_nur</a:t>
            </a:r>
            <a:r>
              <a:rPr lang="en-US" sz="1600" dirty="0">
                <a:latin typeface="Calibri" panose="020F0502020204030204" pitchFamily="34" charset="0"/>
                <a:ea typeface="Times New Roman" panose="02020603050405020304" pitchFamily="18" charset="0"/>
                <a:cs typeface="Times New Roman" panose="02020603050405020304" pitchFamily="18" charset="0"/>
              </a:rPr>
              <a:t> values (1001,3003,4001);</a:t>
            </a:r>
            <a:endParaRPr lang="en-US" sz="1600" dirty="0"/>
          </a:p>
          <a:p>
            <a:pPr lvl="0" defTabSz="914400" eaLnBrk="0" fontAlgn="base" hangingPunct="0">
              <a:spcBef>
                <a:spcPct val="0"/>
              </a:spcBef>
              <a:spcAft>
                <a:spcPct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insert into </a:t>
            </a:r>
            <a:r>
              <a:rPr lang="en-US" sz="1600" dirty="0" err="1">
                <a:latin typeface="Calibri" panose="020F0502020204030204" pitchFamily="34" charset="0"/>
                <a:ea typeface="Times New Roman" panose="02020603050405020304" pitchFamily="18" charset="0"/>
                <a:cs typeface="Times New Roman" panose="02020603050405020304" pitchFamily="18" charset="0"/>
              </a:rPr>
              <a:t>patient_doc_nur</a:t>
            </a:r>
            <a:r>
              <a:rPr lang="en-US" sz="1600" dirty="0">
                <a:latin typeface="Calibri" panose="020F0502020204030204" pitchFamily="34" charset="0"/>
                <a:ea typeface="Times New Roman" panose="02020603050405020304" pitchFamily="18" charset="0"/>
                <a:cs typeface="Times New Roman" panose="02020603050405020304" pitchFamily="18" charset="0"/>
              </a:rPr>
              <a:t> values (1002,3003,4005);</a:t>
            </a:r>
            <a:endParaRPr lang="en-US" sz="1600" dirty="0"/>
          </a:p>
          <a:p>
            <a:pPr lvl="0" defTabSz="914400" eaLnBrk="0" fontAlgn="base" hangingPunct="0">
              <a:spcBef>
                <a:spcPct val="0"/>
              </a:spcBef>
              <a:spcAft>
                <a:spcPct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insert into </a:t>
            </a:r>
            <a:r>
              <a:rPr lang="en-US" sz="1600" dirty="0" err="1">
                <a:latin typeface="Calibri" panose="020F0502020204030204" pitchFamily="34" charset="0"/>
                <a:ea typeface="Times New Roman" panose="02020603050405020304" pitchFamily="18" charset="0"/>
                <a:cs typeface="Times New Roman" panose="02020603050405020304" pitchFamily="18" charset="0"/>
              </a:rPr>
              <a:t>patient_doc_nur</a:t>
            </a:r>
            <a:r>
              <a:rPr lang="en-US" sz="1600" dirty="0">
                <a:latin typeface="Calibri" panose="020F0502020204030204" pitchFamily="34" charset="0"/>
                <a:ea typeface="Times New Roman" panose="02020603050405020304" pitchFamily="18" charset="0"/>
                <a:cs typeface="Times New Roman" panose="02020603050405020304" pitchFamily="18" charset="0"/>
              </a:rPr>
              <a:t> values (1003,3001,4003);</a:t>
            </a:r>
            <a:endParaRPr lang="en-US" sz="1600" dirty="0"/>
          </a:p>
          <a:p>
            <a:pPr lvl="0" defTabSz="914400" eaLnBrk="0" fontAlgn="base" hangingPunct="0">
              <a:spcBef>
                <a:spcPct val="0"/>
              </a:spcBef>
              <a:spcAft>
                <a:spcPct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insert into </a:t>
            </a:r>
            <a:r>
              <a:rPr lang="en-US" sz="1600" dirty="0" err="1">
                <a:latin typeface="Calibri" panose="020F0502020204030204" pitchFamily="34" charset="0"/>
                <a:ea typeface="Times New Roman" panose="02020603050405020304" pitchFamily="18" charset="0"/>
                <a:cs typeface="Times New Roman" panose="02020603050405020304" pitchFamily="18" charset="0"/>
              </a:rPr>
              <a:t>patient_doc_nur</a:t>
            </a:r>
            <a:r>
              <a:rPr lang="en-US" sz="1600" dirty="0">
                <a:latin typeface="Calibri" panose="020F0502020204030204" pitchFamily="34" charset="0"/>
                <a:ea typeface="Times New Roman" panose="02020603050405020304" pitchFamily="18" charset="0"/>
                <a:cs typeface="Times New Roman" panose="02020603050405020304" pitchFamily="18" charset="0"/>
              </a:rPr>
              <a:t> values (1004,3002,4003);</a:t>
            </a:r>
            <a:endParaRPr lang="en-US" sz="1600" dirty="0"/>
          </a:p>
          <a:p>
            <a:pPr lvl="0" defTabSz="914400" eaLnBrk="0" fontAlgn="base" hangingPunct="0">
              <a:spcBef>
                <a:spcPct val="0"/>
              </a:spcBef>
              <a:spcAft>
                <a:spcPct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insert into </a:t>
            </a:r>
            <a:r>
              <a:rPr lang="en-US" sz="1600" dirty="0" err="1">
                <a:latin typeface="Calibri" panose="020F0502020204030204" pitchFamily="34" charset="0"/>
                <a:ea typeface="Times New Roman" panose="02020603050405020304" pitchFamily="18" charset="0"/>
                <a:cs typeface="Times New Roman" panose="02020603050405020304" pitchFamily="18" charset="0"/>
              </a:rPr>
              <a:t>patient_doc_nur</a:t>
            </a:r>
            <a:r>
              <a:rPr lang="en-US" sz="1600" dirty="0">
                <a:latin typeface="Calibri" panose="020F0502020204030204" pitchFamily="34" charset="0"/>
                <a:ea typeface="Times New Roman" panose="02020603050405020304" pitchFamily="18" charset="0"/>
                <a:cs typeface="Times New Roman" panose="02020603050405020304" pitchFamily="18" charset="0"/>
              </a:rPr>
              <a:t> values (1005,3002,4001);</a:t>
            </a:r>
            <a:endParaRPr lang="en-US" sz="1600" dirty="0"/>
          </a:p>
          <a:p>
            <a:pPr lvl="0" defTabSz="914400" eaLnBrk="0" fontAlgn="base" hangingPunct="0">
              <a:spcBef>
                <a:spcPct val="0"/>
              </a:spcBef>
              <a:spcAft>
                <a:spcPct val="0"/>
              </a:spcAft>
            </a:pPr>
            <a:r>
              <a:rPr lang="en-US" sz="1600" b="1" dirty="0">
                <a:latin typeface="Calibri" panose="020F0502020204030204" pitchFamily="34" charset="0"/>
                <a:ea typeface="Times New Roman" panose="02020603050405020304" pitchFamily="18" charset="0"/>
                <a:cs typeface="Times New Roman" panose="02020603050405020304" pitchFamily="18" charset="0"/>
              </a:rPr>
              <a:t>select * from </a:t>
            </a:r>
            <a:r>
              <a:rPr lang="en-US" sz="1600" b="1" dirty="0" err="1">
                <a:latin typeface="Calibri" panose="020F0502020204030204" pitchFamily="34" charset="0"/>
                <a:ea typeface="Times New Roman" panose="02020603050405020304" pitchFamily="18" charset="0"/>
                <a:cs typeface="Times New Roman" panose="02020603050405020304" pitchFamily="18" charset="0"/>
              </a:rPr>
              <a:t>patient_doc_nur</a:t>
            </a:r>
            <a:r>
              <a:rPr lang="en-US" sz="1600" b="1" dirty="0" smtClean="0">
                <a:latin typeface="Calibri" panose="020F0502020204030204" pitchFamily="34" charset="0"/>
                <a:ea typeface="Times New Roman" panose="02020603050405020304" pitchFamily="18" charset="0"/>
                <a:cs typeface="Times New Roman" panose="02020603050405020304" pitchFamily="18" charset="0"/>
              </a:rPr>
              <a:t>;</a:t>
            </a:r>
            <a:endParaRPr lang="en-US" sz="1600" dirty="0"/>
          </a:p>
        </p:txBody>
      </p:sp>
      <p:pic>
        <p:nvPicPr>
          <p:cNvPr id="5" name="Picture 255"/>
          <p:cNvPicPr>
            <a:picLocks noChangeAspect="1" noChangeArrowheads="1"/>
          </p:cNvPicPr>
          <p:nvPr/>
        </p:nvPicPr>
        <p:blipFill>
          <a:blip r:embed="rId2">
            <a:extLst>
              <a:ext uri="{28A0092B-C50C-407E-A947-70E740481C1C}">
                <a14:useLocalDpi xmlns:a14="http://schemas.microsoft.com/office/drawing/2010/main" val="0"/>
              </a:ext>
            </a:extLst>
          </a:blip>
          <a:srcRect t="64709" r="70995" b="7924"/>
          <a:stretch>
            <a:fillRect/>
          </a:stretch>
        </p:blipFill>
        <p:spPr bwMode="auto">
          <a:xfrm>
            <a:off x="6341458" y="0"/>
            <a:ext cx="3438525" cy="16613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64"/>
          <p:cNvPicPr>
            <a:picLocks noChangeAspect="1" noChangeArrowheads="1"/>
          </p:cNvPicPr>
          <p:nvPr/>
        </p:nvPicPr>
        <p:blipFill>
          <a:blip r:embed="rId3">
            <a:extLst>
              <a:ext uri="{28A0092B-C50C-407E-A947-70E740481C1C}">
                <a14:useLocalDpi xmlns:a14="http://schemas.microsoft.com/office/drawing/2010/main" val="0"/>
              </a:ext>
            </a:extLst>
          </a:blip>
          <a:srcRect t="64424" r="70673" b="7639"/>
          <a:stretch>
            <a:fillRect/>
          </a:stretch>
        </p:blipFill>
        <p:spPr bwMode="auto">
          <a:xfrm>
            <a:off x="6341458" y="2305318"/>
            <a:ext cx="3209925" cy="20477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p:nvPr/>
        </p:nvPicPr>
        <p:blipFill rotWithShape="1">
          <a:blip r:embed="rId4">
            <a:extLst>
              <a:ext uri="{28A0092B-C50C-407E-A947-70E740481C1C}">
                <a14:useLocalDpi xmlns:a14="http://schemas.microsoft.com/office/drawing/2010/main" val="0"/>
              </a:ext>
            </a:extLst>
          </a:blip>
          <a:srcRect t="63569" r="70513" b="7355"/>
          <a:stretch/>
        </p:blipFill>
        <p:spPr bwMode="auto">
          <a:xfrm>
            <a:off x="6341457" y="4687910"/>
            <a:ext cx="3209925" cy="21700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73147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295936" y="353943"/>
            <a:ext cx="5892443"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Insert into </a:t>
            </a:r>
            <a:r>
              <a:rPr kumimoji="0" lang="en-US" sz="2000" b="1" i="1" u="none" strike="noStrike" cap="none" normalizeH="0" baseline="0" dirty="0" err="1" smtClean="0">
                <a:ln>
                  <a:noFill/>
                </a:ln>
                <a:solidFill>
                  <a:schemeClr val="accent1"/>
                </a:solidFill>
                <a:effectLst/>
                <a:latin typeface="Calibri" panose="020F0502020204030204" pitchFamily="34" charset="0"/>
                <a:ea typeface="Times New Roman" panose="02020603050405020304" pitchFamily="18" charset="0"/>
                <a:cs typeface="Times New Roman" panose="02020603050405020304" pitchFamily="18" charset="0"/>
              </a:rPr>
              <a:t>Medicine_pha</a:t>
            </a:r>
            <a:r>
              <a:rPr kumimoji="0" lang="en-US" sz="2000" b="1" i="1" u="none" strike="noStrike" cap="none" normalizeH="0" baseline="0" dirty="0" smtClean="0">
                <a:ln>
                  <a:noFill/>
                </a:ln>
                <a:solidFill>
                  <a:schemeClr val="accent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sz="2000" b="1" i="1" u="none" strike="noStrike" cap="none" normalizeH="0" baseline="0" dirty="0" smtClean="0">
                <a:ln>
                  <a:noFill/>
                </a:ln>
                <a:solidFill>
                  <a:schemeClr val="accent1"/>
                </a:solidFill>
                <a:effectLst/>
                <a:latin typeface="Calibri" panose="020F0502020204030204" pitchFamily="34"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1"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r>
              <a:rPr lang="en-US" sz="2000" dirty="0">
                <a:latin typeface="Calibri" panose="020F0502020204030204" pitchFamily="34" charset="0"/>
                <a:ea typeface="Times New Roman" panose="02020603050405020304" pitchFamily="18" charset="0"/>
                <a:cs typeface="Times New Roman" panose="02020603050405020304" pitchFamily="18" charset="0"/>
              </a:rPr>
              <a:t>insert into </a:t>
            </a:r>
            <a:r>
              <a:rPr lang="en-US" sz="2000" dirty="0" err="1">
                <a:latin typeface="Calibri" panose="020F0502020204030204" pitchFamily="34" charset="0"/>
                <a:ea typeface="Times New Roman" panose="02020603050405020304" pitchFamily="18" charset="0"/>
                <a:cs typeface="Times New Roman" panose="02020603050405020304" pitchFamily="18" charset="0"/>
              </a:rPr>
              <a:t>medicine_pha</a:t>
            </a:r>
            <a:r>
              <a:rPr lang="en-US" sz="2000" dirty="0">
                <a:latin typeface="Calibri" panose="020F0502020204030204" pitchFamily="34" charset="0"/>
                <a:ea typeface="Times New Roman" panose="02020603050405020304" pitchFamily="18" charset="0"/>
                <a:cs typeface="Times New Roman" panose="02020603050405020304" pitchFamily="18" charset="0"/>
              </a:rPr>
              <a:t> values (5001,10002);</a:t>
            </a:r>
          </a:p>
          <a:p>
            <a:r>
              <a:rPr lang="en-US" sz="2000" dirty="0">
                <a:latin typeface="Calibri" panose="020F0502020204030204" pitchFamily="34" charset="0"/>
                <a:ea typeface="Times New Roman" panose="02020603050405020304" pitchFamily="18" charset="0"/>
                <a:cs typeface="Times New Roman" panose="02020603050405020304" pitchFamily="18" charset="0"/>
              </a:rPr>
              <a:t>insert into </a:t>
            </a:r>
            <a:r>
              <a:rPr lang="en-US" sz="2000" dirty="0" err="1">
                <a:latin typeface="Calibri" panose="020F0502020204030204" pitchFamily="34" charset="0"/>
                <a:ea typeface="Times New Roman" panose="02020603050405020304" pitchFamily="18" charset="0"/>
                <a:cs typeface="Times New Roman" panose="02020603050405020304" pitchFamily="18" charset="0"/>
              </a:rPr>
              <a:t>medicine_pha</a:t>
            </a:r>
            <a:r>
              <a:rPr lang="en-US" sz="2000" dirty="0">
                <a:latin typeface="Calibri" panose="020F0502020204030204" pitchFamily="34" charset="0"/>
                <a:ea typeface="Times New Roman" panose="02020603050405020304" pitchFamily="18" charset="0"/>
                <a:cs typeface="Times New Roman" panose="02020603050405020304" pitchFamily="18" charset="0"/>
              </a:rPr>
              <a:t> values (5001,10001);</a:t>
            </a:r>
          </a:p>
          <a:p>
            <a:r>
              <a:rPr lang="en-US" sz="2000" dirty="0">
                <a:latin typeface="Calibri" panose="020F0502020204030204" pitchFamily="34" charset="0"/>
                <a:ea typeface="Times New Roman" panose="02020603050405020304" pitchFamily="18" charset="0"/>
                <a:cs typeface="Times New Roman" panose="02020603050405020304" pitchFamily="18" charset="0"/>
              </a:rPr>
              <a:t>insert into </a:t>
            </a:r>
            <a:r>
              <a:rPr lang="en-US" sz="2000" dirty="0" err="1">
                <a:latin typeface="Calibri" panose="020F0502020204030204" pitchFamily="34" charset="0"/>
                <a:ea typeface="Times New Roman" panose="02020603050405020304" pitchFamily="18" charset="0"/>
                <a:cs typeface="Times New Roman" panose="02020603050405020304" pitchFamily="18" charset="0"/>
              </a:rPr>
              <a:t>medicine_pha</a:t>
            </a:r>
            <a:r>
              <a:rPr lang="en-US" sz="2000" dirty="0">
                <a:latin typeface="Calibri" panose="020F0502020204030204" pitchFamily="34" charset="0"/>
                <a:ea typeface="Times New Roman" panose="02020603050405020304" pitchFamily="18" charset="0"/>
                <a:cs typeface="Times New Roman" panose="02020603050405020304" pitchFamily="18" charset="0"/>
              </a:rPr>
              <a:t> values (5002,10003);</a:t>
            </a:r>
          </a:p>
          <a:p>
            <a:r>
              <a:rPr lang="en-US" sz="2000" dirty="0">
                <a:latin typeface="Calibri" panose="020F0502020204030204" pitchFamily="34" charset="0"/>
                <a:ea typeface="Times New Roman" panose="02020603050405020304" pitchFamily="18" charset="0"/>
                <a:cs typeface="Times New Roman" panose="02020603050405020304" pitchFamily="18" charset="0"/>
              </a:rPr>
              <a:t>insert into </a:t>
            </a:r>
            <a:r>
              <a:rPr lang="en-US" sz="2000" dirty="0" err="1">
                <a:latin typeface="Calibri" panose="020F0502020204030204" pitchFamily="34" charset="0"/>
                <a:ea typeface="Times New Roman" panose="02020603050405020304" pitchFamily="18" charset="0"/>
                <a:cs typeface="Times New Roman" panose="02020603050405020304" pitchFamily="18" charset="0"/>
              </a:rPr>
              <a:t>medicine_pha</a:t>
            </a:r>
            <a:r>
              <a:rPr lang="en-US" sz="2000" dirty="0">
                <a:latin typeface="Calibri" panose="020F0502020204030204" pitchFamily="34" charset="0"/>
                <a:ea typeface="Times New Roman" panose="02020603050405020304" pitchFamily="18" charset="0"/>
                <a:cs typeface="Times New Roman" panose="02020603050405020304" pitchFamily="18" charset="0"/>
              </a:rPr>
              <a:t> values (5002,10002);</a:t>
            </a:r>
          </a:p>
          <a:p>
            <a:r>
              <a:rPr lang="en-US" sz="2000" dirty="0">
                <a:latin typeface="Calibri" panose="020F0502020204030204" pitchFamily="34" charset="0"/>
                <a:ea typeface="Times New Roman" panose="02020603050405020304" pitchFamily="18" charset="0"/>
                <a:cs typeface="Times New Roman" panose="02020603050405020304" pitchFamily="18" charset="0"/>
              </a:rPr>
              <a:t>insert into </a:t>
            </a:r>
            <a:r>
              <a:rPr lang="en-US" sz="2000" dirty="0" err="1">
                <a:latin typeface="Calibri" panose="020F0502020204030204" pitchFamily="34" charset="0"/>
                <a:ea typeface="Times New Roman" panose="02020603050405020304" pitchFamily="18" charset="0"/>
                <a:cs typeface="Times New Roman" panose="02020603050405020304" pitchFamily="18" charset="0"/>
              </a:rPr>
              <a:t>medicine_pha</a:t>
            </a:r>
            <a:r>
              <a:rPr lang="en-US" sz="2000" dirty="0">
                <a:latin typeface="Calibri" panose="020F0502020204030204" pitchFamily="34" charset="0"/>
                <a:ea typeface="Times New Roman" panose="02020603050405020304" pitchFamily="18" charset="0"/>
                <a:cs typeface="Times New Roman" panose="02020603050405020304" pitchFamily="18" charset="0"/>
              </a:rPr>
              <a:t> values (5003,10003);</a:t>
            </a:r>
          </a:p>
          <a:p>
            <a:r>
              <a:rPr lang="en-US" sz="2000" dirty="0">
                <a:latin typeface="Calibri" panose="020F0502020204030204" pitchFamily="34" charset="0"/>
                <a:ea typeface="Times New Roman" panose="02020603050405020304" pitchFamily="18" charset="0"/>
                <a:cs typeface="Times New Roman" panose="02020603050405020304" pitchFamily="18" charset="0"/>
              </a:rPr>
              <a:t>insert into </a:t>
            </a:r>
            <a:r>
              <a:rPr lang="en-US" sz="2000" dirty="0" err="1">
                <a:latin typeface="Calibri" panose="020F0502020204030204" pitchFamily="34" charset="0"/>
                <a:ea typeface="Times New Roman" panose="02020603050405020304" pitchFamily="18" charset="0"/>
                <a:cs typeface="Times New Roman" panose="02020603050405020304" pitchFamily="18" charset="0"/>
              </a:rPr>
              <a:t>medicine_pha</a:t>
            </a:r>
            <a:r>
              <a:rPr lang="en-US" sz="2000" dirty="0">
                <a:latin typeface="Calibri" panose="020F0502020204030204" pitchFamily="34" charset="0"/>
                <a:ea typeface="Times New Roman" panose="02020603050405020304" pitchFamily="18" charset="0"/>
                <a:cs typeface="Times New Roman" panose="02020603050405020304" pitchFamily="18" charset="0"/>
              </a:rPr>
              <a:t> values (5003,10004);</a:t>
            </a:r>
          </a:p>
          <a:p>
            <a:r>
              <a:rPr lang="en-US" sz="2000" dirty="0">
                <a:latin typeface="Calibri" panose="020F0502020204030204" pitchFamily="34" charset="0"/>
                <a:ea typeface="Times New Roman" panose="02020603050405020304" pitchFamily="18" charset="0"/>
                <a:cs typeface="Times New Roman" panose="02020603050405020304" pitchFamily="18" charset="0"/>
              </a:rPr>
              <a:t>insert into </a:t>
            </a:r>
            <a:r>
              <a:rPr lang="en-US" sz="2000" dirty="0" err="1">
                <a:latin typeface="Calibri" panose="020F0502020204030204" pitchFamily="34" charset="0"/>
                <a:ea typeface="Times New Roman" panose="02020603050405020304" pitchFamily="18" charset="0"/>
                <a:cs typeface="Times New Roman" panose="02020603050405020304" pitchFamily="18" charset="0"/>
              </a:rPr>
              <a:t>medicine_pha</a:t>
            </a:r>
            <a:r>
              <a:rPr lang="en-US" sz="2000" dirty="0">
                <a:latin typeface="Calibri" panose="020F0502020204030204" pitchFamily="34" charset="0"/>
                <a:ea typeface="Times New Roman" panose="02020603050405020304" pitchFamily="18" charset="0"/>
                <a:cs typeface="Times New Roman" panose="02020603050405020304" pitchFamily="18" charset="0"/>
              </a:rPr>
              <a:t> values (5004,10004);</a:t>
            </a:r>
          </a:p>
          <a:p>
            <a:r>
              <a:rPr lang="en-US" sz="2000" dirty="0">
                <a:latin typeface="Calibri" panose="020F0502020204030204" pitchFamily="34" charset="0"/>
                <a:ea typeface="Times New Roman" panose="02020603050405020304" pitchFamily="18" charset="0"/>
                <a:cs typeface="Times New Roman" panose="02020603050405020304" pitchFamily="18" charset="0"/>
              </a:rPr>
              <a:t>insert into </a:t>
            </a:r>
            <a:r>
              <a:rPr lang="en-US" sz="2000" dirty="0" err="1">
                <a:latin typeface="Calibri" panose="020F0502020204030204" pitchFamily="34" charset="0"/>
                <a:ea typeface="Times New Roman" panose="02020603050405020304" pitchFamily="18" charset="0"/>
                <a:cs typeface="Times New Roman" panose="02020603050405020304" pitchFamily="18" charset="0"/>
              </a:rPr>
              <a:t>medicine_pha</a:t>
            </a:r>
            <a:r>
              <a:rPr lang="en-US" sz="2000" dirty="0">
                <a:latin typeface="Calibri" panose="020F0502020204030204" pitchFamily="34" charset="0"/>
                <a:ea typeface="Times New Roman" panose="02020603050405020304" pitchFamily="18" charset="0"/>
                <a:cs typeface="Times New Roman" panose="02020603050405020304" pitchFamily="18" charset="0"/>
              </a:rPr>
              <a:t> values (5005,10001</a:t>
            </a:r>
            <a:r>
              <a:rPr lang="en-US" sz="2000" dirty="0" smtClean="0">
                <a:latin typeface="Calibri" panose="020F0502020204030204" pitchFamily="34"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r>
              <a:rPr lang="en-US" sz="2000" b="1" dirty="0">
                <a:latin typeface="Calibri" panose="020F0502020204030204" pitchFamily="34" charset="0"/>
                <a:ea typeface="Times New Roman" panose="02020603050405020304" pitchFamily="18" charset="0"/>
                <a:cs typeface="Times New Roman" panose="02020603050405020304" pitchFamily="18" charset="0"/>
              </a:rPr>
              <a:t>select * from </a:t>
            </a:r>
            <a:r>
              <a:rPr lang="en-US" sz="2000" b="1" dirty="0" err="1">
                <a:latin typeface="Calibri" panose="020F0502020204030204" pitchFamily="34" charset="0"/>
                <a:ea typeface="Times New Roman" panose="02020603050405020304" pitchFamily="18" charset="0"/>
                <a:cs typeface="Times New Roman" panose="02020603050405020304" pitchFamily="18" charset="0"/>
              </a:rPr>
              <a:t>medicine_pha</a:t>
            </a:r>
            <a:r>
              <a:rPr lang="en-US" sz="2000" b="1" dirty="0" smtClean="0">
                <a:latin typeface="Calibri" panose="020F0502020204030204" pitchFamily="34" charset="0"/>
                <a:ea typeface="Times New Roman" panose="02020603050405020304" pitchFamily="18" charset="0"/>
                <a:cs typeface="Times New Roman" panose="02020603050405020304" pitchFamily="18" charset="0"/>
              </a:rPr>
              <a:t>;</a:t>
            </a:r>
          </a:p>
          <a:p>
            <a:endParaRPr lang="en-US" sz="2000" b="1" dirty="0">
              <a:latin typeface="Calibri" panose="020F0502020204030204" pitchFamily="34" charset="0"/>
              <a:ea typeface="Times New Roman" panose="02020603050405020304" pitchFamily="18" charset="0"/>
              <a:cs typeface="Times New Roman" panose="02020603050405020304" pitchFamily="18" charset="0"/>
            </a:endParaRPr>
          </a:p>
          <a:p>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en-US" sz="2000" dirty="0">
                <a:latin typeface="Calibri" panose="020F0502020204030204" pitchFamily="34" charset="0"/>
                <a:ea typeface="Calibri" panose="020F0502020204030204" pitchFamily="34" charset="0"/>
                <a:cs typeface="Times New Roman" panose="02020603050405020304" pitchFamily="18" charset="0"/>
              </a:rPr>
              <a:t>Insert into </a:t>
            </a:r>
            <a:r>
              <a:rPr lang="en-US" sz="2000" b="1" i="1"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Report</a:t>
            </a:r>
            <a:r>
              <a:rPr lang="en-US" sz="2000" b="1" i="1" dirty="0" smtClean="0">
                <a:solidFill>
                  <a:schemeClr val="accent1"/>
                </a:solidFill>
                <a:latin typeface="Calibri" panose="020F0502020204030204" pitchFamily="34" charset="0"/>
                <a:ea typeface="Calibri" panose="020F0502020204030204" pitchFamily="34" charset="0"/>
                <a:cs typeface="Times New Roman" panose="02020603050405020304" pitchFamily="18" charset="0"/>
              </a:rPr>
              <a:t>:-</a:t>
            </a:r>
          </a:p>
          <a:p>
            <a:pPr lvl="0" defTabSz="914400" eaLnBrk="0" fontAlgn="base" hangingPunct="0">
              <a:spcBef>
                <a:spcPct val="0"/>
              </a:spcBef>
              <a:spcAft>
                <a:spcPct val="0"/>
              </a:spcAft>
            </a:pPr>
            <a:endParaRPr lang="en-US" sz="2000" dirty="0"/>
          </a:p>
          <a:p>
            <a:pPr lvl="0" defTabSz="914400" eaLnBrk="0" fontAlgn="base" hangingPunct="0">
              <a:spcBef>
                <a:spcPct val="0"/>
              </a:spcBef>
              <a:spcAft>
                <a:spcPct val="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insert into report values (1001,6001,'Operation');</a:t>
            </a:r>
            <a:endParaRPr lang="en-US" sz="2000" dirty="0"/>
          </a:p>
          <a:p>
            <a:pPr lvl="0" defTabSz="914400" eaLnBrk="0" fontAlgn="base" hangingPunct="0">
              <a:spcBef>
                <a:spcPct val="0"/>
              </a:spcBef>
              <a:spcAft>
                <a:spcPct val="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insert into report values (1002,6001,'Normal');</a:t>
            </a:r>
            <a:endParaRPr lang="en-US" sz="2000" dirty="0"/>
          </a:p>
          <a:p>
            <a:pPr lvl="0" defTabSz="914400" eaLnBrk="0" fontAlgn="base" hangingPunct="0">
              <a:spcBef>
                <a:spcPct val="0"/>
              </a:spcBef>
              <a:spcAft>
                <a:spcPct val="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insert into report values (1003,6002,'Normal');</a:t>
            </a:r>
            <a:endParaRPr lang="en-US" sz="2000" dirty="0"/>
          </a:p>
          <a:p>
            <a:pPr lvl="0" defTabSz="914400" eaLnBrk="0" fontAlgn="base" hangingPunct="0">
              <a:spcBef>
                <a:spcPct val="0"/>
              </a:spcBef>
              <a:spcAft>
                <a:spcPct val="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insert into report values (1004,6003,'Birth');</a:t>
            </a:r>
            <a:endParaRPr lang="en-US" sz="2000" dirty="0"/>
          </a:p>
          <a:p>
            <a:pPr lvl="0" defTabSz="914400" eaLnBrk="0" fontAlgn="base" hangingPunct="0">
              <a:spcBef>
                <a:spcPct val="0"/>
              </a:spcBef>
              <a:spcAft>
                <a:spcPct val="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insert into report values (1005,6003,'Operation');</a:t>
            </a:r>
            <a:endParaRPr lang="en-US" sz="2000" dirty="0"/>
          </a:p>
          <a:p>
            <a:pPr lvl="0" defTabSz="914400" eaLnBrk="0" fontAlgn="base" hangingPunct="0">
              <a:spcBef>
                <a:spcPct val="0"/>
              </a:spcBef>
              <a:spcAft>
                <a:spcPct val="0"/>
              </a:spcAft>
            </a:pPr>
            <a:r>
              <a:rPr lang="en-US" sz="2000" b="1" dirty="0">
                <a:latin typeface="Calibri" panose="020F0502020204030204" pitchFamily="34" charset="0"/>
                <a:ea typeface="Times New Roman" panose="02020603050405020304" pitchFamily="18" charset="0"/>
                <a:cs typeface="Times New Roman" panose="02020603050405020304" pitchFamily="18" charset="0"/>
              </a:rPr>
              <a:t>select * from report</a:t>
            </a:r>
            <a:r>
              <a:rPr lang="en-US" sz="2000" b="1" dirty="0" smtClean="0">
                <a:latin typeface="Calibri" panose="020F0502020204030204" pitchFamily="34" charset="0"/>
                <a:ea typeface="Times New Roman" panose="02020603050405020304" pitchFamily="18" charset="0"/>
                <a:cs typeface="Times New Roman" panose="02020603050405020304" pitchFamily="18" charset="0"/>
              </a:rPr>
              <a:t>;</a:t>
            </a:r>
            <a:endParaRPr lang="en-US" sz="2000" dirty="0"/>
          </a:p>
        </p:txBody>
      </p:sp>
      <p:pic>
        <p:nvPicPr>
          <p:cNvPr id="6" name="Picture 266"/>
          <p:cNvPicPr>
            <a:picLocks noChangeAspect="1" noChangeArrowheads="1"/>
          </p:cNvPicPr>
          <p:nvPr/>
        </p:nvPicPr>
        <p:blipFill>
          <a:blip r:embed="rId2">
            <a:extLst>
              <a:ext uri="{28A0092B-C50C-407E-A947-70E740481C1C}">
                <a14:useLocalDpi xmlns:a14="http://schemas.microsoft.com/office/drawing/2010/main" val="0"/>
              </a:ext>
            </a:extLst>
          </a:blip>
          <a:srcRect t="51596" r="70673" b="9921"/>
          <a:stretch>
            <a:fillRect/>
          </a:stretch>
        </p:blipFill>
        <p:spPr bwMode="auto">
          <a:xfrm>
            <a:off x="7188379" y="353944"/>
            <a:ext cx="4029120" cy="341956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67"/>
          <p:cNvPicPr>
            <a:picLocks noChangeAspect="1" noChangeArrowheads="1"/>
          </p:cNvPicPr>
          <p:nvPr/>
        </p:nvPicPr>
        <p:blipFill>
          <a:blip r:embed="rId3">
            <a:extLst>
              <a:ext uri="{28A0092B-C50C-407E-A947-70E740481C1C}">
                <a14:useLocalDpi xmlns:a14="http://schemas.microsoft.com/office/drawing/2010/main" val="0"/>
              </a:ext>
            </a:extLst>
          </a:blip>
          <a:srcRect t="56728" r="68590" b="15337"/>
          <a:stretch>
            <a:fillRect/>
          </a:stretch>
        </p:blipFill>
        <p:spPr bwMode="auto">
          <a:xfrm>
            <a:off x="7188379" y="4365938"/>
            <a:ext cx="4157907" cy="2492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6271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5318" y="721216"/>
            <a:ext cx="6619741" cy="5357611"/>
          </a:xfrm>
          <a:prstGeom prst="rect">
            <a:avLst/>
          </a:prstGeom>
        </p:spPr>
      </p:pic>
    </p:spTree>
    <p:extLst>
      <p:ext uri="{BB962C8B-B14F-4D97-AF65-F5344CB8AC3E}">
        <p14:creationId xmlns:p14="http://schemas.microsoft.com/office/powerpoint/2010/main" val="2598523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715" y="478972"/>
            <a:ext cx="8620860" cy="783158"/>
          </a:xfrm>
        </p:spPr>
        <p:txBody>
          <a:bodyPr/>
          <a:lstStyle/>
          <a:p>
            <a:r>
              <a:rPr lang="en-US" dirty="0"/>
              <a:t>Continue:-</a:t>
            </a:r>
            <a:endParaRPr lang="en-US" dirty="0"/>
          </a:p>
        </p:txBody>
      </p:sp>
      <p:sp>
        <p:nvSpPr>
          <p:cNvPr id="3" name="Text Placeholder 2"/>
          <p:cNvSpPr>
            <a:spLocks noGrp="1"/>
          </p:cNvSpPr>
          <p:nvPr>
            <p:ph type="body" idx="1"/>
          </p:nvPr>
        </p:nvSpPr>
        <p:spPr>
          <a:xfrm>
            <a:off x="478971" y="1553030"/>
            <a:ext cx="8795032" cy="3508368"/>
          </a:xfrm>
        </p:spPr>
        <p:txBody>
          <a:bodyPr/>
          <a:lstStyle/>
          <a:p>
            <a:pPr lvl="0"/>
            <a:r>
              <a:rPr lang="en-US" dirty="0" smtClean="0"/>
              <a:t>17</a:t>
            </a:r>
            <a:r>
              <a:rPr lang="en-US" dirty="0" smtClean="0"/>
              <a:t>.</a:t>
            </a:r>
            <a:r>
              <a:rPr lang="en-US" dirty="0"/>
              <a:t> When a patient will discharge every patient will receive a report from the receptionist. There are four kinds of report like operation report, normal report, birth report and also death report.</a:t>
            </a:r>
          </a:p>
          <a:p>
            <a:pPr lvl="0"/>
            <a:r>
              <a:rPr lang="en-US" dirty="0" smtClean="0"/>
              <a:t>18.</a:t>
            </a:r>
            <a:r>
              <a:rPr lang="en-US" dirty="0"/>
              <a:t> A hospital has many ambulances. Every ambulance has an individual number. There are also two types of ambulance like ac and non ac. Receptionist provide an ambulance to a patient if needed. If an ambulance may hired by a patient than it’s hired charge will also add along with patient’s total bill.</a:t>
            </a:r>
          </a:p>
          <a:p>
            <a:pPr lvl="0"/>
            <a:r>
              <a:rPr lang="en-US" dirty="0"/>
              <a:t>19. Doctor, nurse, receptionist, pharmacists and trainees all are the employee. There are specific working schedule for each employee along with their id.</a:t>
            </a:r>
          </a:p>
          <a:p>
            <a:r>
              <a:rPr lang="en-US" dirty="0"/>
              <a:t>20. Ambulance, Medicine, Room, Blood bank are in Service.</a:t>
            </a:r>
            <a:endParaRPr lang="en-US" dirty="0"/>
          </a:p>
        </p:txBody>
      </p:sp>
    </p:spTree>
    <p:extLst>
      <p:ext uri="{BB962C8B-B14F-4D97-AF65-F5344CB8AC3E}">
        <p14:creationId xmlns:p14="http://schemas.microsoft.com/office/powerpoint/2010/main" val="217926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943" y="275772"/>
            <a:ext cx="11038012" cy="1132114"/>
          </a:xfrm>
        </p:spPr>
        <p:txBody>
          <a:bodyPr>
            <a:normAutofit/>
          </a:bodyPr>
          <a:lstStyle/>
          <a:p>
            <a:r>
              <a:rPr lang="en-US" dirty="0"/>
              <a:t>	</a:t>
            </a:r>
            <a:r>
              <a:rPr lang="en-US" u="sng" dirty="0" smtClean="0"/>
              <a:t>2.Hospital </a:t>
            </a:r>
            <a:r>
              <a:rPr lang="en-US" u="sng" dirty="0"/>
              <a:t>Management </a:t>
            </a:r>
            <a:r>
              <a:rPr lang="en-US" u="sng" dirty="0" smtClean="0"/>
              <a:t>Requirements</a:t>
            </a:r>
            <a:endParaRPr lang="en-US" dirty="0"/>
          </a:p>
        </p:txBody>
      </p:sp>
      <p:sp>
        <p:nvSpPr>
          <p:cNvPr id="3" name="Text Placeholder 2"/>
          <p:cNvSpPr>
            <a:spLocks noGrp="1"/>
          </p:cNvSpPr>
          <p:nvPr>
            <p:ph type="body" idx="1"/>
          </p:nvPr>
        </p:nvSpPr>
        <p:spPr>
          <a:xfrm>
            <a:off x="391886" y="1582057"/>
            <a:ext cx="8882118" cy="4775200"/>
          </a:xfrm>
        </p:spPr>
        <p:txBody>
          <a:bodyPr>
            <a:normAutofit/>
          </a:bodyPr>
          <a:lstStyle/>
          <a:p>
            <a:r>
              <a:rPr lang="en-US" dirty="0"/>
              <a:t>From the concept we get the entity sets:</a:t>
            </a:r>
          </a:p>
          <a:p>
            <a:r>
              <a:rPr lang="en-US" dirty="0"/>
              <a:t>1. Patients</a:t>
            </a:r>
          </a:p>
          <a:p>
            <a:r>
              <a:rPr lang="en-US" dirty="0"/>
              <a:t>2. Service</a:t>
            </a:r>
          </a:p>
          <a:p>
            <a:r>
              <a:rPr lang="en-US" dirty="0"/>
              <a:t>3. Report </a:t>
            </a:r>
          </a:p>
          <a:p>
            <a:r>
              <a:rPr lang="en-US" dirty="0"/>
              <a:t>4. Employees</a:t>
            </a:r>
          </a:p>
          <a:p>
            <a:r>
              <a:rPr lang="en-US" b="1" dirty="0">
                <a:solidFill>
                  <a:schemeClr val="accent2">
                    <a:lumMod val="60000"/>
                    <a:lumOff val="40000"/>
                  </a:schemeClr>
                </a:solidFill>
              </a:rPr>
              <a:t>Concerning the Patients:-</a:t>
            </a:r>
          </a:p>
          <a:p>
            <a:pPr lvl="0"/>
            <a:r>
              <a:rPr lang="en-US" dirty="0" smtClean="0"/>
              <a:t>1.</a:t>
            </a:r>
            <a:r>
              <a:rPr lang="en-US" dirty="0"/>
              <a:t> Attributes: ID, name, address, </a:t>
            </a:r>
            <a:r>
              <a:rPr lang="en-US" dirty="0" err="1"/>
              <a:t>phone,gender</a:t>
            </a:r>
            <a:r>
              <a:rPr lang="en-US" dirty="0"/>
              <a:t>.</a:t>
            </a:r>
          </a:p>
          <a:p>
            <a:pPr lvl="0"/>
            <a:r>
              <a:rPr lang="en-US" dirty="0" smtClean="0"/>
              <a:t>2.</a:t>
            </a:r>
            <a:r>
              <a:rPr lang="en-US" dirty="0"/>
              <a:t> </a:t>
            </a:r>
            <a:r>
              <a:rPr lang="en-US" dirty="0" err="1"/>
              <a:t>Patient_id</a:t>
            </a:r>
            <a:r>
              <a:rPr lang="en-US" dirty="0"/>
              <a:t> is used for taking Service.</a:t>
            </a:r>
          </a:p>
          <a:p>
            <a:pPr lvl="0"/>
            <a:r>
              <a:rPr lang="en-US" dirty="0" smtClean="0"/>
              <a:t>3.</a:t>
            </a:r>
            <a:r>
              <a:rPr lang="en-US" dirty="0"/>
              <a:t> </a:t>
            </a:r>
            <a:r>
              <a:rPr lang="en-US" dirty="0" err="1"/>
              <a:t>Patient_id</a:t>
            </a:r>
            <a:r>
              <a:rPr lang="en-US" dirty="0"/>
              <a:t> also used to allocate </a:t>
            </a:r>
            <a:r>
              <a:rPr lang="en-US" dirty="0" err="1"/>
              <a:t>Doctor_id</a:t>
            </a:r>
            <a:r>
              <a:rPr lang="en-US" dirty="0"/>
              <a:t> and </a:t>
            </a:r>
            <a:r>
              <a:rPr lang="en-US" dirty="0" err="1"/>
              <a:t>Nurse_id</a:t>
            </a:r>
            <a:r>
              <a:rPr lang="en-US" dirty="0"/>
              <a:t>.</a:t>
            </a:r>
          </a:p>
          <a:p>
            <a:pPr lvl="0"/>
            <a:r>
              <a:rPr lang="en-US" dirty="0" smtClean="0"/>
              <a:t>4.</a:t>
            </a:r>
            <a:r>
              <a:rPr lang="en-US" dirty="0"/>
              <a:t> </a:t>
            </a:r>
            <a:r>
              <a:rPr lang="en-US" dirty="0" err="1"/>
              <a:t>Patient_id</a:t>
            </a:r>
            <a:r>
              <a:rPr lang="en-US" dirty="0"/>
              <a:t> is used for taking Report from Receptionist.</a:t>
            </a:r>
          </a:p>
          <a:p>
            <a:r>
              <a:rPr lang="en-US" dirty="0"/>
              <a:t> </a:t>
            </a:r>
          </a:p>
          <a:p>
            <a:endParaRPr lang="en-US" dirty="0"/>
          </a:p>
        </p:txBody>
      </p:sp>
    </p:spTree>
    <p:extLst>
      <p:ext uri="{BB962C8B-B14F-4D97-AF65-F5344CB8AC3E}">
        <p14:creationId xmlns:p14="http://schemas.microsoft.com/office/powerpoint/2010/main" val="1242644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914" y="609600"/>
            <a:ext cx="8853089" cy="704045"/>
          </a:xfrm>
        </p:spPr>
        <p:txBody>
          <a:bodyPr>
            <a:normAutofit fontScale="90000"/>
          </a:bodyPr>
          <a:lstStyle/>
          <a:p>
            <a:r>
              <a:rPr lang="en-US" dirty="0"/>
              <a:t>Continue:-</a:t>
            </a:r>
            <a:endParaRPr lang="en-US" dirty="0"/>
          </a:p>
        </p:txBody>
      </p:sp>
      <p:sp>
        <p:nvSpPr>
          <p:cNvPr id="3" name="Text Placeholder 2"/>
          <p:cNvSpPr>
            <a:spLocks noGrp="1"/>
          </p:cNvSpPr>
          <p:nvPr>
            <p:ph type="body" idx="1"/>
          </p:nvPr>
        </p:nvSpPr>
        <p:spPr>
          <a:xfrm>
            <a:off x="478971" y="1669142"/>
            <a:ext cx="8795032" cy="4833257"/>
          </a:xfrm>
        </p:spPr>
        <p:txBody>
          <a:bodyPr/>
          <a:lstStyle/>
          <a:p>
            <a:r>
              <a:rPr lang="en-US" dirty="0">
                <a:solidFill>
                  <a:schemeClr val="accent2">
                    <a:lumMod val="60000"/>
                    <a:lumOff val="40000"/>
                  </a:schemeClr>
                </a:solidFill>
              </a:rPr>
              <a:t>Concerning the Service:-</a:t>
            </a:r>
          </a:p>
          <a:p>
            <a:pPr lvl="0"/>
            <a:r>
              <a:rPr lang="en-US" dirty="0" smtClean="0"/>
              <a:t>1.</a:t>
            </a:r>
            <a:r>
              <a:rPr lang="en-US" dirty="0"/>
              <a:t> Attributes: </a:t>
            </a:r>
            <a:r>
              <a:rPr lang="en-US" dirty="0" err="1"/>
              <a:t>type,bill</a:t>
            </a:r>
            <a:endParaRPr lang="en-US" dirty="0"/>
          </a:p>
          <a:p>
            <a:pPr lvl="0"/>
            <a:r>
              <a:rPr lang="en-US" dirty="0" smtClean="0"/>
              <a:t>2.</a:t>
            </a:r>
            <a:r>
              <a:rPr lang="en-US" dirty="0"/>
              <a:t> Type consists of ambulance, medicine, blood bank.</a:t>
            </a:r>
          </a:p>
          <a:p>
            <a:pPr lvl="0"/>
            <a:r>
              <a:rPr lang="en-US" dirty="0" smtClean="0"/>
              <a:t>3.</a:t>
            </a:r>
            <a:r>
              <a:rPr lang="en-US" dirty="0"/>
              <a:t> Service is a weak entity set with Patients.</a:t>
            </a:r>
          </a:p>
          <a:p>
            <a:pPr lvl="0"/>
            <a:r>
              <a:rPr lang="en-US" dirty="0" smtClean="0"/>
              <a:t>4.</a:t>
            </a:r>
            <a:r>
              <a:rPr lang="en-US" dirty="0"/>
              <a:t> Blood bank has a weak relationship with Downer.</a:t>
            </a:r>
          </a:p>
          <a:p>
            <a:pPr lvl="0"/>
            <a:r>
              <a:rPr lang="en-US" dirty="0" smtClean="0"/>
              <a:t>5.</a:t>
            </a:r>
            <a:r>
              <a:rPr lang="en-US" dirty="0"/>
              <a:t> </a:t>
            </a:r>
            <a:r>
              <a:rPr lang="en-US" dirty="0" err="1"/>
              <a:t>Madicine_id</a:t>
            </a:r>
            <a:r>
              <a:rPr lang="en-US" dirty="0"/>
              <a:t> is used for the quantity which consists of </a:t>
            </a:r>
            <a:r>
              <a:rPr lang="en-US" dirty="0" err="1"/>
              <a:t>Patient_id</a:t>
            </a:r>
            <a:r>
              <a:rPr lang="en-US" dirty="0"/>
              <a:t>.</a:t>
            </a:r>
          </a:p>
          <a:p>
            <a:pPr lvl="0"/>
            <a:r>
              <a:rPr lang="en-US" dirty="0" smtClean="0"/>
              <a:t>6.</a:t>
            </a:r>
            <a:r>
              <a:rPr lang="en-US" dirty="0"/>
              <a:t> </a:t>
            </a:r>
            <a:r>
              <a:rPr lang="en-US" dirty="0" err="1"/>
              <a:t>Room_no</a:t>
            </a:r>
            <a:r>
              <a:rPr lang="en-US" dirty="0"/>
              <a:t> is allocates Patient.</a:t>
            </a:r>
          </a:p>
          <a:p>
            <a:r>
              <a:rPr lang="en-US" dirty="0">
                <a:solidFill>
                  <a:schemeClr val="accent2">
                    <a:lumMod val="60000"/>
                    <a:lumOff val="40000"/>
                  </a:schemeClr>
                </a:solidFill>
              </a:rPr>
              <a:t>Concerning the Report:-</a:t>
            </a:r>
          </a:p>
          <a:p>
            <a:pPr lvl="0"/>
            <a:r>
              <a:rPr lang="en-US" dirty="0" smtClean="0"/>
              <a:t>1.</a:t>
            </a:r>
            <a:r>
              <a:rPr lang="en-US" dirty="0"/>
              <a:t> Attributes: </a:t>
            </a:r>
            <a:r>
              <a:rPr lang="en-US" dirty="0" err="1"/>
              <a:t>Operation_Report</a:t>
            </a:r>
            <a:r>
              <a:rPr lang="en-US" dirty="0"/>
              <a:t>(O.R),  </a:t>
            </a:r>
            <a:r>
              <a:rPr lang="en-US" dirty="0" err="1"/>
              <a:t>Normal_Report</a:t>
            </a:r>
            <a:r>
              <a:rPr lang="en-US" dirty="0"/>
              <a:t>(N.R),  </a:t>
            </a:r>
            <a:r>
              <a:rPr lang="en-US" dirty="0" err="1"/>
              <a:t>Birth_Report</a:t>
            </a:r>
            <a:r>
              <a:rPr lang="en-US" dirty="0"/>
              <a:t>(B.R), </a:t>
            </a:r>
            <a:r>
              <a:rPr lang="en-US" dirty="0" err="1"/>
              <a:t>Death_Report</a:t>
            </a:r>
            <a:r>
              <a:rPr lang="en-US" dirty="0"/>
              <a:t>(D.R).</a:t>
            </a:r>
          </a:p>
          <a:p>
            <a:pPr lvl="0"/>
            <a:r>
              <a:rPr lang="en-US" dirty="0" smtClean="0"/>
              <a:t>2.</a:t>
            </a:r>
            <a:r>
              <a:rPr lang="en-US" dirty="0"/>
              <a:t> </a:t>
            </a:r>
            <a:r>
              <a:rPr lang="en-US" dirty="0" err="1"/>
              <a:t>Patient_id</a:t>
            </a:r>
            <a:r>
              <a:rPr lang="en-US" dirty="0"/>
              <a:t> and </a:t>
            </a:r>
            <a:r>
              <a:rPr lang="en-US" dirty="0" err="1"/>
              <a:t>Receptionist_id</a:t>
            </a:r>
            <a:r>
              <a:rPr lang="en-US" dirty="0"/>
              <a:t> is used for Report.</a:t>
            </a:r>
          </a:p>
          <a:p>
            <a:endParaRPr lang="en-US" dirty="0"/>
          </a:p>
        </p:txBody>
      </p:sp>
    </p:spTree>
    <p:extLst>
      <p:ext uri="{BB962C8B-B14F-4D97-AF65-F5344CB8AC3E}">
        <p14:creationId xmlns:p14="http://schemas.microsoft.com/office/powerpoint/2010/main" val="2847445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486" y="609601"/>
            <a:ext cx="11110379" cy="665408"/>
          </a:xfrm>
        </p:spPr>
        <p:txBody>
          <a:bodyPr>
            <a:normAutofit fontScale="90000"/>
          </a:bodyPr>
          <a:lstStyle/>
          <a:p>
            <a:r>
              <a:rPr lang="en-US" dirty="0"/>
              <a:t>Continue:-</a:t>
            </a:r>
            <a:endParaRPr lang="en-US" dirty="0"/>
          </a:p>
        </p:txBody>
      </p:sp>
      <p:sp>
        <p:nvSpPr>
          <p:cNvPr id="3" name="Text Placeholder 2"/>
          <p:cNvSpPr>
            <a:spLocks noGrp="1"/>
          </p:cNvSpPr>
          <p:nvPr>
            <p:ph type="body" idx="1"/>
          </p:nvPr>
        </p:nvSpPr>
        <p:spPr>
          <a:xfrm>
            <a:off x="261257" y="1944914"/>
            <a:ext cx="9012746" cy="4096448"/>
          </a:xfrm>
        </p:spPr>
        <p:txBody>
          <a:bodyPr/>
          <a:lstStyle/>
          <a:p>
            <a:r>
              <a:rPr lang="en-US" dirty="0">
                <a:solidFill>
                  <a:schemeClr val="accent2">
                    <a:lumMod val="60000"/>
                    <a:lumOff val="40000"/>
                  </a:schemeClr>
                </a:solidFill>
              </a:rPr>
              <a:t>Concerning the Employees:-</a:t>
            </a:r>
          </a:p>
          <a:p>
            <a:pPr lvl="0"/>
            <a:r>
              <a:rPr lang="en-US" dirty="0" smtClean="0"/>
              <a:t>1.</a:t>
            </a:r>
            <a:r>
              <a:rPr lang="en-US" dirty="0"/>
              <a:t> Attributes: ID, name, salary, address, history, phone, working hour.</a:t>
            </a:r>
          </a:p>
          <a:p>
            <a:pPr lvl="0"/>
            <a:r>
              <a:rPr lang="en-US" dirty="0" smtClean="0"/>
              <a:t>2.</a:t>
            </a:r>
            <a:r>
              <a:rPr lang="en-US" dirty="0"/>
              <a:t> Trainee, Doctor, Nurse, Receptionist, Pharmacists is an Employee.</a:t>
            </a:r>
          </a:p>
          <a:p>
            <a:pPr lvl="0"/>
            <a:r>
              <a:rPr lang="en-US" dirty="0" smtClean="0"/>
              <a:t>3.</a:t>
            </a:r>
            <a:r>
              <a:rPr lang="en-US" dirty="0"/>
              <a:t> </a:t>
            </a:r>
            <a:r>
              <a:rPr lang="en-US" dirty="0" err="1"/>
              <a:t>Pharmacist_id</a:t>
            </a:r>
            <a:r>
              <a:rPr lang="en-US" dirty="0"/>
              <a:t> is used for examine Medicine.</a:t>
            </a:r>
          </a:p>
          <a:p>
            <a:pPr lvl="0"/>
            <a:r>
              <a:rPr lang="en-US" dirty="0" smtClean="0"/>
              <a:t>4.</a:t>
            </a:r>
            <a:r>
              <a:rPr lang="en-US" dirty="0"/>
              <a:t> </a:t>
            </a:r>
            <a:r>
              <a:rPr lang="en-US" dirty="0" err="1"/>
              <a:t>Doctor_id</a:t>
            </a:r>
            <a:r>
              <a:rPr lang="en-US" dirty="0"/>
              <a:t> allocates Nurse.</a:t>
            </a:r>
          </a:p>
          <a:p>
            <a:pPr lvl="0"/>
            <a:r>
              <a:rPr lang="en-US" dirty="0" smtClean="0"/>
              <a:t>5.</a:t>
            </a:r>
            <a:r>
              <a:rPr lang="en-US" dirty="0"/>
              <a:t> </a:t>
            </a:r>
            <a:r>
              <a:rPr lang="en-US" dirty="0" err="1"/>
              <a:t>Receptionist_id</a:t>
            </a:r>
            <a:r>
              <a:rPr lang="en-US" dirty="0"/>
              <a:t> allocates Report.</a:t>
            </a:r>
          </a:p>
          <a:p>
            <a:endParaRPr lang="en-US" dirty="0"/>
          </a:p>
        </p:txBody>
      </p:sp>
    </p:spTree>
    <p:extLst>
      <p:ext uri="{BB962C8B-B14F-4D97-AF65-F5344CB8AC3E}">
        <p14:creationId xmlns:p14="http://schemas.microsoft.com/office/powerpoint/2010/main" val="132990817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332</TotalTime>
  <Words>3116</Words>
  <Application>Microsoft Office PowerPoint</Application>
  <PresentationFormat>Widescreen</PresentationFormat>
  <Paragraphs>705</Paragraphs>
  <Slides>54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Times New Roman</vt:lpstr>
      <vt:lpstr>Trebuchet MS</vt:lpstr>
      <vt:lpstr>Wingdings 3</vt:lpstr>
      <vt:lpstr>Facet</vt:lpstr>
      <vt:lpstr>Hospital Management System -------------------------------------------------  Group members:  Name : Pantho,Samith Binda     ID : 16-31654-1   Name : Rahman,Sayma              ID : 16-31580-1   Name : Razzaque,Syeda Tasnuva      ID : 16-31660-1 </vt:lpstr>
      <vt:lpstr>PowerPoint Presentation</vt:lpstr>
      <vt:lpstr>  1.Hospital Management Rules</vt:lpstr>
      <vt:lpstr>Continue:-</vt:lpstr>
      <vt:lpstr>Continue:-</vt:lpstr>
      <vt:lpstr>Continue:-</vt:lpstr>
      <vt:lpstr> 2.Hospital Management Requirements</vt:lpstr>
      <vt:lpstr>Continue:-</vt:lpstr>
      <vt:lpstr>Continue:-</vt:lpstr>
      <vt:lpstr>3.ER-Diagram for Hospital Management System </vt:lpstr>
      <vt:lpstr>PowerPoint Presentation</vt:lpstr>
      <vt:lpstr>4.Normalization: </vt:lpstr>
      <vt:lpstr>From the ER-Diagram we can create these tables:- </vt:lpstr>
      <vt:lpstr>1st Normal Form:-</vt:lpstr>
      <vt:lpstr>Continue:-</vt:lpstr>
      <vt:lpstr>Report:-    Service:- </vt:lpstr>
      <vt:lpstr>2nd Normal Form:-   In 2nd Normal form Patient, Employee table are the same. In Trainee table :-  </vt:lpstr>
      <vt:lpstr>Doc-tra table:-   Trainee table:-</vt:lpstr>
      <vt:lpstr>In Nurse table:- </vt:lpstr>
      <vt:lpstr>Patient -Doc-Nar table :-    Nurse table :- </vt:lpstr>
      <vt:lpstr>In Pharmacist table :- </vt:lpstr>
      <vt:lpstr>Medicine-pha table :-    Pharmacist table :- </vt:lpstr>
      <vt:lpstr>Receptionist, Report table are same as 1st Normal form.   In Service table:- </vt:lpstr>
      <vt:lpstr>Ambulance table :-    Room table:-    Blood-downer table:-     </vt:lpstr>
      <vt:lpstr>Medicine table:-     Service table:-   Patient-service table:- </vt:lpstr>
      <vt:lpstr>3rd Normal Form:-  In Patient-service table:-       Bill table:- </vt:lpstr>
      <vt:lpstr>Patient-service table:-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6. Add , enable &amp; disable constraints </vt:lpstr>
      <vt:lpstr>PowerPoint Presentation</vt:lpstr>
      <vt:lpstr>PowerPoint Presentation</vt:lpstr>
      <vt:lpstr>PowerPoint Presentation</vt:lpstr>
      <vt:lpstr>PowerPoint Presentation</vt:lpstr>
      <vt:lpstr>PowerPoint Presentation</vt:lpstr>
      <vt:lpstr>PowerPoint Presentation</vt:lpstr>
      <vt:lpstr>    7. Inserting Data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 -------------------------------------------------</dc:title>
  <dc:creator>User</dc:creator>
  <cp:lastModifiedBy>samith pantho</cp:lastModifiedBy>
  <cp:revision>47</cp:revision>
  <dcterms:created xsi:type="dcterms:W3CDTF">2016-12-25T12:12:24Z</dcterms:created>
  <dcterms:modified xsi:type="dcterms:W3CDTF">2016-12-25T17:55:37Z</dcterms:modified>
</cp:coreProperties>
</file>