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825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89B329F-3E1E-4383-8CD4-3C9DF5807073}">
  <a:tblStyle styleId="{689B329F-3E1E-4383-8CD4-3C9DF58070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37" Type="http://schemas.openxmlformats.org/officeDocument/2006/relationships/font" Target="fonts/OpenSans-regular.fntdata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39" Type="http://schemas.openxmlformats.org/officeDocument/2006/relationships/font" Target="fonts/OpenSans-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7676" lvl="1" marL="28707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652" lvl="2" marL="57415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27" lvl="3" marL="86122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5304" lvl="4" marL="114830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78" lvl="5" marL="143537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7954" lvl="6" marL="172245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931" lvl="7" marL="200953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0606" lvl="8" marL="229660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7676" lvl="1" marL="28707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652" lvl="2" marL="57415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27" lvl="3" marL="86122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5304" lvl="4" marL="114830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78" lvl="5" marL="143537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7954" lvl="6" marL="172245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931" lvl="7" marL="200953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0606" lvl="8" marL="229660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4175" y="685800"/>
            <a:ext cx="608965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7676" lvl="1" marL="28707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652" lvl="2" marL="57415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27" lvl="3" marL="86122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5304" lvl="4" marL="114830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78" lvl="5" marL="143537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7954" lvl="6" marL="172245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931" lvl="7" marL="200953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0606" lvl="8" marL="229660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7" name="Shape 77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000"/>
              <a:t>Over to my colleague Palash with the demos</a:t>
            </a:r>
            <a:endParaRPr sz="1000"/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54" name="Shape 25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000"/>
              <a:t>Over to my colleague Palash with the demos</a:t>
            </a:r>
            <a:endParaRPr sz="1000"/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000"/>
              <a:t>Over to my colleague Palash with the demos</a:t>
            </a:r>
            <a:endParaRPr sz="1000"/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000"/>
              <a:t>Over to my colleague Palash with the demos</a:t>
            </a:r>
            <a:endParaRPr sz="1000"/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000"/>
              <a:t>Over to my colleague Palash with the demos</a:t>
            </a:r>
            <a:endParaRPr sz="1000"/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lt - Reversed">
  <p:cSld name="Title Alt - Reversed">
    <p:bg>
      <p:bgPr>
        <a:solidFill>
          <a:schemeClr val="dk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hape 14"/>
          <p:cNvCxnSpPr/>
          <p:nvPr/>
        </p:nvCxnSpPr>
        <p:spPr>
          <a:xfrm>
            <a:off x="375047" y="4088278"/>
            <a:ext cx="8393906" cy="83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"/>
            <a:headEnd len="med" w="med" type="none"/>
            <a:tailEnd len="med" w="med" type="none"/>
          </a:ln>
        </p:spPr>
      </p:cxnSp>
      <p:pic>
        <p:nvPicPr>
          <p:cNvPr descr="TW_Logo_NoTag_wht.pdf" id="15" name="Shape 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2906" y="402208"/>
            <a:ext cx="2129409" cy="33007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>
            <p:ph type="title"/>
          </p:nvPr>
        </p:nvSpPr>
        <p:spPr>
          <a:xfrm>
            <a:off x="379512" y="1008872"/>
            <a:ext cx="8384977" cy="29830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6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7676" lvl="5" marL="287076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652" lvl="6" marL="574152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0327" lvl="7" marL="86122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5304" lvl="8" marL="1148304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75047" y="4243295"/>
            <a:ext cx="8393906" cy="603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0000"/>
              </a:lnSpc>
              <a:spcBef>
                <a:spcPts val="1507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■"/>
              <a:defRPr b="0" i="1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●"/>
              <a:defRPr b="0" i="1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11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-"/>
              <a:defRPr b="0" i="1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687471" y="4886828"/>
            <a:ext cx="188639" cy="154180"/>
          </a:xfrm>
          <a:prstGeom prst="rect">
            <a:avLst/>
          </a:prstGeom>
          <a:noFill/>
          <a:ln>
            <a:noFill/>
          </a:ln>
        </p:spPr>
        <p:txBody>
          <a:bodyPr anchorCtr="0" anchor="t" bIns="28700" lIns="57400" spcFirstLastPara="1" rIns="57400" wrap="square" tIns="28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Title">
  <p:cSld name="Blank with 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hape 60"/>
          <p:cNvCxnSpPr/>
          <p:nvPr/>
        </p:nvCxnSpPr>
        <p:spPr>
          <a:xfrm>
            <a:off x="1418705" y="745331"/>
            <a:ext cx="6314405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61" name="Shape 61"/>
          <p:cNvCxnSpPr/>
          <p:nvPr/>
        </p:nvCxnSpPr>
        <p:spPr>
          <a:xfrm>
            <a:off x="1418705" y="193563"/>
            <a:ext cx="6314405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339328" y="324000"/>
            <a:ext cx="8465344" cy="382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7676" lvl="5" marL="287076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652" lvl="6" marL="574152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0327" lvl="7" marL="86122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5304" lvl="8" marL="1148304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687471" y="4886828"/>
            <a:ext cx="188639" cy="154180"/>
          </a:xfrm>
          <a:prstGeom prst="rect">
            <a:avLst/>
          </a:prstGeom>
          <a:noFill/>
          <a:ln>
            <a:noFill/>
          </a:ln>
        </p:spPr>
        <p:txBody>
          <a:bodyPr anchorCtr="0" anchor="t" bIns="28700" lIns="57400" spcFirstLastPara="1" rIns="57400" wrap="square" tIns="28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2" type="sldNum"/>
          </p:nvPr>
        </p:nvSpPr>
        <p:spPr>
          <a:xfrm>
            <a:off x="8687471" y="4886828"/>
            <a:ext cx="188639" cy="154180"/>
          </a:xfrm>
          <a:prstGeom prst="rect">
            <a:avLst/>
          </a:prstGeom>
          <a:noFill/>
          <a:ln>
            <a:noFill/>
          </a:ln>
        </p:spPr>
        <p:txBody>
          <a:bodyPr anchorCtr="0" anchor="t" bIns="28700" lIns="57400" spcFirstLastPara="1" rIns="57400" wrap="square" tIns="28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osing">
  <p:cSld name="Closing">
    <p:bg>
      <p:bgPr>
        <a:solidFill>
          <a:schemeClr val="dk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hape 71"/>
          <p:cNvCxnSpPr/>
          <p:nvPr/>
        </p:nvCxnSpPr>
        <p:spPr>
          <a:xfrm>
            <a:off x="1839516" y="1689274"/>
            <a:ext cx="5472783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"/>
            <a:headEnd len="med" w="med" type="none"/>
            <a:tailEnd len="med" w="med" type="none"/>
          </a:ln>
        </p:spPr>
      </p:cxnSp>
      <p:pic>
        <p:nvPicPr>
          <p:cNvPr descr="TW_Logo_NoTag_wht.pdf" id="72" name="Shape 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7296" y="4464510"/>
            <a:ext cx="2129409" cy="33007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type="title"/>
          </p:nvPr>
        </p:nvSpPr>
        <p:spPr>
          <a:xfrm>
            <a:off x="267891" y="603312"/>
            <a:ext cx="8608219" cy="100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7676" lvl="5" marL="287076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652" lvl="6" marL="574152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0327" lvl="7" marL="86122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5304" lvl="8" marL="1148304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839516" y="1733682"/>
            <a:ext cx="5464969" cy="19426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b="0" i="1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b="0" i="1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erriweather Sans"/>
              <a:buNone/>
              <a:defRPr b="0" i="1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erriweather Sans"/>
              <a:buNone/>
              <a:defRPr b="0" i="1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erriweather Sans"/>
              <a:buNone/>
              <a:defRPr b="0" i="1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 marR="0" rtl="0" algn="l">
              <a:spcBef>
                <a:spcPts val="753"/>
              </a:spcBef>
              <a:spcAft>
                <a:spcPts val="0"/>
              </a:spcAft>
              <a:buClr>
                <a:schemeClr val="lt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 marR="0" rtl="0" algn="l">
              <a:spcBef>
                <a:spcPts val="753"/>
              </a:spcBef>
              <a:spcAft>
                <a:spcPts val="0"/>
              </a:spcAft>
              <a:buClr>
                <a:schemeClr val="lt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 marR="0" rtl="0" algn="l">
              <a:spcBef>
                <a:spcPts val="753"/>
              </a:spcBef>
              <a:spcAft>
                <a:spcPts val="0"/>
              </a:spcAft>
              <a:buClr>
                <a:schemeClr val="lt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 marR="0" rtl="0" algn="l">
              <a:spcBef>
                <a:spcPts val="753"/>
              </a:spcBef>
              <a:spcAft>
                <a:spcPts val="0"/>
              </a:spcAft>
              <a:buClr>
                <a:schemeClr val="lt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 flipH="1" rot="10800000">
            <a:off x="276820" y="629288"/>
            <a:ext cx="8599289" cy="83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267891" y="210833"/>
            <a:ext cx="8608219" cy="382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7676" lvl="5" marL="287076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652" lvl="6" marL="574152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0327" lvl="7" marL="86122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5304" lvl="8" marL="1148304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267891" y="750788"/>
            <a:ext cx="8608219" cy="4028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1507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■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687471" y="4886828"/>
            <a:ext cx="188639" cy="154180"/>
          </a:xfrm>
          <a:prstGeom prst="rect">
            <a:avLst/>
          </a:prstGeom>
          <a:noFill/>
          <a:ln>
            <a:noFill/>
          </a:ln>
        </p:spPr>
        <p:txBody>
          <a:bodyPr anchorCtr="0" anchor="t" bIns="28700" lIns="57400" spcFirstLastPara="1" rIns="57400" wrap="square" tIns="28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lt">
  <p:cSld name="Title 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375047" y="4088278"/>
            <a:ext cx="8393906" cy="83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pic>
        <p:nvPicPr>
          <p:cNvPr descr="TW_Logo_noTag_black.pdf" id="26" name="Shape 26"/>
          <p:cNvPicPr preferRelativeResize="0"/>
          <p:nvPr/>
        </p:nvPicPr>
        <p:blipFill rotWithShape="1">
          <a:blip r:embed="rId2">
            <a:alphaModFix/>
          </a:blip>
          <a:srcRect b="-18448" l="0" r="0" t="0"/>
          <a:stretch/>
        </p:blipFill>
        <p:spPr>
          <a:xfrm>
            <a:off x="377279" y="458434"/>
            <a:ext cx="1984921" cy="36513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/>
          <p:nvPr>
            <p:ph type="title"/>
          </p:nvPr>
        </p:nvSpPr>
        <p:spPr>
          <a:xfrm>
            <a:off x="379512" y="1008872"/>
            <a:ext cx="8384977" cy="29830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b="0" i="0" sz="6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7676" lvl="5" marL="287076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652" lvl="6" marL="574152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0327" lvl="7" marL="86122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5304" lvl="8" marL="1148304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75047" y="4243295"/>
            <a:ext cx="8393906" cy="603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1507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■"/>
              <a:defRPr b="0" i="1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●"/>
              <a:defRPr b="0" i="1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-"/>
              <a:defRPr b="0" i="1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687471" y="4886828"/>
            <a:ext cx="188639" cy="154180"/>
          </a:xfrm>
          <a:prstGeom prst="rect">
            <a:avLst/>
          </a:prstGeom>
          <a:noFill/>
          <a:ln>
            <a:noFill/>
          </a:ln>
        </p:spPr>
        <p:txBody>
          <a:bodyPr anchorCtr="0" anchor="t" bIns="28700" lIns="57400" spcFirstLastPara="1" rIns="57400" wrap="square" tIns="28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lt - Reversed">
  <p:cSld name="1_Title Alt - Reversed">
    <p:bg>
      <p:bgPr>
        <a:solidFill>
          <a:schemeClr val="dk2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79512" y="1008872"/>
            <a:ext cx="8384977" cy="2022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b="0" i="0" sz="4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7676" lvl="5" marL="287076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652" lvl="6" marL="574152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0327" lvl="7" marL="86122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5304" lvl="8" marL="1148304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87471" y="4886828"/>
            <a:ext cx="188639" cy="154180"/>
          </a:xfrm>
          <a:prstGeom prst="rect">
            <a:avLst/>
          </a:prstGeom>
          <a:noFill/>
          <a:ln>
            <a:noFill/>
          </a:ln>
        </p:spPr>
        <p:txBody>
          <a:bodyPr anchorCtr="0" anchor="t" bIns="28700" lIns="57400" spcFirstLastPara="1" rIns="57400" wrap="square" tIns="28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1464469" y="1357628"/>
            <a:ext cx="6215063" cy="2432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507"/>
              </a:spcBef>
              <a:spcAft>
                <a:spcPts val="0"/>
              </a:spcAft>
              <a:buClr>
                <a:srgbClr val="808184"/>
              </a:buClr>
              <a:buSzPts val="1400"/>
              <a:buFont typeface="Open Sans"/>
              <a:buNone/>
              <a:defRPr b="0" i="1" sz="24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08184"/>
              </a:buClr>
              <a:buSzPts val="1400"/>
              <a:buFont typeface="Open Sans"/>
              <a:buNone/>
              <a:defRPr b="0" i="1" sz="20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ctr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None/>
              <a:defRPr b="0" i="1" sz="18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ctr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 Sans"/>
              <a:buNone/>
              <a:defRPr b="0" i="1" sz="16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ctr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Sans"/>
              <a:buNone/>
              <a:defRPr b="0" i="1" sz="12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87471" y="4886828"/>
            <a:ext cx="188639" cy="154180"/>
          </a:xfrm>
          <a:prstGeom prst="rect">
            <a:avLst/>
          </a:prstGeom>
          <a:noFill/>
          <a:ln>
            <a:noFill/>
          </a:ln>
        </p:spPr>
        <p:txBody>
          <a:bodyPr anchorCtr="0" anchor="t" bIns="28700" lIns="57400" spcFirstLastPara="1" rIns="57400" wrap="square" tIns="28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39328" y="324000"/>
            <a:ext cx="8465344" cy="382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7676" lvl="5" marL="287076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652" lvl="6" marL="574152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0327" lvl="7" marL="86122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5304" lvl="8" marL="1148304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hape 38"/>
          <p:cNvCxnSpPr/>
          <p:nvPr/>
        </p:nvCxnSpPr>
        <p:spPr>
          <a:xfrm>
            <a:off x="866180" y="2171924"/>
            <a:ext cx="7420570" cy="83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9" name="Shape 39"/>
          <p:cNvCxnSpPr/>
          <p:nvPr/>
        </p:nvCxnSpPr>
        <p:spPr>
          <a:xfrm>
            <a:off x="861715" y="3357600"/>
            <a:ext cx="7428384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pic>
        <p:nvPicPr>
          <p:cNvPr descr="TW_Logo_noTag_black.pdf" id="40" name="Shape 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98520" y="419806"/>
            <a:ext cx="2346960" cy="36449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>
            <p:ph type="title"/>
          </p:nvPr>
        </p:nvSpPr>
        <p:spPr>
          <a:xfrm>
            <a:off x="267891" y="2332807"/>
            <a:ext cx="8608219" cy="100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7676" lvl="5" marL="287076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652" lvl="6" marL="574152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0327" lvl="7" marL="86122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5304" lvl="8" marL="1148304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1839516" y="3579652"/>
            <a:ext cx="5464969" cy="11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507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ctr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■"/>
              <a:defRPr b="0" i="1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ctr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●"/>
              <a:defRPr b="0" i="1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ctr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-"/>
              <a:defRPr b="0" i="1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2309821" y="1369676"/>
            <a:ext cx="4533070" cy="4822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80000"/>
              </a:lnSpc>
              <a:spcBef>
                <a:spcPts val="1507"/>
              </a:spcBef>
              <a:spcAft>
                <a:spcPts val="0"/>
              </a:spcAft>
              <a:buSzPts val="1400"/>
              <a:buNone/>
              <a:defRPr b="1" i="1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1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erriweather Sans"/>
              <a:buChar char="■"/>
              <a:defRPr b="0" i="1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erriweather Sans"/>
              <a:buChar char="●"/>
              <a:defRPr b="0" i="1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erriweather Sans"/>
              <a:buChar char="-"/>
              <a:defRPr b="0" i="1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ntent">
  <p:cSld name="1_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 flipH="1" rot="10800000">
            <a:off x="276820" y="629288"/>
            <a:ext cx="8599289" cy="83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67891" y="210833"/>
            <a:ext cx="8608219" cy="382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7676" lvl="5" marL="287076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652" lvl="6" marL="574152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0327" lvl="7" marL="86122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5304" lvl="8" marL="1148304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283456" y="750788"/>
            <a:ext cx="4181388" cy="4028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113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■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689495" y="750788"/>
            <a:ext cx="4181388" cy="4028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113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■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87471" y="4886828"/>
            <a:ext cx="188639" cy="154180"/>
          </a:xfrm>
          <a:prstGeom prst="rect">
            <a:avLst/>
          </a:prstGeom>
          <a:noFill/>
          <a:ln>
            <a:noFill/>
          </a:ln>
        </p:spPr>
        <p:txBody>
          <a:bodyPr anchorCtr="0" anchor="t" bIns="28700" lIns="57400" spcFirstLastPara="1" rIns="57400" wrap="square" tIns="28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ecklist">
  <p:cSld name="Checklis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hape 51"/>
          <p:cNvCxnSpPr/>
          <p:nvPr/>
        </p:nvCxnSpPr>
        <p:spPr>
          <a:xfrm flipH="1" rot="10800000">
            <a:off x="276820" y="629288"/>
            <a:ext cx="8599289" cy="83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52" name="Shape 52"/>
          <p:cNvSpPr txBox="1"/>
          <p:nvPr>
            <p:ph type="title"/>
          </p:nvPr>
        </p:nvSpPr>
        <p:spPr>
          <a:xfrm>
            <a:off x="267891" y="210833"/>
            <a:ext cx="8608219" cy="382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7676" lvl="5" marL="287076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652" lvl="6" marL="574152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0327" lvl="7" marL="86122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5304" lvl="8" marL="1148304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267891" y="750788"/>
            <a:ext cx="8608219" cy="4028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74650" lvl="0" marL="4572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2300"/>
              <a:buFont typeface="Noto Sans Symbols"/>
              <a:buChar char="◻"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74650" lvl="1" marL="9144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2300"/>
              <a:buFont typeface="Noto Sans Symbols"/>
              <a:buChar char="◻"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74650" lvl="2" marL="13716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2300"/>
              <a:buFont typeface="Noto Sans Symbols"/>
              <a:buChar char="◻"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74650" lvl="3" marL="18288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2300"/>
              <a:buFont typeface="Noto Sans Symbols"/>
              <a:buChar char="◻"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74650" lvl="4" marL="22860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2300"/>
              <a:buFont typeface="Noto Sans Symbols"/>
              <a:buChar char="◻"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687471" y="4886828"/>
            <a:ext cx="188639" cy="154180"/>
          </a:xfrm>
          <a:prstGeom prst="rect">
            <a:avLst/>
          </a:prstGeom>
          <a:noFill/>
          <a:ln>
            <a:noFill/>
          </a:ln>
        </p:spPr>
        <p:txBody>
          <a:bodyPr anchorCtr="0" anchor="t" bIns="28700" lIns="57400" spcFirstLastPara="1" rIns="57400" wrap="square" tIns="28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ng Form">
  <p:cSld name="Long Form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285750" y="241325"/>
            <a:ext cx="2214563" cy="3820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7676" lvl="5" marL="287076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652" lvl="6" marL="574152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0327" lvl="7" marL="86122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5304" lvl="8" marL="1148304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2669976" y="201104"/>
            <a:ext cx="6206133" cy="45784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507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■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erriweather Sans"/>
              <a:buChar char="●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1150" lvl="4" marL="22860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erriweather Sans"/>
              <a:buChar char="-"/>
              <a:defRPr b="0" i="0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687471" y="4886828"/>
            <a:ext cx="188639" cy="154180"/>
          </a:xfrm>
          <a:prstGeom prst="rect">
            <a:avLst/>
          </a:prstGeom>
          <a:noFill/>
          <a:ln>
            <a:noFill/>
          </a:ln>
        </p:spPr>
        <p:txBody>
          <a:bodyPr anchorCtr="0" anchor="t" bIns="28700" lIns="57400" spcFirstLastPara="1" rIns="57400" wrap="square" tIns="28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267891" y="210833"/>
            <a:ext cx="8608219" cy="382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7676" lvl="5" marL="287076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652" lvl="6" marL="574152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0327" lvl="7" marL="86122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5304" lvl="8" marL="1148304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267891" y="750788"/>
            <a:ext cx="8608219" cy="4028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1507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■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 Sans"/>
              <a:buChar char="-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687471" y="4886828"/>
            <a:ext cx="188639" cy="154180"/>
          </a:xfrm>
          <a:prstGeom prst="rect">
            <a:avLst/>
          </a:prstGeom>
          <a:noFill/>
          <a:ln>
            <a:noFill/>
          </a:ln>
        </p:spPr>
        <p:txBody>
          <a:bodyPr anchorCtr="0" anchor="t" bIns="28700" lIns="57400" spcFirstLastPara="1" rIns="57400" wrap="square" tIns="28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67891" y="210833"/>
            <a:ext cx="8608219" cy="382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7676" lvl="5" marL="287076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652" lvl="6" marL="574152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0327" lvl="7" marL="86122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5304" lvl="8" marL="1148304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67891" y="750788"/>
            <a:ext cx="8608219" cy="4028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1507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erriweather Sans"/>
              <a:buChar char="■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erriweather Sans"/>
              <a:buChar char="●"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erriweather Sans"/>
              <a:buChar char="-"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 marR="0" rtl="0" algn="l">
              <a:spcBef>
                <a:spcPts val="753"/>
              </a:spcBef>
              <a:spcAft>
                <a:spcPts val="0"/>
              </a:spcAft>
              <a:buClr>
                <a:schemeClr val="lt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 marR="0" rtl="0" algn="l">
              <a:spcBef>
                <a:spcPts val="753"/>
              </a:spcBef>
              <a:spcAft>
                <a:spcPts val="0"/>
              </a:spcAft>
              <a:buClr>
                <a:schemeClr val="lt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 marR="0" rtl="0" algn="l">
              <a:spcBef>
                <a:spcPts val="753"/>
              </a:spcBef>
              <a:spcAft>
                <a:spcPts val="0"/>
              </a:spcAft>
              <a:buClr>
                <a:schemeClr val="lt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 marR="0" rtl="0" algn="l">
              <a:spcBef>
                <a:spcPts val="753"/>
              </a:spcBef>
              <a:spcAft>
                <a:spcPts val="0"/>
              </a:spcAft>
              <a:buClr>
                <a:schemeClr val="lt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687471" y="4886828"/>
            <a:ext cx="188639" cy="154180"/>
          </a:xfrm>
          <a:prstGeom prst="rect">
            <a:avLst/>
          </a:prstGeom>
          <a:noFill/>
          <a:ln>
            <a:noFill/>
          </a:ln>
        </p:spPr>
        <p:txBody>
          <a:bodyPr anchorCtr="0" anchor="t" bIns="28700" lIns="57400" spcFirstLastPara="1" rIns="57400" wrap="square" tIns="28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33.png"/><Relationship Id="rId5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Relationship Id="rId5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Relationship Id="rId4" Type="http://schemas.openxmlformats.org/officeDocument/2006/relationships/image" Target="../media/image24.jpg"/><Relationship Id="rId5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Relationship Id="rId5" Type="http://schemas.openxmlformats.org/officeDocument/2006/relationships/image" Target="../media/image34.png"/><Relationship Id="rId6" Type="http://schemas.openxmlformats.org/officeDocument/2006/relationships/image" Target="../media/image3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milinda.pathirage.org/kappa-architecture.com/" TargetMode="External"/><Relationship Id="rId4" Type="http://schemas.openxmlformats.org/officeDocument/2006/relationships/hyperlink" Target="https://www.safaribooksonline.com/library/view/kafka-the-definitive/9781491936153/" TargetMode="External"/><Relationship Id="rId5" Type="http://schemas.openxmlformats.org/officeDocument/2006/relationships/hyperlink" Target="https://www.youtube.com/results?search_query=reactive+streams+akka" TargetMode="External"/><Relationship Id="rId6" Type="http://schemas.openxmlformats.org/officeDocument/2006/relationships/hyperlink" Target="https://en.wikipedia.org/wiki/Lambda_architecture" TargetMode="External"/><Relationship Id="rId7" Type="http://schemas.openxmlformats.org/officeDocument/2006/relationships/hyperlink" Target="https://stackoverflow.com/questions/29111549/where-do-apache-samza-and-apache-storm-differ-in-their-use-case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8.png"/><Relationship Id="rId6" Type="http://schemas.openxmlformats.org/officeDocument/2006/relationships/image" Target="../media/image15.png"/><Relationship Id="rId7" Type="http://schemas.openxmlformats.org/officeDocument/2006/relationships/image" Target="../media/image12.png"/><Relationship Id="rId8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genta.jpg" id="79" name="Shape 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697" y="5028"/>
            <a:ext cx="9144000" cy="514323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type="title"/>
          </p:nvPr>
        </p:nvSpPr>
        <p:spPr>
          <a:xfrm>
            <a:off x="1316325" y="996200"/>
            <a:ext cx="75597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-US"/>
              <a:t>Streaming Your Data</a:t>
            </a:r>
            <a:endParaRPr/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687471" y="4886828"/>
            <a:ext cx="188639" cy="154180"/>
          </a:xfrm>
          <a:prstGeom prst="rect">
            <a:avLst/>
          </a:prstGeom>
          <a:noFill/>
          <a:ln>
            <a:noFill/>
          </a:ln>
        </p:spPr>
        <p:txBody>
          <a:bodyPr anchorCtr="0" anchor="t" bIns="28700" lIns="57400" spcFirstLastPara="1" rIns="57400" wrap="square" tIns="28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1" sz="700" u="none" cap="none" strike="noStrike">
              <a:solidFill>
                <a:srgbClr val="80818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2" name="Shape 82"/>
          <p:cNvCxnSpPr/>
          <p:nvPr/>
        </p:nvCxnSpPr>
        <p:spPr>
          <a:xfrm>
            <a:off x="375047" y="4088278"/>
            <a:ext cx="8393906" cy="838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cxnSp>
      <p:pic>
        <p:nvPicPr>
          <p:cNvPr descr="TW_Logo_NoTag_wht.pdf" id="83" name="Shape 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906" y="402208"/>
            <a:ext cx="2129409" cy="33007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1374825" y="4212200"/>
            <a:ext cx="7364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Options in the wild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138450" y="4384875"/>
            <a:ext cx="7364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By -: Palash Chatterjee &amp; Atif Akhtar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2" type="sldNum"/>
          </p:nvPr>
        </p:nvSpPr>
        <p:spPr>
          <a:xfrm>
            <a:off x="8687471" y="4886828"/>
            <a:ext cx="188700" cy="154200"/>
          </a:xfrm>
          <a:prstGeom prst="rect">
            <a:avLst/>
          </a:prstGeom>
        </p:spPr>
        <p:txBody>
          <a:bodyPr anchorCtr="0" anchor="t" bIns="28700" lIns="57400" spcFirstLastPara="1" rIns="57400" wrap="square" tIns="28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Shape 197"/>
          <p:cNvSpPr txBox="1"/>
          <p:nvPr>
            <p:ph type="title"/>
          </p:nvPr>
        </p:nvSpPr>
        <p:spPr>
          <a:xfrm>
            <a:off x="267891" y="210833"/>
            <a:ext cx="86082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Flume vs. Kafka</a:t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267900" y="854925"/>
            <a:ext cx="8608200" cy="39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9" name="Shape 199"/>
          <p:cNvGraphicFramePr/>
          <p:nvPr/>
        </p:nvGraphicFramePr>
        <p:xfrm>
          <a:off x="451550" y="67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{689B329F-3E1E-4383-8CD4-3C9DF5807073}</a:tableStyleId>
              </a:tblPr>
              <a:tblGrid>
                <a:gridCol w="4120450"/>
                <a:gridCol w="4120450"/>
              </a:tblGrid>
              <a:tr h="6173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FLUME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KAFKA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</a:tr>
              <a:tr h="7447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Meant to collect data and put in one place (HDFS or HBase) - Built for Hadoop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General purpose - highly Scalable PUB Sub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</a:tr>
              <a:tr h="6173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Push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Pull - Handles spikes very well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</a:tr>
              <a:tr h="7447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Not dynamically scalable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Can add more Pub/Sub without restarting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</a:tr>
              <a:tr h="7447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Has more connectors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Has better community - Has connectors now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</a:tr>
              <a:tr h="744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guarantee about order of delivery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Order of delivery preserved within a partition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2" type="sldNum"/>
          </p:nvPr>
        </p:nvSpPr>
        <p:spPr>
          <a:xfrm>
            <a:off x="8687471" y="4886828"/>
            <a:ext cx="188700" cy="154200"/>
          </a:xfrm>
          <a:prstGeom prst="rect">
            <a:avLst/>
          </a:prstGeom>
        </p:spPr>
        <p:txBody>
          <a:bodyPr anchorCtr="0" anchor="t" bIns="28700" lIns="57400" spcFirstLastPara="1" rIns="57400" wrap="square" tIns="28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Shape 206"/>
          <p:cNvSpPr txBox="1"/>
          <p:nvPr>
            <p:ph type="title"/>
          </p:nvPr>
        </p:nvSpPr>
        <p:spPr>
          <a:xfrm>
            <a:off x="267891" y="210833"/>
            <a:ext cx="86082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Streaming</a:t>
            </a:r>
            <a:endParaRPr/>
          </a:p>
        </p:txBody>
      </p:sp>
      <p:pic>
        <p:nvPicPr>
          <p:cNvPr descr="spark-logo-trademark.png"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4875" y="77925"/>
            <a:ext cx="968400" cy="515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eaming-flow.png"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1" y="1587865"/>
            <a:ext cx="8839199" cy="1972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2" type="sldNum"/>
          </p:nvPr>
        </p:nvSpPr>
        <p:spPr>
          <a:xfrm>
            <a:off x="8687471" y="4886828"/>
            <a:ext cx="188700" cy="154200"/>
          </a:xfrm>
          <a:prstGeom prst="rect">
            <a:avLst/>
          </a:prstGeom>
        </p:spPr>
        <p:txBody>
          <a:bodyPr anchorCtr="0" anchor="t" bIns="28700" lIns="57400" spcFirstLastPara="1" rIns="57400" wrap="square" tIns="28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Shape 215"/>
          <p:cNvSpPr txBox="1"/>
          <p:nvPr>
            <p:ph type="title"/>
          </p:nvPr>
        </p:nvSpPr>
        <p:spPr>
          <a:xfrm>
            <a:off x="267891" y="210833"/>
            <a:ext cx="86082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Streaming</a:t>
            </a:r>
            <a:endParaRPr/>
          </a:p>
        </p:txBody>
      </p:sp>
      <p:pic>
        <p:nvPicPr>
          <p:cNvPr descr="streaming-dstream-window.png"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5433"/>
            <a:ext cx="8839200" cy="34503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ark-logo-trademark.png"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4875" y="77925"/>
            <a:ext cx="968400" cy="5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2" type="sldNum"/>
          </p:nvPr>
        </p:nvSpPr>
        <p:spPr>
          <a:xfrm>
            <a:off x="8687471" y="4886828"/>
            <a:ext cx="188700" cy="154200"/>
          </a:xfrm>
          <a:prstGeom prst="rect">
            <a:avLst/>
          </a:prstGeom>
        </p:spPr>
        <p:txBody>
          <a:bodyPr anchorCtr="0" anchor="t" bIns="28700" lIns="57400" spcFirstLastPara="1" rIns="57400" wrap="square" tIns="28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Shape 224"/>
          <p:cNvSpPr txBox="1"/>
          <p:nvPr>
            <p:ph type="title"/>
          </p:nvPr>
        </p:nvSpPr>
        <p:spPr>
          <a:xfrm>
            <a:off x="267891" y="210833"/>
            <a:ext cx="86082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Streaming</a:t>
            </a:r>
            <a:endParaRPr/>
          </a:p>
        </p:txBody>
      </p:sp>
      <p:pic>
        <p:nvPicPr>
          <p:cNvPr descr="check-box.png"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297" y="968457"/>
            <a:ext cx="554250" cy="55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/>
        </p:nvSpPr>
        <p:spPr>
          <a:xfrm>
            <a:off x="482650" y="1451100"/>
            <a:ext cx="3918000" cy="28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➔"/>
            </a:pPr>
            <a:r>
              <a:rPr lang="en-US">
                <a:solidFill>
                  <a:srgbClr val="33333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Windowed micro batching</a:t>
            </a:r>
            <a:endParaRPr>
              <a:solidFill>
                <a:srgbClr val="33333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➔"/>
            </a:pPr>
            <a:r>
              <a:rPr lang="en-US">
                <a:solidFill>
                  <a:srgbClr val="33333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Highly Scalable and Dynamic</a:t>
            </a:r>
            <a:endParaRPr>
              <a:solidFill>
                <a:srgbClr val="33333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➔"/>
            </a:pPr>
            <a:r>
              <a:rPr lang="en-US">
                <a:solidFill>
                  <a:srgbClr val="33333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Huge community and well tested</a:t>
            </a:r>
            <a:endParaRPr>
              <a:solidFill>
                <a:srgbClr val="33333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➔"/>
            </a:pPr>
            <a:r>
              <a:rPr lang="en-US">
                <a:solidFill>
                  <a:srgbClr val="33333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Huge library for ML/SQL/Analytics</a:t>
            </a:r>
            <a:endParaRPr>
              <a:solidFill>
                <a:srgbClr val="33333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➔"/>
            </a:pPr>
            <a:r>
              <a:rPr lang="en-US">
                <a:solidFill>
                  <a:srgbClr val="33333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Lot of third party tools directly integrate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wrong.png"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6449" y="1025064"/>
            <a:ext cx="441024" cy="44102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4836000" y="1408550"/>
            <a:ext cx="4040100" cy="31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➔"/>
            </a:pPr>
            <a:r>
              <a:rPr lang="en-US">
                <a:solidFill>
                  <a:srgbClr val="33333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No support for per event streaming</a:t>
            </a:r>
            <a:endParaRPr>
              <a:solidFill>
                <a:srgbClr val="33333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Open Sans"/>
              <a:buChar char="➔"/>
            </a:pPr>
            <a:r>
              <a:rPr lang="en-US">
                <a:solidFill>
                  <a:srgbClr val="33333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Very difficult to handle out of batch events</a:t>
            </a:r>
            <a:endParaRPr>
              <a:solidFill>
                <a:srgbClr val="33333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➔"/>
            </a:pPr>
            <a:r>
              <a:rPr lang="en-US">
                <a:solidFill>
                  <a:srgbClr val="33333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Micro batching introduces latency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park-logo-trademark.png" id="229" name="Shape 2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4875" y="77925"/>
            <a:ext cx="968400" cy="5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2" type="sldNum"/>
          </p:nvPr>
        </p:nvSpPr>
        <p:spPr>
          <a:xfrm>
            <a:off x="8687471" y="4886828"/>
            <a:ext cx="188700" cy="154200"/>
          </a:xfrm>
          <a:prstGeom prst="rect">
            <a:avLst/>
          </a:prstGeom>
        </p:spPr>
        <p:txBody>
          <a:bodyPr anchorCtr="0" anchor="t" bIns="28700" lIns="57400" spcFirstLastPara="1" rIns="57400" wrap="square" tIns="28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Shape 236"/>
          <p:cNvSpPr txBox="1"/>
          <p:nvPr>
            <p:ph type="title"/>
          </p:nvPr>
        </p:nvSpPr>
        <p:spPr>
          <a:xfrm>
            <a:off x="267891" y="210833"/>
            <a:ext cx="86082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Storm</a:t>
            </a:r>
            <a:endParaRPr/>
          </a:p>
        </p:txBody>
      </p:sp>
      <p:pic>
        <p:nvPicPr>
          <p:cNvPr descr="storm_logo_winner.png"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170" y="80700"/>
            <a:ext cx="1403630" cy="512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storm.apache.org/images/topology.png?w=240" id="238" name="Shape 2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864400"/>
            <a:ext cx="6065899" cy="355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2" type="sldNum"/>
          </p:nvPr>
        </p:nvSpPr>
        <p:spPr>
          <a:xfrm>
            <a:off x="8687471" y="4886828"/>
            <a:ext cx="188700" cy="154200"/>
          </a:xfrm>
          <a:prstGeom prst="rect">
            <a:avLst/>
          </a:prstGeom>
        </p:spPr>
        <p:txBody>
          <a:bodyPr anchorCtr="0" anchor="t" bIns="28700" lIns="57400" spcFirstLastPara="1" rIns="57400" wrap="square" tIns="28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Shape 245"/>
          <p:cNvSpPr txBox="1"/>
          <p:nvPr>
            <p:ph type="title"/>
          </p:nvPr>
        </p:nvSpPr>
        <p:spPr>
          <a:xfrm>
            <a:off x="267891" y="210833"/>
            <a:ext cx="86082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Storm/Heron</a:t>
            </a:r>
            <a:endParaRPr/>
          </a:p>
        </p:txBody>
      </p:sp>
      <p:pic>
        <p:nvPicPr>
          <p:cNvPr descr="storm_logo_winner.png"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170" y="80700"/>
            <a:ext cx="1403630" cy="512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-box.png" id="247" name="Shape 2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6297" y="968457"/>
            <a:ext cx="554250" cy="55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482650" y="1451100"/>
            <a:ext cx="3918000" cy="28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➔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Near real time processing</a:t>
            </a:r>
            <a:br>
              <a:rPr lang="en-US"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[micro-batching using Trident]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➔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No single point of failure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➔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At-least-once processing guarantee [exactly-once using Trident]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➔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Windowing support [using Trident]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wrong.png" id="249" name="Shape 2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6449" y="1025064"/>
            <a:ext cx="441024" cy="44102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 txBox="1"/>
          <p:nvPr/>
        </p:nvSpPr>
        <p:spPr>
          <a:xfrm>
            <a:off x="4836000" y="1408550"/>
            <a:ext cx="4040100" cy="31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➔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Little community support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➔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Not tied to Hadoop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2" type="sldNum"/>
          </p:nvPr>
        </p:nvSpPr>
        <p:spPr>
          <a:xfrm>
            <a:off x="8687471" y="4886828"/>
            <a:ext cx="188700" cy="154200"/>
          </a:xfrm>
          <a:prstGeom prst="rect">
            <a:avLst/>
          </a:prstGeom>
        </p:spPr>
        <p:txBody>
          <a:bodyPr anchorCtr="0" anchor="t" bIns="28700" lIns="57400" spcFirstLastPara="1" rIns="57400" wrap="square" tIns="28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7" name="Shape 257"/>
          <p:cNvSpPr txBox="1"/>
          <p:nvPr>
            <p:ph type="title"/>
          </p:nvPr>
        </p:nvSpPr>
        <p:spPr>
          <a:xfrm>
            <a:off x="267891" y="210833"/>
            <a:ext cx="86082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Apache Samza</a:t>
            </a:r>
            <a:endParaRPr/>
          </a:p>
        </p:txBody>
      </p:sp>
      <p:pic>
        <p:nvPicPr>
          <p:cNvPr descr="Samza_Logo.png"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8455" y="80701"/>
            <a:ext cx="1157645" cy="512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eamsearch-27.png" id="259" name="Shape 2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650" y="1242025"/>
            <a:ext cx="3552251" cy="266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ateful_job.png" id="260" name="Shape 2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8051" y="715583"/>
            <a:ext cx="2818698" cy="4250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2" type="sldNum"/>
          </p:nvPr>
        </p:nvSpPr>
        <p:spPr>
          <a:xfrm>
            <a:off x="8687471" y="4886828"/>
            <a:ext cx="188700" cy="154200"/>
          </a:xfrm>
          <a:prstGeom prst="rect">
            <a:avLst/>
          </a:prstGeom>
        </p:spPr>
        <p:txBody>
          <a:bodyPr anchorCtr="0" anchor="t" bIns="28700" lIns="57400" spcFirstLastPara="1" rIns="57400" wrap="square" tIns="28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Shape 267"/>
          <p:cNvSpPr txBox="1"/>
          <p:nvPr>
            <p:ph type="title"/>
          </p:nvPr>
        </p:nvSpPr>
        <p:spPr>
          <a:xfrm>
            <a:off x="267891" y="210833"/>
            <a:ext cx="86082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Apache Samza</a:t>
            </a:r>
            <a:endParaRPr/>
          </a:p>
        </p:txBody>
      </p:sp>
      <p:pic>
        <p:nvPicPr>
          <p:cNvPr descr="check-box.png"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297" y="968457"/>
            <a:ext cx="554250" cy="55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 txBox="1"/>
          <p:nvPr/>
        </p:nvSpPr>
        <p:spPr>
          <a:xfrm>
            <a:off x="482650" y="1451100"/>
            <a:ext cx="3918000" cy="28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➔"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Performs near real time - per event processing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➔"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Works on top of YARN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➔"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Lot of connectors for Hadoop tools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➔"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Stateful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wrong.png" id="270" name="Shape 2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6449" y="1025064"/>
            <a:ext cx="441024" cy="4410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4836000" y="1408550"/>
            <a:ext cx="4040100" cy="31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➔"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Tied into Hadoop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➔"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Topologies cannot be connected - everything needs to be written to Kafka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➔"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Fairly new and very small community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➔"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JVM Language only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amza_Logo.png" id="272" name="Shape 2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8455" y="80701"/>
            <a:ext cx="1157645" cy="51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2" type="sldNum"/>
          </p:nvPr>
        </p:nvSpPr>
        <p:spPr>
          <a:xfrm>
            <a:off x="8687471" y="4886828"/>
            <a:ext cx="188700" cy="154200"/>
          </a:xfrm>
          <a:prstGeom prst="rect">
            <a:avLst/>
          </a:prstGeom>
        </p:spPr>
        <p:txBody>
          <a:bodyPr anchorCtr="0" anchor="t" bIns="28700" lIns="57400" spcFirstLastPara="1" rIns="57400" wrap="square" tIns="28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Shape 279"/>
          <p:cNvSpPr txBox="1"/>
          <p:nvPr>
            <p:ph type="title"/>
          </p:nvPr>
        </p:nvSpPr>
        <p:spPr>
          <a:xfrm>
            <a:off x="267891" y="210833"/>
            <a:ext cx="86082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Akka Streams</a:t>
            </a:r>
            <a:endParaRPr/>
          </a:p>
        </p:txBody>
      </p:sp>
      <p:pic>
        <p:nvPicPr>
          <p:cNvPr descr="how-reactive-streams-akka-streams-change-the-jvm-ecosystem-59-638.jpg" id="280" name="Shape 280"/>
          <p:cNvPicPr preferRelativeResize="0"/>
          <p:nvPr/>
        </p:nvPicPr>
        <p:blipFill rotWithShape="1">
          <a:blip r:embed="rId3">
            <a:alphaModFix/>
          </a:blip>
          <a:srcRect b="14940" l="7620" r="11909" t="24497"/>
          <a:stretch/>
        </p:blipFill>
        <p:spPr>
          <a:xfrm>
            <a:off x="2078750" y="1724925"/>
            <a:ext cx="4555601" cy="257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2" type="sldNum"/>
          </p:nvPr>
        </p:nvSpPr>
        <p:spPr>
          <a:xfrm>
            <a:off x="8687471" y="4886828"/>
            <a:ext cx="188700" cy="154200"/>
          </a:xfrm>
          <a:prstGeom prst="rect">
            <a:avLst/>
          </a:prstGeom>
        </p:spPr>
        <p:txBody>
          <a:bodyPr anchorCtr="0" anchor="t" bIns="28700" lIns="57400" spcFirstLastPara="1" rIns="57400" wrap="square" tIns="28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Shape 287"/>
          <p:cNvSpPr txBox="1"/>
          <p:nvPr>
            <p:ph type="title"/>
          </p:nvPr>
        </p:nvSpPr>
        <p:spPr>
          <a:xfrm>
            <a:off x="267891" y="210833"/>
            <a:ext cx="86082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Akka Streams</a:t>
            </a:r>
            <a:endParaRPr/>
          </a:p>
        </p:txBody>
      </p:sp>
      <p:sp>
        <p:nvSpPr>
          <p:cNvPr id="288" name="Shape 288"/>
          <p:cNvSpPr txBox="1"/>
          <p:nvPr/>
        </p:nvSpPr>
        <p:spPr>
          <a:xfrm>
            <a:off x="417825" y="1424175"/>
            <a:ext cx="81402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>
                <a:solidFill>
                  <a:srgbClr val="D73A4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val</a:t>
            </a:r>
            <a:r>
              <a:rPr lang="en-US" sz="18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>
                <a:solidFill>
                  <a:srgbClr val="6F42C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fetchLinks</a:t>
            </a:r>
            <a:r>
              <a:rPr lang="en-US" sz="1800">
                <a:solidFill>
                  <a:srgbClr val="D73A4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-US" sz="18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>
                <a:solidFill>
                  <a:srgbClr val="6F42C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Flow</a:t>
            </a:r>
            <a:r>
              <a:rPr lang="en-US" sz="18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lang="en-US" sz="1800">
                <a:solidFill>
                  <a:srgbClr val="D73A4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String</a:t>
            </a:r>
            <a:r>
              <a:rPr lang="en-US" sz="18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800">
                <a:solidFill>
                  <a:srgbClr val="6F42C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Link</a:t>
            </a:r>
            <a:r>
              <a:rPr lang="en-US" sz="18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800">
                <a:solidFill>
                  <a:srgbClr val="D73A4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Unit</a:t>
            </a:r>
            <a:r>
              <a:rPr lang="en-US" sz="18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] </a:t>
            </a:r>
            <a:r>
              <a:rPr lang="en-US" sz="1800">
                <a:solidFill>
                  <a:srgbClr val="D73A4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=</a:t>
            </a:r>
            <a:endParaRPr sz="1800">
              <a:solidFill>
                <a:srgbClr val="D73A49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  </a:t>
            </a:r>
            <a:r>
              <a:rPr lang="en-US" sz="1800">
                <a:solidFill>
                  <a:srgbClr val="6F42C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Flow</a:t>
            </a:r>
            <a:r>
              <a:rPr lang="en-US" sz="18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</a:t>
            </a:r>
            <a:r>
              <a:rPr lang="en-US" sz="1800">
                <a:solidFill>
                  <a:srgbClr val="D73A4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String</a:t>
            </a:r>
            <a:r>
              <a:rPr lang="en-US" sz="18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]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      .via(throttle(redditAPIRate))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      .mapAsyncUnordered( subreddit </a:t>
            </a:r>
            <a:r>
              <a:rPr lang="en-US" sz="1800">
                <a:solidFill>
                  <a:srgbClr val="D73A4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=&gt;</a:t>
            </a:r>
            <a:r>
              <a:rPr lang="en-US" sz="18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>
                <a:solidFill>
                  <a:srgbClr val="6F42C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RedditAPI</a:t>
            </a:r>
            <a:r>
              <a:rPr lang="en-US" sz="18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.popularLinks(subreddit) )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2" type="sldNum"/>
          </p:nvPr>
        </p:nvSpPr>
        <p:spPr>
          <a:xfrm>
            <a:off x="8687471" y="4886828"/>
            <a:ext cx="188700" cy="154200"/>
          </a:xfrm>
          <a:prstGeom prst="rect">
            <a:avLst/>
          </a:prstGeom>
        </p:spPr>
        <p:txBody>
          <a:bodyPr anchorCtr="0" anchor="t" bIns="28700" lIns="57400" spcFirstLastPara="1" rIns="57400" wrap="square" tIns="28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267891" y="210833"/>
            <a:ext cx="86082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Current Landscape</a:t>
            </a:r>
            <a:endParaRPr/>
          </a:p>
        </p:txBody>
      </p:sp>
      <p:pic>
        <p:nvPicPr>
          <p:cNvPr descr="bigdatauniverse.pn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689" y="745433"/>
            <a:ext cx="6008622" cy="4250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2" type="sldNum"/>
          </p:nvPr>
        </p:nvSpPr>
        <p:spPr>
          <a:xfrm>
            <a:off x="8687471" y="4886828"/>
            <a:ext cx="188700" cy="154200"/>
          </a:xfrm>
          <a:prstGeom prst="rect">
            <a:avLst/>
          </a:prstGeom>
        </p:spPr>
        <p:txBody>
          <a:bodyPr anchorCtr="0" anchor="t" bIns="28700" lIns="57400" spcFirstLastPara="1" rIns="57400" wrap="square" tIns="28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5" name="Shape 295"/>
          <p:cNvSpPr txBox="1"/>
          <p:nvPr>
            <p:ph type="title"/>
          </p:nvPr>
        </p:nvSpPr>
        <p:spPr>
          <a:xfrm>
            <a:off x="267891" y="210833"/>
            <a:ext cx="86082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Akka Streams</a:t>
            </a:r>
            <a:endParaRPr/>
          </a:p>
        </p:txBody>
      </p:sp>
      <p:pic>
        <p:nvPicPr>
          <p:cNvPr descr="check-box.png"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297" y="968457"/>
            <a:ext cx="554250" cy="55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/>
        </p:nvSpPr>
        <p:spPr>
          <a:xfrm>
            <a:off x="482650" y="1451100"/>
            <a:ext cx="3918000" cy="28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➔"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Performs near real time - per event processing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➔"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Built with the use case of handling backpressure over single nodes.Reactive backpressure handling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➔"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Handles backpressure efficiently up to the OS level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➔"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Being used internally by the latest version of Spark Streaming to boost performance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wrong.png" id="298" name="Shape 2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6449" y="1025064"/>
            <a:ext cx="441024" cy="44102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 txBox="1"/>
          <p:nvPr/>
        </p:nvSpPr>
        <p:spPr>
          <a:xfrm>
            <a:off x="4836000" y="1408550"/>
            <a:ext cx="4040100" cy="31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➔"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 an alternative to Spark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➔"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Have to follow and respect Actor pattern everywhere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267891" y="210833"/>
            <a:ext cx="86082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 a glance</a:t>
            </a:r>
            <a:endParaRPr/>
          </a:p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8687471" y="4886828"/>
            <a:ext cx="188700" cy="154200"/>
          </a:xfrm>
          <a:prstGeom prst="rect">
            <a:avLst/>
          </a:prstGeom>
        </p:spPr>
        <p:txBody>
          <a:bodyPr anchorCtr="0" anchor="t" bIns="28700" lIns="57400" spcFirstLastPara="1" rIns="57400" wrap="square" tIns="28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tream-processing-blog-img16.png" id="307" name="Shape 3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850" y="1334883"/>
            <a:ext cx="6686550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 txBox="1"/>
          <p:nvPr/>
        </p:nvSpPr>
        <p:spPr>
          <a:xfrm>
            <a:off x="179075" y="4737875"/>
            <a:ext cx="82371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Source : https://mapr.com/blog/stream-processing-everywhere-what-use/</a:t>
            </a:r>
            <a:endParaRPr sz="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267891" y="210833"/>
            <a:ext cx="86082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 - Real Time Image Tagging</a:t>
            </a:r>
            <a:endParaRPr/>
          </a:p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8687471" y="4886828"/>
            <a:ext cx="188700" cy="154200"/>
          </a:xfrm>
          <a:prstGeom prst="rect">
            <a:avLst/>
          </a:prstGeom>
        </p:spPr>
        <p:txBody>
          <a:bodyPr anchorCtr="0" anchor="t" bIns="28700" lIns="57400" spcFirstLastPara="1" rIns="57400" wrap="square" tIns="28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Kafka-Topic-Partitioning.png"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800" y="1879543"/>
            <a:ext cx="1780450" cy="142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Shape 317"/>
          <p:cNvSpPr/>
          <p:nvPr/>
        </p:nvSpPr>
        <p:spPr>
          <a:xfrm rot="-5400000">
            <a:off x="5434650" y="2284288"/>
            <a:ext cx="351000" cy="382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 rot="-5400000">
            <a:off x="2938609" y="2284309"/>
            <a:ext cx="351000" cy="382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N_Nk4NMg4L3_1o8bj1eZR53rigiJXXkt34APyPBqb_gU3WmpCCyG5ArT69qkC80wNtuSHyUImM6R5fVpm_jWjSORekbJJkA=s688" id="319" name="Shape 319"/>
          <p:cNvPicPr preferRelativeResize="0"/>
          <p:nvPr/>
        </p:nvPicPr>
        <p:blipFill rotWithShape="1">
          <a:blip r:embed="rId4">
            <a:alphaModFix/>
          </a:blip>
          <a:srcRect b="7544" l="28432" r="28998" t="6233"/>
          <a:stretch/>
        </p:blipFill>
        <p:spPr>
          <a:xfrm>
            <a:off x="4053527" y="3015713"/>
            <a:ext cx="448500" cy="512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mza_Logo.png" id="320" name="Shape 3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8955" y="2184751"/>
            <a:ext cx="1157645" cy="512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afka-Topic-Partitioning.png"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450" y="1909405"/>
            <a:ext cx="1780450" cy="142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267891" y="210833"/>
            <a:ext cx="86082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 - Product And Per Interval Trends</a:t>
            </a:r>
            <a:endParaRPr/>
          </a:p>
        </p:txBody>
      </p:sp>
      <p:sp>
        <p:nvSpPr>
          <p:cNvPr id="328" name="Shape 328"/>
          <p:cNvSpPr txBox="1"/>
          <p:nvPr>
            <p:ph idx="12" type="sldNum"/>
          </p:nvPr>
        </p:nvSpPr>
        <p:spPr>
          <a:xfrm>
            <a:off x="8687471" y="4886828"/>
            <a:ext cx="188700" cy="154200"/>
          </a:xfrm>
          <a:prstGeom prst="rect">
            <a:avLst/>
          </a:prstGeom>
        </p:spPr>
        <p:txBody>
          <a:bodyPr anchorCtr="0" anchor="t" bIns="28700" lIns="57400" spcFirstLastPara="1" rIns="57400" wrap="square" tIns="28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Kafka-Topic-Partitioning.png"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350" y="1193118"/>
            <a:ext cx="1780450" cy="1421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eaming-arch.png" id="330" name="Shape 330"/>
          <p:cNvPicPr preferRelativeResize="0"/>
          <p:nvPr/>
        </p:nvPicPr>
        <p:blipFill rotWithShape="1">
          <a:blip r:embed="rId4">
            <a:alphaModFix/>
          </a:blip>
          <a:srcRect b="0" l="22101" r="24462" t="0"/>
          <a:stretch/>
        </p:blipFill>
        <p:spPr>
          <a:xfrm>
            <a:off x="3546525" y="1281450"/>
            <a:ext cx="1780450" cy="1245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EAAQAAAAAAAA1NAAAAJDNjNGFjOGVhLWQ0YjgtNDUxZi04OGJkLWM1NGIxMDFmYzQ2ZQ.png" id="331" name="Shape 3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2675" y="3806587"/>
            <a:ext cx="1780449" cy="861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doop-hdfs-post-1.jpg" id="332" name="Shape 332"/>
          <p:cNvPicPr preferRelativeResize="0"/>
          <p:nvPr/>
        </p:nvPicPr>
        <p:blipFill rotWithShape="1">
          <a:blip r:embed="rId6">
            <a:alphaModFix/>
          </a:blip>
          <a:srcRect b="33263" l="19813" r="21497" t="21503"/>
          <a:stretch/>
        </p:blipFill>
        <p:spPr>
          <a:xfrm>
            <a:off x="3750038" y="2776013"/>
            <a:ext cx="1197675" cy="4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Shape 333"/>
          <p:cNvSpPr/>
          <p:nvPr/>
        </p:nvSpPr>
        <p:spPr>
          <a:xfrm>
            <a:off x="4327400" y="2372475"/>
            <a:ext cx="351000" cy="382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 flipH="1" rot="10800000">
            <a:off x="3931375" y="2393825"/>
            <a:ext cx="351000" cy="382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4459263" y="3424363"/>
            <a:ext cx="351000" cy="382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/>
        </p:nvSpPr>
        <p:spPr>
          <a:xfrm flipH="1" rot="10800000">
            <a:off x="4063238" y="3445713"/>
            <a:ext cx="351000" cy="382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5804650" y="1445963"/>
            <a:ext cx="1902000" cy="916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6229450" y="1668475"/>
            <a:ext cx="14772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Reporting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267891" y="210833"/>
            <a:ext cx="86082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 and Good Reads</a:t>
            </a:r>
            <a:endParaRPr/>
          </a:p>
        </p:txBody>
      </p:sp>
      <p:sp>
        <p:nvSpPr>
          <p:cNvPr id="345" name="Shape 345"/>
          <p:cNvSpPr txBox="1"/>
          <p:nvPr>
            <p:ph idx="12" type="sldNum"/>
          </p:nvPr>
        </p:nvSpPr>
        <p:spPr>
          <a:xfrm>
            <a:off x="8687471" y="4886828"/>
            <a:ext cx="188700" cy="154200"/>
          </a:xfrm>
          <a:prstGeom prst="rect">
            <a:avLst/>
          </a:prstGeom>
        </p:spPr>
        <p:txBody>
          <a:bodyPr anchorCtr="0" anchor="t" bIns="28700" lIns="57400" spcFirstLastPara="1" rIns="57400" wrap="square" tIns="28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6" name="Shape 346"/>
          <p:cNvSpPr txBox="1"/>
          <p:nvPr/>
        </p:nvSpPr>
        <p:spPr>
          <a:xfrm>
            <a:off x="309600" y="831500"/>
            <a:ext cx="8500800" cy="4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1.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http://milinda.pathirage.org/kappa-architecture.com/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2.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https://www.safaribooksonline.com/library/view/kafka-the-definitive/9781491936153/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3.</a:t>
            </a:r>
            <a:r>
              <a:rPr lang="en-US" sz="1000" u="sng">
                <a:solidFill>
                  <a:schemeClr val="hlink"/>
                </a:solidFill>
                <a:hlinkClick r:id="rId5"/>
              </a:rPr>
              <a:t>https://www.youtube.com/results?search_query=reactive+streams+akka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4.</a:t>
            </a:r>
            <a:r>
              <a:rPr lang="en-US" sz="1000" u="sng">
                <a:solidFill>
                  <a:schemeClr val="hlink"/>
                </a:solidFill>
                <a:hlinkClick r:id="rId6"/>
              </a:rPr>
              <a:t>https://en.wikipedia.org/wiki/Lambda_architecture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5.</a:t>
            </a:r>
            <a:r>
              <a:rPr lang="en-US" sz="1000" u="sng">
                <a:solidFill>
                  <a:schemeClr val="hlink"/>
                </a:solidFill>
                <a:hlinkClick r:id="rId7"/>
              </a:rPr>
              <a:t>https://stackoverflow.com/questions/29111549/where-do-apache-samza-and-apache-storm-differ-in-their-use-cases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267891" y="210833"/>
            <a:ext cx="86082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267891" y="750788"/>
            <a:ext cx="8608200" cy="4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0898" lvl="0" marL="326948">
              <a:spcBef>
                <a:spcPts val="753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 txBox="1"/>
          <p:nvPr>
            <p:ph idx="12" type="sldNum"/>
          </p:nvPr>
        </p:nvSpPr>
        <p:spPr>
          <a:xfrm>
            <a:off x="8687471" y="4886828"/>
            <a:ext cx="188700" cy="154200"/>
          </a:xfrm>
          <a:prstGeom prst="rect">
            <a:avLst/>
          </a:prstGeom>
        </p:spPr>
        <p:txBody>
          <a:bodyPr anchorCtr="0" anchor="t" bIns="28700" lIns="57400" spcFirstLastPara="1" rIns="57400" wrap="square" tIns="28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agenta.jpg" id="355" name="Shape 3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697" y="5028"/>
            <a:ext cx="9144000" cy="51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Shape 356"/>
          <p:cNvSpPr txBox="1"/>
          <p:nvPr>
            <p:ph idx="12" type="sldNum"/>
          </p:nvPr>
        </p:nvSpPr>
        <p:spPr>
          <a:xfrm>
            <a:off x="8687471" y="4886828"/>
            <a:ext cx="1887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28700" lIns="57400" spcFirstLastPara="1" rIns="57400" wrap="square" tIns="28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700" u="none" cap="none" strike="noStrike">
                <a:solidFill>
                  <a:srgbClr val="808184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1" sz="700" u="none" cap="none" strike="noStrike">
              <a:solidFill>
                <a:srgbClr val="80818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1553050" y="1568200"/>
            <a:ext cx="6128700" cy="18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  <a:endParaRPr sz="7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375466" y="772412"/>
            <a:ext cx="86082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687471" y="4886828"/>
            <a:ext cx="188700" cy="154200"/>
          </a:xfrm>
          <a:prstGeom prst="rect">
            <a:avLst/>
          </a:prstGeom>
        </p:spPr>
        <p:txBody>
          <a:bodyPr anchorCtr="0" anchor="t" bIns="28700" lIns="57400" spcFirstLastPara="1" rIns="57400" wrap="square" tIns="28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267891" y="210833"/>
            <a:ext cx="86082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Stream</a:t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267900" y="854925"/>
            <a:ext cx="8608200" cy="39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Abstraction representing and unbounded data set - one that is infinite in its definition and ever growing. Ordered and immutable in nature.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267891" y="210833"/>
            <a:ext cx="86082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different types of options available out there?</a:t>
            </a:r>
            <a:endParaRPr/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687471" y="4886828"/>
            <a:ext cx="188700" cy="154200"/>
          </a:xfrm>
          <a:prstGeom prst="rect">
            <a:avLst/>
          </a:prstGeom>
        </p:spPr>
        <p:txBody>
          <a:bodyPr anchorCtr="0" anchor="t" bIns="28700" lIns="57400" spcFirstLastPara="1" rIns="57400" wrap="square" tIns="28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roadcast.png"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437112" y="1783900"/>
            <a:ext cx="1226676" cy="1226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6018900" y="3010575"/>
            <a:ext cx="20631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Real time processing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fast-forward.png"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8655" y="1783860"/>
            <a:ext cx="1226700" cy="122677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3454250" y="3010575"/>
            <a:ext cx="22524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Near real time processing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mingle-your-card-wall.png" id="113" name="Shape 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6850" y="1837201"/>
            <a:ext cx="1120050" cy="112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1020675" y="3010575"/>
            <a:ext cx="22524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Micro-batching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267891" y="210833"/>
            <a:ext cx="86082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Stream Processing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267891" y="750788"/>
            <a:ext cx="8608200" cy="4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0898" lvl="0" marL="326948" rtl="0">
              <a:spcBef>
                <a:spcPts val="753"/>
              </a:spcBef>
              <a:spcAft>
                <a:spcPts val="0"/>
              </a:spcAft>
              <a:buNone/>
            </a:pPr>
            <a:r>
              <a:rPr lang="en-US"/>
              <a:t>Event Stream</a:t>
            </a:r>
            <a:endParaRPr/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687471" y="4886828"/>
            <a:ext cx="188700" cy="154200"/>
          </a:xfrm>
          <a:prstGeom prst="rect">
            <a:avLst/>
          </a:prstGeom>
        </p:spPr>
        <p:txBody>
          <a:bodyPr anchorCtr="0" anchor="t" bIns="28700" lIns="57400" spcFirstLastPara="1" rIns="57400" wrap="square" tIns="28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3" name="Shape 123"/>
          <p:cNvGrpSpPr/>
          <p:nvPr/>
        </p:nvGrpSpPr>
        <p:grpSpPr>
          <a:xfrm>
            <a:off x="1003876" y="2573774"/>
            <a:ext cx="1918549" cy="1568112"/>
            <a:chOff x="999376" y="1573313"/>
            <a:chExt cx="1918549" cy="1568112"/>
          </a:xfrm>
        </p:grpSpPr>
        <p:sp>
          <p:nvSpPr>
            <p:cNvPr id="124" name="Shape 124"/>
            <p:cNvSpPr txBox="1"/>
            <p:nvPr/>
          </p:nvSpPr>
          <p:spPr>
            <a:xfrm>
              <a:off x="999376" y="1573313"/>
              <a:ext cx="1229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ts val="1100"/>
                <a:buNone/>
              </a:pPr>
              <a:r>
                <a:rPr lang="en-US" sz="800">
                  <a:solidFill>
                    <a:srgbClr val="DB4437"/>
                  </a:solidFill>
                  <a:latin typeface="Roboto"/>
                  <a:ea typeface="Roboto"/>
                  <a:cs typeface="Roboto"/>
                  <a:sym typeface="Roboto"/>
                </a:rPr>
                <a:t>Transformation F(x)</a:t>
              </a:r>
              <a:endParaRPr sz="800">
                <a:solidFill>
                  <a:srgbClr val="DB443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Shape 125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DB4437"/>
                  </a:solidFill>
                  <a:latin typeface="Roboto"/>
                  <a:ea typeface="Roboto"/>
                  <a:cs typeface="Roboto"/>
                  <a:sym typeface="Roboto"/>
                </a:rPr>
                <a:t>Input Stream</a:t>
              </a:r>
              <a:endParaRPr b="1" sz="1000">
                <a:solidFill>
                  <a:srgbClr val="DB443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6" name="Shape 126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DB443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" name="Shape 12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B4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999999"/>
                  </a:solidFill>
                </a:rPr>
                <a:t>  </a:t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53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2796474" y="2574476"/>
            <a:ext cx="1834900" cy="1029835"/>
            <a:chOff x="1083025" y="1574014"/>
            <a:chExt cx="1834900" cy="1029835"/>
          </a:xfrm>
        </p:grpSpPr>
        <p:sp>
          <p:nvSpPr>
            <p:cNvPr id="130" name="Shape 130"/>
            <p:cNvSpPr txBox="1"/>
            <p:nvPr/>
          </p:nvSpPr>
          <p:spPr>
            <a:xfrm>
              <a:off x="1083028" y="1574014"/>
              <a:ext cx="11457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ts val="1100"/>
                <a:buNone/>
              </a:pPr>
              <a:r>
                <a:rPr lang="en-US" sz="800">
                  <a:solidFill>
                    <a:srgbClr val="DB4437"/>
                  </a:solidFill>
                  <a:latin typeface="Roboto"/>
                  <a:ea typeface="Roboto"/>
                  <a:cs typeface="Roboto"/>
                  <a:sym typeface="Roboto"/>
                </a:rPr>
                <a:t>Transformation G(x)</a:t>
              </a:r>
              <a:endParaRPr sz="800">
                <a:solidFill>
                  <a:srgbClr val="DB443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1" name="Shape 131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DB443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2" name="Shape 132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B4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999999"/>
                  </a:solidFill>
                </a:rPr>
                <a:t>  </a:t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53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</p:grpSp>
      <p:grpSp>
        <p:nvGrpSpPr>
          <p:cNvPr id="134" name="Shape 134"/>
          <p:cNvGrpSpPr/>
          <p:nvPr/>
        </p:nvGrpSpPr>
        <p:grpSpPr>
          <a:xfrm>
            <a:off x="6221583" y="2573764"/>
            <a:ext cx="1834900" cy="2315200"/>
            <a:chOff x="1083025" y="1574025"/>
            <a:chExt cx="1834900" cy="2315200"/>
          </a:xfrm>
        </p:grpSpPr>
        <p:sp>
          <p:nvSpPr>
            <p:cNvPr id="135" name="Shape 135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ts val="1100"/>
                <a:buNone/>
              </a:pPr>
              <a:r>
                <a:t/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Shape 136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Output Stream</a:t>
              </a:r>
              <a:endParaRPr b="1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Shape 137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8" name="Shape 13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9" name="Shape 13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999999"/>
                  </a:solidFill>
                </a:rPr>
                <a:t>  </a:t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</p:grpSp>
      <p:grpSp>
        <p:nvGrpSpPr>
          <p:cNvPr id="141" name="Shape 141"/>
          <p:cNvGrpSpPr/>
          <p:nvPr/>
        </p:nvGrpSpPr>
        <p:grpSpPr>
          <a:xfrm>
            <a:off x="4508319" y="2695171"/>
            <a:ext cx="1834900" cy="1446004"/>
            <a:chOff x="1083025" y="1695421"/>
            <a:chExt cx="1834900" cy="1446004"/>
          </a:xfrm>
        </p:grpSpPr>
        <p:sp>
          <p:nvSpPr>
            <p:cNvPr id="142" name="Shape 142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3" name="Shape 14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4" name="Shape 144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999999"/>
                  </a:solidFill>
                </a:rPr>
                <a:t>  </a:t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9999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2" type="sldNum"/>
          </p:nvPr>
        </p:nvSpPr>
        <p:spPr>
          <a:xfrm>
            <a:off x="8687471" y="4886828"/>
            <a:ext cx="188700" cy="154200"/>
          </a:xfrm>
          <a:prstGeom prst="rect">
            <a:avLst/>
          </a:prstGeom>
        </p:spPr>
        <p:txBody>
          <a:bodyPr anchorCtr="0" anchor="t" bIns="28700" lIns="57400" spcFirstLastPara="1" rIns="57400" wrap="square" tIns="28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Shape 152"/>
          <p:cNvSpPr txBox="1"/>
          <p:nvPr>
            <p:ph type="title"/>
          </p:nvPr>
        </p:nvSpPr>
        <p:spPr>
          <a:xfrm>
            <a:off x="267891" y="210833"/>
            <a:ext cx="86082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Things to keep in mind</a:t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267900" y="854925"/>
            <a:ext cx="8608200" cy="39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Open Sans"/>
              <a:buAutoNum type="alphaLcPeriod"/>
            </a:pP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Time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Open Sans"/>
              <a:buAutoNum type="romanLcPeriod"/>
            </a:pP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Event time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Open Sans"/>
              <a:buAutoNum type="romanLcPeriod"/>
            </a:pP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Log append time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Open Sans"/>
              <a:buAutoNum type="romanLcPeriod"/>
            </a:pP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Processing time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Open Sans"/>
              <a:buAutoNum type="alphaLcPeriod"/>
            </a:pP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State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Open Sans"/>
              <a:buAutoNum type="romanLcPeriod"/>
            </a:pP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Local or internal state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Open Sans"/>
              <a:buAutoNum type="romanLcPeriod"/>
            </a:pP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External state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Open Sans"/>
              <a:buAutoNum type="alphaLcPeriod"/>
            </a:pP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Processing Time Window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Open Sans"/>
              <a:buAutoNum type="alphaLcPeriod"/>
            </a:pP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Restartability/Fault tolerance and Reprocessing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Open Sans"/>
              <a:buAutoNum type="alphaLcPeriod"/>
            </a:pP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Out of sequence events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2" type="sldNum"/>
          </p:nvPr>
        </p:nvSpPr>
        <p:spPr>
          <a:xfrm>
            <a:off x="8687471" y="4886828"/>
            <a:ext cx="188700" cy="154200"/>
          </a:xfrm>
          <a:prstGeom prst="rect">
            <a:avLst/>
          </a:prstGeom>
        </p:spPr>
        <p:txBody>
          <a:bodyPr anchorCtr="0" anchor="t" bIns="28700" lIns="57400" spcFirstLastPara="1" rIns="57400" wrap="square" tIns="28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Shape 160"/>
          <p:cNvSpPr txBox="1"/>
          <p:nvPr>
            <p:ph type="title"/>
          </p:nvPr>
        </p:nvSpPr>
        <p:spPr>
          <a:xfrm>
            <a:off x="267891" y="210833"/>
            <a:ext cx="86082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Cases for Streaming</a:t>
            </a:r>
            <a:endParaRPr/>
          </a:p>
        </p:txBody>
      </p:sp>
      <p:pic>
        <p:nvPicPr>
          <p:cNvPr descr="data-1.png"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099" y="1228075"/>
            <a:ext cx="1050450" cy="1050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.png"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6775" y="1228081"/>
            <a:ext cx="1050450" cy="1050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.png" id="163" name="Shape 1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2451" y="1228081"/>
            <a:ext cx="1050450" cy="1050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-2.png" id="164" name="Shape 1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1101" y="3225875"/>
            <a:ext cx="1050450" cy="105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768725" y="2278525"/>
            <a:ext cx="1675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Stock Market Analysis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3734400" y="2278525"/>
            <a:ext cx="1675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IoT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6700075" y="2278525"/>
            <a:ext cx="1675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Log Monitoring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768725" y="4323725"/>
            <a:ext cx="1675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Business Analysis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group-of-things.png" id="169" name="Shape 1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46776" y="3225875"/>
            <a:ext cx="1050450" cy="105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3734400" y="4400400"/>
            <a:ext cx="1675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Complex Event Processing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notebook-computer.png" id="171" name="Shape 17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54550" y="2957474"/>
            <a:ext cx="1366250" cy="13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6700075" y="4400400"/>
            <a:ext cx="16752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Clickstream Analysis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2" type="sldNum"/>
          </p:nvPr>
        </p:nvSpPr>
        <p:spPr>
          <a:xfrm>
            <a:off x="8687471" y="4886828"/>
            <a:ext cx="188700" cy="154200"/>
          </a:xfrm>
          <a:prstGeom prst="rect">
            <a:avLst/>
          </a:prstGeom>
        </p:spPr>
        <p:txBody>
          <a:bodyPr anchorCtr="0" anchor="t" bIns="28700" lIns="57400" spcFirstLastPara="1" rIns="57400" wrap="square" tIns="28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Shape 179"/>
          <p:cNvSpPr txBox="1"/>
          <p:nvPr>
            <p:ph type="title"/>
          </p:nvPr>
        </p:nvSpPr>
        <p:spPr>
          <a:xfrm>
            <a:off x="267891" y="210833"/>
            <a:ext cx="86082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Kafka</a:t>
            </a:r>
            <a:endParaRPr/>
          </a:p>
        </p:txBody>
      </p:sp>
      <p:pic>
        <p:nvPicPr>
          <p:cNvPr descr="5648a9e9-kafka-arch.png"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169188"/>
            <a:ext cx="5715000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ache-kafka.png" id="181" name="Shape 181"/>
          <p:cNvPicPr preferRelativeResize="0"/>
          <p:nvPr/>
        </p:nvPicPr>
        <p:blipFill rotWithShape="1">
          <a:blip r:embed="rId4">
            <a:alphaModFix/>
          </a:blip>
          <a:srcRect b="27555" l="0" r="0" t="21819"/>
          <a:stretch/>
        </p:blipFill>
        <p:spPr>
          <a:xfrm>
            <a:off x="7886600" y="119850"/>
            <a:ext cx="934599" cy="4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2" type="sldNum"/>
          </p:nvPr>
        </p:nvSpPr>
        <p:spPr>
          <a:xfrm>
            <a:off x="8687471" y="4886828"/>
            <a:ext cx="188700" cy="154200"/>
          </a:xfrm>
          <a:prstGeom prst="rect">
            <a:avLst/>
          </a:prstGeom>
        </p:spPr>
        <p:txBody>
          <a:bodyPr anchorCtr="0" anchor="t" bIns="28700" lIns="57400" spcFirstLastPara="1" rIns="57400" wrap="square" tIns="28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Shape 188"/>
          <p:cNvSpPr txBox="1"/>
          <p:nvPr>
            <p:ph type="title"/>
          </p:nvPr>
        </p:nvSpPr>
        <p:spPr>
          <a:xfrm>
            <a:off x="267891" y="210833"/>
            <a:ext cx="8608200" cy="3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Flume</a:t>
            </a:r>
            <a:endParaRPr/>
          </a:p>
        </p:txBody>
      </p:sp>
      <p:pic>
        <p:nvPicPr>
          <p:cNvPr descr="UserGuide_image00.png"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0" y="1521613"/>
            <a:ext cx="59055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ume-logo.png"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3075" y="56776"/>
            <a:ext cx="593025" cy="5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w-ppt-Wide-template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w-ppt-Wide-template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