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6" name="Shape 2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big data</a:t>
            </a:r>
            <a:endParaRPr/>
          </a:p>
          <a:p>
            <a:pPr indent="0" lvl="0" marL="0" rtl="0">
              <a:spcBef>
                <a:spcPts val="0"/>
              </a:spcBef>
              <a:spcAft>
                <a:spcPts val="0"/>
              </a:spcAft>
              <a:buNone/>
            </a:pPr>
            <a:r>
              <a:rPr lang="en"/>
              <a:t>-Problem back then</a:t>
            </a:r>
            <a:endParaRPr/>
          </a:p>
          <a:p>
            <a:pPr indent="0" lvl="0" marL="0">
              <a:spcBef>
                <a:spcPts val="0"/>
              </a:spcBef>
              <a:spcAft>
                <a:spcPts val="0"/>
              </a:spcAft>
              <a:buNone/>
            </a:pPr>
            <a:r>
              <a:rPr lang="en"/>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500">
                <a:solidFill>
                  <a:schemeClr val="dk1"/>
                </a:solidFill>
                <a:highlight>
                  <a:srgbClr val="FFFFFF"/>
                </a:highlight>
              </a:rPr>
              <a:t>he Spark project stack currently is comprised of Spark Core and four libraries that are optimized to address the requirements of four different use cases. Individual applications will typically require Spark Core and at least one of these libraries. Spark's flexibility and power become most apparent in applications that require the combination of two or more of these libraries on top of Spark 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500">
                <a:solidFill>
                  <a:schemeClr val="dk1"/>
                </a:solidFill>
                <a:highlight>
                  <a:srgbClr val="FFFFFF"/>
                </a:highlight>
              </a:rPr>
              <a:t>The Resilient Distributed Dataset is a concept at the heart of Spark. It is designed to support in-memory data storage, distributed across a cluster in a manner that is demonstrably both fault-tolerant and efficient. Fault-tolerance is achieved, in part, by tracking the lineage of transformations applied to coarse-grained sets of data. Efficiency is achieved through parallelization of processing across multiple nodes in the cluster, and minimization of data replication between those nodes. Once data is loaded into an RDD, two basic types of operation can be carried out:</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http://www.infoq.com/articles/apache-spark-sql</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8" name="Shape 5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2" name="Shape 62"/>
        <p:cNvGrpSpPr/>
        <p:nvPr/>
      </p:nvGrpSpPr>
      <p:grpSpPr>
        <a:xfrm>
          <a:off x="0" y="0"/>
          <a:ext cx="0" cy="0"/>
          <a:chOff x="0" y="0"/>
          <a:chExt cx="0" cy="0"/>
        </a:xfrm>
      </p:grpSpPr>
      <p:sp>
        <p:nvSpPr>
          <p:cNvPr id="63" name="Shape 6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4" name="Shape 6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5" name="Shape 6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0" name="Shape 70"/>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Shape 7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3" name="Shape 83"/>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2" name="Shape 9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1" name="Shape 101"/>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5" name="Shape 115"/>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1" name="Shape 121"/>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0000"/>
              </a:lnSpc>
              <a:spcBef>
                <a:spcPts val="0"/>
              </a:spcBef>
              <a:spcAft>
                <a:spcPts val="0"/>
              </a:spcAft>
              <a:buNone/>
            </a:pPr>
            <a:r>
              <a:rPr b="1" lang="en" sz="3800">
                <a:highlight>
                  <a:srgbClr val="FFFFFF"/>
                </a:highlight>
                <a:latin typeface="Verdana"/>
                <a:ea typeface="Verdana"/>
                <a:cs typeface="Verdana"/>
                <a:sym typeface="Verdana"/>
              </a:rPr>
              <a:t>Igniting the Spark, </a:t>
            </a:r>
            <a:endParaRPr b="1" sz="3800">
              <a:highlight>
                <a:srgbClr val="FFFFFF"/>
              </a:highlight>
              <a:latin typeface="Verdana"/>
              <a:ea typeface="Verdana"/>
              <a:cs typeface="Verdana"/>
              <a:sym typeface="Verdana"/>
            </a:endParaRPr>
          </a:p>
          <a:p>
            <a:pPr indent="0" lvl="0" marL="0" rtl="0" algn="l">
              <a:lnSpc>
                <a:spcPct val="110000"/>
              </a:lnSpc>
              <a:spcBef>
                <a:spcPts val="0"/>
              </a:spcBef>
              <a:spcAft>
                <a:spcPts val="0"/>
              </a:spcAft>
              <a:buNone/>
            </a:pPr>
            <a:r>
              <a:rPr b="1" lang="en" sz="3800">
                <a:highlight>
                  <a:srgbClr val="FFFFFF"/>
                </a:highlight>
                <a:latin typeface="Verdana"/>
                <a:ea typeface="Verdana"/>
                <a:cs typeface="Verdana"/>
                <a:sym typeface="Verdana"/>
              </a:rPr>
              <a:t>For the Love of Big Data</a:t>
            </a:r>
            <a:endParaRPr b="1" sz="3800">
              <a:latin typeface="Verdana"/>
              <a:ea typeface="Verdana"/>
              <a:cs typeface="Verdana"/>
              <a:sym typeface="Verdana"/>
            </a:endParaRPr>
          </a:p>
        </p:txBody>
      </p:sp>
      <p:sp>
        <p:nvSpPr>
          <p:cNvPr id="130" name="Shape 1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dk1"/>
                </a:solidFill>
                <a:latin typeface="Verdana"/>
                <a:ea typeface="Verdana"/>
                <a:cs typeface="Verdana"/>
                <a:sym typeface="Verdana"/>
              </a:rPr>
              <a:t>ThoughtWorks Gurgaon</a:t>
            </a:r>
            <a:endParaRPr sz="2400">
              <a:latin typeface="Verdana"/>
              <a:ea typeface="Verdana"/>
              <a:cs typeface="Verdana"/>
              <a:sym typeface="Verdana"/>
            </a:endParaRPr>
          </a:p>
        </p:txBody>
      </p:sp>
      <p:sp>
        <p:nvSpPr>
          <p:cNvPr id="131" name="Shape 131"/>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GeekNight_Gurgaon.png" id="132" name="Shape 132"/>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33" name="Shape 133"/>
          <p:cNvSpPr txBox="1"/>
          <p:nvPr/>
        </p:nvSpPr>
        <p:spPr>
          <a:xfrm>
            <a:off x="0" y="3930700"/>
            <a:ext cx="2431800" cy="61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By</a:t>
            </a:r>
            <a:endParaRPr/>
          </a:p>
          <a:p>
            <a:pPr indent="0" lvl="0" marL="0" rtl="0">
              <a:spcBef>
                <a:spcPts val="0"/>
              </a:spcBef>
              <a:spcAft>
                <a:spcPts val="0"/>
              </a:spcAft>
              <a:buNone/>
            </a:pPr>
            <a:r>
              <a:rPr lang="en"/>
              <a:t>Achal Aggarwal &amp;</a:t>
            </a:r>
            <a:endParaRPr/>
          </a:p>
          <a:p>
            <a:pPr indent="0" lvl="0" marL="0">
              <a:spcBef>
                <a:spcPts val="0"/>
              </a:spcBef>
              <a:spcAft>
                <a:spcPts val="0"/>
              </a:spcAft>
              <a:buNone/>
            </a:pPr>
            <a:r>
              <a:rPr lang="en"/>
              <a:t>Syed Atif Akhtar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basic_flow (1).jpg" id="208" name="Shape 208"/>
          <p:cNvPicPr preferRelativeResize="0"/>
          <p:nvPr>
            <p:ph idx="1" type="body"/>
          </p:nvPr>
        </p:nvPicPr>
        <p:blipFill rotWithShape="1">
          <a:blip r:embed="rId3">
            <a:alphaModFix/>
          </a:blip>
          <a:srcRect b="-24205" l="0" r="0" t="-24205"/>
          <a:stretch/>
        </p:blipFill>
        <p:spPr>
          <a:xfrm>
            <a:off x="457200" y="909138"/>
            <a:ext cx="8229600" cy="3756900"/>
          </a:xfrm>
          <a:prstGeom prst="rect">
            <a:avLst/>
          </a:prstGeom>
          <a:noFill/>
          <a:ln>
            <a:noFill/>
          </a:ln>
        </p:spPr>
      </p:pic>
      <p:sp>
        <p:nvSpPr>
          <p:cNvPr id="209" name="Shape 209"/>
          <p:cNvSpPr txBox="1"/>
          <p:nvPr>
            <p:ph idx="4294967295"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Arial"/>
                <a:ea typeface="Arial"/>
                <a:cs typeface="Arial"/>
                <a:sym typeface="Arial"/>
              </a:rPr>
              <a:t>Dig Deeper..</a:t>
            </a:r>
            <a:endParaRPr sz="2800">
              <a:latin typeface="Arial"/>
              <a:ea typeface="Arial"/>
              <a:cs typeface="Arial"/>
              <a:sym typeface="Arial"/>
            </a:endParaRPr>
          </a:p>
        </p:txBody>
      </p:sp>
      <p:sp>
        <p:nvSpPr>
          <p:cNvPr id="210" name="Shape 210"/>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GeekNight_Gurgaon.png" id="211" name="Shape 211"/>
          <p:cNvPicPr preferRelativeResize="0"/>
          <p:nvPr/>
        </p:nvPicPr>
        <p:blipFill>
          <a:blip r:embed="rId4">
            <a:alphaModFix/>
          </a:blip>
          <a:stretch>
            <a:fillRect/>
          </a:stretch>
        </p:blipFill>
        <p:spPr>
          <a:xfrm>
            <a:off x="8009399" y="3930700"/>
            <a:ext cx="1134602" cy="11346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5" name="Shape 215"/>
        <p:cNvGrpSpPr/>
        <p:nvPr/>
      </p:nvGrpSpPr>
      <p:grpSpPr>
        <a:xfrm>
          <a:off x="0" y="0"/>
          <a:ext cx="0" cy="0"/>
          <a:chOff x="0" y="0"/>
          <a:chExt cx="0" cy="0"/>
        </a:xfrm>
      </p:grpSpPr>
      <p:pic>
        <p:nvPicPr>
          <p:cNvPr descr="GeekNight_Gurgaon.png" id="216" name="Shape 216"/>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17" name="Shape 217"/>
          <p:cNvSpPr txBox="1"/>
          <p:nvPr>
            <p:ph idx="4294967295" type="body"/>
          </p:nvPr>
        </p:nvSpPr>
        <p:spPr>
          <a:xfrm>
            <a:off x="311700" y="816450"/>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a:solidFill>
                  <a:srgbClr val="2B2B2B"/>
                </a:solidFill>
              </a:rPr>
              <a:t>RDDs are huge collections of records with following properties –</a:t>
            </a:r>
            <a:endParaRPr>
              <a:solidFill>
                <a:srgbClr val="2B2B2B"/>
              </a:solidFill>
            </a:endParaRPr>
          </a:p>
          <a:p>
            <a:pPr indent="-342900" lvl="0" marL="647700" rtl="0">
              <a:lnSpc>
                <a:spcPct val="150000"/>
              </a:lnSpc>
              <a:spcBef>
                <a:spcPts val="1800"/>
              </a:spcBef>
              <a:spcAft>
                <a:spcPts val="0"/>
              </a:spcAft>
              <a:buClr>
                <a:srgbClr val="2B2B2B"/>
              </a:buClr>
              <a:buSzPts val="1800"/>
              <a:buChar char="●"/>
            </a:pPr>
            <a:r>
              <a:rPr lang="en">
                <a:solidFill>
                  <a:srgbClr val="2B2B2B"/>
                </a:solidFill>
              </a:rPr>
              <a:t>Immutable</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Partitioned</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Fault tolerant</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Created by coarse grained operations</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Lazily evaluated</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Can be persisted</a:t>
            </a:r>
            <a:endParaRPr>
              <a:solidFill>
                <a:srgbClr val="2B2B2B"/>
              </a:solidFill>
            </a:endParaRPr>
          </a:p>
          <a:p>
            <a:pPr indent="0" lvl="0" marL="0" rtl="0">
              <a:spcBef>
                <a:spcPts val="1800"/>
              </a:spcBef>
              <a:spcAft>
                <a:spcPts val="1600"/>
              </a:spcAft>
              <a:buNone/>
            </a:pPr>
            <a:r>
              <a:t/>
            </a:r>
            <a:endParaRPr/>
          </a:p>
        </p:txBody>
      </p:sp>
      <p:sp>
        <p:nvSpPr>
          <p:cNvPr id="218" name="Shape 218"/>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Resilient Distributed Datasets (RDDs)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sp>
        <p:nvSpPr>
          <p:cNvPr id="224" name="Shape 224"/>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t/>
            </a:r>
            <a:endParaRPr sz="1200">
              <a:solidFill>
                <a:srgbClr val="2B2B2B"/>
              </a:solidFill>
            </a:endParaRPr>
          </a:p>
          <a:p>
            <a:pPr indent="0" lvl="0" marL="0" rtl="0">
              <a:spcBef>
                <a:spcPts val="1800"/>
              </a:spcBef>
              <a:spcAft>
                <a:spcPts val="1600"/>
              </a:spcAft>
              <a:buNone/>
            </a:pPr>
            <a:r>
              <a:t/>
            </a:r>
            <a:endParaRPr/>
          </a:p>
        </p:txBody>
      </p:sp>
      <p:pic>
        <p:nvPicPr>
          <p:cNvPr descr="apache-spark-rdd-101-3-638.jpg" id="225" name="Shape 225"/>
          <p:cNvPicPr preferRelativeResize="0"/>
          <p:nvPr/>
        </p:nvPicPr>
        <p:blipFill>
          <a:blip r:embed="rId3">
            <a:alphaModFix/>
          </a:blip>
          <a:stretch>
            <a:fillRect/>
          </a:stretch>
        </p:blipFill>
        <p:spPr>
          <a:xfrm>
            <a:off x="1159075" y="657125"/>
            <a:ext cx="7194425" cy="4048300"/>
          </a:xfrm>
          <a:prstGeom prst="rect">
            <a:avLst/>
          </a:prstGeom>
          <a:noFill/>
          <a:ln>
            <a:noFill/>
          </a:ln>
        </p:spPr>
      </p:pic>
      <p:sp>
        <p:nvSpPr>
          <p:cNvPr id="226" name="Shape 226"/>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What is an RDD?</a:t>
            </a:r>
            <a:endParaRPr>
              <a:solidFill>
                <a:srgbClr val="1D1F22"/>
              </a:solidFill>
            </a:endParaRPr>
          </a:p>
        </p:txBody>
      </p:sp>
      <p:sp>
        <p:nvSpPr>
          <p:cNvPr id="228" name="Shape 228"/>
          <p:cNvSpPr/>
          <p:nvPr/>
        </p:nvSpPr>
        <p:spPr>
          <a:xfrm>
            <a:off x="1755175" y="919825"/>
            <a:ext cx="1858500" cy="4317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GeekNight_Gurgaon.png" id="229" name="Shape 229"/>
          <p:cNvPicPr preferRelativeResize="0"/>
          <p:nvPr/>
        </p:nvPicPr>
        <p:blipFill>
          <a:blip r:embed="rId4">
            <a:alphaModFix/>
          </a:blip>
          <a:stretch>
            <a:fillRect/>
          </a:stretch>
        </p:blipFill>
        <p:spPr>
          <a:xfrm>
            <a:off x="8009399" y="3930700"/>
            <a:ext cx="1134602" cy="11346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3" name="Shape 233"/>
        <p:cNvGrpSpPr/>
        <p:nvPr/>
      </p:nvGrpSpPr>
      <p:grpSpPr>
        <a:xfrm>
          <a:off x="0" y="0"/>
          <a:ext cx="0" cy="0"/>
          <a:chOff x="0" y="0"/>
          <a:chExt cx="0" cy="0"/>
        </a:xfrm>
      </p:grpSpPr>
      <p:pic>
        <p:nvPicPr>
          <p:cNvPr descr="GeekNight_Gurgaon.png" id="234" name="Shape 234"/>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35" name="Shape 235"/>
          <p:cNvSpPr txBox="1"/>
          <p:nvPr>
            <p:ph idx="4294967295" type="body"/>
          </p:nvPr>
        </p:nvSpPr>
        <p:spPr>
          <a:xfrm>
            <a:off x="311700" y="816450"/>
            <a:ext cx="8520600" cy="3801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rgbClr val="2B2B2B"/>
                </a:solidFill>
              </a:rPr>
              <a:t>The data within an RDD is split into several partitions.</a:t>
            </a:r>
            <a:endParaRPr>
              <a:solidFill>
                <a:srgbClr val="2B2B2B"/>
              </a:solidFill>
            </a:endParaRPr>
          </a:p>
          <a:p>
            <a:pPr indent="0" lvl="0" marL="0" rtl="0">
              <a:lnSpc>
                <a:spcPct val="100000"/>
              </a:lnSpc>
              <a:spcBef>
                <a:spcPts val="1600"/>
              </a:spcBef>
              <a:spcAft>
                <a:spcPts val="0"/>
              </a:spcAft>
              <a:buClr>
                <a:schemeClr val="dk1"/>
              </a:buClr>
              <a:buSzPts val="1100"/>
              <a:buFont typeface="Arial"/>
              <a:buNone/>
            </a:pPr>
            <a:r>
              <a:rPr lang="en">
                <a:solidFill>
                  <a:srgbClr val="2B2B2B"/>
                </a:solidFill>
              </a:rPr>
              <a:t>Properties of partitions:</a:t>
            </a:r>
            <a:endParaRPr>
              <a:solidFill>
                <a:srgbClr val="2B2B2B"/>
              </a:solidFill>
            </a:endParaRPr>
          </a:p>
          <a:p>
            <a:pPr indent="-342900" lvl="0" marL="457200" rtl="0">
              <a:lnSpc>
                <a:spcPct val="100000"/>
              </a:lnSpc>
              <a:spcBef>
                <a:spcPts val="1600"/>
              </a:spcBef>
              <a:spcAft>
                <a:spcPts val="0"/>
              </a:spcAft>
              <a:buClr>
                <a:srgbClr val="2B2B2B"/>
              </a:buClr>
              <a:buSzPts val="1800"/>
              <a:buChar char="●"/>
            </a:pPr>
            <a:r>
              <a:rPr lang="en">
                <a:solidFill>
                  <a:srgbClr val="2B2B2B"/>
                </a:solidFill>
              </a:rPr>
              <a:t> Partitions never span multiple machines, i.e., tuples in the same partition are guaranteed to be on the same machine.</a:t>
            </a:r>
            <a:endParaRPr>
              <a:solidFill>
                <a:srgbClr val="2B2B2B"/>
              </a:solidFill>
            </a:endParaRPr>
          </a:p>
          <a:p>
            <a:pPr indent="-342900" lvl="0" marL="457200" rtl="0">
              <a:lnSpc>
                <a:spcPct val="100000"/>
              </a:lnSpc>
              <a:spcBef>
                <a:spcPts val="0"/>
              </a:spcBef>
              <a:spcAft>
                <a:spcPts val="0"/>
              </a:spcAft>
              <a:buClr>
                <a:srgbClr val="2B2B2B"/>
              </a:buClr>
              <a:buSzPts val="1800"/>
              <a:buChar char="●"/>
            </a:pPr>
            <a:r>
              <a:rPr lang="en">
                <a:solidFill>
                  <a:srgbClr val="2B2B2B"/>
                </a:solidFill>
              </a:rPr>
              <a:t> Each machine in the cluster contains one or more partitions.</a:t>
            </a:r>
            <a:endParaRPr>
              <a:solidFill>
                <a:srgbClr val="2B2B2B"/>
              </a:solidFill>
            </a:endParaRPr>
          </a:p>
          <a:p>
            <a:pPr indent="-342900" lvl="0" marL="457200" rtl="0">
              <a:lnSpc>
                <a:spcPct val="100000"/>
              </a:lnSpc>
              <a:spcBef>
                <a:spcPts val="0"/>
              </a:spcBef>
              <a:spcAft>
                <a:spcPts val="0"/>
              </a:spcAft>
              <a:buClr>
                <a:srgbClr val="2B2B2B"/>
              </a:buClr>
              <a:buSzPts val="1800"/>
              <a:buChar char="●"/>
            </a:pPr>
            <a:r>
              <a:rPr lang="en">
                <a:solidFill>
                  <a:srgbClr val="2B2B2B"/>
                </a:solidFill>
              </a:rPr>
              <a:t> The number of partitions to use is configurable. By default, it equals the total number of cores on all executor nodes.</a:t>
            </a:r>
            <a:endParaRPr>
              <a:solidFill>
                <a:srgbClr val="2B2B2B"/>
              </a:solidFill>
            </a:endParaRPr>
          </a:p>
          <a:p>
            <a:pPr indent="0" lvl="0" marL="0" rtl="0">
              <a:lnSpc>
                <a:spcPct val="100000"/>
              </a:lnSpc>
              <a:spcBef>
                <a:spcPts val="1600"/>
              </a:spcBef>
              <a:spcAft>
                <a:spcPts val="0"/>
              </a:spcAft>
              <a:buClr>
                <a:schemeClr val="dk1"/>
              </a:buClr>
              <a:buSzPts val="1100"/>
              <a:buFont typeface="Arial"/>
              <a:buNone/>
            </a:pPr>
            <a:r>
              <a:rPr lang="en">
                <a:solidFill>
                  <a:srgbClr val="2B2B2B"/>
                </a:solidFill>
              </a:rPr>
              <a:t>Two kinds of partitioning available in Spark:</a:t>
            </a:r>
            <a:endParaRPr>
              <a:solidFill>
                <a:srgbClr val="2B2B2B"/>
              </a:solidFill>
            </a:endParaRPr>
          </a:p>
          <a:p>
            <a:pPr indent="-342900" lvl="0" marL="457200" rtl="0">
              <a:lnSpc>
                <a:spcPct val="100000"/>
              </a:lnSpc>
              <a:spcBef>
                <a:spcPts val="1600"/>
              </a:spcBef>
              <a:spcAft>
                <a:spcPts val="0"/>
              </a:spcAft>
              <a:buClr>
                <a:srgbClr val="2B2B2B"/>
              </a:buClr>
              <a:buSzPts val="1800"/>
              <a:buChar char="●"/>
            </a:pPr>
            <a:r>
              <a:rPr lang="en">
                <a:solidFill>
                  <a:srgbClr val="2B2B2B"/>
                </a:solidFill>
              </a:rPr>
              <a:t> Hash partitioning</a:t>
            </a:r>
            <a:endParaRPr>
              <a:solidFill>
                <a:srgbClr val="2B2B2B"/>
              </a:solidFill>
            </a:endParaRPr>
          </a:p>
          <a:p>
            <a:pPr indent="-342900" lvl="0" marL="457200" rtl="0">
              <a:lnSpc>
                <a:spcPct val="100000"/>
              </a:lnSpc>
              <a:spcBef>
                <a:spcPts val="0"/>
              </a:spcBef>
              <a:spcAft>
                <a:spcPts val="0"/>
              </a:spcAft>
              <a:buClr>
                <a:srgbClr val="2B2B2B"/>
              </a:buClr>
              <a:buSzPts val="1800"/>
              <a:buChar char="●"/>
            </a:pPr>
            <a:r>
              <a:rPr lang="en">
                <a:solidFill>
                  <a:srgbClr val="2B2B2B"/>
                </a:solidFill>
              </a:rPr>
              <a:t> Range partitioning</a:t>
            </a:r>
            <a:endParaRPr>
              <a:solidFill>
                <a:srgbClr val="2B2B2B"/>
              </a:solidFill>
            </a:endParaRPr>
          </a:p>
          <a:p>
            <a:pPr indent="0" lvl="0" marL="0" rtl="0">
              <a:lnSpc>
                <a:spcPct val="100000"/>
              </a:lnSpc>
              <a:spcBef>
                <a:spcPts val="1600"/>
              </a:spcBef>
              <a:spcAft>
                <a:spcPts val="1600"/>
              </a:spcAft>
              <a:buNone/>
            </a:pPr>
            <a:r>
              <a:t/>
            </a:r>
            <a:endParaRPr>
              <a:solidFill>
                <a:srgbClr val="2B2B2B"/>
              </a:solidFill>
            </a:endParaRPr>
          </a:p>
        </p:txBody>
      </p:sp>
      <p:sp>
        <p:nvSpPr>
          <p:cNvPr id="236" name="Shape 236"/>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Partitioning</a:t>
            </a:r>
            <a:endParaRPr>
              <a:solidFill>
                <a:srgbClr val="1D1F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1" name="Shape 241"/>
        <p:cNvGrpSpPr/>
        <p:nvPr/>
      </p:nvGrpSpPr>
      <p:grpSpPr>
        <a:xfrm>
          <a:off x="0" y="0"/>
          <a:ext cx="0" cy="0"/>
          <a:chOff x="0" y="0"/>
          <a:chExt cx="0" cy="0"/>
        </a:xfrm>
      </p:grpSpPr>
      <p:pic>
        <p:nvPicPr>
          <p:cNvPr descr="GeekNight_Gurgaon.png" id="242" name="Shape 242"/>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43" name="Shape 24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2B2B2B"/>
              </a:buClr>
              <a:buSzPts val="1800"/>
              <a:buChar char="●"/>
            </a:pPr>
            <a:r>
              <a:rPr lang="en">
                <a:solidFill>
                  <a:srgbClr val="2B2B2B"/>
                </a:solidFill>
              </a:rPr>
              <a:t>RDD keeps track of all the stages that contributed to that RDD</a:t>
            </a:r>
            <a:endParaRPr>
              <a:solidFill>
                <a:srgbClr val="2B2B2B"/>
              </a:solidFill>
            </a:endParaRPr>
          </a:p>
          <a:p>
            <a:pPr indent="0" lvl="0" marL="0" rtl="0">
              <a:lnSpc>
                <a:spcPct val="150000"/>
              </a:lnSpc>
              <a:spcBef>
                <a:spcPts val="1800"/>
              </a:spcBef>
              <a:spcAft>
                <a:spcPts val="0"/>
              </a:spcAft>
              <a:buNone/>
            </a:pPr>
            <a:r>
              <a:t/>
            </a:r>
            <a:endParaRPr>
              <a:solidFill>
                <a:srgbClr val="2B2B2B"/>
              </a:solidFill>
            </a:endParaRPr>
          </a:p>
          <a:p>
            <a:pPr indent="-342900" lvl="0" marL="457200" rtl="0">
              <a:lnSpc>
                <a:spcPct val="150000"/>
              </a:lnSpc>
              <a:spcBef>
                <a:spcPts val="1800"/>
              </a:spcBef>
              <a:spcAft>
                <a:spcPts val="0"/>
              </a:spcAft>
              <a:buClr>
                <a:srgbClr val="2B2B2B"/>
              </a:buClr>
              <a:buSzPts val="1800"/>
              <a:buChar char="●"/>
            </a:pPr>
            <a:r>
              <a:rPr lang="en">
                <a:solidFill>
                  <a:srgbClr val="2B2B2B"/>
                </a:solidFill>
              </a:rPr>
              <a:t>If there is any data loss for the RDD,only that particular RDD is recomputed from scratch and not all</a:t>
            </a:r>
            <a:endParaRPr/>
          </a:p>
        </p:txBody>
      </p:sp>
      <p:sp>
        <p:nvSpPr>
          <p:cNvPr id="244" name="Shape 244"/>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Fault Tolerance (Lineage)</a:t>
            </a:r>
            <a:endParaRPr>
              <a:solidFill>
                <a:srgbClr val="1D1F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9" name="Shape 249"/>
        <p:cNvGrpSpPr/>
        <p:nvPr/>
      </p:nvGrpSpPr>
      <p:grpSpPr>
        <a:xfrm>
          <a:off x="0" y="0"/>
          <a:ext cx="0" cy="0"/>
          <a:chOff x="0" y="0"/>
          <a:chExt cx="0" cy="0"/>
        </a:xfrm>
      </p:grpSpPr>
      <p:pic>
        <p:nvPicPr>
          <p:cNvPr descr="GeekNight_Gurgaon.png" id="250" name="Shape 250"/>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51" name="Shape 251"/>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2B2B2B"/>
                </a:solidFill>
              </a:rPr>
              <a:t>Spark RDD’s are lazy evaluated ie no actual operation is performed on an RDD till any action that requires the output is called ie save to disk or a collect()</a:t>
            </a:r>
            <a:endParaRPr>
              <a:solidFill>
                <a:srgbClr val="2B2B2B"/>
              </a:solidFill>
            </a:endParaRPr>
          </a:p>
          <a:p>
            <a:pPr indent="0" lvl="0" marL="0" rtl="0">
              <a:spcBef>
                <a:spcPts val="1800"/>
              </a:spcBef>
              <a:spcAft>
                <a:spcPts val="1600"/>
              </a:spcAft>
              <a:buNone/>
            </a:pPr>
            <a:r>
              <a:t/>
            </a:r>
            <a:endParaRPr/>
          </a:p>
        </p:txBody>
      </p:sp>
      <p:sp>
        <p:nvSpPr>
          <p:cNvPr id="252" name="Shape 252"/>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Lazy Evaluation</a:t>
            </a:r>
            <a:endParaRPr>
              <a:solidFill>
                <a:srgbClr val="1D1F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7" name="Shape 257"/>
        <p:cNvGrpSpPr/>
        <p:nvPr/>
      </p:nvGrpSpPr>
      <p:grpSpPr>
        <a:xfrm>
          <a:off x="0" y="0"/>
          <a:ext cx="0" cy="0"/>
          <a:chOff x="0" y="0"/>
          <a:chExt cx="0" cy="0"/>
        </a:xfrm>
      </p:grpSpPr>
      <p:pic>
        <p:nvPicPr>
          <p:cNvPr descr="GeekNight_Gurgaon.png" id="258" name="Shape 258"/>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59" name="Shape 259"/>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47700" rtl="0">
              <a:lnSpc>
                <a:spcPct val="150000"/>
              </a:lnSpc>
              <a:spcBef>
                <a:spcPts val="0"/>
              </a:spcBef>
              <a:spcAft>
                <a:spcPts val="0"/>
              </a:spcAft>
              <a:buClr>
                <a:srgbClr val="2B2B2B"/>
              </a:buClr>
              <a:buSzPts val="1800"/>
              <a:buChar char="●"/>
            </a:pPr>
            <a:r>
              <a:rPr lang="en">
                <a:solidFill>
                  <a:srgbClr val="2B2B2B"/>
                </a:solidFill>
              </a:rPr>
              <a:t>Intermediate output from an RDD can be persisted on the worker nodes</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Wise thing to do in cases where the RDDs need to be reused again</a:t>
            </a:r>
            <a:endParaRPr>
              <a:solidFill>
                <a:srgbClr val="2B2B2B"/>
              </a:solidFill>
            </a:endParaRPr>
          </a:p>
          <a:p>
            <a:pPr indent="0" lvl="0" marL="0" rtl="0">
              <a:spcBef>
                <a:spcPts val="1800"/>
              </a:spcBef>
              <a:spcAft>
                <a:spcPts val="1600"/>
              </a:spcAft>
              <a:buNone/>
            </a:pPr>
            <a:r>
              <a:t/>
            </a:r>
            <a:endParaRPr/>
          </a:p>
        </p:txBody>
      </p:sp>
      <p:sp>
        <p:nvSpPr>
          <p:cNvPr id="260" name="Shape 260"/>
          <p:cNvSpPr/>
          <p:nvPr/>
        </p:nvSpPr>
        <p:spPr>
          <a:xfrm>
            <a:off x="938600" y="2590525"/>
            <a:ext cx="1942800" cy="816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4617875" y="2121225"/>
            <a:ext cx="2384100" cy="816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4683600" y="3247550"/>
            <a:ext cx="2290200" cy="816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txBox="1"/>
          <p:nvPr/>
        </p:nvSpPr>
        <p:spPr>
          <a:xfrm>
            <a:off x="1173250" y="2778250"/>
            <a:ext cx="1473600" cy="46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RDD1</a:t>
            </a:r>
            <a:endParaRPr/>
          </a:p>
        </p:txBody>
      </p:sp>
      <p:sp>
        <p:nvSpPr>
          <p:cNvPr id="264" name="Shape 264"/>
          <p:cNvSpPr txBox="1"/>
          <p:nvPr/>
        </p:nvSpPr>
        <p:spPr>
          <a:xfrm>
            <a:off x="4805600" y="2384025"/>
            <a:ext cx="2036700" cy="39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RDD2</a:t>
            </a:r>
            <a:endParaRPr/>
          </a:p>
        </p:txBody>
      </p:sp>
      <p:sp>
        <p:nvSpPr>
          <p:cNvPr id="265" name="Shape 265"/>
          <p:cNvSpPr txBox="1"/>
          <p:nvPr/>
        </p:nvSpPr>
        <p:spPr>
          <a:xfrm>
            <a:off x="4890075" y="3529125"/>
            <a:ext cx="1736400" cy="40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RDD3</a:t>
            </a:r>
            <a:endParaRPr/>
          </a:p>
        </p:txBody>
      </p:sp>
      <p:cxnSp>
        <p:nvCxnSpPr>
          <p:cNvPr id="266" name="Shape 266"/>
          <p:cNvCxnSpPr>
            <a:stCxn id="260" idx="3"/>
            <a:endCxn id="261" idx="1"/>
          </p:cNvCxnSpPr>
          <p:nvPr/>
        </p:nvCxnSpPr>
        <p:spPr>
          <a:xfrm flipH="1" rot="10800000">
            <a:off x="2881400" y="2529625"/>
            <a:ext cx="1736400" cy="469200"/>
          </a:xfrm>
          <a:prstGeom prst="straightConnector1">
            <a:avLst/>
          </a:prstGeom>
          <a:noFill/>
          <a:ln cap="flat" cmpd="sng" w="9525">
            <a:solidFill>
              <a:schemeClr val="dk2"/>
            </a:solidFill>
            <a:prstDash val="solid"/>
            <a:round/>
            <a:headEnd len="lg" w="lg" type="none"/>
            <a:tailEnd len="lg" w="lg" type="triangle"/>
          </a:ln>
        </p:spPr>
      </p:cxnSp>
      <p:cxnSp>
        <p:nvCxnSpPr>
          <p:cNvPr id="267" name="Shape 267"/>
          <p:cNvCxnSpPr>
            <a:stCxn id="260" idx="3"/>
            <a:endCxn id="262" idx="1"/>
          </p:cNvCxnSpPr>
          <p:nvPr/>
        </p:nvCxnSpPr>
        <p:spPr>
          <a:xfrm>
            <a:off x="2881400" y="2998825"/>
            <a:ext cx="1802100" cy="657000"/>
          </a:xfrm>
          <a:prstGeom prst="straightConnector1">
            <a:avLst/>
          </a:prstGeom>
          <a:noFill/>
          <a:ln cap="flat" cmpd="sng" w="9525">
            <a:solidFill>
              <a:schemeClr val="dk2"/>
            </a:solidFill>
            <a:prstDash val="solid"/>
            <a:round/>
            <a:headEnd len="lg" w="lg" type="none"/>
            <a:tailEnd len="lg" w="lg" type="triangle"/>
          </a:ln>
        </p:spPr>
      </p:cxnSp>
      <p:sp>
        <p:nvSpPr>
          <p:cNvPr id="268" name="Shape 268"/>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Persistence</a:t>
            </a:r>
            <a:endParaRPr>
              <a:solidFill>
                <a:srgbClr val="1D1F2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3" name="Shape 273"/>
        <p:cNvGrpSpPr/>
        <p:nvPr/>
      </p:nvGrpSpPr>
      <p:grpSpPr>
        <a:xfrm>
          <a:off x="0" y="0"/>
          <a:ext cx="0" cy="0"/>
          <a:chOff x="0" y="0"/>
          <a:chExt cx="0" cy="0"/>
        </a:xfrm>
      </p:grpSpPr>
      <p:pic>
        <p:nvPicPr>
          <p:cNvPr descr="GeekNight_Gurgaon.png" id="274" name="Shape 274"/>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75" name="Shape 275"/>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47700" rtl="0">
              <a:lnSpc>
                <a:spcPct val="150000"/>
              </a:lnSpc>
              <a:spcBef>
                <a:spcPts val="0"/>
              </a:spcBef>
              <a:spcAft>
                <a:spcPts val="0"/>
              </a:spcAft>
              <a:buClr>
                <a:srgbClr val="2B2B2B"/>
              </a:buClr>
              <a:buSzPts val="1800"/>
              <a:buChar char="●"/>
            </a:pPr>
            <a:r>
              <a:rPr lang="en">
                <a:solidFill>
                  <a:srgbClr val="2B2B2B"/>
                </a:solidFill>
              </a:rPr>
              <a:t>Accumulators - Write only on executor,read only on driver</a:t>
            </a:r>
            <a:endParaRPr>
              <a:solidFill>
                <a:srgbClr val="2B2B2B"/>
              </a:solidFill>
            </a:endParaRPr>
          </a:p>
          <a:p>
            <a:pPr indent="0" lvl="0" marL="0" rtl="0">
              <a:lnSpc>
                <a:spcPct val="150000"/>
              </a:lnSpc>
              <a:spcBef>
                <a:spcPts val="1800"/>
              </a:spcBef>
              <a:spcAft>
                <a:spcPts val="0"/>
              </a:spcAft>
              <a:buNone/>
            </a:pPr>
            <a:r>
              <a:t/>
            </a:r>
            <a:endParaRPr>
              <a:solidFill>
                <a:srgbClr val="2B2B2B"/>
              </a:solidFill>
            </a:endParaRPr>
          </a:p>
          <a:p>
            <a:pPr indent="-342900" lvl="0" marL="647700" rtl="0">
              <a:lnSpc>
                <a:spcPct val="150000"/>
              </a:lnSpc>
              <a:spcBef>
                <a:spcPts val="1800"/>
              </a:spcBef>
              <a:spcAft>
                <a:spcPts val="0"/>
              </a:spcAft>
              <a:buClr>
                <a:srgbClr val="2B2B2B"/>
              </a:buClr>
              <a:buSzPts val="1800"/>
              <a:buChar char="●"/>
            </a:pPr>
            <a:r>
              <a:rPr lang="en">
                <a:solidFill>
                  <a:srgbClr val="2B2B2B"/>
                </a:solidFill>
              </a:rPr>
              <a:t>Broadcast Variables - Write on driver,Read only on executors</a:t>
            </a:r>
            <a:endParaRPr/>
          </a:p>
        </p:txBody>
      </p:sp>
      <p:sp>
        <p:nvSpPr>
          <p:cNvPr id="276" name="Shape 276"/>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Shared Variables</a:t>
            </a:r>
            <a:endParaRPr>
              <a:solidFill>
                <a:srgbClr val="1D1F2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1" name="Shape 281"/>
        <p:cNvGrpSpPr/>
        <p:nvPr/>
      </p:nvGrpSpPr>
      <p:grpSpPr>
        <a:xfrm>
          <a:off x="0" y="0"/>
          <a:ext cx="0" cy="0"/>
          <a:chOff x="0" y="0"/>
          <a:chExt cx="0" cy="0"/>
        </a:xfrm>
      </p:grpSpPr>
      <p:pic>
        <p:nvPicPr>
          <p:cNvPr descr="GeekNight_Gurgaon.png" id="282" name="Shape 282"/>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83" name="Shape 283"/>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647700" rtl="0">
              <a:lnSpc>
                <a:spcPct val="150000"/>
              </a:lnSpc>
              <a:spcBef>
                <a:spcPts val="0"/>
              </a:spcBef>
              <a:spcAft>
                <a:spcPts val="0"/>
              </a:spcAft>
              <a:buClr>
                <a:srgbClr val="2B2B2B"/>
              </a:buClr>
              <a:buSzPts val="1800"/>
              <a:buChar char="●"/>
            </a:pPr>
            <a:r>
              <a:rPr lang="en">
                <a:solidFill>
                  <a:srgbClr val="2B2B2B"/>
                </a:solidFill>
              </a:rPr>
              <a:t>An RDD of a pair/tuple (k,v)</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More set of operations that can be performed</a:t>
            </a:r>
            <a:endParaRPr>
              <a:solidFill>
                <a:srgbClr val="2B2B2B"/>
              </a:solidFill>
            </a:endParaRPr>
          </a:p>
          <a:p>
            <a:pPr indent="-342900" lvl="0" marL="647700" rtl="0">
              <a:lnSpc>
                <a:spcPct val="150000"/>
              </a:lnSpc>
              <a:spcBef>
                <a:spcPts val="0"/>
              </a:spcBef>
              <a:spcAft>
                <a:spcPts val="0"/>
              </a:spcAft>
              <a:buClr>
                <a:srgbClr val="2B2B2B"/>
              </a:buClr>
              <a:buSzPts val="1800"/>
              <a:buChar char="●"/>
            </a:pPr>
            <a:r>
              <a:rPr lang="en">
                <a:solidFill>
                  <a:srgbClr val="2B2B2B"/>
                </a:solidFill>
              </a:rPr>
              <a:t>Important for defining joins </a:t>
            </a:r>
            <a:endParaRPr/>
          </a:p>
        </p:txBody>
      </p:sp>
      <p:sp>
        <p:nvSpPr>
          <p:cNvPr id="284" name="Shape 284"/>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Pair RDDs</a:t>
            </a:r>
            <a:endParaRPr>
              <a:solidFill>
                <a:srgbClr val="1D1F2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9" name="Shape 289"/>
        <p:cNvGrpSpPr/>
        <p:nvPr/>
      </p:nvGrpSpPr>
      <p:grpSpPr>
        <a:xfrm>
          <a:off x="0" y="0"/>
          <a:ext cx="0" cy="0"/>
          <a:chOff x="0" y="0"/>
          <a:chExt cx="0" cy="0"/>
        </a:xfrm>
      </p:grpSpPr>
      <p:pic>
        <p:nvPicPr>
          <p:cNvPr descr="GeekNight_Gurgaon.png" id="290" name="Shape 290"/>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291" name="Shape 291"/>
          <p:cNvSpPr txBox="1"/>
          <p:nvPr>
            <p:ph idx="4294967295" type="body"/>
          </p:nvPr>
        </p:nvSpPr>
        <p:spPr>
          <a:xfrm>
            <a:off x="349250" y="8164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Transformation - created new RDD by changing the original</a:t>
            </a:r>
            <a:endParaRPr/>
          </a:p>
          <a:p>
            <a:pPr indent="-342900" lvl="0" marL="457200" rtl="0">
              <a:spcBef>
                <a:spcPts val="1600"/>
              </a:spcBef>
              <a:spcAft>
                <a:spcPts val="1600"/>
              </a:spcAft>
              <a:buSzPts val="1800"/>
              <a:buChar char="●"/>
            </a:pPr>
            <a:r>
              <a:rPr lang="en"/>
              <a:t>Actions - measure but do not change the original data</a:t>
            </a:r>
            <a:endParaRPr/>
          </a:p>
        </p:txBody>
      </p:sp>
      <p:pic>
        <p:nvPicPr>
          <p:cNvPr id="292" name="Shape 292"/>
          <p:cNvPicPr preferRelativeResize="0"/>
          <p:nvPr/>
        </p:nvPicPr>
        <p:blipFill>
          <a:blip r:embed="rId4">
            <a:alphaModFix/>
          </a:blip>
          <a:stretch>
            <a:fillRect/>
          </a:stretch>
        </p:blipFill>
        <p:spPr>
          <a:xfrm>
            <a:off x="1576388" y="1953838"/>
            <a:ext cx="5991225" cy="2809875"/>
          </a:xfrm>
          <a:prstGeom prst="rect">
            <a:avLst/>
          </a:prstGeom>
          <a:noFill/>
          <a:ln>
            <a:noFill/>
          </a:ln>
        </p:spPr>
      </p:pic>
      <p:sp>
        <p:nvSpPr>
          <p:cNvPr id="293" name="Shape 293"/>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rgbClr val="1D1F22"/>
                </a:solidFill>
              </a:rPr>
              <a:t>Types of Operations</a:t>
            </a:r>
            <a:endParaRPr>
              <a:solidFill>
                <a:srgbClr val="1D1F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a:t>
            </a:r>
            <a:endParaRPr/>
          </a:p>
        </p:txBody>
      </p:sp>
      <p:pic>
        <p:nvPicPr>
          <p:cNvPr descr="GeekNight_Gurgaon.png" id="140" name="Shape 140"/>
          <p:cNvPicPr preferRelativeResize="0"/>
          <p:nvPr/>
        </p:nvPicPr>
        <p:blipFill>
          <a:blip r:embed="rId3">
            <a:alphaModFix/>
          </a:blip>
          <a:stretch>
            <a:fillRect/>
          </a:stretch>
        </p:blipFill>
        <p:spPr>
          <a:xfrm>
            <a:off x="8009399" y="3930700"/>
            <a:ext cx="1134602" cy="1134602"/>
          </a:xfrm>
          <a:prstGeom prst="rect">
            <a:avLst/>
          </a:prstGeom>
          <a:noFill/>
          <a:ln>
            <a:noFill/>
          </a:ln>
        </p:spPr>
      </p:pic>
      <p:pic>
        <p:nvPicPr>
          <p:cNvPr id="141" name="Shape 141"/>
          <p:cNvPicPr preferRelativeResize="0"/>
          <p:nvPr/>
        </p:nvPicPr>
        <p:blipFill>
          <a:blip r:embed="rId4">
            <a:alphaModFix/>
          </a:blip>
          <a:stretch>
            <a:fillRect/>
          </a:stretch>
        </p:blipFill>
        <p:spPr>
          <a:xfrm>
            <a:off x="1169214" y="445025"/>
            <a:ext cx="6677436" cy="4173375"/>
          </a:xfrm>
          <a:prstGeom prst="rect">
            <a:avLst/>
          </a:prstGeom>
          <a:noFill/>
          <a:ln>
            <a:noFill/>
          </a:ln>
        </p:spPr>
      </p:pic>
      <p:sp>
        <p:nvSpPr>
          <p:cNvPr id="142" name="Shape 142"/>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descr="GeekNight_Gurgaon.png" id="299" name="Shape 299"/>
          <p:cNvPicPr preferRelativeResize="0"/>
          <p:nvPr/>
        </p:nvPicPr>
        <p:blipFill>
          <a:blip r:embed="rId3">
            <a:alphaModFix/>
          </a:blip>
          <a:stretch>
            <a:fillRect/>
          </a:stretch>
        </p:blipFill>
        <p:spPr>
          <a:xfrm>
            <a:off x="8009399" y="3930700"/>
            <a:ext cx="1134602" cy="1134602"/>
          </a:xfrm>
          <a:prstGeom prst="rect">
            <a:avLst/>
          </a:prstGeom>
          <a:noFill/>
          <a:ln>
            <a:noFill/>
          </a:ln>
        </p:spPr>
      </p:pic>
      <p:pic>
        <p:nvPicPr>
          <p:cNvPr id="300" name="Shape 300"/>
          <p:cNvPicPr preferRelativeResize="0"/>
          <p:nvPr/>
        </p:nvPicPr>
        <p:blipFill>
          <a:blip r:embed="rId4">
            <a:alphaModFix/>
          </a:blip>
          <a:stretch>
            <a:fillRect/>
          </a:stretch>
        </p:blipFill>
        <p:spPr>
          <a:xfrm>
            <a:off x="1018263" y="1264376"/>
            <a:ext cx="6991125" cy="3192600"/>
          </a:xfrm>
          <a:prstGeom prst="rect">
            <a:avLst/>
          </a:prstGeom>
          <a:noFill/>
          <a:ln>
            <a:noFill/>
          </a:ln>
        </p:spPr>
      </p:pic>
      <p:sp>
        <p:nvSpPr>
          <p:cNvPr id="301" name="Shape 301"/>
          <p:cNvSpPr txBox="1"/>
          <p:nvPr/>
        </p:nvSpPr>
        <p:spPr>
          <a:xfrm>
            <a:off x="2098825" y="4557975"/>
            <a:ext cx="4458900" cy="180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800"/>
              <a:t>https://www.mapr.com/ebooks/spark/03-apache-spark-architecture-overview.html</a:t>
            </a:r>
            <a:endParaRPr sz="800"/>
          </a:p>
        </p:txBody>
      </p:sp>
      <p:sp>
        <p:nvSpPr>
          <p:cNvPr id="302" name="Shape 302"/>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txBox="1"/>
          <p:nvPr>
            <p:ph idx="4294967295"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800">
                <a:solidFill>
                  <a:schemeClr val="dk1"/>
                </a:solidFill>
              </a:rPr>
              <a:t>The Spark Stack</a:t>
            </a:r>
            <a:endParaRPr sz="2800">
              <a:solidFill>
                <a:srgbClr val="1D1F2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7" name="Shape 307"/>
        <p:cNvGrpSpPr/>
        <p:nvPr/>
      </p:nvGrpSpPr>
      <p:grpSpPr>
        <a:xfrm>
          <a:off x="0" y="0"/>
          <a:ext cx="0" cy="0"/>
          <a:chOff x="0" y="0"/>
          <a:chExt cx="0" cy="0"/>
        </a:xfrm>
      </p:grpSpPr>
      <p:pic>
        <p:nvPicPr>
          <p:cNvPr descr="GeekNight_Gurgaon.png" id="308" name="Shape 308"/>
          <p:cNvPicPr preferRelativeResize="0"/>
          <p:nvPr/>
        </p:nvPicPr>
        <p:blipFill>
          <a:blip r:embed="rId3">
            <a:alphaModFix/>
          </a:blip>
          <a:stretch>
            <a:fillRect/>
          </a:stretch>
        </p:blipFill>
        <p:spPr>
          <a:xfrm>
            <a:off x="8009399" y="3930700"/>
            <a:ext cx="1134602" cy="1134602"/>
          </a:xfrm>
          <a:prstGeom prst="rect">
            <a:avLst/>
          </a:prstGeom>
          <a:noFill/>
          <a:ln>
            <a:noFill/>
          </a:ln>
        </p:spPr>
      </p:pic>
      <p:pic>
        <p:nvPicPr>
          <p:cNvPr descr="Screen Shot 2016-03-30 at 6.19.12 PM.png" id="309" name="Shape 309"/>
          <p:cNvPicPr preferRelativeResize="0"/>
          <p:nvPr/>
        </p:nvPicPr>
        <p:blipFill>
          <a:blip r:embed="rId4">
            <a:alphaModFix/>
          </a:blip>
          <a:stretch>
            <a:fillRect/>
          </a:stretch>
        </p:blipFill>
        <p:spPr>
          <a:xfrm>
            <a:off x="1884125" y="1017725"/>
            <a:ext cx="5375750" cy="3752274"/>
          </a:xfrm>
          <a:prstGeom prst="rect">
            <a:avLst/>
          </a:prstGeom>
          <a:noFill/>
          <a:ln>
            <a:noFill/>
          </a:ln>
        </p:spPr>
      </p:pic>
      <p:sp>
        <p:nvSpPr>
          <p:cNvPr id="310" name="Shape 310"/>
          <p:cNvSpPr/>
          <p:nvPr/>
        </p:nvSpPr>
        <p:spPr>
          <a:xfrm>
            <a:off x="1966900" y="1000850"/>
            <a:ext cx="583200" cy="200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Spark Core</a:t>
            </a:r>
            <a:endParaRPr sz="2800">
              <a:solidFill>
                <a:srgbClr val="1D1F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6" name="Shape 316"/>
        <p:cNvGrpSpPr/>
        <p:nvPr/>
      </p:nvGrpSpPr>
      <p:grpSpPr>
        <a:xfrm>
          <a:off x="0" y="0"/>
          <a:ext cx="0" cy="0"/>
          <a:chOff x="0" y="0"/>
          <a:chExt cx="0" cy="0"/>
        </a:xfrm>
      </p:grpSpPr>
      <p:pic>
        <p:nvPicPr>
          <p:cNvPr descr="GeekNight_Gurgaon.png" id="317" name="Shape 317"/>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318" name="Shape 318"/>
          <p:cNvSpPr/>
          <p:nvPr/>
        </p:nvSpPr>
        <p:spPr>
          <a:xfrm>
            <a:off x="1966900" y="1000850"/>
            <a:ext cx="583200" cy="200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Screen Shot 2016-03-30 at 6.20.50 PM.png" id="319" name="Shape 319"/>
          <p:cNvPicPr preferRelativeResize="0"/>
          <p:nvPr/>
        </p:nvPicPr>
        <p:blipFill>
          <a:blip r:embed="rId4">
            <a:alphaModFix/>
          </a:blip>
          <a:stretch>
            <a:fillRect/>
          </a:stretch>
        </p:blipFill>
        <p:spPr>
          <a:xfrm>
            <a:off x="755225" y="1200949"/>
            <a:ext cx="7633550" cy="3417899"/>
          </a:xfrm>
          <a:prstGeom prst="rect">
            <a:avLst/>
          </a:prstGeom>
          <a:noFill/>
          <a:ln>
            <a:noFill/>
          </a:ln>
        </p:spPr>
      </p:pic>
      <p:sp>
        <p:nvSpPr>
          <p:cNvPr id="320" name="Shape 320"/>
          <p:cNvSpPr/>
          <p:nvPr/>
        </p:nvSpPr>
        <p:spPr>
          <a:xfrm>
            <a:off x="755225" y="1244525"/>
            <a:ext cx="924300" cy="2001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Spark Core (Cont...)</a:t>
            </a:r>
            <a:endParaRPr sz="2800">
              <a:solidFill>
                <a:srgbClr val="1D1F2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pic>
        <p:nvPicPr>
          <p:cNvPr descr="GeekNight_Gurgaon.png" id="327" name="Shape 327"/>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328" name="Shape 328"/>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txBox="1"/>
          <p:nvPr>
            <p:ph idx="1" type="subTitle"/>
          </p:nvPr>
        </p:nvSpPr>
        <p:spPr>
          <a:xfrm>
            <a:off x="311700" y="21754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Spark Core - Example Word Count</a:t>
            </a:r>
            <a:endParaRPr sz="2800">
              <a:solidFill>
                <a:srgbClr val="1D1F2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3" name="Shape 333"/>
        <p:cNvGrpSpPr/>
        <p:nvPr/>
      </p:nvGrpSpPr>
      <p:grpSpPr>
        <a:xfrm>
          <a:off x="0" y="0"/>
          <a:ext cx="0" cy="0"/>
          <a:chOff x="0" y="0"/>
          <a:chExt cx="0" cy="0"/>
        </a:xfrm>
      </p:grpSpPr>
      <p:pic>
        <p:nvPicPr>
          <p:cNvPr descr="GeekNight_Gurgaon.png" id="334" name="Shape 334"/>
          <p:cNvPicPr preferRelativeResize="0"/>
          <p:nvPr/>
        </p:nvPicPr>
        <p:blipFill>
          <a:blip r:embed="rId3">
            <a:alphaModFix/>
          </a:blip>
          <a:stretch>
            <a:fillRect/>
          </a:stretch>
        </p:blipFill>
        <p:spPr>
          <a:xfrm>
            <a:off x="8009399" y="3930700"/>
            <a:ext cx="1134602" cy="1134602"/>
          </a:xfrm>
          <a:prstGeom prst="rect">
            <a:avLst/>
          </a:prstGeom>
          <a:noFill/>
          <a:ln>
            <a:noFill/>
          </a:ln>
        </p:spPr>
      </p:pic>
      <p:pic>
        <p:nvPicPr>
          <p:cNvPr id="335" name="Shape 335"/>
          <p:cNvPicPr preferRelativeResize="0"/>
          <p:nvPr/>
        </p:nvPicPr>
        <p:blipFill>
          <a:blip r:embed="rId4">
            <a:alphaModFix/>
          </a:blip>
          <a:stretch>
            <a:fillRect/>
          </a:stretch>
        </p:blipFill>
        <p:spPr>
          <a:xfrm>
            <a:off x="1257725" y="272200"/>
            <a:ext cx="6474199" cy="4640700"/>
          </a:xfrm>
          <a:prstGeom prst="rect">
            <a:avLst/>
          </a:prstGeom>
          <a:noFill/>
          <a:ln>
            <a:noFill/>
          </a:ln>
        </p:spPr>
      </p:pic>
      <p:sp>
        <p:nvSpPr>
          <p:cNvPr id="336" name="Shape 336"/>
          <p:cNvSpPr/>
          <p:nvPr/>
        </p:nvSpPr>
        <p:spPr>
          <a:xfrm>
            <a:off x="2534200" y="272200"/>
            <a:ext cx="3303900" cy="1051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Shape 337"/>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l">
              <a:lnSpc>
                <a:spcPct val="130434"/>
              </a:lnSpc>
              <a:spcBef>
                <a:spcPts val="900"/>
              </a:spcBef>
              <a:spcAft>
                <a:spcPts val="800"/>
              </a:spcAft>
              <a:buNone/>
            </a:pPr>
            <a:r>
              <a:rPr lang="en">
                <a:solidFill>
                  <a:schemeClr val="dk1"/>
                </a:solidFill>
                <a:highlight>
                  <a:schemeClr val="lt1"/>
                </a:highlight>
              </a:rPr>
              <a:t>Spark Streaming - Discretized stream processing</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pic>
        <p:nvPicPr>
          <p:cNvPr descr="GeekNight_Gurgaon.png" id="343" name="Shape 343"/>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344" name="Shape 344"/>
          <p:cNvSpPr txBox="1"/>
          <p:nvPr>
            <p:ph idx="4294967295" type="body"/>
          </p:nvPr>
        </p:nvSpPr>
        <p:spPr>
          <a:xfrm>
            <a:off x="311700" y="816450"/>
            <a:ext cx="8520600" cy="3801300"/>
          </a:xfrm>
          <a:prstGeom prst="rect">
            <a:avLst/>
          </a:prstGeom>
        </p:spPr>
        <p:txBody>
          <a:bodyPr anchorCtr="0" anchor="t" bIns="91425" lIns="91425" spcFirstLastPara="1" rIns="91425" wrap="square" tIns="91425">
            <a:noAutofit/>
          </a:bodyPr>
          <a:lstStyle/>
          <a:p>
            <a:pPr indent="-342900" lvl="0" marL="698500" rtl="0">
              <a:lnSpc>
                <a:spcPct val="150000"/>
              </a:lnSpc>
              <a:spcBef>
                <a:spcPts val="0"/>
              </a:spcBef>
              <a:spcAft>
                <a:spcPts val="0"/>
              </a:spcAft>
              <a:buClr>
                <a:schemeClr val="dk1"/>
              </a:buClr>
              <a:buSzPts val="1800"/>
              <a:buChar char="●"/>
            </a:pPr>
            <a:r>
              <a:rPr b="1" lang="en">
                <a:solidFill>
                  <a:schemeClr val="dk1"/>
                </a:solidFill>
                <a:highlight>
                  <a:srgbClr val="FFFFFF"/>
                </a:highlight>
              </a:rPr>
              <a:t>Data Frame:</a:t>
            </a:r>
            <a:r>
              <a:rPr lang="en">
                <a:solidFill>
                  <a:schemeClr val="dk1"/>
                </a:solidFill>
                <a:highlight>
                  <a:srgbClr val="FFFFFF"/>
                </a:highlight>
              </a:rPr>
              <a:t> Can act as distributed SQL query engine.</a:t>
            </a:r>
            <a:endParaRPr>
              <a:solidFill>
                <a:schemeClr val="dk1"/>
              </a:solidFill>
              <a:highlight>
                <a:srgbClr val="FFFFFF"/>
              </a:highlight>
            </a:endParaRPr>
          </a:p>
          <a:p>
            <a:pPr indent="-342900" lvl="0" marL="698500" rtl="0">
              <a:lnSpc>
                <a:spcPct val="150000"/>
              </a:lnSpc>
              <a:spcBef>
                <a:spcPts val="0"/>
              </a:spcBef>
              <a:spcAft>
                <a:spcPts val="0"/>
              </a:spcAft>
              <a:buClr>
                <a:schemeClr val="dk1"/>
              </a:buClr>
              <a:buSzPts val="1800"/>
              <a:buChar char="●"/>
            </a:pPr>
            <a:r>
              <a:rPr b="1" lang="en">
                <a:solidFill>
                  <a:schemeClr val="dk1"/>
                </a:solidFill>
                <a:highlight>
                  <a:srgbClr val="FFFFFF"/>
                </a:highlight>
              </a:rPr>
              <a:t>Data Sources:</a:t>
            </a:r>
            <a:r>
              <a:rPr lang="en">
                <a:solidFill>
                  <a:schemeClr val="dk1"/>
                </a:solidFill>
                <a:highlight>
                  <a:srgbClr val="FFFFFF"/>
                </a:highlight>
              </a:rPr>
              <a:t> Computation over structured data stored in a wide variety of formats, including Parquet, JSON, and Apache Avro library.</a:t>
            </a:r>
            <a:endParaRPr>
              <a:solidFill>
                <a:schemeClr val="dk1"/>
              </a:solidFill>
              <a:highlight>
                <a:srgbClr val="FFFFFF"/>
              </a:highlight>
            </a:endParaRPr>
          </a:p>
          <a:p>
            <a:pPr indent="-342900" lvl="0" marL="698500" rtl="0">
              <a:lnSpc>
                <a:spcPct val="150000"/>
              </a:lnSpc>
              <a:spcBef>
                <a:spcPts val="0"/>
              </a:spcBef>
              <a:spcAft>
                <a:spcPts val="0"/>
              </a:spcAft>
              <a:buClr>
                <a:schemeClr val="dk1"/>
              </a:buClr>
              <a:buSzPts val="1800"/>
              <a:buChar char="●"/>
            </a:pPr>
            <a:r>
              <a:rPr b="1" lang="en">
                <a:solidFill>
                  <a:schemeClr val="dk1"/>
                </a:solidFill>
                <a:highlight>
                  <a:srgbClr val="FFFFFF"/>
                </a:highlight>
              </a:rPr>
              <a:t>JDBC Server:</a:t>
            </a:r>
            <a:r>
              <a:rPr lang="en">
                <a:solidFill>
                  <a:schemeClr val="dk1"/>
                </a:solidFill>
                <a:highlight>
                  <a:srgbClr val="FFFFFF"/>
                </a:highlight>
              </a:rPr>
              <a:t> To connect to the structured data stored in relational database tables and perform big data analytics using the traditional BI tools.</a:t>
            </a:r>
            <a:endParaRPr/>
          </a:p>
        </p:txBody>
      </p:sp>
      <p:sp>
        <p:nvSpPr>
          <p:cNvPr id="345" name="Shape 345"/>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chemeClr val="dk1"/>
                </a:solidFill>
                <a:highlight>
                  <a:schemeClr val="lt1"/>
                </a:highlight>
              </a:rPr>
              <a:t>Spark SQL</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0" name="Shape 350"/>
        <p:cNvGrpSpPr/>
        <p:nvPr/>
      </p:nvGrpSpPr>
      <p:grpSpPr>
        <a:xfrm>
          <a:off x="0" y="0"/>
          <a:ext cx="0" cy="0"/>
          <a:chOff x="0" y="0"/>
          <a:chExt cx="0" cy="0"/>
        </a:xfrm>
      </p:grpSpPr>
      <p:pic>
        <p:nvPicPr>
          <p:cNvPr descr="GeekNight_Gurgaon.png" id="351" name="Shape 351"/>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352" name="Shape 352"/>
          <p:cNvSpPr/>
          <p:nvPr/>
        </p:nvSpPr>
        <p:spPr>
          <a:xfrm>
            <a:off x="2534200" y="272200"/>
            <a:ext cx="3303900" cy="1051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txBox="1"/>
          <p:nvPr>
            <p:ph idx="1" type="subTitle"/>
          </p:nvPr>
        </p:nvSpPr>
        <p:spPr>
          <a:xfrm>
            <a:off x="311700" y="21754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nSpc>
                <a:spcPct val="130434"/>
              </a:lnSpc>
              <a:spcBef>
                <a:spcPts val="900"/>
              </a:spcBef>
              <a:spcAft>
                <a:spcPts val="800"/>
              </a:spcAft>
              <a:buNone/>
            </a:pPr>
            <a:r>
              <a:rPr lang="en">
                <a:solidFill>
                  <a:schemeClr val="dk1"/>
                </a:solidFill>
                <a:highlight>
                  <a:schemeClr val="lt1"/>
                </a:highlight>
              </a:rPr>
              <a:t>Spark Streaming &amp; SQL - Example</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8" name="Shape 358"/>
        <p:cNvGrpSpPr/>
        <p:nvPr/>
      </p:nvGrpSpPr>
      <p:grpSpPr>
        <a:xfrm>
          <a:off x="0" y="0"/>
          <a:ext cx="0" cy="0"/>
          <a:chOff x="0" y="0"/>
          <a:chExt cx="0" cy="0"/>
        </a:xfrm>
      </p:grpSpPr>
      <p:sp>
        <p:nvSpPr>
          <p:cNvPr id="359" name="Shape 359"/>
          <p:cNvSpPr txBox="1"/>
          <p:nvPr>
            <p:ph type="ctrTitle"/>
          </p:nvPr>
        </p:nvSpPr>
        <p:spPr>
          <a:xfrm>
            <a:off x="311700" y="1056150"/>
            <a:ext cx="8520600" cy="135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solidFill>
                  <a:srgbClr val="000000"/>
                </a:solidFill>
              </a:rPr>
              <a:t>Thank You!</a:t>
            </a:r>
            <a:endParaRPr b="1">
              <a:solidFill>
                <a:srgbClr val="000000"/>
              </a:solidFill>
            </a:endParaRPr>
          </a:p>
        </p:txBody>
      </p:sp>
      <p:sp>
        <p:nvSpPr>
          <p:cNvPr id="360" name="Shape 360"/>
          <p:cNvSpPr txBox="1"/>
          <p:nvPr>
            <p:ph idx="1" type="subTitle"/>
          </p:nvPr>
        </p:nvSpPr>
        <p:spPr>
          <a:xfrm>
            <a:off x="250875" y="244137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000000"/>
                </a:solidFill>
              </a:rPr>
              <a:t>Questions?</a:t>
            </a:r>
            <a:endParaRPr sz="3000">
              <a:solidFill>
                <a:srgbClr val="000000"/>
              </a:solidFill>
            </a:endParaRPr>
          </a:p>
        </p:txBody>
      </p:sp>
      <p:pic>
        <p:nvPicPr>
          <p:cNvPr descr="GeekNight_Gurgaon.png" id="361" name="Shape 361"/>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362" name="Shape 362"/>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GeekNight_Gurgaon.png" id="147" name="Shape 147"/>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48" name="Shape 148"/>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txBox="1"/>
          <p:nvPr>
            <p:ph idx="4294967295"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800">
                <a:solidFill>
                  <a:schemeClr val="dk1"/>
                </a:solidFill>
              </a:rPr>
              <a:t>The 3 V’s revisited</a:t>
            </a:r>
            <a:endParaRPr sz="2800">
              <a:solidFill>
                <a:srgbClr val="000000"/>
              </a:solidFill>
            </a:endParaRPr>
          </a:p>
        </p:txBody>
      </p:sp>
      <p:pic>
        <p:nvPicPr>
          <p:cNvPr id="150" name="Shape 150"/>
          <p:cNvPicPr preferRelativeResize="0"/>
          <p:nvPr/>
        </p:nvPicPr>
        <p:blipFill>
          <a:blip r:embed="rId4">
            <a:alphaModFix/>
          </a:blip>
          <a:stretch>
            <a:fillRect/>
          </a:stretch>
        </p:blipFill>
        <p:spPr>
          <a:xfrm>
            <a:off x="2222337" y="748862"/>
            <a:ext cx="4699326" cy="3645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Consumer</a:t>
            </a:r>
            <a:endParaRPr>
              <a:solidFill>
                <a:schemeClr val="lt1"/>
              </a:solidFill>
            </a:endParaRPr>
          </a:p>
        </p:txBody>
      </p:sp>
      <p:sp>
        <p:nvSpPr>
          <p:cNvPr id="156" name="Shape 15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Venue</a:t>
            </a:r>
            <a:endParaRPr>
              <a:solidFill>
                <a:schemeClr val="lt1"/>
              </a:solidFill>
            </a:endParaRPr>
          </a:p>
        </p:txBody>
      </p:sp>
      <p:sp>
        <p:nvSpPr>
          <p:cNvPr id="157" name="Shape 15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lt1"/>
                </a:solidFill>
              </a:rPr>
              <a:t>Artist</a:t>
            </a:r>
            <a:endParaRPr>
              <a:solidFill>
                <a:schemeClr val="lt1"/>
              </a:solidFill>
            </a:endParaRPr>
          </a:p>
        </p:txBody>
      </p:sp>
      <p:sp>
        <p:nvSpPr>
          <p:cNvPr id="158" name="Shape 158"/>
          <p:cNvSpPr txBox="1"/>
          <p:nvPr>
            <p:ph type="title"/>
          </p:nvPr>
        </p:nvSpPr>
        <p:spPr>
          <a:xfrm>
            <a:off x="311700" y="816450"/>
            <a:ext cx="8520600" cy="3838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Arial"/>
              <a:buChar char="●"/>
            </a:pPr>
            <a:r>
              <a:rPr lang="en" sz="1800"/>
              <a:t>Open source framework</a:t>
            </a:r>
            <a:endParaRPr sz="1800"/>
          </a:p>
          <a:p>
            <a:pPr indent="0" lvl="0" marL="0" rtl="0">
              <a:spcBef>
                <a:spcPts val="0"/>
              </a:spcBef>
              <a:spcAft>
                <a:spcPts val="0"/>
              </a:spcAft>
              <a:buNone/>
            </a:pPr>
            <a:r>
              <a:t/>
            </a:r>
            <a:endParaRPr sz="1800"/>
          </a:p>
          <a:p>
            <a:pPr indent="-342900" lvl="0" marL="457200" rtl="0">
              <a:spcBef>
                <a:spcPts val="0"/>
              </a:spcBef>
              <a:spcAft>
                <a:spcPts val="0"/>
              </a:spcAft>
              <a:buClr>
                <a:srgbClr val="000000"/>
              </a:buClr>
              <a:buSzPts val="1800"/>
              <a:buFont typeface="Arial"/>
              <a:buChar char="●"/>
            </a:pPr>
            <a:r>
              <a:rPr lang="en" sz="1800"/>
              <a:t>Used for storage and large scale processing of data-sets on clusters of commodity hardware</a:t>
            </a:r>
            <a:endParaRPr sz="1800"/>
          </a:p>
          <a:p>
            <a:pPr indent="0" lvl="0" marL="0" rtl="0">
              <a:spcBef>
                <a:spcPts val="0"/>
              </a:spcBef>
              <a:spcAft>
                <a:spcPts val="0"/>
              </a:spcAft>
              <a:buNone/>
            </a:pPr>
            <a:r>
              <a:t/>
            </a:r>
            <a:endParaRPr sz="1800"/>
          </a:p>
          <a:p>
            <a:pPr indent="-342900" lvl="0" marL="457200" rtl="0">
              <a:spcBef>
                <a:spcPts val="0"/>
              </a:spcBef>
              <a:spcAft>
                <a:spcPts val="0"/>
              </a:spcAft>
              <a:buSzPts val="1800"/>
              <a:buChar char="●"/>
            </a:pPr>
            <a:r>
              <a:rPr lang="en" sz="1800"/>
              <a:t>Mainly consists of the following two modules:</a:t>
            </a:r>
            <a:endParaRPr sz="1800"/>
          </a:p>
          <a:p>
            <a:pPr indent="0" lvl="0" marL="457200" rtl="0">
              <a:spcBef>
                <a:spcPts val="0"/>
              </a:spcBef>
              <a:spcAft>
                <a:spcPts val="0"/>
              </a:spcAft>
              <a:buNone/>
            </a:pPr>
            <a:r>
              <a:rPr lang="en" sz="1800"/>
              <a:t>- HDFS				(Distributed Storage)</a:t>
            </a:r>
            <a:endParaRPr sz="1800"/>
          </a:p>
          <a:p>
            <a:pPr indent="0" lvl="0" marL="457200" rtl="0">
              <a:spcBef>
                <a:spcPts val="0"/>
              </a:spcBef>
              <a:spcAft>
                <a:spcPts val="0"/>
              </a:spcAft>
              <a:buNone/>
            </a:pPr>
            <a:r>
              <a:rPr lang="en" sz="1800"/>
              <a:t>- MapReduce		(Analysis/Processing)</a:t>
            </a:r>
            <a:endParaRPr sz="18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descr="GeekNight_Gurgaon.png" id="159" name="Shape 159"/>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60" name="Shape 160"/>
          <p:cNvSpPr txBox="1"/>
          <p:nvPr>
            <p:ph idx="4294967295" type="subTitle"/>
          </p:nvPr>
        </p:nvSpPr>
        <p:spPr>
          <a:xfrm>
            <a:off x="311700" y="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800">
                <a:solidFill>
                  <a:schemeClr val="dk1"/>
                </a:solidFill>
              </a:rPr>
              <a:t>Hadoop</a:t>
            </a:r>
            <a:endParaRPr sz="2800">
              <a:solidFill>
                <a:schemeClr val="dk1"/>
              </a:solidFill>
            </a:endParaRPr>
          </a:p>
        </p:txBody>
      </p:sp>
      <p:sp>
        <p:nvSpPr>
          <p:cNvPr id="161" name="Shape 161"/>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5" name="Shape 165"/>
        <p:cNvGrpSpPr/>
        <p:nvPr/>
      </p:nvGrpSpPr>
      <p:grpSpPr>
        <a:xfrm>
          <a:off x="0" y="0"/>
          <a:ext cx="0" cy="0"/>
          <a:chOff x="0" y="0"/>
          <a:chExt cx="0" cy="0"/>
        </a:xfrm>
      </p:grpSpPr>
      <p:pic>
        <p:nvPicPr>
          <p:cNvPr descr="GeekNight_Gurgaon.png" id="166" name="Shape 166"/>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67" name="Shape 167"/>
          <p:cNvSpPr txBox="1"/>
          <p:nvPr>
            <p:ph idx="1" type="subTitle"/>
          </p:nvPr>
        </p:nvSpPr>
        <p:spPr>
          <a:xfrm>
            <a:off x="311700" y="816450"/>
            <a:ext cx="8426700" cy="271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Only Batch Processing.</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Hadoop MR API is not functional.</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MR has a bloated computation model.</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Has no awareness of surrounding MR pipelines, which can be used for optimization.</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Iterative algorithms are difficult to implement.</a:t>
            </a:r>
            <a:endParaRPr sz="1800">
              <a:solidFill>
                <a:srgbClr val="000000"/>
              </a:solidFill>
            </a:endParaRPr>
          </a:p>
        </p:txBody>
      </p:sp>
      <p:sp>
        <p:nvSpPr>
          <p:cNvPr id="168" name="Shape 168"/>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Limitations with Hadoop MR</a:t>
            </a:r>
            <a:endParaRPr>
              <a:solidFill>
                <a:schemeClr val="dk1"/>
              </a:solidFill>
            </a:endParaRPr>
          </a:p>
        </p:txBody>
      </p:sp>
      <p:sp>
        <p:nvSpPr>
          <p:cNvPr id="169" name="Shape 169"/>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3" name="Shape 173"/>
        <p:cNvGrpSpPr/>
        <p:nvPr/>
      </p:nvGrpSpPr>
      <p:grpSpPr>
        <a:xfrm>
          <a:off x="0" y="0"/>
          <a:ext cx="0" cy="0"/>
          <a:chOff x="0" y="0"/>
          <a:chExt cx="0" cy="0"/>
        </a:xfrm>
      </p:grpSpPr>
      <p:pic>
        <p:nvPicPr>
          <p:cNvPr descr="GeekNight_Gurgaon.png" id="174" name="Shape 174"/>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75" name="Shape 175"/>
          <p:cNvSpPr txBox="1"/>
          <p:nvPr>
            <p:ph idx="1" type="subTitle"/>
          </p:nvPr>
        </p:nvSpPr>
        <p:spPr>
          <a:xfrm>
            <a:off x="311700" y="816450"/>
            <a:ext cx="8379600" cy="33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Mappers do not write to file system </a:t>
            </a:r>
            <a:r>
              <a:rPr i="1" lang="en" sz="1800">
                <a:solidFill>
                  <a:srgbClr val="000000"/>
                </a:solidFill>
              </a:rPr>
              <a:t>(by default). </a:t>
            </a:r>
            <a:endParaRPr i="1" sz="1800">
              <a:solidFill>
                <a:srgbClr val="000000"/>
              </a:solidFill>
            </a:endParaRPr>
          </a:p>
          <a:p>
            <a:pPr indent="0" lvl="0" marL="0" rtl="0" algn="l">
              <a:spcBef>
                <a:spcPts val="0"/>
              </a:spcBef>
              <a:spcAft>
                <a:spcPts val="0"/>
              </a:spcAft>
              <a:buNone/>
            </a:pPr>
            <a:r>
              <a:t/>
            </a:r>
            <a:endParaRPr i="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Uses Akka for data communication between nodes.</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Lazy Computation.</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Functional syntax.</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Better RDD (Resilient Distributed Dataset) API.</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Extension of Spark Streaming for </a:t>
            </a:r>
            <a:r>
              <a:rPr i="1" lang="en" sz="1600">
                <a:solidFill>
                  <a:srgbClr val="000000"/>
                </a:solidFill>
              </a:rPr>
              <a:t>(near)</a:t>
            </a:r>
            <a:r>
              <a:rPr lang="en" sz="1800">
                <a:solidFill>
                  <a:srgbClr val="000000"/>
                </a:solidFill>
              </a:rPr>
              <a:t> Real-time processing.</a:t>
            </a:r>
            <a:endParaRPr sz="1800">
              <a:solidFill>
                <a:srgbClr val="000000"/>
              </a:solidFill>
            </a:endParaRPr>
          </a:p>
        </p:txBody>
      </p:sp>
      <p:sp>
        <p:nvSpPr>
          <p:cNvPr id="176" name="Shape 176"/>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Spark to the rescue!</a:t>
            </a:r>
            <a:endParaRPr>
              <a:solidFill>
                <a:schemeClr val="dk1"/>
              </a:solidFill>
            </a:endParaRPr>
          </a:p>
        </p:txBody>
      </p:sp>
      <p:sp>
        <p:nvSpPr>
          <p:cNvPr id="177" name="Shape 177"/>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descr="GeekNight_Gurgaon.png" id="182" name="Shape 182"/>
          <p:cNvPicPr preferRelativeResize="0"/>
          <p:nvPr/>
        </p:nvPicPr>
        <p:blipFill>
          <a:blip r:embed="rId3">
            <a:alphaModFix/>
          </a:blip>
          <a:stretch>
            <a:fillRect/>
          </a:stretch>
        </p:blipFill>
        <p:spPr>
          <a:xfrm>
            <a:off x="8009399" y="3930700"/>
            <a:ext cx="1134602" cy="1134602"/>
          </a:xfrm>
          <a:prstGeom prst="rect">
            <a:avLst/>
          </a:prstGeom>
          <a:noFill/>
          <a:ln>
            <a:noFill/>
          </a:ln>
        </p:spPr>
      </p:pic>
      <p:sp>
        <p:nvSpPr>
          <p:cNvPr id="183" name="Shape 183"/>
          <p:cNvSpPr txBox="1"/>
          <p:nvPr>
            <p:ph idx="1" type="body"/>
          </p:nvPr>
        </p:nvSpPr>
        <p:spPr>
          <a:xfrm>
            <a:off x="311700" y="816450"/>
            <a:ext cx="8107500" cy="3416400"/>
          </a:xfrm>
          <a:prstGeom prst="rect">
            <a:avLst/>
          </a:prstGeom>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000000"/>
                </a:solidFill>
              </a:rPr>
              <a:t>Apache Spark™ is a fast and general engine for large-scale data processing.</a:t>
            </a:r>
            <a:endParaRPr>
              <a:solidFill>
                <a:srgbClr val="000000"/>
              </a:solidFill>
            </a:endParaRPr>
          </a:p>
          <a:p>
            <a:pPr indent="0" lvl="0" marL="0" rtl="0">
              <a:lnSpc>
                <a:spcPct val="100000"/>
              </a:lnSpc>
              <a:spcBef>
                <a:spcPts val="1600"/>
              </a:spcBef>
              <a:spcAft>
                <a:spcPts val="0"/>
              </a:spcAft>
              <a:buNone/>
            </a:pPr>
            <a:r>
              <a:rPr b="1" lang="en">
                <a:solidFill>
                  <a:srgbClr val="000000"/>
                </a:solidFill>
                <a:highlight>
                  <a:srgbClr val="FFFFFF"/>
                </a:highlight>
              </a:rPr>
              <a:t>-Speed</a:t>
            </a:r>
            <a:endParaRPr b="1">
              <a:solidFill>
                <a:srgbClr val="000000"/>
              </a:solidFill>
              <a:highlight>
                <a:srgbClr val="FFFFFF"/>
              </a:highlight>
            </a:endParaRPr>
          </a:p>
          <a:p>
            <a:pPr indent="0" lvl="0" marL="0" rtl="0">
              <a:lnSpc>
                <a:spcPct val="100000"/>
              </a:lnSpc>
              <a:spcBef>
                <a:spcPts val="800"/>
              </a:spcBef>
              <a:spcAft>
                <a:spcPts val="0"/>
              </a:spcAft>
              <a:buNone/>
            </a:pPr>
            <a:r>
              <a:rPr lang="en">
                <a:solidFill>
                  <a:srgbClr val="000000"/>
                </a:solidFill>
                <a:highlight>
                  <a:srgbClr val="FFFFFF"/>
                </a:highlight>
              </a:rPr>
              <a:t>Run programs up to 100x faster than Hadoop MapReduce in memory, or 10x faster on disk.</a:t>
            </a:r>
            <a:endParaRPr>
              <a:solidFill>
                <a:srgbClr val="000000"/>
              </a:solidFill>
              <a:highlight>
                <a:srgbClr val="FFFFFF"/>
              </a:highlight>
            </a:endParaRPr>
          </a:p>
          <a:p>
            <a:pPr indent="0" lvl="0" marL="0" rtl="0">
              <a:lnSpc>
                <a:spcPct val="100000"/>
              </a:lnSpc>
              <a:spcBef>
                <a:spcPts val="800"/>
              </a:spcBef>
              <a:spcAft>
                <a:spcPts val="0"/>
              </a:spcAft>
              <a:buNone/>
            </a:pPr>
            <a:r>
              <a:rPr lang="en">
                <a:solidFill>
                  <a:srgbClr val="000000"/>
                </a:solidFill>
                <a:highlight>
                  <a:srgbClr val="FFFFFF"/>
                </a:highlight>
              </a:rPr>
              <a:t>Spark has an advanced DAG execution engine that supports cyclic data flow and in-memory computing.</a:t>
            </a:r>
            <a:endParaRPr>
              <a:solidFill>
                <a:srgbClr val="000000"/>
              </a:solidFill>
              <a:highlight>
                <a:srgbClr val="FFFFFF"/>
              </a:highlight>
            </a:endParaRPr>
          </a:p>
          <a:p>
            <a:pPr indent="0" lvl="0" marL="0" rtl="0">
              <a:lnSpc>
                <a:spcPct val="100000"/>
              </a:lnSpc>
              <a:spcBef>
                <a:spcPts val="800"/>
              </a:spcBef>
              <a:spcAft>
                <a:spcPts val="0"/>
              </a:spcAft>
              <a:buNone/>
            </a:pPr>
            <a:r>
              <a:rPr b="1" lang="en">
                <a:solidFill>
                  <a:srgbClr val="000000"/>
                </a:solidFill>
                <a:highlight>
                  <a:srgbClr val="FFFFFF"/>
                </a:highlight>
              </a:rPr>
              <a:t>-Ease of Use</a:t>
            </a:r>
            <a:endParaRPr b="1">
              <a:solidFill>
                <a:srgbClr val="000000"/>
              </a:solidFill>
              <a:highlight>
                <a:srgbClr val="FFFFFF"/>
              </a:highlight>
            </a:endParaRPr>
          </a:p>
          <a:p>
            <a:pPr indent="0" lvl="0" marL="0" rtl="0">
              <a:lnSpc>
                <a:spcPct val="100000"/>
              </a:lnSpc>
              <a:spcBef>
                <a:spcPts val="800"/>
              </a:spcBef>
              <a:spcAft>
                <a:spcPts val="0"/>
              </a:spcAft>
              <a:buNone/>
            </a:pPr>
            <a:r>
              <a:rPr lang="en">
                <a:solidFill>
                  <a:srgbClr val="000000"/>
                </a:solidFill>
                <a:highlight>
                  <a:srgbClr val="FFFFFF"/>
                </a:highlight>
              </a:rPr>
              <a:t>Write applications quickly in Java, Scala, Python, R.</a:t>
            </a:r>
            <a:endParaRPr>
              <a:solidFill>
                <a:srgbClr val="000000"/>
              </a:solidFill>
              <a:highlight>
                <a:srgbClr val="FFFFFF"/>
              </a:highlight>
            </a:endParaRPr>
          </a:p>
          <a:p>
            <a:pPr indent="0" lvl="0" marL="0" rtl="0">
              <a:lnSpc>
                <a:spcPct val="100000"/>
              </a:lnSpc>
              <a:spcBef>
                <a:spcPts val="800"/>
              </a:spcBef>
              <a:spcAft>
                <a:spcPts val="800"/>
              </a:spcAft>
              <a:buNone/>
            </a:pPr>
            <a:r>
              <a:rPr lang="en">
                <a:solidFill>
                  <a:srgbClr val="000000"/>
                </a:solidFill>
                <a:highlight>
                  <a:srgbClr val="FFFFFF"/>
                </a:highlight>
              </a:rPr>
              <a:t>Spark offers over 80 high-level operators that make it easy to build parallel apps. And you can use it interactively from the Scala, Python and R shells.</a:t>
            </a:r>
            <a:endParaRPr>
              <a:solidFill>
                <a:srgbClr val="000000"/>
              </a:solidFill>
            </a:endParaRPr>
          </a:p>
        </p:txBody>
      </p:sp>
      <p:sp>
        <p:nvSpPr>
          <p:cNvPr id="184" name="Shape 184"/>
          <p:cNvSpPr txBox="1"/>
          <p:nvPr>
            <p:ph idx="4294967295"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800">
                <a:solidFill>
                  <a:schemeClr val="dk1"/>
                </a:solidFill>
              </a:rPr>
              <a:t>About Spark</a:t>
            </a:r>
            <a:endParaRPr sz="2800">
              <a:solidFill>
                <a:schemeClr val="dk1"/>
              </a:solidFill>
            </a:endParaRPr>
          </a:p>
        </p:txBody>
      </p:sp>
      <p:sp>
        <p:nvSpPr>
          <p:cNvPr id="185" name="Shape 185"/>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816450"/>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a:solidFill>
                  <a:srgbClr val="555555"/>
                </a:solidFill>
                <a:highlight>
                  <a:srgbClr val="FFFFFF"/>
                </a:highlight>
              </a:rPr>
              <a:t>-Generality</a:t>
            </a:r>
            <a:endParaRPr b="1">
              <a:solidFill>
                <a:srgbClr val="555555"/>
              </a:solidFill>
              <a:highlight>
                <a:srgbClr val="FFFFFF"/>
              </a:highlight>
            </a:endParaRPr>
          </a:p>
          <a:p>
            <a:pPr indent="0" lvl="0" marL="0" rtl="0">
              <a:lnSpc>
                <a:spcPct val="100000"/>
              </a:lnSpc>
              <a:spcBef>
                <a:spcPts val="800"/>
              </a:spcBef>
              <a:spcAft>
                <a:spcPts val="0"/>
              </a:spcAft>
              <a:buClr>
                <a:schemeClr val="dk1"/>
              </a:buClr>
              <a:buSzPts val="1100"/>
              <a:buFont typeface="Arial"/>
              <a:buNone/>
            </a:pPr>
            <a:r>
              <a:rPr lang="en">
                <a:solidFill>
                  <a:srgbClr val="555555"/>
                </a:solidFill>
                <a:highlight>
                  <a:srgbClr val="FFFFFF"/>
                </a:highlight>
              </a:rPr>
              <a:t>Combine SQL, streaming, and complex analytics.</a:t>
            </a:r>
            <a:endParaRPr>
              <a:solidFill>
                <a:srgbClr val="555555"/>
              </a:solidFill>
              <a:highlight>
                <a:srgbClr val="FFFFFF"/>
              </a:highlight>
            </a:endParaRPr>
          </a:p>
          <a:p>
            <a:pPr indent="0" lvl="0" marL="0" rtl="0">
              <a:lnSpc>
                <a:spcPct val="100000"/>
              </a:lnSpc>
              <a:spcBef>
                <a:spcPts val="800"/>
              </a:spcBef>
              <a:spcAft>
                <a:spcPts val="0"/>
              </a:spcAft>
              <a:buClr>
                <a:schemeClr val="dk1"/>
              </a:buClr>
              <a:buSzPts val="1100"/>
              <a:buFont typeface="Arial"/>
              <a:buNone/>
            </a:pPr>
            <a:r>
              <a:rPr lang="en">
                <a:solidFill>
                  <a:srgbClr val="555555"/>
                </a:solidFill>
                <a:highlight>
                  <a:srgbClr val="FFFFFF"/>
                </a:highlight>
              </a:rPr>
              <a:t>Spark powers a stack of libraries including SQL and DataFrames, MLlib for machine learning, GraphX, and Spark Streaming. You can combine these libraries seamlessly in the same application.</a:t>
            </a:r>
            <a:endParaRPr>
              <a:solidFill>
                <a:srgbClr val="555555"/>
              </a:solidFill>
              <a:highlight>
                <a:srgbClr val="FFFFFF"/>
              </a:highlight>
            </a:endParaRPr>
          </a:p>
          <a:p>
            <a:pPr indent="0" lvl="0" marL="0" rtl="0">
              <a:lnSpc>
                <a:spcPct val="100000"/>
              </a:lnSpc>
              <a:spcBef>
                <a:spcPts val="800"/>
              </a:spcBef>
              <a:spcAft>
                <a:spcPts val="0"/>
              </a:spcAft>
              <a:buClr>
                <a:schemeClr val="dk1"/>
              </a:buClr>
              <a:buSzPts val="1100"/>
              <a:buFont typeface="Arial"/>
              <a:buNone/>
            </a:pPr>
            <a:r>
              <a:rPr b="1" lang="en">
                <a:solidFill>
                  <a:srgbClr val="555555"/>
                </a:solidFill>
                <a:highlight>
                  <a:srgbClr val="FFFFFF"/>
                </a:highlight>
              </a:rPr>
              <a:t>-Runs Everywhere</a:t>
            </a:r>
            <a:endParaRPr b="1">
              <a:solidFill>
                <a:srgbClr val="555555"/>
              </a:solidFill>
              <a:highlight>
                <a:srgbClr val="FFFFFF"/>
              </a:highlight>
            </a:endParaRPr>
          </a:p>
          <a:p>
            <a:pPr indent="0" lvl="0" marL="0" rtl="0">
              <a:lnSpc>
                <a:spcPct val="100000"/>
              </a:lnSpc>
              <a:spcBef>
                <a:spcPts val="800"/>
              </a:spcBef>
              <a:spcAft>
                <a:spcPts val="0"/>
              </a:spcAft>
              <a:buClr>
                <a:schemeClr val="dk1"/>
              </a:buClr>
              <a:buSzPts val="1100"/>
              <a:buFont typeface="Arial"/>
              <a:buNone/>
            </a:pPr>
            <a:r>
              <a:rPr lang="en">
                <a:solidFill>
                  <a:srgbClr val="555555"/>
                </a:solidFill>
                <a:highlight>
                  <a:srgbClr val="FFFFFF"/>
                </a:highlight>
              </a:rPr>
              <a:t>Spark runs on Hadoop, Mesos, standalone, or in the cloud. It can access diverse data sources including HDFS, Cassandra, HBase, and S3.</a:t>
            </a:r>
            <a:endParaRPr>
              <a:solidFill>
                <a:srgbClr val="555555"/>
              </a:solidFill>
              <a:highlight>
                <a:srgbClr val="FFFFFF"/>
              </a:highlight>
            </a:endParaRPr>
          </a:p>
          <a:p>
            <a:pPr indent="0" lvl="0" marL="0" rtl="0">
              <a:lnSpc>
                <a:spcPct val="100000"/>
              </a:lnSpc>
              <a:spcBef>
                <a:spcPts val="800"/>
              </a:spcBef>
              <a:spcAft>
                <a:spcPts val="800"/>
              </a:spcAft>
              <a:buClr>
                <a:schemeClr val="dk1"/>
              </a:buClr>
              <a:buSzPts val="1100"/>
              <a:buFont typeface="Arial"/>
              <a:buNone/>
            </a:pPr>
            <a:r>
              <a:rPr lang="en">
                <a:solidFill>
                  <a:srgbClr val="555555"/>
                </a:solidFill>
                <a:highlight>
                  <a:srgbClr val="FFFFFF"/>
                </a:highlight>
              </a:rPr>
              <a:t>You can run Spark using its standalone cluster mode, on EC2, on Hadoop YARN, or on Apache Mesos. Access data in HDFS, Cassandra, HBase, Hive, Tachyon, and any Hadoop data source.</a:t>
            </a:r>
            <a:endParaRPr/>
          </a:p>
        </p:txBody>
      </p:sp>
      <p:sp>
        <p:nvSpPr>
          <p:cNvPr id="191" name="Shape 191"/>
          <p:cNvSpPr txBox="1"/>
          <p:nvPr>
            <p:ph idx="4294967295"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800">
                <a:solidFill>
                  <a:schemeClr val="dk1"/>
                </a:solidFill>
              </a:rPr>
              <a:t>About Spark (Cont...)</a:t>
            </a:r>
            <a:endParaRPr sz="2800">
              <a:solidFill>
                <a:schemeClr val="dk1"/>
              </a:solidFill>
            </a:endParaRPr>
          </a:p>
        </p:txBody>
      </p:sp>
      <p:sp>
        <p:nvSpPr>
          <p:cNvPr id="192" name="Shape 192"/>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GeekNight_Gurgaon.png" id="193" name="Shape 193"/>
          <p:cNvPicPr preferRelativeResize="0"/>
          <p:nvPr/>
        </p:nvPicPr>
        <p:blipFill>
          <a:blip r:embed="rId3">
            <a:alphaModFix/>
          </a:blip>
          <a:stretch>
            <a:fillRect/>
          </a:stretch>
        </p:blipFill>
        <p:spPr>
          <a:xfrm>
            <a:off x="8009399" y="3930700"/>
            <a:ext cx="1134602" cy="11346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7" name="Shape 197"/>
        <p:cNvGrpSpPr/>
        <p:nvPr/>
      </p:nvGrpSpPr>
      <p:grpSpPr>
        <a:xfrm>
          <a:off x="0" y="0"/>
          <a:ext cx="0" cy="0"/>
          <a:chOff x="0" y="0"/>
          <a:chExt cx="0" cy="0"/>
        </a:xfrm>
      </p:grpSpPr>
      <p:sp>
        <p:nvSpPr>
          <p:cNvPr id="198" name="Shape 198"/>
          <p:cNvSpPr/>
          <p:nvPr/>
        </p:nvSpPr>
        <p:spPr>
          <a:xfrm>
            <a:off x="0" y="5065300"/>
            <a:ext cx="9144000" cy="78300"/>
          </a:xfrm>
          <a:prstGeom prst="rect">
            <a:avLst/>
          </a:prstGeom>
          <a:solidFill>
            <a:srgbClr val="FF008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GeekNight_Gurgaon.png" id="199" name="Shape 199"/>
          <p:cNvPicPr preferRelativeResize="0"/>
          <p:nvPr/>
        </p:nvPicPr>
        <p:blipFill>
          <a:blip r:embed="rId3">
            <a:alphaModFix/>
          </a:blip>
          <a:stretch>
            <a:fillRect/>
          </a:stretch>
        </p:blipFill>
        <p:spPr>
          <a:xfrm>
            <a:off x="8009399" y="3930700"/>
            <a:ext cx="1134602" cy="1134602"/>
          </a:xfrm>
          <a:prstGeom prst="rect">
            <a:avLst/>
          </a:prstGeom>
          <a:noFill/>
          <a:ln>
            <a:noFill/>
          </a:ln>
        </p:spPr>
      </p:pic>
      <p:pic>
        <p:nvPicPr>
          <p:cNvPr descr="spark-study-notes-11-638.jpg" id="200" name="Shape 200"/>
          <p:cNvPicPr preferRelativeResize="0"/>
          <p:nvPr/>
        </p:nvPicPr>
        <p:blipFill rotWithShape="1">
          <a:blip r:embed="rId4">
            <a:alphaModFix/>
          </a:blip>
          <a:srcRect b="0" l="-1180" r="1180" t="0"/>
          <a:stretch/>
        </p:blipFill>
        <p:spPr>
          <a:xfrm>
            <a:off x="1533525" y="1"/>
            <a:ext cx="6463913" cy="4853000"/>
          </a:xfrm>
          <a:prstGeom prst="rect">
            <a:avLst/>
          </a:prstGeom>
          <a:noFill/>
          <a:ln>
            <a:noFill/>
          </a:ln>
        </p:spPr>
      </p:pic>
      <p:sp>
        <p:nvSpPr>
          <p:cNvPr id="201" name="Shape 201"/>
          <p:cNvSpPr/>
          <p:nvPr/>
        </p:nvSpPr>
        <p:spPr>
          <a:xfrm>
            <a:off x="1729525" y="4422875"/>
            <a:ext cx="765600" cy="430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7206300" y="4422875"/>
            <a:ext cx="603600" cy="430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txBox="1"/>
          <p:nvPr>
            <p:ph idx="1" type="subTitle"/>
          </p:nvPr>
        </p:nvSpPr>
        <p:spPr>
          <a:xfrm>
            <a:off x="311700" y="23850"/>
            <a:ext cx="8520600" cy="792600"/>
          </a:xfrm>
          <a:prstGeom prst="rect">
            <a:avLst/>
          </a:prstGeom>
          <a:solidFill>
            <a:srgbClr val="FFFFFF"/>
          </a:solidFill>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Spark Architecture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