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68" r:id="rId4"/>
    <p:sldId id="259" r:id="rId5"/>
    <p:sldId id="305" r:id="rId6"/>
    <p:sldId id="306" r:id="rId7"/>
    <p:sldId id="307" r:id="rId8"/>
    <p:sldId id="308" r:id="rId9"/>
    <p:sldId id="309" r:id="rId10"/>
    <p:sldId id="312" r:id="rId11"/>
    <p:sldId id="313" r:id="rId12"/>
    <p:sldId id="314" r:id="rId13"/>
    <p:sldId id="315" r:id="rId14"/>
    <p:sldId id="316" r:id="rId15"/>
    <p:sldId id="317" r:id="rId16"/>
    <p:sldId id="261" r:id="rId17"/>
  </p:sldIdLst>
  <p:sldSz cx="12192000" cy="6858000"/>
  <p:notesSz cx="6858000" cy="9144000"/>
  <p:embeddedFontLst>
    <p:embeddedFont>
      <p:font typeface="等线 Light" panose="02010600030101010101" charset="-122"/>
      <p:regular r:id="rId22"/>
    </p:embeddedFont>
    <p:embeddedFont>
      <p:font typeface="等线" panose="02010600030101010101" charset="-122"/>
      <p:regular r:id="rId2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pos="4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春波 赵" initials="春波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625"/>
    <a:srgbClr val="F67654"/>
    <a:srgbClr val="0B506C"/>
    <a:srgbClr val="028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98" y="120"/>
      </p:cViewPr>
      <p:guideLst>
        <p:guide orient="horz" pos="2177"/>
        <p:guide pos="3840"/>
        <p:guide pos="7242"/>
        <p:guide pos="4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稻壳儿春秋广告/盗版必究        原创来源：http://chn.docer.com/works?userid=199329941#!/work_time"/>
          <p:cNvSpPr>
            <a:spLocks noGrp="1"/>
          </p:cNvSpPr>
          <p:nvPr>
            <p:ph type="pic" sz="quarter" idx="10"/>
          </p:nvPr>
        </p:nvSpPr>
        <p:spPr>
          <a:xfrm>
            <a:off x="695324" y="2753359"/>
            <a:ext cx="3091992" cy="1810910"/>
          </a:xfrm>
          <a:custGeom>
            <a:avLst/>
            <a:gdLst>
              <a:gd name="connsiteX0" fmla="*/ 0 w 3091992"/>
              <a:gd name="connsiteY0" fmla="*/ 0 h 1810910"/>
              <a:gd name="connsiteX1" fmla="*/ 3091992 w 3091992"/>
              <a:gd name="connsiteY1" fmla="*/ 0 h 1810910"/>
              <a:gd name="connsiteX2" fmla="*/ 3091992 w 3091992"/>
              <a:gd name="connsiteY2" fmla="*/ 1810910 h 1810910"/>
              <a:gd name="connsiteX3" fmla="*/ 0 w 3091992"/>
              <a:gd name="connsiteY3" fmla="*/ 1810910 h 181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1992" h="1810910">
                <a:moveTo>
                  <a:pt x="0" y="0"/>
                </a:moveTo>
                <a:lnTo>
                  <a:pt x="3091992" y="0"/>
                </a:lnTo>
                <a:lnTo>
                  <a:pt x="3091992" y="1810910"/>
                </a:lnTo>
                <a:lnTo>
                  <a:pt x="0" y="18109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2" name="稻壳儿春秋广告/盗版必究        原创来源：http://chn.docer.com/works?userid=199329941#!/work_time"/>
          <p:cNvSpPr>
            <a:spLocks noGrp="1"/>
          </p:cNvSpPr>
          <p:nvPr>
            <p:ph type="pic" sz="quarter" idx="11"/>
          </p:nvPr>
        </p:nvSpPr>
        <p:spPr>
          <a:xfrm>
            <a:off x="8404681" y="2753359"/>
            <a:ext cx="3091992" cy="1810910"/>
          </a:xfrm>
          <a:custGeom>
            <a:avLst/>
            <a:gdLst>
              <a:gd name="connsiteX0" fmla="*/ 0 w 3091992"/>
              <a:gd name="connsiteY0" fmla="*/ 0 h 1810910"/>
              <a:gd name="connsiteX1" fmla="*/ 3091992 w 3091992"/>
              <a:gd name="connsiteY1" fmla="*/ 0 h 1810910"/>
              <a:gd name="connsiteX2" fmla="*/ 3091992 w 3091992"/>
              <a:gd name="connsiteY2" fmla="*/ 1810910 h 1810910"/>
              <a:gd name="connsiteX3" fmla="*/ 0 w 3091992"/>
              <a:gd name="connsiteY3" fmla="*/ 1810910 h 181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1992" h="1810910">
                <a:moveTo>
                  <a:pt x="0" y="0"/>
                </a:moveTo>
                <a:lnTo>
                  <a:pt x="3091992" y="0"/>
                </a:lnTo>
                <a:lnTo>
                  <a:pt x="3091992" y="1810910"/>
                </a:lnTo>
                <a:lnTo>
                  <a:pt x="0" y="18109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C519-839C-453F-84A3-C3D2935476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A939-DD6A-4E34-B614-19C610E30E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B7C7-535E-4E94-B1E9-46A4B2AB55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6754-BD22-46CA-AAC9-FDCA2715F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春秋广告/盗版必究        原创来源：http://chn.docer.com/works?userid=199329941#!/work_time"/>
          <p:cNvSpPr>
            <a:spLocks noGrp="1"/>
          </p:cNvSpPr>
          <p:nvPr>
            <p:ph type="pic" sz="quarter" idx="10"/>
          </p:nvPr>
        </p:nvSpPr>
        <p:spPr>
          <a:xfrm>
            <a:off x="-1" y="1594687"/>
            <a:ext cx="3840480" cy="4231937"/>
          </a:xfrm>
          <a:custGeom>
            <a:avLst/>
            <a:gdLst>
              <a:gd name="connsiteX0" fmla="*/ 0 w 3840480"/>
              <a:gd name="connsiteY0" fmla="*/ 0 h 4231937"/>
              <a:gd name="connsiteX1" fmla="*/ 3840480 w 3840480"/>
              <a:gd name="connsiteY1" fmla="*/ 0 h 4231937"/>
              <a:gd name="connsiteX2" fmla="*/ 3840480 w 3840480"/>
              <a:gd name="connsiteY2" fmla="*/ 4231937 h 4231937"/>
              <a:gd name="connsiteX3" fmla="*/ 0 w 3840480"/>
              <a:gd name="connsiteY3" fmla="*/ 4231937 h 423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0480" h="4231937">
                <a:moveTo>
                  <a:pt x="0" y="0"/>
                </a:moveTo>
                <a:lnTo>
                  <a:pt x="3840480" y="0"/>
                </a:lnTo>
                <a:lnTo>
                  <a:pt x="3840480" y="4231937"/>
                </a:lnTo>
                <a:lnTo>
                  <a:pt x="0" y="42319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1B7C7-535E-4E94-B1E9-46A4B2AB55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D6754-BD22-46CA-AAC9-FDCA2715F4F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772120" y="0"/>
            <a:ext cx="4498380" cy="1671059"/>
          </a:xfrm>
          <a:custGeom>
            <a:avLst/>
            <a:gdLst>
              <a:gd name="connsiteX0" fmla="*/ 0 w 5863628"/>
              <a:gd name="connsiteY0" fmla="*/ 0 h 2178221"/>
              <a:gd name="connsiteX1" fmla="*/ 5863628 w 5863628"/>
              <a:gd name="connsiteY1" fmla="*/ 0 h 2178221"/>
              <a:gd name="connsiteX2" fmla="*/ 4218278 w 5863628"/>
              <a:gd name="connsiteY2" fmla="*/ 1645350 h 2178221"/>
              <a:gd name="connsiteX3" fmla="*/ 1645350 w 5863628"/>
              <a:gd name="connsiteY3" fmla="*/ 1645350 h 2178221"/>
              <a:gd name="connsiteX4" fmla="*/ 0 w 5863628"/>
              <a:gd name="connsiteY4" fmla="*/ 0 h 217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3628" h="2178221">
                <a:moveTo>
                  <a:pt x="0" y="0"/>
                </a:moveTo>
                <a:lnTo>
                  <a:pt x="5863628" y="0"/>
                </a:lnTo>
                <a:lnTo>
                  <a:pt x="4218278" y="1645350"/>
                </a:lnTo>
                <a:cubicBezTo>
                  <a:pt x="3507784" y="2355845"/>
                  <a:pt x="2355845" y="2355845"/>
                  <a:pt x="1645350" y="1645350"/>
                </a:cubicBezTo>
                <a:lnTo>
                  <a:pt x="0" y="0"/>
                </a:ln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稻壳儿春秋广告/盗版必究        原创来源：http://chn.docer.com/works?userid=199329941#!/work_time"/>
          <p:cNvSpPr/>
          <p:nvPr/>
        </p:nvSpPr>
        <p:spPr>
          <a:xfrm rot="2700000">
            <a:off x="-1523657" y="2698198"/>
            <a:ext cx="4966314" cy="4966314"/>
          </a:xfrm>
          <a:prstGeom prst="roundRect">
            <a:avLst/>
          </a:pr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 rot="2700000">
            <a:off x="3668105" y="4637763"/>
            <a:ext cx="1087184" cy="1087184"/>
          </a:xfrm>
          <a:prstGeom prst="roundRect">
            <a:avLst/>
          </a:pr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稻壳儿春秋广告/盗版必究        原创来源：http://chn.docer.com/works?userid=199329941#!/work_time"/>
          <p:cNvSpPr/>
          <p:nvPr/>
        </p:nvSpPr>
        <p:spPr>
          <a:xfrm rot="2700000">
            <a:off x="8200402" y="-1071791"/>
            <a:ext cx="2998691" cy="2998690"/>
          </a:xfrm>
          <a:prstGeom prst="roundRect">
            <a:avLst/>
          </a:pr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稻壳儿春秋广告/盗版必究        原创来源：http://chn.docer.com/works?userid=199329941#!/work_time"/>
          <p:cNvSpPr/>
          <p:nvPr/>
        </p:nvSpPr>
        <p:spPr>
          <a:xfrm rot="2700000">
            <a:off x="8972401" y="-1548003"/>
            <a:ext cx="3713986" cy="3713985"/>
          </a:xfrm>
          <a:prstGeom prst="roundRect">
            <a:avLst/>
          </a:pr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稻壳儿春秋广告/盗版必究        原创来源：http://chn.docer.com/works?userid=199329941#!/work_time"/>
          <p:cNvSpPr/>
          <p:nvPr/>
        </p:nvSpPr>
        <p:spPr>
          <a:xfrm rot="2700000">
            <a:off x="3400571" y="2610630"/>
            <a:ext cx="606728" cy="606728"/>
          </a:xfrm>
          <a:prstGeom prst="roundRect">
            <a:avLst/>
          </a:pr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稻壳儿春秋广告/盗版必究        原创来源：http://chn.docer.com/works?userid=199329941#!/work_time"/>
          <p:cNvSpPr/>
          <p:nvPr/>
        </p:nvSpPr>
        <p:spPr>
          <a:xfrm rot="2700000">
            <a:off x="-3463370" y="3085103"/>
            <a:ext cx="4192504" cy="41925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稻壳儿春秋广告/盗版必究        原创来源：http://chn.docer.com/works?userid=199329941#!/work_time"/>
          <p:cNvSpPr txBox="1"/>
          <p:nvPr/>
        </p:nvSpPr>
        <p:spPr>
          <a:xfrm>
            <a:off x="4883785" y="4109720"/>
            <a:ext cx="661289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3600" dirty="0">
                <a:solidFill>
                  <a:srgbClr val="F67654"/>
                </a:solidFill>
                <a:latin typeface="Arial" panose="020B0604020202020204" pitchFamily="34" charset="0"/>
                <a:ea typeface="Droid Sans Fallback" panose="020B0502000000000001" pitchFamily="50" charset="-128"/>
                <a:cs typeface="Arial" panose="020B0604020202020204" pitchFamily="34" charset="0"/>
                <a:sym typeface="Arial" panose="020B0604020202020204" pitchFamily="34" charset="0"/>
              </a:rPr>
              <a:t>INSIGHTS IN PIZZA ORDERS AND REVENUE</a:t>
            </a:r>
            <a:endParaRPr lang="en-US" altLang="zh-CN" sz="3600" dirty="0">
              <a:solidFill>
                <a:srgbClr val="F67654"/>
              </a:solidFill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稻壳儿春秋广告/盗版必究        原创来源：http://chn.docer.com/works?userid=199329941#!/work_time"/>
          <p:cNvSpPr txBox="1"/>
          <p:nvPr/>
        </p:nvSpPr>
        <p:spPr>
          <a:xfrm>
            <a:off x="6458585" y="2909570"/>
            <a:ext cx="50380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200" dirty="0">
                <a:latin typeface="Arial" panose="020B0604020202020204" pitchFamily="34" charset="0"/>
                <a:ea typeface="Droid Sans Fallback" panose="020B0502000000000001" pitchFamily="50" charset="-128"/>
                <a:cs typeface="Arial" panose="020B0604020202020204" pitchFamily="34" charset="0"/>
                <a:sym typeface="Arial" panose="020B0604020202020204" pitchFamily="34" charset="0"/>
              </a:rPr>
              <a:t>PIZZAPAL:</a:t>
            </a:r>
            <a:endParaRPr lang="en-US" altLang="zh-CN" sz="7200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稻壳儿春秋广告/盗版必究        原创来源：http://chn.docer.com/works?userid=199329941#!/work_time"/>
          <p:cNvSpPr txBox="1"/>
          <p:nvPr/>
        </p:nvSpPr>
        <p:spPr>
          <a:xfrm flipH="1">
            <a:off x="9209405" y="5743575"/>
            <a:ext cx="2287270" cy="27559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Droid Sans Fallback" panose="020B0502000000000001" pitchFamily="50" charset="-128"/>
                <a:cs typeface="Arial" panose="020B0604020202020204" pitchFamily="34" charset="0"/>
                <a:sym typeface="Arial" panose="020B0604020202020204" pitchFamily="34" charset="0"/>
              </a:rPr>
              <a:t>SYEDA UMME KULSUM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稻壳儿春秋广告/盗版必究        原创来源：http://chn.docer.com/works?userid=199329941#!/work_time"/>
          <p:cNvSpPr/>
          <p:nvPr/>
        </p:nvSpPr>
        <p:spPr>
          <a:xfrm>
            <a:off x="1363194" y="3"/>
            <a:ext cx="2862972" cy="998458"/>
          </a:xfrm>
          <a:custGeom>
            <a:avLst/>
            <a:gdLst>
              <a:gd name="connsiteX0" fmla="*/ 0 w 3731877"/>
              <a:gd name="connsiteY0" fmla="*/ 0 h 1301487"/>
              <a:gd name="connsiteX1" fmla="*/ 3731877 w 3731877"/>
              <a:gd name="connsiteY1" fmla="*/ 0 h 1301487"/>
              <a:gd name="connsiteX2" fmla="*/ 2829516 w 3731877"/>
              <a:gd name="connsiteY2" fmla="*/ 902360 h 1301487"/>
              <a:gd name="connsiteX3" fmla="*/ 902361 w 3731877"/>
              <a:gd name="connsiteY3" fmla="*/ 902360 h 130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1877" h="1301487">
                <a:moveTo>
                  <a:pt x="0" y="0"/>
                </a:moveTo>
                <a:lnTo>
                  <a:pt x="3731877" y="0"/>
                </a:lnTo>
                <a:lnTo>
                  <a:pt x="2829516" y="902360"/>
                </a:lnTo>
                <a:cubicBezTo>
                  <a:pt x="2297347" y="1434530"/>
                  <a:pt x="1434530" y="1434530"/>
                  <a:pt x="902361" y="9023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Picture Placeholder 1" descr="total_quan_of_eacf_pizza_quer_exported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4150360" y="275590"/>
            <a:ext cx="5245735" cy="6307455"/>
          </a:xfrm>
          <a:prstGeom prst="rect">
            <a:avLst/>
          </a:prstGeom>
        </p:spPr>
      </p:pic>
      <p:sp>
        <p:nvSpPr>
          <p:cNvPr id="3" name="Picture Placeholder 2"/>
          <p:cNvSpPr/>
          <p:nvPr>
            <p:ph type="pic" sz="quarter" idx="10"/>
          </p:nvPr>
        </p:nvSpPr>
        <p:spPr/>
      </p:sp>
      <p:sp>
        <p:nvSpPr>
          <p:cNvPr id="4" name="Text Box 3"/>
          <p:cNvSpPr txBox="1"/>
          <p:nvPr/>
        </p:nvSpPr>
        <p:spPr>
          <a:xfrm>
            <a:off x="789940" y="1596390"/>
            <a:ext cx="2945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Data Exported into a separate datafile(.csv)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Picture Placeholder 1" descr="percentage_contribution_on_each_pizza1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1462405" y="1268095"/>
            <a:ext cx="9796780" cy="4008120"/>
          </a:xfrm>
          <a:prstGeom prst="rect">
            <a:avLst/>
          </a:prstGeom>
        </p:spPr>
      </p:pic>
      <p:sp>
        <p:nvSpPr>
          <p:cNvPr id="3" name="Picture Placeholder 2"/>
          <p:cNvSpPr/>
          <p:nvPr>
            <p:ph type="pic" sz="quarter" idx="10"/>
          </p:nvPr>
        </p:nvSpPr>
        <p:spPr/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Picture Placeholder 4" descr="percentage_contribution_on_each_pizza2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1295400" y="1174750"/>
            <a:ext cx="8972550" cy="47174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" name="Picture Placeholder 2" descr="revenue_with_day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578485" y="738505"/>
            <a:ext cx="10778490" cy="52177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89940" y="1596390"/>
            <a:ext cx="2945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Data Exported into a separate datafile(.csv)</a:t>
            </a:r>
            <a:endParaRPr lang="en-US"/>
          </a:p>
        </p:txBody>
      </p:sp>
      <p:pic>
        <p:nvPicPr>
          <p:cNvPr id="6" name="Picture Placeholder 5" descr="revenue_with_day1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4680585" y="1247140"/>
            <a:ext cx="2237105" cy="4930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稻壳儿春秋广告/盗版必究        原创来源：http://chn.docer.com/works?userid=199329941#!/work_time"/>
          <p:cNvSpPr txBox="1"/>
          <p:nvPr/>
        </p:nvSpPr>
        <p:spPr>
          <a:xfrm>
            <a:off x="4399281" y="392370"/>
            <a:ext cx="339343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ea typeface="Droid Sans Fallback" panose="020B0502000000000001" pitchFamily="50" charset="-128"/>
                <a:cs typeface="Arial" panose="020B0604020202020204" pitchFamily="34" charset="0"/>
                <a:sym typeface="Arial" panose="020B0604020202020204" pitchFamily="34" charset="0"/>
              </a:rPr>
              <a:t>INSIGHTS OBSERVED OR DERIVED</a:t>
            </a:r>
            <a:endParaRPr lang="en-US" altLang="zh-CN" sz="2000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稻壳儿春秋广告/盗版必究        原创来源：http://chn.docer.com/works?userid=199329941#!/work_time"/>
          <p:cNvSpPr/>
          <p:nvPr/>
        </p:nvSpPr>
        <p:spPr bwMode="auto">
          <a:xfrm>
            <a:off x="695325" y="1747838"/>
            <a:ext cx="2581275" cy="3582987"/>
          </a:xfrm>
          <a:custGeom>
            <a:avLst/>
            <a:gdLst>
              <a:gd name="T0" fmla="*/ 128 w 149"/>
              <a:gd name="T1" fmla="*/ 208 h 208"/>
              <a:gd name="T2" fmla="*/ 21 w 149"/>
              <a:gd name="T3" fmla="*/ 208 h 208"/>
              <a:gd name="T4" fmla="*/ 0 w 149"/>
              <a:gd name="T5" fmla="*/ 187 h 208"/>
              <a:gd name="T6" fmla="*/ 0 w 149"/>
              <a:gd name="T7" fmla="*/ 21 h 208"/>
              <a:gd name="T8" fmla="*/ 21 w 149"/>
              <a:gd name="T9" fmla="*/ 0 h 208"/>
              <a:gd name="T10" fmla="*/ 128 w 149"/>
              <a:gd name="T11" fmla="*/ 0 h 208"/>
              <a:gd name="T12" fmla="*/ 149 w 149"/>
              <a:gd name="T13" fmla="*/ 21 h 208"/>
              <a:gd name="T14" fmla="*/ 149 w 149"/>
              <a:gd name="T15" fmla="*/ 187 h 208"/>
              <a:gd name="T16" fmla="*/ 128 w 149"/>
              <a:gd name="T17" fmla="*/ 20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208">
                <a:moveTo>
                  <a:pt x="128" y="208"/>
                </a:moveTo>
                <a:cubicBezTo>
                  <a:pt x="21" y="208"/>
                  <a:pt x="21" y="208"/>
                  <a:pt x="21" y="208"/>
                </a:cubicBezTo>
                <a:cubicBezTo>
                  <a:pt x="10" y="208"/>
                  <a:pt x="0" y="199"/>
                  <a:pt x="0" y="187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9"/>
                  <a:pt x="10" y="0"/>
                  <a:pt x="21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40" y="0"/>
                  <a:pt x="149" y="9"/>
                  <a:pt x="149" y="21"/>
                </a:cubicBezTo>
                <a:cubicBezTo>
                  <a:pt x="149" y="187"/>
                  <a:pt x="149" y="187"/>
                  <a:pt x="149" y="187"/>
                </a:cubicBezTo>
                <a:cubicBezTo>
                  <a:pt x="149" y="199"/>
                  <a:pt x="140" y="208"/>
                  <a:pt x="128" y="208"/>
                </a:cubicBezTo>
                <a:close/>
              </a:path>
            </a:pathLst>
          </a:custGeom>
          <a:solidFill>
            <a:srgbClr val="F67654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稻壳儿春秋广告/盗版必究        原创来源：http://chn.docer.com/works?userid=199329941#!/work_time"/>
          <p:cNvSpPr/>
          <p:nvPr/>
        </p:nvSpPr>
        <p:spPr bwMode="auto">
          <a:xfrm>
            <a:off x="1085056" y="1742441"/>
            <a:ext cx="1801813" cy="1082039"/>
          </a:xfrm>
          <a:custGeom>
            <a:avLst/>
            <a:gdLst>
              <a:gd name="T0" fmla="*/ 1135 w 1135"/>
              <a:gd name="T1" fmla="*/ 1129 h 1400"/>
              <a:gd name="T2" fmla="*/ 567 w 1135"/>
              <a:gd name="T3" fmla="*/ 1400 h 1400"/>
              <a:gd name="T4" fmla="*/ 0 w 1135"/>
              <a:gd name="T5" fmla="*/ 1129 h 1400"/>
              <a:gd name="T6" fmla="*/ 0 w 1135"/>
              <a:gd name="T7" fmla="*/ 0 h 1400"/>
              <a:gd name="T8" fmla="*/ 1135 w 1135"/>
              <a:gd name="T9" fmla="*/ 0 h 1400"/>
              <a:gd name="T10" fmla="*/ 1135 w 1135"/>
              <a:gd name="T11" fmla="*/ 1129 h 1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5" h="1400">
                <a:moveTo>
                  <a:pt x="1135" y="1129"/>
                </a:moveTo>
                <a:lnTo>
                  <a:pt x="567" y="1400"/>
                </a:lnTo>
                <a:lnTo>
                  <a:pt x="0" y="1129"/>
                </a:lnTo>
                <a:lnTo>
                  <a:pt x="0" y="0"/>
                </a:lnTo>
                <a:lnTo>
                  <a:pt x="1135" y="0"/>
                </a:lnTo>
                <a:lnTo>
                  <a:pt x="1135" y="1129"/>
                </a:lnTo>
                <a:close/>
              </a:path>
            </a:pathLst>
          </a:custGeom>
          <a:solidFill>
            <a:srgbClr val="F676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稻壳儿春秋广告/盗版必究        原创来源：http://chn.docer.com/works?userid=199329941#!/work_time"/>
          <p:cNvSpPr/>
          <p:nvPr/>
        </p:nvSpPr>
        <p:spPr bwMode="auto">
          <a:xfrm>
            <a:off x="1198562" y="5176838"/>
            <a:ext cx="1574800" cy="292100"/>
          </a:xfrm>
          <a:custGeom>
            <a:avLst/>
            <a:gdLst>
              <a:gd name="T0" fmla="*/ 82 w 91"/>
              <a:gd name="T1" fmla="*/ 17 h 17"/>
              <a:gd name="T2" fmla="*/ 8 w 91"/>
              <a:gd name="T3" fmla="*/ 17 h 17"/>
              <a:gd name="T4" fmla="*/ 0 w 91"/>
              <a:gd name="T5" fmla="*/ 9 h 17"/>
              <a:gd name="T6" fmla="*/ 0 w 91"/>
              <a:gd name="T7" fmla="*/ 9 h 17"/>
              <a:gd name="T8" fmla="*/ 8 w 91"/>
              <a:gd name="T9" fmla="*/ 0 h 17"/>
              <a:gd name="T10" fmla="*/ 82 w 91"/>
              <a:gd name="T11" fmla="*/ 0 h 17"/>
              <a:gd name="T12" fmla="*/ 91 w 91"/>
              <a:gd name="T13" fmla="*/ 9 h 17"/>
              <a:gd name="T14" fmla="*/ 91 w 91"/>
              <a:gd name="T15" fmla="*/ 9 h 17"/>
              <a:gd name="T16" fmla="*/ 82 w 91"/>
              <a:gd name="T17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" h="17">
                <a:moveTo>
                  <a:pt x="82" y="17"/>
                </a:moveTo>
                <a:cubicBezTo>
                  <a:pt x="8" y="17"/>
                  <a:pt x="8" y="17"/>
                  <a:pt x="8" y="17"/>
                </a:cubicBezTo>
                <a:cubicBezTo>
                  <a:pt x="4" y="17"/>
                  <a:pt x="0" y="14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8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7" y="0"/>
                  <a:pt x="91" y="4"/>
                  <a:pt x="91" y="9"/>
                </a:cubicBezTo>
                <a:cubicBezTo>
                  <a:pt x="91" y="9"/>
                  <a:pt x="91" y="9"/>
                  <a:pt x="91" y="9"/>
                </a:cubicBezTo>
                <a:cubicBezTo>
                  <a:pt x="91" y="14"/>
                  <a:pt x="87" y="17"/>
                  <a:pt x="82" y="17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稻壳儿春秋广告/盗版必究        原创来源：http://chn.docer.com/works?userid=199329941#!/work_time"/>
          <p:cNvSpPr txBox="1"/>
          <p:nvPr/>
        </p:nvSpPr>
        <p:spPr>
          <a:xfrm>
            <a:off x="766762" y="3325450"/>
            <a:ext cx="243840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dirty="0">
                <a:latin typeface="Arial" panose="020B0604020202020204" pitchFamily="34" charset="0"/>
                <a:ea typeface="Droid Sans Fallback" panose="020B0502000000000001" pitchFamily="50" charset="-128"/>
                <a:cs typeface="Arial" panose="020B0604020202020204" pitchFamily="34" charset="0"/>
                <a:sym typeface="Arial" panose="020B0604020202020204" pitchFamily="34" charset="0"/>
              </a:rPr>
              <a:t>$ 827860 was the observed revenue of the given dataset, however the following measures are noted to have direct impact on it</a:t>
            </a:r>
            <a:endParaRPr lang="en-US" altLang="zh-CN" sz="1050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稻壳儿春秋广告/盗版必究        原创来源：http://chn.docer.com/works?userid=199329941#!/work_time"/>
          <p:cNvSpPr txBox="1"/>
          <p:nvPr/>
        </p:nvSpPr>
        <p:spPr>
          <a:xfrm>
            <a:off x="1403985" y="2114183"/>
            <a:ext cx="11639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Droid Sans Fallback" panose="020B0502000000000001" pitchFamily="50" charset="-128"/>
                <a:cs typeface="Arial" panose="020B0604020202020204" pitchFamily="34" charset="0"/>
                <a:sym typeface="Arial" panose="020B0604020202020204" pitchFamily="34" charset="0"/>
              </a:rPr>
              <a:t>REVENUE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稻壳儿春秋广告/盗版必究        原创来源：http://chn.docer.com/works?userid=199329941#!/work_time"/>
          <p:cNvSpPr/>
          <p:nvPr/>
        </p:nvSpPr>
        <p:spPr bwMode="auto">
          <a:xfrm>
            <a:off x="3435350" y="1747838"/>
            <a:ext cx="2581275" cy="3582987"/>
          </a:xfrm>
          <a:custGeom>
            <a:avLst/>
            <a:gdLst>
              <a:gd name="T0" fmla="*/ 128 w 149"/>
              <a:gd name="T1" fmla="*/ 208 h 208"/>
              <a:gd name="T2" fmla="*/ 21 w 149"/>
              <a:gd name="T3" fmla="*/ 208 h 208"/>
              <a:gd name="T4" fmla="*/ 0 w 149"/>
              <a:gd name="T5" fmla="*/ 187 h 208"/>
              <a:gd name="T6" fmla="*/ 0 w 149"/>
              <a:gd name="T7" fmla="*/ 21 h 208"/>
              <a:gd name="T8" fmla="*/ 21 w 149"/>
              <a:gd name="T9" fmla="*/ 0 h 208"/>
              <a:gd name="T10" fmla="*/ 128 w 149"/>
              <a:gd name="T11" fmla="*/ 0 h 208"/>
              <a:gd name="T12" fmla="*/ 149 w 149"/>
              <a:gd name="T13" fmla="*/ 21 h 208"/>
              <a:gd name="T14" fmla="*/ 149 w 149"/>
              <a:gd name="T15" fmla="*/ 187 h 208"/>
              <a:gd name="T16" fmla="*/ 128 w 149"/>
              <a:gd name="T17" fmla="*/ 20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208">
                <a:moveTo>
                  <a:pt x="128" y="208"/>
                </a:moveTo>
                <a:cubicBezTo>
                  <a:pt x="21" y="208"/>
                  <a:pt x="21" y="208"/>
                  <a:pt x="21" y="208"/>
                </a:cubicBezTo>
                <a:cubicBezTo>
                  <a:pt x="10" y="208"/>
                  <a:pt x="0" y="199"/>
                  <a:pt x="0" y="187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9"/>
                  <a:pt x="10" y="0"/>
                  <a:pt x="21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40" y="0"/>
                  <a:pt x="149" y="9"/>
                  <a:pt x="149" y="21"/>
                </a:cubicBezTo>
                <a:cubicBezTo>
                  <a:pt x="149" y="187"/>
                  <a:pt x="149" y="187"/>
                  <a:pt x="149" y="187"/>
                </a:cubicBezTo>
                <a:cubicBezTo>
                  <a:pt x="149" y="199"/>
                  <a:pt x="140" y="208"/>
                  <a:pt x="128" y="208"/>
                </a:cubicBezTo>
                <a:close/>
              </a:path>
            </a:pathLst>
          </a:custGeom>
          <a:solidFill>
            <a:srgbClr val="0B506C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稻壳儿春秋广告/盗版必究        原创来源：http://chn.docer.com/works?userid=199329941#!/work_time"/>
          <p:cNvSpPr/>
          <p:nvPr/>
        </p:nvSpPr>
        <p:spPr bwMode="auto">
          <a:xfrm>
            <a:off x="3825081" y="1748156"/>
            <a:ext cx="1801813" cy="1082039"/>
          </a:xfrm>
          <a:custGeom>
            <a:avLst/>
            <a:gdLst>
              <a:gd name="T0" fmla="*/ 1135 w 1135"/>
              <a:gd name="T1" fmla="*/ 1129 h 1400"/>
              <a:gd name="T2" fmla="*/ 567 w 1135"/>
              <a:gd name="T3" fmla="*/ 1400 h 1400"/>
              <a:gd name="T4" fmla="*/ 0 w 1135"/>
              <a:gd name="T5" fmla="*/ 1129 h 1400"/>
              <a:gd name="T6" fmla="*/ 0 w 1135"/>
              <a:gd name="T7" fmla="*/ 0 h 1400"/>
              <a:gd name="T8" fmla="*/ 1135 w 1135"/>
              <a:gd name="T9" fmla="*/ 0 h 1400"/>
              <a:gd name="T10" fmla="*/ 1135 w 1135"/>
              <a:gd name="T11" fmla="*/ 1129 h 1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5" h="1400">
                <a:moveTo>
                  <a:pt x="1135" y="1129"/>
                </a:moveTo>
                <a:lnTo>
                  <a:pt x="567" y="1400"/>
                </a:lnTo>
                <a:lnTo>
                  <a:pt x="0" y="1129"/>
                </a:lnTo>
                <a:lnTo>
                  <a:pt x="0" y="0"/>
                </a:lnTo>
                <a:lnTo>
                  <a:pt x="1135" y="0"/>
                </a:lnTo>
                <a:lnTo>
                  <a:pt x="1135" y="1129"/>
                </a:lnTo>
                <a:close/>
              </a:path>
            </a:pathLst>
          </a:custGeom>
          <a:solidFill>
            <a:srgbClr val="0B506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稻壳儿春秋广告/盗版必究        原创来源：http://chn.docer.com/works?userid=199329941#!/work_time"/>
          <p:cNvSpPr/>
          <p:nvPr/>
        </p:nvSpPr>
        <p:spPr bwMode="auto">
          <a:xfrm>
            <a:off x="3938587" y="5176838"/>
            <a:ext cx="1574800" cy="292100"/>
          </a:xfrm>
          <a:custGeom>
            <a:avLst/>
            <a:gdLst>
              <a:gd name="T0" fmla="*/ 82 w 91"/>
              <a:gd name="T1" fmla="*/ 17 h 17"/>
              <a:gd name="T2" fmla="*/ 8 w 91"/>
              <a:gd name="T3" fmla="*/ 17 h 17"/>
              <a:gd name="T4" fmla="*/ 0 w 91"/>
              <a:gd name="T5" fmla="*/ 9 h 17"/>
              <a:gd name="T6" fmla="*/ 0 w 91"/>
              <a:gd name="T7" fmla="*/ 9 h 17"/>
              <a:gd name="T8" fmla="*/ 8 w 91"/>
              <a:gd name="T9" fmla="*/ 0 h 17"/>
              <a:gd name="T10" fmla="*/ 82 w 91"/>
              <a:gd name="T11" fmla="*/ 0 h 17"/>
              <a:gd name="T12" fmla="*/ 91 w 91"/>
              <a:gd name="T13" fmla="*/ 9 h 17"/>
              <a:gd name="T14" fmla="*/ 91 w 91"/>
              <a:gd name="T15" fmla="*/ 9 h 17"/>
              <a:gd name="T16" fmla="*/ 82 w 91"/>
              <a:gd name="T17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" h="17">
                <a:moveTo>
                  <a:pt x="82" y="17"/>
                </a:moveTo>
                <a:cubicBezTo>
                  <a:pt x="8" y="17"/>
                  <a:pt x="8" y="17"/>
                  <a:pt x="8" y="17"/>
                </a:cubicBezTo>
                <a:cubicBezTo>
                  <a:pt x="4" y="17"/>
                  <a:pt x="0" y="14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8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7" y="0"/>
                  <a:pt x="91" y="4"/>
                  <a:pt x="91" y="9"/>
                </a:cubicBezTo>
                <a:cubicBezTo>
                  <a:pt x="91" y="9"/>
                  <a:pt x="91" y="9"/>
                  <a:pt x="91" y="9"/>
                </a:cubicBezTo>
                <a:cubicBezTo>
                  <a:pt x="91" y="14"/>
                  <a:pt x="87" y="17"/>
                  <a:pt x="82" y="17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稻壳儿春秋广告/盗版必究        原创来源：http://chn.docer.com/works?userid=199329941#!/work_time"/>
          <p:cNvSpPr txBox="1"/>
          <p:nvPr/>
        </p:nvSpPr>
        <p:spPr>
          <a:xfrm>
            <a:off x="3506787" y="3325450"/>
            <a:ext cx="243840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dirty="0">
                <a:latin typeface="Arial" panose="020B0604020202020204" pitchFamily="34" charset="0"/>
                <a:ea typeface="Droid Sans Fallback" panose="020B0502000000000001" pitchFamily="50" charset="-128"/>
                <a:cs typeface="Arial" panose="020B0604020202020204" pitchFamily="34" charset="0"/>
                <a:sym typeface="Arial" panose="020B0604020202020204" pitchFamily="34" charset="0"/>
              </a:rPr>
              <a:t>There are no cumulative analysis on dates, however further analysis contributing days of the week can be implemented  </a:t>
            </a:r>
            <a:endParaRPr lang="en-US" altLang="zh-CN" sz="1050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稻壳儿春秋广告/盗版必究        原创来源：http://chn.docer.com/works?userid=199329941#!/work_time"/>
          <p:cNvSpPr txBox="1"/>
          <p:nvPr/>
        </p:nvSpPr>
        <p:spPr>
          <a:xfrm>
            <a:off x="3750945" y="2114183"/>
            <a:ext cx="1950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Droid Sans Fallback" panose="020B0502000000000001" pitchFamily="50" charset="-128"/>
                <a:cs typeface="Arial" panose="020B0604020202020204" pitchFamily="34" charset="0"/>
                <a:sym typeface="Arial" panose="020B0604020202020204" pitchFamily="34" charset="0"/>
              </a:rPr>
              <a:t>ORDER WITH DAY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稻壳儿春秋广告/盗版必究        原创来源：http://chn.docer.com/works?userid=199329941#!/work_time"/>
          <p:cNvSpPr/>
          <p:nvPr/>
        </p:nvSpPr>
        <p:spPr bwMode="auto">
          <a:xfrm>
            <a:off x="6175375" y="1747838"/>
            <a:ext cx="2581275" cy="3582987"/>
          </a:xfrm>
          <a:custGeom>
            <a:avLst/>
            <a:gdLst>
              <a:gd name="T0" fmla="*/ 128 w 149"/>
              <a:gd name="T1" fmla="*/ 208 h 208"/>
              <a:gd name="T2" fmla="*/ 21 w 149"/>
              <a:gd name="T3" fmla="*/ 208 h 208"/>
              <a:gd name="T4" fmla="*/ 0 w 149"/>
              <a:gd name="T5" fmla="*/ 187 h 208"/>
              <a:gd name="T6" fmla="*/ 0 w 149"/>
              <a:gd name="T7" fmla="*/ 21 h 208"/>
              <a:gd name="T8" fmla="*/ 21 w 149"/>
              <a:gd name="T9" fmla="*/ 0 h 208"/>
              <a:gd name="T10" fmla="*/ 128 w 149"/>
              <a:gd name="T11" fmla="*/ 0 h 208"/>
              <a:gd name="T12" fmla="*/ 149 w 149"/>
              <a:gd name="T13" fmla="*/ 21 h 208"/>
              <a:gd name="T14" fmla="*/ 149 w 149"/>
              <a:gd name="T15" fmla="*/ 187 h 208"/>
              <a:gd name="T16" fmla="*/ 128 w 149"/>
              <a:gd name="T17" fmla="*/ 20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208">
                <a:moveTo>
                  <a:pt x="128" y="208"/>
                </a:moveTo>
                <a:cubicBezTo>
                  <a:pt x="21" y="208"/>
                  <a:pt x="21" y="208"/>
                  <a:pt x="21" y="208"/>
                </a:cubicBezTo>
                <a:cubicBezTo>
                  <a:pt x="10" y="208"/>
                  <a:pt x="0" y="199"/>
                  <a:pt x="0" y="187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9"/>
                  <a:pt x="10" y="0"/>
                  <a:pt x="21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40" y="0"/>
                  <a:pt x="149" y="9"/>
                  <a:pt x="149" y="21"/>
                </a:cubicBezTo>
                <a:cubicBezTo>
                  <a:pt x="149" y="187"/>
                  <a:pt x="149" y="187"/>
                  <a:pt x="149" y="187"/>
                </a:cubicBezTo>
                <a:cubicBezTo>
                  <a:pt x="149" y="199"/>
                  <a:pt x="140" y="208"/>
                  <a:pt x="128" y="208"/>
                </a:cubicBezTo>
                <a:close/>
              </a:path>
            </a:pathLst>
          </a:custGeom>
          <a:solidFill>
            <a:srgbClr val="02868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" name="稻壳儿春秋广告/盗版必究        原创来源：http://chn.docer.com/works?userid=199329941#!/work_time"/>
          <p:cNvSpPr/>
          <p:nvPr/>
        </p:nvSpPr>
        <p:spPr bwMode="auto">
          <a:xfrm>
            <a:off x="6565106" y="1742441"/>
            <a:ext cx="1801813" cy="1082039"/>
          </a:xfrm>
          <a:custGeom>
            <a:avLst/>
            <a:gdLst>
              <a:gd name="T0" fmla="*/ 1135 w 1135"/>
              <a:gd name="T1" fmla="*/ 1129 h 1400"/>
              <a:gd name="T2" fmla="*/ 567 w 1135"/>
              <a:gd name="T3" fmla="*/ 1400 h 1400"/>
              <a:gd name="T4" fmla="*/ 0 w 1135"/>
              <a:gd name="T5" fmla="*/ 1129 h 1400"/>
              <a:gd name="T6" fmla="*/ 0 w 1135"/>
              <a:gd name="T7" fmla="*/ 0 h 1400"/>
              <a:gd name="T8" fmla="*/ 1135 w 1135"/>
              <a:gd name="T9" fmla="*/ 0 h 1400"/>
              <a:gd name="T10" fmla="*/ 1135 w 1135"/>
              <a:gd name="T11" fmla="*/ 1129 h 1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5" h="1400">
                <a:moveTo>
                  <a:pt x="1135" y="1129"/>
                </a:moveTo>
                <a:lnTo>
                  <a:pt x="567" y="1400"/>
                </a:lnTo>
                <a:lnTo>
                  <a:pt x="0" y="1129"/>
                </a:lnTo>
                <a:lnTo>
                  <a:pt x="0" y="0"/>
                </a:lnTo>
                <a:lnTo>
                  <a:pt x="1135" y="0"/>
                </a:lnTo>
                <a:lnTo>
                  <a:pt x="1135" y="1129"/>
                </a:lnTo>
                <a:close/>
              </a:path>
            </a:pathLst>
          </a:custGeom>
          <a:solidFill>
            <a:srgbClr val="02868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稻壳儿春秋广告/盗版必究        原创来源：http://chn.docer.com/works?userid=199329941#!/work_time"/>
          <p:cNvSpPr/>
          <p:nvPr/>
        </p:nvSpPr>
        <p:spPr bwMode="auto">
          <a:xfrm>
            <a:off x="6678612" y="5176838"/>
            <a:ext cx="1574800" cy="292100"/>
          </a:xfrm>
          <a:custGeom>
            <a:avLst/>
            <a:gdLst>
              <a:gd name="T0" fmla="*/ 82 w 91"/>
              <a:gd name="T1" fmla="*/ 17 h 17"/>
              <a:gd name="T2" fmla="*/ 8 w 91"/>
              <a:gd name="T3" fmla="*/ 17 h 17"/>
              <a:gd name="T4" fmla="*/ 0 w 91"/>
              <a:gd name="T5" fmla="*/ 9 h 17"/>
              <a:gd name="T6" fmla="*/ 0 w 91"/>
              <a:gd name="T7" fmla="*/ 9 h 17"/>
              <a:gd name="T8" fmla="*/ 8 w 91"/>
              <a:gd name="T9" fmla="*/ 0 h 17"/>
              <a:gd name="T10" fmla="*/ 82 w 91"/>
              <a:gd name="T11" fmla="*/ 0 h 17"/>
              <a:gd name="T12" fmla="*/ 91 w 91"/>
              <a:gd name="T13" fmla="*/ 9 h 17"/>
              <a:gd name="T14" fmla="*/ 91 w 91"/>
              <a:gd name="T15" fmla="*/ 9 h 17"/>
              <a:gd name="T16" fmla="*/ 82 w 91"/>
              <a:gd name="T17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" h="17">
                <a:moveTo>
                  <a:pt x="82" y="17"/>
                </a:moveTo>
                <a:cubicBezTo>
                  <a:pt x="8" y="17"/>
                  <a:pt x="8" y="17"/>
                  <a:pt x="8" y="17"/>
                </a:cubicBezTo>
                <a:cubicBezTo>
                  <a:pt x="4" y="17"/>
                  <a:pt x="0" y="14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8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7" y="0"/>
                  <a:pt x="91" y="4"/>
                  <a:pt x="91" y="9"/>
                </a:cubicBezTo>
                <a:cubicBezTo>
                  <a:pt x="91" y="9"/>
                  <a:pt x="91" y="9"/>
                  <a:pt x="91" y="9"/>
                </a:cubicBezTo>
                <a:cubicBezTo>
                  <a:pt x="91" y="14"/>
                  <a:pt x="87" y="17"/>
                  <a:pt x="82" y="17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稻壳儿春秋广告/盗版必究        原创来源：http://chn.docer.com/works?userid=199329941#!/work_time"/>
          <p:cNvSpPr txBox="1"/>
          <p:nvPr/>
        </p:nvSpPr>
        <p:spPr>
          <a:xfrm>
            <a:off x="6246812" y="3325450"/>
            <a:ext cx="2438400" cy="57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dirty="0">
                <a:latin typeface="Arial" panose="020B0604020202020204" pitchFamily="34" charset="0"/>
                <a:ea typeface="Droid Sans Fallback" panose="020B0502000000000001" pitchFamily="50" charset="-128"/>
                <a:cs typeface="Arial" panose="020B0604020202020204" pitchFamily="34" charset="0"/>
                <a:sym typeface="Arial" panose="020B0604020202020204" pitchFamily="34" charset="0"/>
              </a:rPr>
              <a:t>The greek pizza is tthe most popular and most selling </a:t>
            </a:r>
            <a:endParaRPr lang="en-US" altLang="zh-CN" sz="1050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稻壳儿春秋广告/盗版必究        原创来源：http://chn.docer.com/works?userid=199329941#!/work_time"/>
          <p:cNvSpPr txBox="1"/>
          <p:nvPr/>
        </p:nvSpPr>
        <p:spPr>
          <a:xfrm>
            <a:off x="6801803" y="2114183"/>
            <a:ext cx="13284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Droid Sans Fallback" panose="020B0502000000000001" pitchFamily="50" charset="-128"/>
                <a:cs typeface="Arial" panose="020B0604020202020204" pitchFamily="34" charset="0"/>
                <a:sym typeface="Arial" panose="020B0604020202020204" pitchFamily="34" charset="0"/>
              </a:rPr>
              <a:t>PIZZA TYPE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" name="稻壳儿春秋广告/盗版必究        原创来源：http://chn.docer.com/works?userid=199329941#!/work_time"/>
          <p:cNvSpPr/>
          <p:nvPr/>
        </p:nvSpPr>
        <p:spPr bwMode="auto">
          <a:xfrm>
            <a:off x="8915399" y="1747838"/>
            <a:ext cx="2581275" cy="3582987"/>
          </a:xfrm>
          <a:custGeom>
            <a:avLst/>
            <a:gdLst>
              <a:gd name="T0" fmla="*/ 128 w 149"/>
              <a:gd name="T1" fmla="*/ 208 h 208"/>
              <a:gd name="T2" fmla="*/ 21 w 149"/>
              <a:gd name="T3" fmla="*/ 208 h 208"/>
              <a:gd name="T4" fmla="*/ 0 w 149"/>
              <a:gd name="T5" fmla="*/ 187 h 208"/>
              <a:gd name="T6" fmla="*/ 0 w 149"/>
              <a:gd name="T7" fmla="*/ 21 h 208"/>
              <a:gd name="T8" fmla="*/ 21 w 149"/>
              <a:gd name="T9" fmla="*/ 0 h 208"/>
              <a:gd name="T10" fmla="*/ 128 w 149"/>
              <a:gd name="T11" fmla="*/ 0 h 208"/>
              <a:gd name="T12" fmla="*/ 149 w 149"/>
              <a:gd name="T13" fmla="*/ 21 h 208"/>
              <a:gd name="T14" fmla="*/ 149 w 149"/>
              <a:gd name="T15" fmla="*/ 187 h 208"/>
              <a:gd name="T16" fmla="*/ 128 w 149"/>
              <a:gd name="T17" fmla="*/ 20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208">
                <a:moveTo>
                  <a:pt x="128" y="208"/>
                </a:moveTo>
                <a:cubicBezTo>
                  <a:pt x="21" y="208"/>
                  <a:pt x="21" y="208"/>
                  <a:pt x="21" y="208"/>
                </a:cubicBezTo>
                <a:cubicBezTo>
                  <a:pt x="10" y="208"/>
                  <a:pt x="0" y="199"/>
                  <a:pt x="0" y="187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9"/>
                  <a:pt x="10" y="0"/>
                  <a:pt x="21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40" y="0"/>
                  <a:pt x="149" y="9"/>
                  <a:pt x="149" y="21"/>
                </a:cubicBezTo>
                <a:cubicBezTo>
                  <a:pt x="149" y="187"/>
                  <a:pt x="149" y="187"/>
                  <a:pt x="149" y="187"/>
                </a:cubicBezTo>
                <a:cubicBezTo>
                  <a:pt x="149" y="199"/>
                  <a:pt x="140" y="208"/>
                  <a:pt x="128" y="208"/>
                </a:cubicBezTo>
                <a:close/>
              </a:path>
            </a:pathLst>
          </a:custGeom>
          <a:solidFill>
            <a:srgbClr val="2A2625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稻壳儿春秋广告/盗版必究        原创来源：http://chn.docer.com/works?userid=199329941#!/work_time"/>
          <p:cNvSpPr/>
          <p:nvPr/>
        </p:nvSpPr>
        <p:spPr bwMode="auto">
          <a:xfrm>
            <a:off x="9305130" y="1742441"/>
            <a:ext cx="1801813" cy="1082039"/>
          </a:xfrm>
          <a:custGeom>
            <a:avLst/>
            <a:gdLst>
              <a:gd name="T0" fmla="*/ 1135 w 1135"/>
              <a:gd name="T1" fmla="*/ 1129 h 1400"/>
              <a:gd name="T2" fmla="*/ 567 w 1135"/>
              <a:gd name="T3" fmla="*/ 1400 h 1400"/>
              <a:gd name="T4" fmla="*/ 0 w 1135"/>
              <a:gd name="T5" fmla="*/ 1129 h 1400"/>
              <a:gd name="T6" fmla="*/ 0 w 1135"/>
              <a:gd name="T7" fmla="*/ 0 h 1400"/>
              <a:gd name="T8" fmla="*/ 1135 w 1135"/>
              <a:gd name="T9" fmla="*/ 0 h 1400"/>
              <a:gd name="T10" fmla="*/ 1135 w 1135"/>
              <a:gd name="T11" fmla="*/ 1129 h 1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5" h="1400">
                <a:moveTo>
                  <a:pt x="1135" y="1129"/>
                </a:moveTo>
                <a:lnTo>
                  <a:pt x="567" y="1400"/>
                </a:lnTo>
                <a:lnTo>
                  <a:pt x="0" y="1129"/>
                </a:lnTo>
                <a:lnTo>
                  <a:pt x="0" y="0"/>
                </a:lnTo>
                <a:lnTo>
                  <a:pt x="1135" y="0"/>
                </a:lnTo>
                <a:lnTo>
                  <a:pt x="1135" y="1129"/>
                </a:lnTo>
                <a:close/>
              </a:path>
            </a:pathLst>
          </a:custGeom>
          <a:solidFill>
            <a:srgbClr val="2A262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7" name="稻壳儿春秋广告/盗版必究        原创来源：http://chn.docer.com/works?userid=199329941#!/work_time"/>
          <p:cNvSpPr/>
          <p:nvPr/>
        </p:nvSpPr>
        <p:spPr bwMode="auto">
          <a:xfrm>
            <a:off x="9418636" y="5176838"/>
            <a:ext cx="1574800" cy="292100"/>
          </a:xfrm>
          <a:custGeom>
            <a:avLst/>
            <a:gdLst>
              <a:gd name="T0" fmla="*/ 82 w 91"/>
              <a:gd name="T1" fmla="*/ 17 h 17"/>
              <a:gd name="T2" fmla="*/ 8 w 91"/>
              <a:gd name="T3" fmla="*/ 17 h 17"/>
              <a:gd name="T4" fmla="*/ 0 w 91"/>
              <a:gd name="T5" fmla="*/ 9 h 17"/>
              <a:gd name="T6" fmla="*/ 0 w 91"/>
              <a:gd name="T7" fmla="*/ 9 h 17"/>
              <a:gd name="T8" fmla="*/ 8 w 91"/>
              <a:gd name="T9" fmla="*/ 0 h 17"/>
              <a:gd name="T10" fmla="*/ 82 w 91"/>
              <a:gd name="T11" fmla="*/ 0 h 17"/>
              <a:gd name="T12" fmla="*/ 91 w 91"/>
              <a:gd name="T13" fmla="*/ 9 h 17"/>
              <a:gd name="T14" fmla="*/ 91 w 91"/>
              <a:gd name="T15" fmla="*/ 9 h 17"/>
              <a:gd name="T16" fmla="*/ 82 w 91"/>
              <a:gd name="T17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" h="17">
                <a:moveTo>
                  <a:pt x="82" y="17"/>
                </a:moveTo>
                <a:cubicBezTo>
                  <a:pt x="8" y="17"/>
                  <a:pt x="8" y="17"/>
                  <a:pt x="8" y="17"/>
                </a:cubicBezTo>
                <a:cubicBezTo>
                  <a:pt x="4" y="17"/>
                  <a:pt x="0" y="14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8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7" y="0"/>
                  <a:pt x="91" y="4"/>
                  <a:pt x="91" y="9"/>
                </a:cubicBezTo>
                <a:cubicBezTo>
                  <a:pt x="91" y="9"/>
                  <a:pt x="91" y="9"/>
                  <a:pt x="91" y="9"/>
                </a:cubicBezTo>
                <a:cubicBezTo>
                  <a:pt x="91" y="14"/>
                  <a:pt x="87" y="17"/>
                  <a:pt x="82" y="17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8" name="稻壳儿春秋广告/盗版必究        原创来源：http://chn.docer.com/works?userid=199329941#!/work_time"/>
          <p:cNvSpPr txBox="1"/>
          <p:nvPr/>
        </p:nvSpPr>
        <p:spPr>
          <a:xfrm>
            <a:off x="8986836" y="3325450"/>
            <a:ext cx="2438400" cy="57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dirty="0">
                <a:latin typeface="Arial" panose="020B0604020202020204" pitchFamily="34" charset="0"/>
                <a:ea typeface="Droid Sans Fallback" panose="020B0502000000000001" pitchFamily="50" charset="-128"/>
                <a:cs typeface="Arial" panose="020B0604020202020204" pitchFamily="34" charset="0"/>
                <a:sym typeface="Arial" panose="020B0604020202020204" pitchFamily="34" charset="0"/>
              </a:rPr>
              <a:t>The most selling pizza size on all pizza types is Large</a:t>
            </a:r>
            <a:endParaRPr lang="en-US" altLang="zh-CN" sz="1050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9" name="稻壳儿春秋广告/盗版必究        原创来源：http://chn.docer.com/works?userid=199329941#!/work_time"/>
          <p:cNvSpPr txBox="1"/>
          <p:nvPr/>
        </p:nvSpPr>
        <p:spPr>
          <a:xfrm>
            <a:off x="9579292" y="2114183"/>
            <a:ext cx="12534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Droid Sans Fallback" panose="020B0502000000000001" pitchFamily="50" charset="-128"/>
                <a:cs typeface="Arial" panose="020B0604020202020204" pitchFamily="34" charset="0"/>
                <a:sym typeface="Arial" panose="020B0604020202020204" pitchFamily="34" charset="0"/>
              </a:rPr>
              <a:t>PIZZA SIZE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春秋广告/盗版必究        原创来源：http://chn.docer.com/works?userid=199329941#!/work_time"/>
          <p:cNvSpPr/>
          <p:nvPr/>
        </p:nvSpPr>
        <p:spPr>
          <a:xfrm rot="2700000">
            <a:off x="-1426054" y="-454339"/>
            <a:ext cx="2852106" cy="2852106"/>
          </a:xfrm>
          <a:prstGeom prst="roundRect">
            <a:avLst/>
          </a:pr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稻壳儿春秋广告/盗版必究        原创来源：http://chn.docer.com/works?userid=199329941#!/work_time"/>
          <p:cNvSpPr/>
          <p:nvPr/>
        </p:nvSpPr>
        <p:spPr>
          <a:xfrm rot="2700000">
            <a:off x="483436" y="1400366"/>
            <a:ext cx="1001520" cy="1001520"/>
          </a:xfrm>
          <a:prstGeom prst="roundRect">
            <a:avLst/>
          </a:pr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稻壳儿春秋广告/盗版必究        原创来源：http://chn.docer.com/works?userid=199329941#!/work_time"/>
          <p:cNvSpPr/>
          <p:nvPr/>
        </p:nvSpPr>
        <p:spPr>
          <a:xfrm rot="2700000">
            <a:off x="10126465" y="5924580"/>
            <a:ext cx="1866842" cy="1866842"/>
          </a:xfrm>
          <a:prstGeom prst="roundRect">
            <a:avLst/>
          </a:pr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稻壳儿春秋广告/盗版必究        原创来源：http://chn.docer.com/works?userid=199329941#!/work_time"/>
          <p:cNvSpPr/>
          <p:nvPr/>
        </p:nvSpPr>
        <p:spPr>
          <a:xfrm rot="2700000">
            <a:off x="11827658" y="5173601"/>
            <a:ext cx="728683" cy="728683"/>
          </a:xfrm>
          <a:prstGeom prst="roundRect">
            <a:avLst/>
          </a:pr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稻壳儿春秋广告/盗版必究        原创来源：http://chn.docer.com/works?userid=199329941#!/work_time"/>
          <p:cNvSpPr/>
          <p:nvPr/>
        </p:nvSpPr>
        <p:spPr>
          <a:xfrm rot="2700000">
            <a:off x="10173779" y="6343738"/>
            <a:ext cx="1402844" cy="14028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3594100" y="461010"/>
            <a:ext cx="465201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spcBef>
                <a:spcPct val="0"/>
              </a:spcBef>
            </a:pPr>
            <a:r>
              <a:rPr lang="en-US" altLang="zh-CN" sz="2400" dirty="0">
                <a:latin typeface="Arial" panose="020B0604020202020204" pitchFamily="34" charset="0"/>
                <a:ea typeface="Droid Sans Fallback" panose="020B0502000000000001" pitchFamily="50" charset="-128"/>
                <a:cs typeface="Arial" panose="020B0604020202020204" pitchFamily="34" charset="0"/>
                <a:sym typeface="Arial" panose="020B0604020202020204" pitchFamily="34" charset="0"/>
              </a:rPr>
              <a:t>KEY CHARACTERISTICS</a:t>
            </a:r>
            <a:endParaRPr lang="en-US" altLang="zh-CN" sz="2400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695325" y="3430136"/>
            <a:ext cx="728820" cy="728820"/>
          </a:xfrm>
          <a:prstGeom prst="rect">
            <a:avLst/>
          </a:prstGeom>
          <a:solidFill>
            <a:srgbClr val="F6765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稻壳儿春秋广告/盗版必究        原创来源：http://chn.docer.com/works?userid=199329941#!/work_time"/>
          <p:cNvSpPr txBox="1"/>
          <p:nvPr/>
        </p:nvSpPr>
        <p:spPr>
          <a:xfrm>
            <a:off x="1516456" y="3455992"/>
            <a:ext cx="2655136" cy="7067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ea typeface="Droid Sans Fallback" panose="020B0502000000000001" pitchFamily="50" charset="-128"/>
                <a:cs typeface="Arial" panose="020B0604020202020204" pitchFamily="34" charset="0"/>
                <a:sym typeface="Arial" panose="020B0604020202020204" pitchFamily="34" charset="0"/>
              </a:rPr>
              <a:t>DESIGNED SQL VIEWS</a:t>
            </a:r>
            <a:endParaRPr lang="en-US" altLang="zh-CN" sz="2000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906145" y="3594491"/>
            <a:ext cx="3071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Droid Sans Fallback" panose="020B0502000000000001" pitchFamily="50" charset="-128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695325" y="4862022"/>
            <a:ext cx="728820" cy="728820"/>
          </a:xfrm>
          <a:prstGeom prst="rect">
            <a:avLst/>
          </a:prstGeom>
          <a:solidFill>
            <a:srgbClr val="02868F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" name="稻壳儿春秋广告/盗版必究        原创来源：http://chn.docer.com/works?userid=199329941#!/work_time"/>
          <p:cNvSpPr txBox="1"/>
          <p:nvPr/>
        </p:nvSpPr>
        <p:spPr>
          <a:xfrm>
            <a:off x="1516456" y="4887878"/>
            <a:ext cx="2655136" cy="7067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ea typeface="Droid Sans Fallback" panose="020B0502000000000001" pitchFamily="50" charset="-128"/>
                <a:cs typeface="Arial" panose="020B0604020202020204" pitchFamily="34" charset="0"/>
                <a:sym typeface="Arial" panose="020B0604020202020204" pitchFamily="34" charset="0"/>
              </a:rPr>
              <a:t>AGGREGATED FUNCTIONS</a:t>
            </a:r>
            <a:endParaRPr lang="en-US" altLang="zh-CN" sz="2000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906145" y="5026377"/>
            <a:ext cx="3071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Droid Sans Fallback" panose="020B0502000000000001" pitchFamily="50" charset="-128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6839559" y="3430136"/>
            <a:ext cx="728820" cy="728820"/>
          </a:xfrm>
          <a:prstGeom prst="rect">
            <a:avLst/>
          </a:prstGeom>
          <a:solidFill>
            <a:srgbClr val="0B506C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" name="稻壳儿春秋广告/盗版必究        原创来源：http://chn.docer.com/works?userid=199329941#!/work_time"/>
          <p:cNvSpPr txBox="1"/>
          <p:nvPr/>
        </p:nvSpPr>
        <p:spPr>
          <a:xfrm>
            <a:off x="7660690" y="3302322"/>
            <a:ext cx="2655136" cy="1014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ea typeface="Droid Sans Fallback" panose="020B0502000000000001" pitchFamily="50" charset="-128"/>
                <a:cs typeface="Arial" panose="020B0604020202020204" pitchFamily="34" charset="0"/>
                <a:sym typeface="Arial" panose="020B0604020202020204" pitchFamily="34" charset="0"/>
              </a:rPr>
              <a:t>IMPLEMENTED JOINSOVER MULTIPLE TABLES</a:t>
            </a:r>
            <a:endParaRPr lang="en-US" altLang="zh-CN" sz="2000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7050379" y="3594491"/>
            <a:ext cx="3071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Droid Sans Fallback" panose="020B0502000000000001" pitchFamily="50" charset="-128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7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6839559" y="4862022"/>
            <a:ext cx="728820" cy="728820"/>
          </a:xfrm>
          <a:prstGeom prst="rect">
            <a:avLst/>
          </a:prstGeom>
          <a:solidFill>
            <a:srgbClr val="2A2625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9" name="稻壳儿春秋广告/盗版必究        原创来源：http://chn.docer.com/works?userid=199329941#!/work_time"/>
          <p:cNvSpPr txBox="1"/>
          <p:nvPr/>
        </p:nvSpPr>
        <p:spPr>
          <a:xfrm>
            <a:off x="7660690" y="4887878"/>
            <a:ext cx="2655136" cy="7067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ea typeface="Droid Sans Fallback" panose="020B0502000000000001" pitchFamily="50" charset="-128"/>
                <a:cs typeface="Arial" panose="020B0604020202020204" pitchFamily="34" charset="0"/>
                <a:sym typeface="Arial" panose="020B0604020202020204" pitchFamily="34" charset="0"/>
              </a:rPr>
              <a:t>ADVANCE SUBQUERIES</a:t>
            </a:r>
            <a:endParaRPr lang="en-US" altLang="zh-CN" sz="2000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0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7050379" y="5026377"/>
            <a:ext cx="3071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Droid Sans Fallback" panose="020B0502000000000001" pitchFamily="50" charset="-128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Picture Placeholder 1" descr="total_no_of_orders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1084580" y="693420"/>
            <a:ext cx="9613265" cy="5810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" name="Picture Placeholder 2" descr="total_revenue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1811655" y="697865"/>
            <a:ext cx="8505825" cy="5303520"/>
          </a:xfrm>
          <a:prstGeom prst="rect">
            <a:avLst/>
          </a:prstGeom>
        </p:spPr>
      </p:pic>
      <p:sp>
        <p:nvSpPr>
          <p:cNvPr id="4" name="Picture Placeholder 3"/>
          <p:cNvSpPr/>
          <p:nvPr>
            <p:ph type="pic" sz="quarter" idx="10"/>
          </p:nvPr>
        </p:nvSpPr>
        <p:spPr/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Placeholder 3" descr="highest_priced_pizza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1255395" y="722630"/>
            <a:ext cx="9109075" cy="54127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" name="Picture Placeholder 2" descr="common_sized_pizza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1556385" y="1250950"/>
            <a:ext cx="9532620" cy="43580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Placeholder 3" descr="common_sized_pizza1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1285240" y="703580"/>
            <a:ext cx="9621520" cy="52978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" name="Picture Placeholder 2" descr="top_5_most_ordered_pizzas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1973580" y="523875"/>
            <a:ext cx="7940675" cy="5644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9" name="Picture Placeholder 8" descr="total_quan_of_eacf_pizza1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973455" y="815975"/>
            <a:ext cx="10153015" cy="50050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686</Words>
  <Application>WPS Presentation</Application>
  <PresentationFormat>宽屏</PresentationFormat>
  <Paragraphs>46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Droid Sans Fallback</vt:lpstr>
      <vt:lpstr>Yu Gothic UI</vt:lpstr>
      <vt:lpstr>Calibri</vt:lpstr>
      <vt:lpstr>Microsoft YaHei</vt:lpstr>
      <vt:lpstr>Arial Unicode MS</vt:lpstr>
      <vt:lpstr>等线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春波 赵</dc:creator>
  <cp:lastModifiedBy>HP</cp:lastModifiedBy>
  <cp:revision>16</cp:revision>
  <dcterms:created xsi:type="dcterms:W3CDTF">2019-05-22T02:21:00Z</dcterms:created>
  <dcterms:modified xsi:type="dcterms:W3CDTF">2024-07-08T02:30:32Z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B49423A678824BC19CD13C76277E32AD_11</vt:lpwstr>
  </property>
  <property fmtid="{D5CDD505-2E9C-101B-9397-08002B2CF9AE}" pid="3" name="KSOProductBuildVer">
    <vt:lpwstr>1033-12.2.0.17119</vt:lpwstr>
  </property>
</Properties>
</file>