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9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00" r:id="rId3"/>
    <p:sldId id="301" r:id="rId4"/>
    <p:sldId id="259" r:id="rId5"/>
    <p:sldId id="283" r:id="rId6"/>
    <p:sldId id="282" r:id="rId7"/>
    <p:sldId id="260" r:id="rId8"/>
    <p:sldId id="280" r:id="rId9"/>
    <p:sldId id="281" r:id="rId10"/>
    <p:sldId id="261" r:id="rId11"/>
    <p:sldId id="284" r:id="rId12"/>
    <p:sldId id="285" r:id="rId13"/>
    <p:sldId id="269" r:id="rId14"/>
    <p:sldId id="268" r:id="rId15"/>
    <p:sldId id="286" r:id="rId16"/>
    <p:sldId id="267" r:id="rId17"/>
    <p:sldId id="266" r:id="rId18"/>
    <p:sldId id="262" r:id="rId19"/>
    <p:sldId id="265" r:id="rId20"/>
    <p:sldId id="289" r:id="rId21"/>
    <p:sldId id="288" r:id="rId22"/>
    <p:sldId id="264" r:id="rId23"/>
    <p:sldId id="263" r:id="rId24"/>
    <p:sldId id="297" r:id="rId25"/>
    <p:sldId id="277" r:id="rId26"/>
    <p:sldId id="276" r:id="rId27"/>
    <p:sldId id="287" r:id="rId28"/>
    <p:sldId id="275" r:id="rId29"/>
    <p:sldId id="274" r:id="rId30"/>
    <p:sldId id="273" r:id="rId31"/>
    <p:sldId id="272" r:id="rId32"/>
    <p:sldId id="298" r:id="rId33"/>
    <p:sldId id="271" r:id="rId34"/>
    <p:sldId id="290" r:id="rId35"/>
    <p:sldId id="291" r:id="rId36"/>
    <p:sldId id="292" r:id="rId37"/>
    <p:sldId id="293" r:id="rId38"/>
    <p:sldId id="295" r:id="rId39"/>
    <p:sldId id="296" r:id="rId40"/>
    <p:sldId id="278" r:id="rId41"/>
    <p:sldId id="299" r:id="rId42"/>
    <p:sldId id="279" r:id="rId4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474"/>
    <a:srgbClr val="4D4D4D"/>
    <a:srgbClr val="C2C2C2"/>
    <a:srgbClr val="F39F1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5" autoAdjust="0"/>
    <p:restoredTop sz="94660"/>
  </p:normalViewPr>
  <p:slideViewPr>
    <p:cSldViewPr>
      <p:cViewPr varScale="1">
        <p:scale>
          <a:sx n="45" d="100"/>
          <a:sy n="45" d="100"/>
        </p:scale>
        <p:origin x="43" y="6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81EE2B-5386-462D-93D3-5E96D731349B}" type="doc">
      <dgm:prSet loTypeId="urn:microsoft.com/office/officeart/2005/8/layout/vList2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491EF5EB-930D-4AF1-A3B2-2FBA5B1D96CD}">
      <dgm:prSet/>
      <dgm:spPr/>
      <dgm:t>
        <a:bodyPr/>
        <a:lstStyle/>
        <a:p>
          <a:pPr algn="l" rtl="0"/>
          <a:r>
            <a:rPr lang="en-US" b="1" dirty="0"/>
            <a:t>Presenter</a:t>
          </a:r>
          <a:endParaRPr lang="en-US" dirty="0"/>
        </a:p>
      </dgm:t>
    </dgm:pt>
    <dgm:pt modelId="{56FCAC05-7E0A-4589-B18F-9B4AD9CDE43F}" type="parTrans" cxnId="{3798AE19-36F1-4D5E-BF6F-F85531EC29C9}">
      <dgm:prSet/>
      <dgm:spPr/>
      <dgm:t>
        <a:bodyPr/>
        <a:lstStyle/>
        <a:p>
          <a:endParaRPr lang="en-US"/>
        </a:p>
      </dgm:t>
    </dgm:pt>
    <dgm:pt modelId="{6564EC83-A290-4853-9D69-BAC895449198}" type="sibTrans" cxnId="{3798AE19-36F1-4D5E-BF6F-F85531EC29C9}">
      <dgm:prSet/>
      <dgm:spPr/>
      <dgm:t>
        <a:bodyPr/>
        <a:lstStyle/>
        <a:p>
          <a:endParaRPr lang="en-US"/>
        </a:p>
      </dgm:t>
    </dgm:pt>
    <dgm:pt modelId="{A53407DC-F2DE-4FA5-8AB5-5B722D8F242F}">
      <dgm:prSet custT="1"/>
      <dgm:spPr/>
      <dgm:t>
        <a:bodyPr/>
        <a:lstStyle/>
        <a:p>
          <a:pPr algn="l" rtl="0"/>
          <a:r>
            <a:rPr lang="en-US" sz="1400" dirty="0">
              <a:solidFill>
                <a:srgbClr val="747474"/>
              </a:solidFill>
            </a:rPr>
            <a:t>Syed Ayaz - </a:t>
          </a:r>
        </a:p>
      </dgm:t>
    </dgm:pt>
    <dgm:pt modelId="{B96293AC-84DA-4E4E-8D14-C79261D71E0D}" type="parTrans" cxnId="{DC9D6E5E-B086-458D-81F4-4B732DFC3EAB}">
      <dgm:prSet/>
      <dgm:spPr/>
      <dgm:t>
        <a:bodyPr/>
        <a:lstStyle/>
        <a:p>
          <a:endParaRPr lang="en-US"/>
        </a:p>
      </dgm:t>
    </dgm:pt>
    <dgm:pt modelId="{07D1F768-2DC0-48A0-AC2B-CFFB42E219BE}" type="sibTrans" cxnId="{DC9D6E5E-B086-458D-81F4-4B732DFC3EAB}">
      <dgm:prSet/>
      <dgm:spPr/>
      <dgm:t>
        <a:bodyPr/>
        <a:lstStyle/>
        <a:p>
          <a:endParaRPr lang="en-US"/>
        </a:p>
      </dgm:t>
    </dgm:pt>
    <dgm:pt modelId="{36EE04DE-3780-4069-9E39-6B1A585B0C22}" type="pres">
      <dgm:prSet presAssocID="{8881EE2B-5386-462D-93D3-5E96D731349B}" presName="linear" presStyleCnt="0">
        <dgm:presLayoutVars>
          <dgm:animLvl val="lvl"/>
          <dgm:resizeHandles val="exact"/>
        </dgm:presLayoutVars>
      </dgm:prSet>
      <dgm:spPr/>
    </dgm:pt>
    <dgm:pt modelId="{BCD4128C-B959-439D-9D73-D201EECBEB29}" type="pres">
      <dgm:prSet presAssocID="{491EF5EB-930D-4AF1-A3B2-2FBA5B1D96CD}" presName="parentText" presStyleLbl="node1" presStyleIdx="0" presStyleCnt="1" custLinFactNeighborX="-23049" custLinFactNeighborY="-13430">
        <dgm:presLayoutVars>
          <dgm:chMax val="0"/>
          <dgm:bulletEnabled val="1"/>
        </dgm:presLayoutVars>
      </dgm:prSet>
      <dgm:spPr/>
    </dgm:pt>
    <dgm:pt modelId="{1BC37F45-3020-4A48-9A95-E94ACEC1728D}" type="pres">
      <dgm:prSet presAssocID="{491EF5EB-930D-4AF1-A3B2-2FBA5B1D96CD}" presName="childText" presStyleLbl="revTx" presStyleIdx="0" presStyleCnt="1" custScaleY="138175" custLinFactNeighborY="35778">
        <dgm:presLayoutVars>
          <dgm:bulletEnabled val="1"/>
        </dgm:presLayoutVars>
      </dgm:prSet>
      <dgm:spPr/>
    </dgm:pt>
  </dgm:ptLst>
  <dgm:cxnLst>
    <dgm:cxn modelId="{3798AE19-36F1-4D5E-BF6F-F85531EC29C9}" srcId="{8881EE2B-5386-462D-93D3-5E96D731349B}" destId="{491EF5EB-930D-4AF1-A3B2-2FBA5B1D96CD}" srcOrd="0" destOrd="0" parTransId="{56FCAC05-7E0A-4589-B18F-9B4AD9CDE43F}" sibTransId="{6564EC83-A290-4853-9D69-BAC895449198}"/>
    <dgm:cxn modelId="{DC9D6E5E-B086-458D-81F4-4B732DFC3EAB}" srcId="{491EF5EB-930D-4AF1-A3B2-2FBA5B1D96CD}" destId="{A53407DC-F2DE-4FA5-8AB5-5B722D8F242F}" srcOrd="0" destOrd="0" parTransId="{B96293AC-84DA-4E4E-8D14-C79261D71E0D}" sibTransId="{07D1F768-2DC0-48A0-AC2B-CFFB42E219BE}"/>
    <dgm:cxn modelId="{6D323BA3-CF50-488A-BFC9-9A72CB60F239}" type="presOf" srcId="{491EF5EB-930D-4AF1-A3B2-2FBA5B1D96CD}" destId="{BCD4128C-B959-439D-9D73-D201EECBEB29}" srcOrd="0" destOrd="0" presId="urn:microsoft.com/office/officeart/2005/8/layout/vList2"/>
    <dgm:cxn modelId="{D82F98AD-09F3-40BD-B561-12627C253595}" type="presOf" srcId="{8881EE2B-5386-462D-93D3-5E96D731349B}" destId="{36EE04DE-3780-4069-9E39-6B1A585B0C22}" srcOrd="0" destOrd="0" presId="urn:microsoft.com/office/officeart/2005/8/layout/vList2"/>
    <dgm:cxn modelId="{742496FA-7185-4985-BDE0-64532753C143}" type="presOf" srcId="{A53407DC-F2DE-4FA5-8AB5-5B722D8F242F}" destId="{1BC37F45-3020-4A48-9A95-E94ACEC1728D}" srcOrd="0" destOrd="0" presId="urn:microsoft.com/office/officeart/2005/8/layout/vList2"/>
    <dgm:cxn modelId="{02307275-6E93-4500-9AF9-8F188A20AFCA}" type="presParOf" srcId="{36EE04DE-3780-4069-9E39-6B1A585B0C22}" destId="{BCD4128C-B959-439D-9D73-D201EECBEB29}" srcOrd="0" destOrd="0" presId="urn:microsoft.com/office/officeart/2005/8/layout/vList2"/>
    <dgm:cxn modelId="{BF7A532A-8BB8-40CA-8693-E6731A13B434}" type="presParOf" srcId="{36EE04DE-3780-4069-9E39-6B1A585B0C22}" destId="{1BC37F45-3020-4A48-9A95-E94ACEC1728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4128C-B959-439D-9D73-D201EECBEB29}">
      <dsp:nvSpPr>
        <dsp:cNvPr id="0" name=""/>
        <dsp:cNvSpPr/>
      </dsp:nvSpPr>
      <dsp:spPr>
        <a:xfrm>
          <a:off x="0" y="0"/>
          <a:ext cx="4953000" cy="62361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Presenter</a:t>
          </a:r>
          <a:endParaRPr lang="en-US" sz="2600" kern="1200" dirty="0"/>
        </a:p>
      </dsp:txBody>
      <dsp:txXfrm>
        <a:off x="30442" y="30442"/>
        <a:ext cx="4892116" cy="562726"/>
      </dsp:txXfrm>
    </dsp:sp>
    <dsp:sp modelId="{1BC37F45-3020-4A48-9A95-E94ACEC1728D}">
      <dsp:nvSpPr>
        <dsp:cNvPr id="0" name=""/>
        <dsp:cNvSpPr/>
      </dsp:nvSpPr>
      <dsp:spPr>
        <a:xfrm>
          <a:off x="0" y="656698"/>
          <a:ext cx="4953000" cy="594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7258" tIns="17780" rIns="99568" bIns="17780" numCol="1" spcCol="1270" anchor="t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>
              <a:solidFill>
                <a:srgbClr val="747474"/>
              </a:solidFill>
            </a:rPr>
            <a:t>Syed Ayaz - </a:t>
          </a:r>
        </a:p>
      </dsp:txBody>
      <dsp:txXfrm>
        <a:off x="0" y="656698"/>
        <a:ext cx="4953000" cy="5949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F2225-5133-48DC-A201-48F03C3FE411}" type="datetimeFigureOut">
              <a:rPr lang="en-US" smtClean="0"/>
              <a:t>7/10/2018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2E383-AB41-4129-A6FD-85FCE618BF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911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/>
              <a:t>Pattern Recognition in Sensor Data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75652-4238-46CC-9C4E-6A62F256F64A}" type="datetime1">
              <a:rPr lang="en-US" smtClean="0"/>
              <a:t>7/10/2018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D4D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D4D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/>
              <a:t>Pattern Recognition in Sensor Data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8BBCC-1716-42F3-B3D7-6DFFC4591104}" type="datetime1">
              <a:rPr lang="en-US" smtClean="0"/>
              <a:t>7/10/2018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021830" y="388620"/>
            <a:ext cx="1682496" cy="451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55650" y="683133"/>
            <a:ext cx="6477000" cy="9525"/>
          </a:xfrm>
          <a:custGeom>
            <a:avLst/>
            <a:gdLst/>
            <a:ahLst/>
            <a:cxnLst/>
            <a:rect l="l" t="t" r="r" b="b"/>
            <a:pathLst>
              <a:path w="6477000" h="9525">
                <a:moveTo>
                  <a:pt x="0" y="0"/>
                </a:moveTo>
                <a:lnTo>
                  <a:pt x="6477000" y="9143"/>
                </a:lnTo>
              </a:path>
            </a:pathLst>
          </a:custGeom>
          <a:ln w="9906">
            <a:solidFill>
              <a:srgbClr val="999F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55650" y="6382130"/>
            <a:ext cx="8493760" cy="0"/>
          </a:xfrm>
          <a:custGeom>
            <a:avLst/>
            <a:gdLst/>
            <a:ahLst/>
            <a:cxnLst/>
            <a:rect l="l" t="t" r="r" b="b"/>
            <a:pathLst>
              <a:path w="8493760">
                <a:moveTo>
                  <a:pt x="0" y="0"/>
                </a:moveTo>
                <a:lnTo>
                  <a:pt x="8493252" y="0"/>
                </a:lnTo>
              </a:path>
            </a:pathLst>
          </a:custGeom>
          <a:ln w="9906">
            <a:solidFill>
              <a:srgbClr val="999F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139189" y="3907535"/>
            <a:ext cx="100965" cy="408940"/>
          </a:xfrm>
          <a:custGeom>
            <a:avLst/>
            <a:gdLst/>
            <a:ahLst/>
            <a:cxnLst/>
            <a:rect l="l" t="t" r="r" b="b"/>
            <a:pathLst>
              <a:path w="100965" h="408939">
                <a:moveTo>
                  <a:pt x="49504" y="0"/>
                </a:moveTo>
                <a:lnTo>
                  <a:pt x="37302" y="2448"/>
                </a:lnTo>
                <a:lnTo>
                  <a:pt x="27436" y="9112"/>
                </a:lnTo>
                <a:lnTo>
                  <a:pt x="20788" y="18966"/>
                </a:lnTo>
                <a:lnTo>
                  <a:pt x="18351" y="30987"/>
                </a:lnTo>
                <a:lnTo>
                  <a:pt x="18351" y="82931"/>
                </a:lnTo>
                <a:lnTo>
                  <a:pt x="10795" y="90695"/>
                </a:lnTo>
                <a:lnTo>
                  <a:pt x="5008" y="99901"/>
                </a:lnTo>
                <a:lnTo>
                  <a:pt x="1304" y="110273"/>
                </a:lnTo>
                <a:lnTo>
                  <a:pt x="0" y="121538"/>
                </a:lnTo>
                <a:lnTo>
                  <a:pt x="1304" y="132879"/>
                </a:lnTo>
                <a:lnTo>
                  <a:pt x="5008" y="143303"/>
                </a:lnTo>
                <a:lnTo>
                  <a:pt x="10795" y="152560"/>
                </a:lnTo>
                <a:lnTo>
                  <a:pt x="18351" y="160400"/>
                </a:lnTo>
                <a:lnTo>
                  <a:pt x="18351" y="377444"/>
                </a:lnTo>
                <a:lnTo>
                  <a:pt x="20788" y="389465"/>
                </a:lnTo>
                <a:lnTo>
                  <a:pt x="27436" y="399319"/>
                </a:lnTo>
                <a:lnTo>
                  <a:pt x="37302" y="405983"/>
                </a:lnTo>
                <a:lnTo>
                  <a:pt x="49390" y="408431"/>
                </a:lnTo>
                <a:lnTo>
                  <a:pt x="61585" y="405983"/>
                </a:lnTo>
                <a:lnTo>
                  <a:pt x="71447" y="399319"/>
                </a:lnTo>
                <a:lnTo>
                  <a:pt x="78093" y="389465"/>
                </a:lnTo>
                <a:lnTo>
                  <a:pt x="80530" y="377444"/>
                </a:lnTo>
                <a:lnTo>
                  <a:pt x="80530" y="161670"/>
                </a:lnTo>
                <a:lnTo>
                  <a:pt x="86112" y="156337"/>
                </a:lnTo>
                <a:lnTo>
                  <a:pt x="50279" y="156337"/>
                </a:lnTo>
                <a:lnTo>
                  <a:pt x="36796" y="153596"/>
                </a:lnTo>
                <a:lnTo>
                  <a:pt x="25785" y="146129"/>
                </a:lnTo>
                <a:lnTo>
                  <a:pt x="18344" y="135066"/>
                </a:lnTo>
                <a:lnTo>
                  <a:pt x="15570" y="121538"/>
                </a:lnTo>
                <a:lnTo>
                  <a:pt x="15656" y="117475"/>
                </a:lnTo>
                <a:lnTo>
                  <a:pt x="16154" y="114553"/>
                </a:lnTo>
                <a:lnTo>
                  <a:pt x="17144" y="111378"/>
                </a:lnTo>
                <a:lnTo>
                  <a:pt x="17449" y="110236"/>
                </a:lnTo>
                <a:lnTo>
                  <a:pt x="17843" y="109219"/>
                </a:lnTo>
                <a:lnTo>
                  <a:pt x="18249" y="108331"/>
                </a:lnTo>
                <a:lnTo>
                  <a:pt x="18351" y="108203"/>
                </a:lnTo>
                <a:lnTo>
                  <a:pt x="23506" y="99639"/>
                </a:lnTo>
                <a:lnTo>
                  <a:pt x="30891" y="92932"/>
                </a:lnTo>
                <a:lnTo>
                  <a:pt x="39988" y="88558"/>
                </a:lnTo>
                <a:lnTo>
                  <a:pt x="50279" y="86994"/>
                </a:lnTo>
                <a:lnTo>
                  <a:pt x="86166" y="86994"/>
                </a:lnTo>
                <a:lnTo>
                  <a:pt x="80530" y="81661"/>
                </a:lnTo>
                <a:lnTo>
                  <a:pt x="80530" y="30987"/>
                </a:lnTo>
                <a:lnTo>
                  <a:pt x="78093" y="18966"/>
                </a:lnTo>
                <a:lnTo>
                  <a:pt x="71447" y="9112"/>
                </a:lnTo>
                <a:lnTo>
                  <a:pt x="61585" y="2448"/>
                </a:lnTo>
                <a:lnTo>
                  <a:pt x="49504" y="0"/>
                </a:lnTo>
                <a:close/>
              </a:path>
              <a:path w="100965" h="408939">
                <a:moveTo>
                  <a:pt x="86166" y="86994"/>
                </a:moveTo>
                <a:lnTo>
                  <a:pt x="50279" y="86994"/>
                </a:lnTo>
                <a:lnTo>
                  <a:pt x="61715" y="88892"/>
                </a:lnTo>
                <a:lnTo>
                  <a:pt x="71504" y="94170"/>
                </a:lnTo>
                <a:lnTo>
                  <a:pt x="79040" y="102211"/>
                </a:lnTo>
                <a:lnTo>
                  <a:pt x="83718" y="112394"/>
                </a:lnTo>
                <a:lnTo>
                  <a:pt x="84023" y="113156"/>
                </a:lnTo>
                <a:lnTo>
                  <a:pt x="84251" y="114553"/>
                </a:lnTo>
                <a:lnTo>
                  <a:pt x="84607" y="116331"/>
                </a:lnTo>
                <a:lnTo>
                  <a:pt x="84709" y="116712"/>
                </a:lnTo>
                <a:lnTo>
                  <a:pt x="85013" y="118871"/>
                </a:lnTo>
                <a:lnTo>
                  <a:pt x="85013" y="124459"/>
                </a:lnTo>
                <a:lnTo>
                  <a:pt x="84416" y="128015"/>
                </a:lnTo>
                <a:lnTo>
                  <a:pt x="84200" y="129031"/>
                </a:lnTo>
                <a:lnTo>
                  <a:pt x="84023" y="130047"/>
                </a:lnTo>
                <a:lnTo>
                  <a:pt x="83908" y="130301"/>
                </a:lnTo>
                <a:lnTo>
                  <a:pt x="83718" y="130937"/>
                </a:lnTo>
                <a:lnTo>
                  <a:pt x="83032" y="133603"/>
                </a:lnTo>
                <a:lnTo>
                  <a:pt x="81826" y="136270"/>
                </a:lnTo>
                <a:lnTo>
                  <a:pt x="50279" y="156337"/>
                </a:lnTo>
                <a:lnTo>
                  <a:pt x="86112" y="156337"/>
                </a:lnTo>
                <a:lnTo>
                  <a:pt x="88775" y="153793"/>
                </a:lnTo>
                <a:lnTo>
                  <a:pt x="95100" y="144272"/>
                </a:lnTo>
                <a:lnTo>
                  <a:pt x="99154" y="133417"/>
                </a:lnTo>
                <a:lnTo>
                  <a:pt x="100584" y="121538"/>
                </a:lnTo>
                <a:lnTo>
                  <a:pt x="99154" y="109735"/>
                </a:lnTo>
                <a:lnTo>
                  <a:pt x="95100" y="98932"/>
                </a:lnTo>
                <a:lnTo>
                  <a:pt x="88775" y="89463"/>
                </a:lnTo>
                <a:lnTo>
                  <a:pt x="86166" y="86994"/>
                </a:lnTo>
                <a:close/>
              </a:path>
            </a:pathLst>
          </a:custGeom>
          <a:solidFill>
            <a:srgbClr val="F1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268730" y="3907535"/>
            <a:ext cx="100330" cy="408940"/>
          </a:xfrm>
          <a:custGeom>
            <a:avLst/>
            <a:gdLst/>
            <a:ahLst/>
            <a:cxnLst/>
            <a:rect l="l" t="t" r="r" b="b"/>
            <a:pathLst>
              <a:path w="100330" h="408939">
                <a:moveTo>
                  <a:pt x="50545" y="0"/>
                </a:moveTo>
                <a:lnTo>
                  <a:pt x="38544" y="2448"/>
                </a:lnTo>
                <a:lnTo>
                  <a:pt x="28733" y="9112"/>
                </a:lnTo>
                <a:lnTo>
                  <a:pt x="22113" y="18966"/>
                </a:lnTo>
                <a:lnTo>
                  <a:pt x="19684" y="30987"/>
                </a:lnTo>
                <a:lnTo>
                  <a:pt x="19684" y="201802"/>
                </a:lnTo>
                <a:lnTo>
                  <a:pt x="11572" y="209678"/>
                </a:lnTo>
                <a:lnTo>
                  <a:pt x="5365" y="219186"/>
                </a:lnTo>
                <a:lnTo>
                  <a:pt x="1396" y="230002"/>
                </a:lnTo>
                <a:lnTo>
                  <a:pt x="0" y="241807"/>
                </a:lnTo>
                <a:lnTo>
                  <a:pt x="1352" y="253166"/>
                </a:lnTo>
                <a:lnTo>
                  <a:pt x="1473" y="253745"/>
                </a:lnTo>
                <a:lnTo>
                  <a:pt x="5365" y="264302"/>
                </a:lnTo>
                <a:lnTo>
                  <a:pt x="11572" y="273758"/>
                </a:lnTo>
                <a:lnTo>
                  <a:pt x="19684" y="281558"/>
                </a:lnTo>
                <a:lnTo>
                  <a:pt x="19684" y="377444"/>
                </a:lnTo>
                <a:lnTo>
                  <a:pt x="22113" y="389465"/>
                </a:lnTo>
                <a:lnTo>
                  <a:pt x="28733" y="399319"/>
                </a:lnTo>
                <a:lnTo>
                  <a:pt x="38544" y="405983"/>
                </a:lnTo>
                <a:lnTo>
                  <a:pt x="50545" y="408431"/>
                </a:lnTo>
                <a:lnTo>
                  <a:pt x="62601" y="405983"/>
                </a:lnTo>
                <a:lnTo>
                  <a:pt x="72405" y="399319"/>
                </a:lnTo>
                <a:lnTo>
                  <a:pt x="78995" y="389465"/>
                </a:lnTo>
                <a:lnTo>
                  <a:pt x="81406" y="377444"/>
                </a:lnTo>
                <a:lnTo>
                  <a:pt x="81406" y="280669"/>
                </a:lnTo>
                <a:lnTo>
                  <a:pt x="85617" y="276351"/>
                </a:lnTo>
                <a:lnTo>
                  <a:pt x="49910" y="276351"/>
                </a:lnTo>
                <a:lnTo>
                  <a:pt x="40544" y="275052"/>
                </a:lnTo>
                <a:lnTo>
                  <a:pt x="17906" y="254381"/>
                </a:lnTo>
                <a:lnTo>
                  <a:pt x="17653" y="254126"/>
                </a:lnTo>
                <a:lnTo>
                  <a:pt x="17563" y="253537"/>
                </a:lnTo>
                <a:lnTo>
                  <a:pt x="17271" y="252856"/>
                </a:lnTo>
                <a:lnTo>
                  <a:pt x="16763" y="251078"/>
                </a:lnTo>
                <a:lnTo>
                  <a:pt x="16636" y="250570"/>
                </a:lnTo>
                <a:lnTo>
                  <a:pt x="16509" y="250189"/>
                </a:lnTo>
                <a:lnTo>
                  <a:pt x="16382" y="249681"/>
                </a:lnTo>
                <a:lnTo>
                  <a:pt x="16256" y="248919"/>
                </a:lnTo>
                <a:lnTo>
                  <a:pt x="16001" y="248031"/>
                </a:lnTo>
                <a:lnTo>
                  <a:pt x="15875" y="246633"/>
                </a:lnTo>
                <a:lnTo>
                  <a:pt x="15747" y="246252"/>
                </a:lnTo>
                <a:lnTo>
                  <a:pt x="15652" y="245871"/>
                </a:lnTo>
                <a:lnTo>
                  <a:pt x="15582" y="245363"/>
                </a:lnTo>
                <a:lnTo>
                  <a:pt x="15620" y="237616"/>
                </a:lnTo>
                <a:lnTo>
                  <a:pt x="15747" y="237236"/>
                </a:lnTo>
                <a:lnTo>
                  <a:pt x="15875" y="236727"/>
                </a:lnTo>
                <a:lnTo>
                  <a:pt x="16001" y="235457"/>
                </a:lnTo>
                <a:lnTo>
                  <a:pt x="16256" y="234569"/>
                </a:lnTo>
                <a:lnTo>
                  <a:pt x="16382" y="233680"/>
                </a:lnTo>
                <a:lnTo>
                  <a:pt x="16509" y="233171"/>
                </a:lnTo>
                <a:lnTo>
                  <a:pt x="16763" y="232409"/>
                </a:lnTo>
                <a:lnTo>
                  <a:pt x="17017" y="231394"/>
                </a:lnTo>
                <a:lnTo>
                  <a:pt x="17271" y="230505"/>
                </a:lnTo>
                <a:lnTo>
                  <a:pt x="17653" y="229615"/>
                </a:lnTo>
                <a:lnTo>
                  <a:pt x="17653" y="229362"/>
                </a:lnTo>
                <a:lnTo>
                  <a:pt x="17906" y="228981"/>
                </a:lnTo>
                <a:lnTo>
                  <a:pt x="18033" y="228600"/>
                </a:lnTo>
                <a:lnTo>
                  <a:pt x="19050" y="226313"/>
                </a:lnTo>
                <a:lnTo>
                  <a:pt x="49910" y="207009"/>
                </a:lnTo>
                <a:lnTo>
                  <a:pt x="85520" y="207009"/>
                </a:lnTo>
                <a:lnTo>
                  <a:pt x="81406" y="202819"/>
                </a:lnTo>
                <a:lnTo>
                  <a:pt x="81406" y="30987"/>
                </a:lnTo>
                <a:lnTo>
                  <a:pt x="78995" y="18966"/>
                </a:lnTo>
                <a:lnTo>
                  <a:pt x="72405" y="9112"/>
                </a:lnTo>
                <a:lnTo>
                  <a:pt x="62601" y="2448"/>
                </a:lnTo>
                <a:lnTo>
                  <a:pt x="50545" y="0"/>
                </a:lnTo>
                <a:close/>
              </a:path>
              <a:path w="100330" h="408939">
                <a:moveTo>
                  <a:pt x="85520" y="207009"/>
                </a:moveTo>
                <a:lnTo>
                  <a:pt x="49910" y="207009"/>
                </a:lnTo>
                <a:lnTo>
                  <a:pt x="61652" y="209133"/>
                </a:lnTo>
                <a:lnTo>
                  <a:pt x="71643" y="214852"/>
                </a:lnTo>
                <a:lnTo>
                  <a:pt x="79182" y="223476"/>
                </a:lnTo>
                <a:lnTo>
                  <a:pt x="83565" y="234314"/>
                </a:lnTo>
                <a:lnTo>
                  <a:pt x="84073" y="237616"/>
                </a:lnTo>
                <a:lnTo>
                  <a:pt x="84200" y="237744"/>
                </a:lnTo>
                <a:lnTo>
                  <a:pt x="84299" y="244475"/>
                </a:lnTo>
                <a:lnTo>
                  <a:pt x="84200" y="245744"/>
                </a:lnTo>
                <a:lnTo>
                  <a:pt x="84073" y="245871"/>
                </a:lnTo>
                <a:lnTo>
                  <a:pt x="83819" y="248031"/>
                </a:lnTo>
                <a:lnTo>
                  <a:pt x="83692" y="248919"/>
                </a:lnTo>
                <a:lnTo>
                  <a:pt x="49910" y="276351"/>
                </a:lnTo>
                <a:lnTo>
                  <a:pt x="85617" y="276351"/>
                </a:lnTo>
                <a:lnTo>
                  <a:pt x="88999" y="272883"/>
                </a:lnTo>
                <a:lnTo>
                  <a:pt x="94805" y="263620"/>
                </a:lnTo>
                <a:lnTo>
                  <a:pt x="98516" y="253166"/>
                </a:lnTo>
                <a:lnTo>
                  <a:pt x="99822" y="241807"/>
                </a:lnTo>
                <a:lnTo>
                  <a:pt x="98516" y="230358"/>
                </a:lnTo>
                <a:lnTo>
                  <a:pt x="94805" y="219836"/>
                </a:lnTo>
                <a:lnTo>
                  <a:pt x="88999" y="210554"/>
                </a:lnTo>
                <a:lnTo>
                  <a:pt x="85520" y="207009"/>
                </a:lnTo>
                <a:close/>
              </a:path>
            </a:pathLst>
          </a:custGeom>
          <a:solidFill>
            <a:srgbClr val="F1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00555" y="3907535"/>
            <a:ext cx="99060" cy="408940"/>
          </a:xfrm>
          <a:custGeom>
            <a:avLst/>
            <a:gdLst/>
            <a:ahLst/>
            <a:cxnLst/>
            <a:rect l="l" t="t" r="r" b="b"/>
            <a:pathLst>
              <a:path w="99059" h="408939">
                <a:moveTo>
                  <a:pt x="50165" y="0"/>
                </a:moveTo>
                <a:lnTo>
                  <a:pt x="38256" y="2448"/>
                </a:lnTo>
                <a:lnTo>
                  <a:pt x="28527" y="9112"/>
                </a:lnTo>
                <a:lnTo>
                  <a:pt x="21965" y="18966"/>
                </a:lnTo>
                <a:lnTo>
                  <a:pt x="19557" y="30987"/>
                </a:lnTo>
                <a:lnTo>
                  <a:pt x="19557" y="70103"/>
                </a:lnTo>
                <a:lnTo>
                  <a:pt x="11483" y="77962"/>
                </a:lnTo>
                <a:lnTo>
                  <a:pt x="5349" y="87439"/>
                </a:lnTo>
                <a:lnTo>
                  <a:pt x="1459" y="98170"/>
                </a:lnTo>
                <a:lnTo>
                  <a:pt x="1379" y="98677"/>
                </a:lnTo>
                <a:lnTo>
                  <a:pt x="0" y="110108"/>
                </a:lnTo>
                <a:lnTo>
                  <a:pt x="1430" y="121838"/>
                </a:lnTo>
                <a:lnTo>
                  <a:pt x="5349" y="132603"/>
                </a:lnTo>
                <a:lnTo>
                  <a:pt x="11483" y="142059"/>
                </a:lnTo>
                <a:lnTo>
                  <a:pt x="19557" y="149859"/>
                </a:lnTo>
                <a:lnTo>
                  <a:pt x="19557" y="377444"/>
                </a:lnTo>
                <a:lnTo>
                  <a:pt x="21965" y="389465"/>
                </a:lnTo>
                <a:lnTo>
                  <a:pt x="28527" y="399319"/>
                </a:lnTo>
                <a:lnTo>
                  <a:pt x="38256" y="405983"/>
                </a:lnTo>
                <a:lnTo>
                  <a:pt x="50165" y="408431"/>
                </a:lnTo>
                <a:lnTo>
                  <a:pt x="62093" y="405983"/>
                </a:lnTo>
                <a:lnTo>
                  <a:pt x="71866" y="399319"/>
                </a:lnTo>
                <a:lnTo>
                  <a:pt x="78472" y="389465"/>
                </a:lnTo>
                <a:lnTo>
                  <a:pt x="80899" y="377444"/>
                </a:lnTo>
                <a:lnTo>
                  <a:pt x="80899" y="148844"/>
                </a:lnTo>
                <a:lnTo>
                  <a:pt x="84973" y="144652"/>
                </a:lnTo>
                <a:lnTo>
                  <a:pt x="49530" y="144652"/>
                </a:lnTo>
                <a:lnTo>
                  <a:pt x="40203" y="143353"/>
                </a:lnTo>
                <a:lnTo>
                  <a:pt x="18302" y="123951"/>
                </a:lnTo>
                <a:lnTo>
                  <a:pt x="17906" y="123062"/>
                </a:lnTo>
                <a:lnTo>
                  <a:pt x="17653" y="122300"/>
                </a:lnTo>
                <a:lnTo>
                  <a:pt x="17525" y="122174"/>
                </a:lnTo>
                <a:lnTo>
                  <a:pt x="17144" y="121157"/>
                </a:lnTo>
                <a:lnTo>
                  <a:pt x="16763" y="120268"/>
                </a:lnTo>
                <a:lnTo>
                  <a:pt x="16637" y="119380"/>
                </a:lnTo>
                <a:lnTo>
                  <a:pt x="16509" y="118871"/>
                </a:lnTo>
                <a:lnTo>
                  <a:pt x="16256" y="118109"/>
                </a:lnTo>
                <a:lnTo>
                  <a:pt x="16128" y="117220"/>
                </a:lnTo>
                <a:lnTo>
                  <a:pt x="15875" y="116205"/>
                </a:lnTo>
                <a:lnTo>
                  <a:pt x="15832" y="115188"/>
                </a:lnTo>
                <a:lnTo>
                  <a:pt x="15621" y="114553"/>
                </a:lnTo>
                <a:lnTo>
                  <a:pt x="15525" y="114172"/>
                </a:lnTo>
                <a:lnTo>
                  <a:pt x="15470" y="112521"/>
                </a:lnTo>
                <a:lnTo>
                  <a:pt x="15536" y="105790"/>
                </a:lnTo>
                <a:lnTo>
                  <a:pt x="15621" y="105537"/>
                </a:lnTo>
                <a:lnTo>
                  <a:pt x="15747" y="105028"/>
                </a:lnTo>
                <a:lnTo>
                  <a:pt x="15832" y="104775"/>
                </a:lnTo>
                <a:lnTo>
                  <a:pt x="15875" y="103758"/>
                </a:lnTo>
                <a:lnTo>
                  <a:pt x="16128" y="102869"/>
                </a:lnTo>
                <a:lnTo>
                  <a:pt x="16256" y="101981"/>
                </a:lnTo>
                <a:lnTo>
                  <a:pt x="16382" y="101472"/>
                </a:lnTo>
                <a:lnTo>
                  <a:pt x="16637" y="100711"/>
                </a:lnTo>
                <a:lnTo>
                  <a:pt x="16763" y="99694"/>
                </a:lnTo>
                <a:lnTo>
                  <a:pt x="17525" y="97916"/>
                </a:lnTo>
                <a:lnTo>
                  <a:pt x="17653" y="97662"/>
                </a:lnTo>
                <a:lnTo>
                  <a:pt x="17780" y="97281"/>
                </a:lnTo>
                <a:lnTo>
                  <a:pt x="49530" y="75311"/>
                </a:lnTo>
                <a:lnTo>
                  <a:pt x="84934" y="75311"/>
                </a:lnTo>
                <a:lnTo>
                  <a:pt x="80899" y="71119"/>
                </a:lnTo>
                <a:lnTo>
                  <a:pt x="80899" y="30987"/>
                </a:lnTo>
                <a:lnTo>
                  <a:pt x="78472" y="18966"/>
                </a:lnTo>
                <a:lnTo>
                  <a:pt x="71866" y="9112"/>
                </a:lnTo>
                <a:lnTo>
                  <a:pt x="62093" y="2448"/>
                </a:lnTo>
                <a:lnTo>
                  <a:pt x="50165" y="0"/>
                </a:lnTo>
                <a:close/>
              </a:path>
              <a:path w="99059" h="408939">
                <a:moveTo>
                  <a:pt x="84934" y="75311"/>
                </a:moveTo>
                <a:lnTo>
                  <a:pt x="49530" y="75311"/>
                </a:lnTo>
                <a:lnTo>
                  <a:pt x="59557" y="76831"/>
                </a:lnTo>
                <a:lnTo>
                  <a:pt x="68405" y="81089"/>
                </a:lnTo>
                <a:lnTo>
                  <a:pt x="82931" y="102615"/>
                </a:lnTo>
                <a:lnTo>
                  <a:pt x="82931" y="102743"/>
                </a:lnTo>
                <a:lnTo>
                  <a:pt x="83296" y="104647"/>
                </a:lnTo>
                <a:lnTo>
                  <a:pt x="83565" y="105790"/>
                </a:lnTo>
                <a:lnTo>
                  <a:pt x="83664" y="112775"/>
                </a:lnTo>
                <a:lnTo>
                  <a:pt x="83470" y="114553"/>
                </a:lnTo>
                <a:lnTo>
                  <a:pt x="83312" y="115188"/>
                </a:lnTo>
                <a:lnTo>
                  <a:pt x="83057" y="117220"/>
                </a:lnTo>
                <a:lnTo>
                  <a:pt x="82931" y="117475"/>
                </a:lnTo>
                <a:lnTo>
                  <a:pt x="82422" y="119761"/>
                </a:lnTo>
                <a:lnTo>
                  <a:pt x="49530" y="144652"/>
                </a:lnTo>
                <a:lnTo>
                  <a:pt x="84973" y="144652"/>
                </a:lnTo>
                <a:lnTo>
                  <a:pt x="88397" y="141130"/>
                </a:lnTo>
                <a:lnTo>
                  <a:pt x="94122" y="131905"/>
                </a:lnTo>
                <a:lnTo>
                  <a:pt x="97776" y="121465"/>
                </a:lnTo>
                <a:lnTo>
                  <a:pt x="99059" y="110108"/>
                </a:lnTo>
                <a:lnTo>
                  <a:pt x="97776" y="98677"/>
                </a:lnTo>
                <a:lnTo>
                  <a:pt x="94122" y="88185"/>
                </a:lnTo>
                <a:lnTo>
                  <a:pt x="88397" y="78908"/>
                </a:lnTo>
                <a:lnTo>
                  <a:pt x="84934" y="75311"/>
                </a:lnTo>
                <a:close/>
              </a:path>
            </a:pathLst>
          </a:custGeom>
          <a:solidFill>
            <a:srgbClr val="F1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28572" y="3907535"/>
            <a:ext cx="100965" cy="408940"/>
          </a:xfrm>
          <a:custGeom>
            <a:avLst/>
            <a:gdLst/>
            <a:ahLst/>
            <a:cxnLst/>
            <a:rect l="l" t="t" r="r" b="b"/>
            <a:pathLst>
              <a:path w="100964" h="408939">
                <a:moveTo>
                  <a:pt x="49530" y="0"/>
                </a:moveTo>
                <a:lnTo>
                  <a:pt x="49403" y="0"/>
                </a:lnTo>
                <a:lnTo>
                  <a:pt x="37381" y="2448"/>
                </a:lnTo>
                <a:lnTo>
                  <a:pt x="27527" y="9112"/>
                </a:lnTo>
                <a:lnTo>
                  <a:pt x="20863" y="18966"/>
                </a:lnTo>
                <a:lnTo>
                  <a:pt x="18415" y="30987"/>
                </a:lnTo>
                <a:lnTo>
                  <a:pt x="18415" y="256031"/>
                </a:lnTo>
                <a:lnTo>
                  <a:pt x="10769" y="263745"/>
                </a:lnTo>
                <a:lnTo>
                  <a:pt x="4968" y="272970"/>
                </a:lnTo>
                <a:lnTo>
                  <a:pt x="1287" y="283410"/>
                </a:lnTo>
                <a:lnTo>
                  <a:pt x="0" y="294766"/>
                </a:lnTo>
                <a:lnTo>
                  <a:pt x="1287" y="306105"/>
                </a:lnTo>
                <a:lnTo>
                  <a:pt x="4968" y="316515"/>
                </a:lnTo>
                <a:lnTo>
                  <a:pt x="10769" y="325735"/>
                </a:lnTo>
                <a:lnTo>
                  <a:pt x="18415" y="333501"/>
                </a:lnTo>
                <a:lnTo>
                  <a:pt x="18415" y="377444"/>
                </a:lnTo>
                <a:lnTo>
                  <a:pt x="20863" y="389465"/>
                </a:lnTo>
                <a:lnTo>
                  <a:pt x="27527" y="399319"/>
                </a:lnTo>
                <a:lnTo>
                  <a:pt x="37381" y="405983"/>
                </a:lnTo>
                <a:lnTo>
                  <a:pt x="49403" y="408431"/>
                </a:lnTo>
                <a:lnTo>
                  <a:pt x="49530" y="408431"/>
                </a:lnTo>
                <a:lnTo>
                  <a:pt x="61551" y="405983"/>
                </a:lnTo>
                <a:lnTo>
                  <a:pt x="71405" y="399319"/>
                </a:lnTo>
                <a:lnTo>
                  <a:pt x="78069" y="389465"/>
                </a:lnTo>
                <a:lnTo>
                  <a:pt x="80518" y="377444"/>
                </a:lnTo>
                <a:lnTo>
                  <a:pt x="80518" y="334771"/>
                </a:lnTo>
                <a:lnTo>
                  <a:pt x="86137" y="329438"/>
                </a:lnTo>
                <a:lnTo>
                  <a:pt x="50291" y="329438"/>
                </a:lnTo>
                <a:lnTo>
                  <a:pt x="36784" y="326717"/>
                </a:lnTo>
                <a:lnTo>
                  <a:pt x="25765" y="319293"/>
                </a:lnTo>
                <a:lnTo>
                  <a:pt x="18341" y="308274"/>
                </a:lnTo>
                <a:lnTo>
                  <a:pt x="15621" y="294766"/>
                </a:lnTo>
                <a:lnTo>
                  <a:pt x="15695" y="289559"/>
                </a:lnTo>
                <a:lnTo>
                  <a:pt x="50291" y="260095"/>
                </a:lnTo>
                <a:lnTo>
                  <a:pt x="86176" y="260095"/>
                </a:lnTo>
                <a:lnTo>
                  <a:pt x="80518" y="254762"/>
                </a:lnTo>
                <a:lnTo>
                  <a:pt x="80518" y="30987"/>
                </a:lnTo>
                <a:lnTo>
                  <a:pt x="78069" y="18966"/>
                </a:lnTo>
                <a:lnTo>
                  <a:pt x="71405" y="9112"/>
                </a:lnTo>
                <a:lnTo>
                  <a:pt x="61551" y="2448"/>
                </a:lnTo>
                <a:lnTo>
                  <a:pt x="49530" y="0"/>
                </a:lnTo>
                <a:close/>
              </a:path>
              <a:path w="100964" h="408939">
                <a:moveTo>
                  <a:pt x="86176" y="260095"/>
                </a:moveTo>
                <a:lnTo>
                  <a:pt x="50291" y="260095"/>
                </a:lnTo>
                <a:lnTo>
                  <a:pt x="60741" y="261683"/>
                </a:lnTo>
                <a:lnTo>
                  <a:pt x="69881" y="266128"/>
                </a:lnTo>
                <a:lnTo>
                  <a:pt x="77269" y="272970"/>
                </a:lnTo>
                <a:lnTo>
                  <a:pt x="82422" y="281686"/>
                </a:lnTo>
                <a:lnTo>
                  <a:pt x="82550" y="281939"/>
                </a:lnTo>
                <a:lnTo>
                  <a:pt x="83058" y="283082"/>
                </a:lnTo>
                <a:lnTo>
                  <a:pt x="83439" y="284225"/>
                </a:lnTo>
                <a:lnTo>
                  <a:pt x="83565" y="285369"/>
                </a:lnTo>
                <a:lnTo>
                  <a:pt x="83693" y="285750"/>
                </a:lnTo>
                <a:lnTo>
                  <a:pt x="83947" y="286257"/>
                </a:lnTo>
                <a:lnTo>
                  <a:pt x="83947" y="286512"/>
                </a:lnTo>
                <a:lnTo>
                  <a:pt x="84200" y="287527"/>
                </a:lnTo>
                <a:lnTo>
                  <a:pt x="84455" y="288416"/>
                </a:lnTo>
                <a:lnTo>
                  <a:pt x="84709" y="290702"/>
                </a:lnTo>
                <a:lnTo>
                  <a:pt x="84962" y="291972"/>
                </a:lnTo>
                <a:lnTo>
                  <a:pt x="85090" y="293369"/>
                </a:lnTo>
                <a:lnTo>
                  <a:pt x="85090" y="296163"/>
                </a:lnTo>
                <a:lnTo>
                  <a:pt x="84962" y="297561"/>
                </a:lnTo>
                <a:lnTo>
                  <a:pt x="84709" y="298957"/>
                </a:lnTo>
                <a:lnTo>
                  <a:pt x="84709" y="299338"/>
                </a:lnTo>
                <a:lnTo>
                  <a:pt x="84581" y="299719"/>
                </a:lnTo>
                <a:lnTo>
                  <a:pt x="84455" y="300989"/>
                </a:lnTo>
                <a:lnTo>
                  <a:pt x="83947" y="303021"/>
                </a:lnTo>
                <a:lnTo>
                  <a:pt x="83947" y="303402"/>
                </a:lnTo>
                <a:lnTo>
                  <a:pt x="83693" y="303783"/>
                </a:lnTo>
                <a:lnTo>
                  <a:pt x="83565" y="304038"/>
                </a:lnTo>
                <a:lnTo>
                  <a:pt x="83439" y="305307"/>
                </a:lnTo>
                <a:lnTo>
                  <a:pt x="83058" y="306450"/>
                </a:lnTo>
                <a:lnTo>
                  <a:pt x="82422" y="307594"/>
                </a:lnTo>
                <a:lnTo>
                  <a:pt x="82422" y="307847"/>
                </a:lnTo>
                <a:lnTo>
                  <a:pt x="77259" y="316579"/>
                </a:lnTo>
                <a:lnTo>
                  <a:pt x="69881" y="323405"/>
                </a:lnTo>
                <a:lnTo>
                  <a:pt x="60741" y="327850"/>
                </a:lnTo>
                <a:lnTo>
                  <a:pt x="50291" y="329438"/>
                </a:lnTo>
                <a:lnTo>
                  <a:pt x="86137" y="329438"/>
                </a:lnTo>
                <a:lnTo>
                  <a:pt x="88796" y="326913"/>
                </a:lnTo>
                <a:lnTo>
                  <a:pt x="95122" y="317436"/>
                </a:lnTo>
                <a:lnTo>
                  <a:pt x="99163" y="306625"/>
                </a:lnTo>
                <a:lnTo>
                  <a:pt x="100584" y="294766"/>
                </a:lnTo>
                <a:lnTo>
                  <a:pt x="99163" y="282890"/>
                </a:lnTo>
                <a:lnTo>
                  <a:pt x="95123" y="272049"/>
                </a:lnTo>
                <a:lnTo>
                  <a:pt x="88796" y="262566"/>
                </a:lnTo>
                <a:lnTo>
                  <a:pt x="86176" y="260095"/>
                </a:lnTo>
                <a:close/>
              </a:path>
            </a:pathLst>
          </a:custGeom>
          <a:solidFill>
            <a:srgbClr val="F1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337816" y="3879341"/>
            <a:ext cx="489584" cy="464820"/>
          </a:xfrm>
          <a:custGeom>
            <a:avLst/>
            <a:gdLst/>
            <a:ahLst/>
            <a:cxnLst/>
            <a:rect l="l" t="t" r="r" b="b"/>
            <a:pathLst>
              <a:path w="489585" h="464820">
                <a:moveTo>
                  <a:pt x="413637" y="431164"/>
                </a:moveTo>
                <a:lnTo>
                  <a:pt x="351281" y="431164"/>
                </a:lnTo>
                <a:lnTo>
                  <a:pt x="356742" y="433069"/>
                </a:lnTo>
                <a:lnTo>
                  <a:pt x="362331" y="434339"/>
                </a:lnTo>
                <a:lnTo>
                  <a:pt x="368045" y="435101"/>
                </a:lnTo>
                <a:lnTo>
                  <a:pt x="379856" y="464819"/>
                </a:lnTo>
                <a:lnTo>
                  <a:pt x="388157" y="464339"/>
                </a:lnTo>
                <a:lnTo>
                  <a:pt x="396446" y="463264"/>
                </a:lnTo>
                <a:lnTo>
                  <a:pt x="404663" y="461569"/>
                </a:lnTo>
                <a:lnTo>
                  <a:pt x="412750" y="459231"/>
                </a:lnTo>
                <a:lnTo>
                  <a:pt x="413637" y="431164"/>
                </a:lnTo>
                <a:close/>
              </a:path>
              <a:path w="489585" h="464820">
                <a:moveTo>
                  <a:pt x="296417" y="276478"/>
                </a:moveTo>
                <a:lnTo>
                  <a:pt x="277240" y="303529"/>
                </a:lnTo>
                <a:lnTo>
                  <a:pt x="300227" y="327913"/>
                </a:lnTo>
                <a:lnTo>
                  <a:pt x="298450" y="333374"/>
                </a:lnTo>
                <a:lnTo>
                  <a:pt x="297179" y="338581"/>
                </a:lnTo>
                <a:lnTo>
                  <a:pt x="296671" y="344169"/>
                </a:lnTo>
                <a:lnTo>
                  <a:pt x="265683" y="356234"/>
                </a:lnTo>
                <a:lnTo>
                  <a:pt x="304164" y="390016"/>
                </a:lnTo>
                <a:lnTo>
                  <a:pt x="306577" y="395223"/>
                </a:lnTo>
                <a:lnTo>
                  <a:pt x="309752" y="400049"/>
                </a:lnTo>
                <a:lnTo>
                  <a:pt x="313308" y="404621"/>
                </a:lnTo>
                <a:lnTo>
                  <a:pt x="300227" y="434085"/>
                </a:lnTo>
                <a:lnTo>
                  <a:pt x="327786" y="453135"/>
                </a:lnTo>
                <a:lnTo>
                  <a:pt x="351281" y="431164"/>
                </a:lnTo>
                <a:lnTo>
                  <a:pt x="413637" y="431164"/>
                </a:lnTo>
                <a:lnTo>
                  <a:pt x="413765" y="427100"/>
                </a:lnTo>
                <a:lnTo>
                  <a:pt x="418845" y="424560"/>
                </a:lnTo>
                <a:lnTo>
                  <a:pt x="423671" y="421512"/>
                </a:lnTo>
                <a:lnTo>
                  <a:pt x="428244" y="417829"/>
                </a:lnTo>
                <a:lnTo>
                  <a:pt x="468566" y="417829"/>
                </a:lnTo>
                <a:lnTo>
                  <a:pt x="471804" y="413511"/>
                </a:lnTo>
                <a:lnTo>
                  <a:pt x="474598" y="408558"/>
                </a:lnTo>
                <a:lnTo>
                  <a:pt x="476699" y="404463"/>
                </a:lnTo>
                <a:lnTo>
                  <a:pt x="374157" y="404463"/>
                </a:lnTo>
                <a:lnTo>
                  <a:pt x="355240" y="399093"/>
                </a:lnTo>
                <a:lnTo>
                  <a:pt x="339216" y="386460"/>
                </a:lnTo>
                <a:lnTo>
                  <a:pt x="329398" y="368579"/>
                </a:lnTo>
                <a:lnTo>
                  <a:pt x="327247" y="349043"/>
                </a:lnTo>
                <a:lnTo>
                  <a:pt x="332573" y="330150"/>
                </a:lnTo>
                <a:lnTo>
                  <a:pt x="363045" y="304244"/>
                </a:lnTo>
                <a:lnTo>
                  <a:pt x="382523" y="302005"/>
                </a:lnTo>
                <a:lnTo>
                  <a:pt x="442091" y="302005"/>
                </a:lnTo>
                <a:lnTo>
                  <a:pt x="447289" y="289940"/>
                </a:lnTo>
                <a:lnTo>
                  <a:pt x="327278" y="289940"/>
                </a:lnTo>
                <a:lnTo>
                  <a:pt x="296417" y="276478"/>
                </a:lnTo>
                <a:close/>
              </a:path>
              <a:path w="489585" h="464820">
                <a:moveTo>
                  <a:pt x="468566" y="417829"/>
                </a:moveTo>
                <a:lnTo>
                  <a:pt x="428244" y="417829"/>
                </a:lnTo>
                <a:lnTo>
                  <a:pt x="457707" y="430656"/>
                </a:lnTo>
                <a:lnTo>
                  <a:pt x="461517" y="426846"/>
                </a:lnTo>
                <a:lnTo>
                  <a:pt x="465200" y="422655"/>
                </a:lnTo>
                <a:lnTo>
                  <a:pt x="468566" y="417829"/>
                </a:lnTo>
                <a:close/>
              </a:path>
              <a:path w="489585" h="464820">
                <a:moveTo>
                  <a:pt x="442091" y="302005"/>
                </a:moveTo>
                <a:lnTo>
                  <a:pt x="382523" y="302005"/>
                </a:lnTo>
                <a:lnTo>
                  <a:pt x="392274" y="303783"/>
                </a:lnTo>
                <a:lnTo>
                  <a:pt x="401526" y="307339"/>
                </a:lnTo>
                <a:lnTo>
                  <a:pt x="410081" y="312721"/>
                </a:lnTo>
                <a:lnTo>
                  <a:pt x="417575" y="319912"/>
                </a:lnTo>
                <a:lnTo>
                  <a:pt x="427392" y="337782"/>
                </a:lnTo>
                <a:lnTo>
                  <a:pt x="429529" y="357425"/>
                </a:lnTo>
                <a:lnTo>
                  <a:pt x="424166" y="376473"/>
                </a:lnTo>
                <a:lnTo>
                  <a:pt x="411479" y="392556"/>
                </a:lnTo>
                <a:lnTo>
                  <a:pt x="393670" y="402355"/>
                </a:lnTo>
                <a:lnTo>
                  <a:pt x="374157" y="404463"/>
                </a:lnTo>
                <a:lnTo>
                  <a:pt x="476699" y="404463"/>
                </a:lnTo>
                <a:lnTo>
                  <a:pt x="477138" y="403605"/>
                </a:lnTo>
                <a:lnTo>
                  <a:pt x="454786" y="379983"/>
                </a:lnTo>
                <a:lnTo>
                  <a:pt x="456564" y="374522"/>
                </a:lnTo>
                <a:lnTo>
                  <a:pt x="457581" y="369061"/>
                </a:lnTo>
                <a:lnTo>
                  <a:pt x="458215" y="363473"/>
                </a:lnTo>
                <a:lnTo>
                  <a:pt x="489203" y="351408"/>
                </a:lnTo>
                <a:lnTo>
                  <a:pt x="449960" y="317499"/>
                </a:lnTo>
                <a:lnTo>
                  <a:pt x="447547" y="312673"/>
                </a:lnTo>
                <a:lnTo>
                  <a:pt x="444753" y="308101"/>
                </a:lnTo>
                <a:lnTo>
                  <a:pt x="441325" y="303783"/>
                </a:lnTo>
                <a:lnTo>
                  <a:pt x="442091" y="302005"/>
                </a:lnTo>
                <a:close/>
              </a:path>
              <a:path w="489585" h="464820">
                <a:moveTo>
                  <a:pt x="245199" y="283717"/>
                </a:moveTo>
                <a:lnTo>
                  <a:pt x="114172" y="283717"/>
                </a:lnTo>
                <a:lnTo>
                  <a:pt x="118744" y="285749"/>
                </a:lnTo>
                <a:lnTo>
                  <a:pt x="123316" y="287654"/>
                </a:lnTo>
                <a:lnTo>
                  <a:pt x="128015" y="289051"/>
                </a:lnTo>
                <a:lnTo>
                  <a:pt x="132841" y="329437"/>
                </a:lnTo>
                <a:lnTo>
                  <a:pt x="141777" y="330967"/>
                </a:lnTo>
                <a:lnTo>
                  <a:pt x="150701" y="331962"/>
                </a:lnTo>
                <a:lnTo>
                  <a:pt x="159648" y="332456"/>
                </a:lnTo>
                <a:lnTo>
                  <a:pt x="168656" y="332485"/>
                </a:lnTo>
                <a:lnTo>
                  <a:pt x="179958" y="294131"/>
                </a:lnTo>
                <a:lnTo>
                  <a:pt x="184784" y="293623"/>
                </a:lnTo>
                <a:lnTo>
                  <a:pt x="189737" y="292734"/>
                </a:lnTo>
                <a:lnTo>
                  <a:pt x="194563" y="291591"/>
                </a:lnTo>
                <a:lnTo>
                  <a:pt x="247091" y="291591"/>
                </a:lnTo>
                <a:lnTo>
                  <a:pt x="245199" y="283717"/>
                </a:lnTo>
                <a:close/>
              </a:path>
              <a:path w="489585" h="464820">
                <a:moveTo>
                  <a:pt x="247091" y="291591"/>
                </a:moveTo>
                <a:lnTo>
                  <a:pt x="194563" y="291591"/>
                </a:lnTo>
                <a:lnTo>
                  <a:pt x="218694" y="324357"/>
                </a:lnTo>
                <a:lnTo>
                  <a:pt x="227115" y="321264"/>
                </a:lnTo>
                <a:lnTo>
                  <a:pt x="235394" y="317706"/>
                </a:lnTo>
                <a:lnTo>
                  <a:pt x="243482" y="313695"/>
                </a:lnTo>
                <a:lnTo>
                  <a:pt x="251332" y="309244"/>
                </a:lnTo>
                <a:lnTo>
                  <a:pt x="247091" y="291591"/>
                </a:lnTo>
                <a:close/>
              </a:path>
              <a:path w="489585" h="464820">
                <a:moveTo>
                  <a:pt x="126360" y="241807"/>
                </a:moveTo>
                <a:lnTo>
                  <a:pt x="62483" y="241807"/>
                </a:lnTo>
                <a:lnTo>
                  <a:pt x="65277" y="245871"/>
                </a:lnTo>
                <a:lnTo>
                  <a:pt x="68325" y="249808"/>
                </a:lnTo>
                <a:lnTo>
                  <a:pt x="71627" y="253491"/>
                </a:lnTo>
                <a:lnTo>
                  <a:pt x="55879" y="290702"/>
                </a:lnTo>
                <a:lnTo>
                  <a:pt x="60451" y="294766"/>
                </a:lnTo>
                <a:lnTo>
                  <a:pt x="65150" y="298449"/>
                </a:lnTo>
                <a:lnTo>
                  <a:pt x="70357" y="302005"/>
                </a:lnTo>
                <a:lnTo>
                  <a:pt x="79882" y="308736"/>
                </a:lnTo>
                <a:lnTo>
                  <a:pt x="84962" y="311530"/>
                </a:lnTo>
                <a:lnTo>
                  <a:pt x="114172" y="283717"/>
                </a:lnTo>
                <a:lnTo>
                  <a:pt x="245199" y="283717"/>
                </a:lnTo>
                <a:lnTo>
                  <a:pt x="241934" y="270128"/>
                </a:lnTo>
                <a:lnTo>
                  <a:pt x="245998" y="267207"/>
                </a:lnTo>
                <a:lnTo>
                  <a:pt x="249681" y="264413"/>
                </a:lnTo>
                <a:lnTo>
                  <a:pt x="253237" y="260984"/>
                </a:lnTo>
                <a:lnTo>
                  <a:pt x="303125" y="260984"/>
                </a:lnTo>
                <a:lnTo>
                  <a:pt x="305561" y="257555"/>
                </a:lnTo>
                <a:lnTo>
                  <a:pt x="308736" y="252602"/>
                </a:lnTo>
                <a:lnTo>
                  <a:pt x="309055" y="252063"/>
                </a:lnTo>
                <a:lnTo>
                  <a:pt x="180879" y="252063"/>
                </a:lnTo>
                <a:lnTo>
                  <a:pt x="147875" y="251313"/>
                </a:lnTo>
                <a:lnTo>
                  <a:pt x="126360" y="241807"/>
                </a:lnTo>
                <a:close/>
              </a:path>
              <a:path w="489585" h="464820">
                <a:moveTo>
                  <a:pt x="374776" y="241553"/>
                </a:moveTo>
                <a:lnTo>
                  <a:pt x="341121" y="281304"/>
                </a:lnTo>
                <a:lnTo>
                  <a:pt x="336295" y="283717"/>
                </a:lnTo>
                <a:lnTo>
                  <a:pt x="331596" y="286638"/>
                </a:lnTo>
                <a:lnTo>
                  <a:pt x="327278" y="289940"/>
                </a:lnTo>
                <a:lnTo>
                  <a:pt x="447289" y="289940"/>
                </a:lnTo>
                <a:lnTo>
                  <a:pt x="452926" y="276859"/>
                </a:lnTo>
                <a:lnTo>
                  <a:pt x="403097" y="276859"/>
                </a:lnTo>
                <a:lnTo>
                  <a:pt x="397890" y="275208"/>
                </a:lnTo>
                <a:lnTo>
                  <a:pt x="392556" y="273938"/>
                </a:lnTo>
                <a:lnTo>
                  <a:pt x="387095" y="273303"/>
                </a:lnTo>
                <a:lnTo>
                  <a:pt x="374776" y="241553"/>
                </a:lnTo>
                <a:close/>
              </a:path>
              <a:path w="489585" h="464820">
                <a:moveTo>
                  <a:pt x="303125" y="260984"/>
                </a:moveTo>
                <a:lnTo>
                  <a:pt x="253237" y="260984"/>
                </a:lnTo>
                <a:lnTo>
                  <a:pt x="290575" y="276859"/>
                </a:lnTo>
                <a:lnTo>
                  <a:pt x="294639" y="272287"/>
                </a:lnTo>
                <a:lnTo>
                  <a:pt x="298576" y="267461"/>
                </a:lnTo>
                <a:lnTo>
                  <a:pt x="303125" y="260984"/>
                </a:lnTo>
                <a:close/>
              </a:path>
              <a:path w="489585" h="464820">
                <a:moveTo>
                  <a:pt x="427989" y="253491"/>
                </a:moveTo>
                <a:lnTo>
                  <a:pt x="403097" y="276859"/>
                </a:lnTo>
                <a:lnTo>
                  <a:pt x="452926" y="276859"/>
                </a:lnTo>
                <a:lnTo>
                  <a:pt x="454786" y="272541"/>
                </a:lnTo>
                <a:lnTo>
                  <a:pt x="450976" y="268858"/>
                </a:lnTo>
                <a:lnTo>
                  <a:pt x="427989" y="253491"/>
                </a:lnTo>
                <a:close/>
              </a:path>
              <a:path w="489585" h="464820">
                <a:moveTo>
                  <a:pt x="262407" y="81043"/>
                </a:moveTo>
                <a:lnTo>
                  <a:pt x="168235" y="81043"/>
                </a:lnTo>
                <a:lnTo>
                  <a:pt x="184753" y="83042"/>
                </a:lnTo>
                <a:lnTo>
                  <a:pt x="200842" y="88350"/>
                </a:lnTo>
                <a:lnTo>
                  <a:pt x="216026" y="97027"/>
                </a:lnTo>
                <a:lnTo>
                  <a:pt x="239565" y="121868"/>
                </a:lnTo>
                <a:lnTo>
                  <a:pt x="251269" y="152685"/>
                </a:lnTo>
                <a:lnTo>
                  <a:pt x="250495" y="185646"/>
                </a:lnTo>
                <a:lnTo>
                  <a:pt x="236600" y="216915"/>
                </a:lnTo>
                <a:lnTo>
                  <a:pt x="211740" y="240383"/>
                </a:lnTo>
                <a:lnTo>
                  <a:pt x="180879" y="252063"/>
                </a:lnTo>
                <a:lnTo>
                  <a:pt x="309055" y="252063"/>
                </a:lnTo>
                <a:lnTo>
                  <a:pt x="311657" y="247649"/>
                </a:lnTo>
                <a:lnTo>
                  <a:pt x="283844" y="218439"/>
                </a:lnTo>
                <a:lnTo>
                  <a:pt x="285750" y="213867"/>
                </a:lnTo>
                <a:lnTo>
                  <a:pt x="287654" y="209168"/>
                </a:lnTo>
                <a:lnTo>
                  <a:pt x="289051" y="204596"/>
                </a:lnTo>
                <a:lnTo>
                  <a:pt x="329310" y="200024"/>
                </a:lnTo>
                <a:lnTo>
                  <a:pt x="330920" y="191125"/>
                </a:lnTo>
                <a:lnTo>
                  <a:pt x="332089" y="182165"/>
                </a:lnTo>
                <a:lnTo>
                  <a:pt x="332757" y="173182"/>
                </a:lnTo>
                <a:lnTo>
                  <a:pt x="332866" y="164210"/>
                </a:lnTo>
                <a:lnTo>
                  <a:pt x="294131" y="152780"/>
                </a:lnTo>
                <a:lnTo>
                  <a:pt x="293750" y="147954"/>
                </a:lnTo>
                <a:lnTo>
                  <a:pt x="292861" y="143128"/>
                </a:lnTo>
                <a:lnTo>
                  <a:pt x="291719" y="138302"/>
                </a:lnTo>
                <a:lnTo>
                  <a:pt x="324231" y="113918"/>
                </a:lnTo>
                <a:lnTo>
                  <a:pt x="321230" y="105515"/>
                </a:lnTo>
                <a:lnTo>
                  <a:pt x="317753" y="97266"/>
                </a:lnTo>
                <a:lnTo>
                  <a:pt x="314531" y="90677"/>
                </a:lnTo>
                <a:lnTo>
                  <a:pt x="270256" y="90677"/>
                </a:lnTo>
                <a:lnTo>
                  <a:pt x="267245" y="86633"/>
                </a:lnTo>
                <a:lnTo>
                  <a:pt x="264159" y="82930"/>
                </a:lnTo>
                <a:lnTo>
                  <a:pt x="262407" y="81043"/>
                </a:lnTo>
                <a:close/>
              </a:path>
              <a:path w="489585" h="464820">
                <a:moveTo>
                  <a:pt x="42163" y="55879"/>
                </a:moveTo>
                <a:lnTo>
                  <a:pt x="21335" y="84962"/>
                </a:lnTo>
                <a:lnTo>
                  <a:pt x="48894" y="114172"/>
                </a:lnTo>
                <a:lnTo>
                  <a:pt x="46862" y="118744"/>
                </a:lnTo>
                <a:lnTo>
                  <a:pt x="45084" y="123189"/>
                </a:lnTo>
                <a:lnTo>
                  <a:pt x="43560" y="127888"/>
                </a:lnTo>
                <a:lnTo>
                  <a:pt x="3428" y="132841"/>
                </a:lnTo>
                <a:lnTo>
                  <a:pt x="1857" y="141739"/>
                </a:lnTo>
                <a:lnTo>
                  <a:pt x="761" y="150685"/>
                </a:lnTo>
                <a:lnTo>
                  <a:pt x="142" y="159631"/>
                </a:lnTo>
                <a:lnTo>
                  <a:pt x="0" y="168528"/>
                </a:lnTo>
                <a:lnTo>
                  <a:pt x="38481" y="179958"/>
                </a:lnTo>
                <a:lnTo>
                  <a:pt x="39215" y="185646"/>
                </a:lnTo>
                <a:lnTo>
                  <a:pt x="39750" y="189610"/>
                </a:lnTo>
                <a:lnTo>
                  <a:pt x="40893" y="194436"/>
                </a:lnTo>
                <a:lnTo>
                  <a:pt x="8508" y="218693"/>
                </a:lnTo>
                <a:lnTo>
                  <a:pt x="11543" y="227095"/>
                </a:lnTo>
                <a:lnTo>
                  <a:pt x="14970" y="235330"/>
                </a:lnTo>
                <a:lnTo>
                  <a:pt x="18849" y="243375"/>
                </a:lnTo>
                <a:lnTo>
                  <a:pt x="23240" y="251205"/>
                </a:lnTo>
                <a:lnTo>
                  <a:pt x="62483" y="241807"/>
                </a:lnTo>
                <a:lnTo>
                  <a:pt x="126360" y="241807"/>
                </a:lnTo>
                <a:lnTo>
                  <a:pt x="116585" y="237489"/>
                </a:lnTo>
                <a:lnTo>
                  <a:pt x="93172" y="212631"/>
                </a:lnTo>
                <a:lnTo>
                  <a:pt x="81486" y="181784"/>
                </a:lnTo>
                <a:lnTo>
                  <a:pt x="82206" y="148818"/>
                </a:lnTo>
                <a:lnTo>
                  <a:pt x="107491" y="104405"/>
                </a:lnTo>
                <a:lnTo>
                  <a:pt x="151764" y="82295"/>
                </a:lnTo>
                <a:lnTo>
                  <a:pt x="168235" y="81043"/>
                </a:lnTo>
                <a:lnTo>
                  <a:pt x="262407" y="81043"/>
                </a:lnTo>
                <a:lnTo>
                  <a:pt x="260857" y="79374"/>
                </a:lnTo>
                <a:lnTo>
                  <a:pt x="264094" y="71881"/>
                </a:lnTo>
                <a:lnTo>
                  <a:pt x="79375" y="71881"/>
                </a:lnTo>
                <a:lnTo>
                  <a:pt x="42163" y="55879"/>
                </a:lnTo>
                <a:close/>
              </a:path>
              <a:path w="489585" h="464820">
                <a:moveTo>
                  <a:pt x="309371" y="81279"/>
                </a:moveTo>
                <a:lnTo>
                  <a:pt x="270256" y="90677"/>
                </a:lnTo>
                <a:lnTo>
                  <a:pt x="314531" y="90677"/>
                </a:lnTo>
                <a:lnTo>
                  <a:pt x="313801" y="89183"/>
                </a:lnTo>
                <a:lnTo>
                  <a:pt x="309371" y="81279"/>
                </a:lnTo>
                <a:close/>
              </a:path>
              <a:path w="489585" h="464820">
                <a:moveTo>
                  <a:pt x="113918" y="8508"/>
                </a:moveTo>
                <a:lnTo>
                  <a:pt x="105497" y="11507"/>
                </a:lnTo>
                <a:lnTo>
                  <a:pt x="97218" y="14970"/>
                </a:lnTo>
                <a:lnTo>
                  <a:pt x="89130" y="18885"/>
                </a:lnTo>
                <a:lnTo>
                  <a:pt x="81279" y="23240"/>
                </a:lnTo>
                <a:lnTo>
                  <a:pt x="90677" y="62356"/>
                </a:lnTo>
                <a:lnTo>
                  <a:pt x="86740" y="65277"/>
                </a:lnTo>
                <a:lnTo>
                  <a:pt x="82931" y="68452"/>
                </a:lnTo>
                <a:lnTo>
                  <a:pt x="79375" y="71881"/>
                </a:lnTo>
                <a:lnTo>
                  <a:pt x="264094" y="71881"/>
                </a:lnTo>
                <a:lnTo>
                  <a:pt x="274024" y="48894"/>
                </a:lnTo>
                <a:lnTo>
                  <a:pt x="218439" y="48894"/>
                </a:lnTo>
                <a:lnTo>
                  <a:pt x="213994" y="46862"/>
                </a:lnTo>
                <a:lnTo>
                  <a:pt x="204723" y="43814"/>
                </a:lnTo>
                <a:lnTo>
                  <a:pt x="204374" y="40893"/>
                </a:lnTo>
                <a:lnTo>
                  <a:pt x="138175" y="40893"/>
                </a:lnTo>
                <a:lnTo>
                  <a:pt x="113918" y="8508"/>
                </a:lnTo>
                <a:close/>
              </a:path>
              <a:path w="489585" h="464820">
                <a:moveTo>
                  <a:pt x="247776" y="21335"/>
                </a:moveTo>
                <a:lnTo>
                  <a:pt x="218439" y="48894"/>
                </a:lnTo>
                <a:lnTo>
                  <a:pt x="274024" y="48894"/>
                </a:lnTo>
                <a:lnTo>
                  <a:pt x="276986" y="42036"/>
                </a:lnTo>
                <a:lnTo>
                  <a:pt x="272414" y="37972"/>
                </a:lnTo>
                <a:lnTo>
                  <a:pt x="247776" y="21335"/>
                </a:lnTo>
                <a:close/>
              </a:path>
              <a:path w="489585" h="464820">
                <a:moveTo>
                  <a:pt x="164337" y="0"/>
                </a:moveTo>
                <a:lnTo>
                  <a:pt x="152907" y="38734"/>
                </a:lnTo>
                <a:lnTo>
                  <a:pt x="147954" y="39242"/>
                </a:lnTo>
                <a:lnTo>
                  <a:pt x="143001" y="39877"/>
                </a:lnTo>
                <a:lnTo>
                  <a:pt x="138175" y="40893"/>
                </a:lnTo>
                <a:lnTo>
                  <a:pt x="204374" y="40893"/>
                </a:lnTo>
                <a:lnTo>
                  <a:pt x="199897" y="3428"/>
                </a:lnTo>
                <a:lnTo>
                  <a:pt x="190966" y="1857"/>
                </a:lnTo>
                <a:lnTo>
                  <a:pt x="182070" y="761"/>
                </a:lnTo>
                <a:lnTo>
                  <a:pt x="173198" y="142"/>
                </a:lnTo>
                <a:lnTo>
                  <a:pt x="164337" y="0"/>
                </a:lnTo>
                <a:close/>
              </a:path>
            </a:pathLst>
          </a:custGeom>
          <a:solidFill>
            <a:srgbClr val="F1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534917" y="3879341"/>
            <a:ext cx="478790" cy="464820"/>
          </a:xfrm>
          <a:custGeom>
            <a:avLst/>
            <a:gdLst/>
            <a:ahLst/>
            <a:cxnLst/>
            <a:rect l="l" t="t" r="r" b="b"/>
            <a:pathLst>
              <a:path w="478789" h="464820">
                <a:moveTo>
                  <a:pt x="284861" y="421258"/>
                </a:moveTo>
                <a:lnTo>
                  <a:pt x="193675" y="421258"/>
                </a:lnTo>
                <a:lnTo>
                  <a:pt x="188976" y="426084"/>
                </a:lnTo>
                <a:lnTo>
                  <a:pt x="188976" y="437895"/>
                </a:lnTo>
                <a:lnTo>
                  <a:pt x="193675" y="442594"/>
                </a:lnTo>
                <a:lnTo>
                  <a:pt x="284861" y="442594"/>
                </a:lnTo>
                <a:lnTo>
                  <a:pt x="289687" y="437895"/>
                </a:lnTo>
                <a:lnTo>
                  <a:pt x="289687" y="426084"/>
                </a:lnTo>
                <a:lnTo>
                  <a:pt x="284861" y="421258"/>
                </a:lnTo>
                <a:close/>
              </a:path>
              <a:path w="478789" h="464820">
                <a:moveTo>
                  <a:pt x="359060" y="361314"/>
                </a:moveTo>
                <a:lnTo>
                  <a:pt x="352933" y="361946"/>
                </a:lnTo>
                <a:lnTo>
                  <a:pt x="347853" y="365124"/>
                </a:lnTo>
                <a:lnTo>
                  <a:pt x="344743" y="370302"/>
                </a:lnTo>
                <a:lnTo>
                  <a:pt x="344158" y="376173"/>
                </a:lnTo>
                <a:lnTo>
                  <a:pt x="344237" y="376959"/>
                </a:lnTo>
                <a:lnTo>
                  <a:pt x="390906" y="430529"/>
                </a:lnTo>
                <a:lnTo>
                  <a:pt x="403018" y="436737"/>
                </a:lnTo>
                <a:lnTo>
                  <a:pt x="409140" y="436119"/>
                </a:lnTo>
                <a:lnTo>
                  <a:pt x="414274" y="432942"/>
                </a:lnTo>
                <a:lnTo>
                  <a:pt x="417363" y="427712"/>
                </a:lnTo>
                <a:lnTo>
                  <a:pt x="417923" y="421669"/>
                </a:lnTo>
                <a:lnTo>
                  <a:pt x="417878" y="421258"/>
                </a:lnTo>
                <a:lnTo>
                  <a:pt x="371221" y="367410"/>
                </a:lnTo>
                <a:lnTo>
                  <a:pt x="359060" y="361314"/>
                </a:lnTo>
                <a:close/>
              </a:path>
              <a:path w="478789" h="464820">
                <a:moveTo>
                  <a:pt x="124475" y="355282"/>
                </a:moveTo>
                <a:lnTo>
                  <a:pt x="71628" y="402970"/>
                </a:lnTo>
                <a:lnTo>
                  <a:pt x="65563" y="415432"/>
                </a:lnTo>
                <a:lnTo>
                  <a:pt x="66163" y="421669"/>
                </a:lnTo>
                <a:lnTo>
                  <a:pt x="69215" y="426846"/>
                </a:lnTo>
                <a:lnTo>
                  <a:pt x="74350" y="430008"/>
                </a:lnTo>
                <a:lnTo>
                  <a:pt x="80486" y="430609"/>
                </a:lnTo>
                <a:lnTo>
                  <a:pt x="86860" y="428757"/>
                </a:lnTo>
                <a:lnTo>
                  <a:pt x="92710" y="424560"/>
                </a:lnTo>
                <a:lnTo>
                  <a:pt x="133350" y="382904"/>
                </a:lnTo>
                <a:lnTo>
                  <a:pt x="137529" y="376959"/>
                </a:lnTo>
                <a:lnTo>
                  <a:pt x="139350" y="370490"/>
                </a:lnTo>
                <a:lnTo>
                  <a:pt x="138743" y="364259"/>
                </a:lnTo>
                <a:lnTo>
                  <a:pt x="135636" y="359028"/>
                </a:lnTo>
                <a:lnTo>
                  <a:pt x="130573" y="355869"/>
                </a:lnTo>
                <a:lnTo>
                  <a:pt x="124475" y="355282"/>
                </a:lnTo>
                <a:close/>
              </a:path>
              <a:path w="478789" h="464820">
                <a:moveTo>
                  <a:pt x="284861" y="388365"/>
                </a:moveTo>
                <a:lnTo>
                  <a:pt x="193675" y="388365"/>
                </a:lnTo>
                <a:lnTo>
                  <a:pt x="188976" y="393191"/>
                </a:lnTo>
                <a:lnTo>
                  <a:pt x="188976" y="405002"/>
                </a:lnTo>
                <a:lnTo>
                  <a:pt x="193675" y="409828"/>
                </a:lnTo>
                <a:lnTo>
                  <a:pt x="284861" y="409828"/>
                </a:lnTo>
                <a:lnTo>
                  <a:pt x="289687" y="405002"/>
                </a:lnTo>
                <a:lnTo>
                  <a:pt x="289687" y="393191"/>
                </a:lnTo>
                <a:lnTo>
                  <a:pt x="284861" y="388365"/>
                </a:lnTo>
                <a:close/>
              </a:path>
              <a:path w="478789" h="464820">
                <a:moveTo>
                  <a:pt x="240537" y="124586"/>
                </a:moveTo>
                <a:lnTo>
                  <a:pt x="237998" y="124586"/>
                </a:lnTo>
                <a:lnTo>
                  <a:pt x="196141" y="133038"/>
                </a:lnTo>
                <a:lnTo>
                  <a:pt x="160893" y="156098"/>
                </a:lnTo>
                <a:lnTo>
                  <a:pt x="136574" y="190327"/>
                </a:lnTo>
                <a:lnTo>
                  <a:pt x="127508" y="232282"/>
                </a:lnTo>
                <a:lnTo>
                  <a:pt x="135247" y="272268"/>
                </a:lnTo>
                <a:lnTo>
                  <a:pt x="152654" y="303656"/>
                </a:lnTo>
                <a:lnTo>
                  <a:pt x="171013" y="327330"/>
                </a:lnTo>
                <a:lnTo>
                  <a:pt x="181610" y="344169"/>
                </a:lnTo>
                <a:lnTo>
                  <a:pt x="183905" y="356314"/>
                </a:lnTo>
                <a:lnTo>
                  <a:pt x="185118" y="365410"/>
                </a:lnTo>
                <a:lnTo>
                  <a:pt x="187878" y="371887"/>
                </a:lnTo>
                <a:lnTo>
                  <a:pt x="194818" y="376173"/>
                </a:lnTo>
                <a:lnTo>
                  <a:pt x="207137" y="378511"/>
                </a:lnTo>
                <a:lnTo>
                  <a:pt x="221361" y="379444"/>
                </a:lnTo>
                <a:lnTo>
                  <a:pt x="233108" y="379567"/>
                </a:lnTo>
                <a:lnTo>
                  <a:pt x="237998" y="379475"/>
                </a:lnTo>
                <a:lnTo>
                  <a:pt x="254103" y="379475"/>
                </a:lnTo>
                <a:lnTo>
                  <a:pt x="293417" y="365410"/>
                </a:lnTo>
                <a:lnTo>
                  <a:pt x="294630" y="356314"/>
                </a:lnTo>
                <a:lnTo>
                  <a:pt x="296926" y="344169"/>
                </a:lnTo>
                <a:lnTo>
                  <a:pt x="307522" y="327330"/>
                </a:lnTo>
                <a:lnTo>
                  <a:pt x="325882" y="303656"/>
                </a:lnTo>
                <a:lnTo>
                  <a:pt x="343288" y="272268"/>
                </a:lnTo>
                <a:lnTo>
                  <a:pt x="351028" y="232282"/>
                </a:lnTo>
                <a:lnTo>
                  <a:pt x="341961" y="190327"/>
                </a:lnTo>
                <a:lnTo>
                  <a:pt x="317642" y="156098"/>
                </a:lnTo>
                <a:lnTo>
                  <a:pt x="282394" y="133038"/>
                </a:lnTo>
                <a:lnTo>
                  <a:pt x="240537" y="124586"/>
                </a:lnTo>
                <a:close/>
              </a:path>
              <a:path w="478789" h="464820">
                <a:moveTo>
                  <a:pt x="254103" y="379475"/>
                </a:moveTo>
                <a:lnTo>
                  <a:pt x="240537" y="379475"/>
                </a:lnTo>
                <a:lnTo>
                  <a:pt x="245409" y="379567"/>
                </a:lnTo>
                <a:lnTo>
                  <a:pt x="254103" y="379475"/>
                </a:lnTo>
                <a:close/>
              </a:path>
              <a:path w="478789" h="464820">
                <a:moveTo>
                  <a:pt x="85852" y="236346"/>
                </a:moveTo>
                <a:lnTo>
                  <a:pt x="8255" y="236346"/>
                </a:lnTo>
                <a:lnTo>
                  <a:pt x="0" y="243204"/>
                </a:lnTo>
                <a:lnTo>
                  <a:pt x="0" y="259968"/>
                </a:lnTo>
                <a:lnTo>
                  <a:pt x="8255" y="266826"/>
                </a:lnTo>
                <a:lnTo>
                  <a:pt x="85852" y="266826"/>
                </a:lnTo>
                <a:lnTo>
                  <a:pt x="93980" y="259968"/>
                </a:lnTo>
                <a:lnTo>
                  <a:pt x="93980" y="243204"/>
                </a:lnTo>
                <a:lnTo>
                  <a:pt x="85852" y="236346"/>
                </a:lnTo>
                <a:close/>
              </a:path>
              <a:path w="478789" h="464820">
                <a:moveTo>
                  <a:pt x="470408" y="236346"/>
                </a:moveTo>
                <a:lnTo>
                  <a:pt x="392684" y="236346"/>
                </a:lnTo>
                <a:lnTo>
                  <a:pt x="384556" y="243204"/>
                </a:lnTo>
                <a:lnTo>
                  <a:pt x="384556" y="259968"/>
                </a:lnTo>
                <a:lnTo>
                  <a:pt x="392684" y="266826"/>
                </a:lnTo>
                <a:lnTo>
                  <a:pt x="470408" y="266826"/>
                </a:lnTo>
                <a:lnTo>
                  <a:pt x="478536" y="259968"/>
                </a:lnTo>
                <a:lnTo>
                  <a:pt x="478536" y="243204"/>
                </a:lnTo>
                <a:lnTo>
                  <a:pt x="470408" y="236346"/>
                </a:lnTo>
                <a:close/>
              </a:path>
              <a:path w="478789" h="464820">
                <a:moveTo>
                  <a:pt x="398113" y="72247"/>
                </a:moveTo>
                <a:lnTo>
                  <a:pt x="345186" y="119887"/>
                </a:lnTo>
                <a:lnTo>
                  <a:pt x="339185" y="132365"/>
                </a:lnTo>
                <a:lnTo>
                  <a:pt x="339792" y="138640"/>
                </a:lnTo>
                <a:lnTo>
                  <a:pt x="342900" y="143890"/>
                </a:lnTo>
                <a:lnTo>
                  <a:pt x="347962" y="146996"/>
                </a:lnTo>
                <a:lnTo>
                  <a:pt x="354060" y="147589"/>
                </a:lnTo>
                <a:lnTo>
                  <a:pt x="360420" y="145730"/>
                </a:lnTo>
                <a:lnTo>
                  <a:pt x="366268" y="141477"/>
                </a:lnTo>
                <a:lnTo>
                  <a:pt x="407035" y="99948"/>
                </a:lnTo>
                <a:lnTo>
                  <a:pt x="411160" y="93983"/>
                </a:lnTo>
                <a:lnTo>
                  <a:pt x="412988" y="87471"/>
                </a:lnTo>
                <a:lnTo>
                  <a:pt x="412410" y="81196"/>
                </a:lnTo>
                <a:lnTo>
                  <a:pt x="409321" y="75945"/>
                </a:lnTo>
                <a:lnTo>
                  <a:pt x="404241" y="72840"/>
                </a:lnTo>
                <a:lnTo>
                  <a:pt x="398113" y="72247"/>
                </a:lnTo>
                <a:close/>
              </a:path>
              <a:path w="478789" h="464820">
                <a:moveTo>
                  <a:pt x="75549" y="66166"/>
                </a:moveTo>
                <a:lnTo>
                  <a:pt x="69451" y="66798"/>
                </a:lnTo>
                <a:lnTo>
                  <a:pt x="64389" y="69976"/>
                </a:lnTo>
                <a:lnTo>
                  <a:pt x="61225" y="75154"/>
                </a:lnTo>
                <a:lnTo>
                  <a:pt x="60610" y="81391"/>
                </a:lnTo>
                <a:lnTo>
                  <a:pt x="62424" y="87889"/>
                </a:lnTo>
                <a:lnTo>
                  <a:pt x="66548" y="93852"/>
                </a:lnTo>
                <a:lnTo>
                  <a:pt x="107315" y="135381"/>
                </a:lnTo>
                <a:lnTo>
                  <a:pt x="113164" y="139652"/>
                </a:lnTo>
                <a:lnTo>
                  <a:pt x="119538" y="141541"/>
                </a:lnTo>
                <a:lnTo>
                  <a:pt x="125674" y="140954"/>
                </a:lnTo>
                <a:lnTo>
                  <a:pt x="130810" y="137794"/>
                </a:lnTo>
                <a:lnTo>
                  <a:pt x="133844" y="132564"/>
                </a:lnTo>
                <a:lnTo>
                  <a:pt x="134413" y="126333"/>
                </a:lnTo>
                <a:lnTo>
                  <a:pt x="132578" y="119864"/>
                </a:lnTo>
                <a:lnTo>
                  <a:pt x="128397" y="113918"/>
                </a:lnTo>
                <a:lnTo>
                  <a:pt x="87735" y="72247"/>
                </a:lnTo>
                <a:lnTo>
                  <a:pt x="81909" y="68012"/>
                </a:lnTo>
                <a:lnTo>
                  <a:pt x="75549" y="66166"/>
                </a:lnTo>
                <a:close/>
              </a:path>
              <a:path w="478789" h="464820">
                <a:moveTo>
                  <a:pt x="246253" y="0"/>
                </a:moveTo>
                <a:lnTo>
                  <a:pt x="229870" y="0"/>
                </a:lnTo>
                <a:lnTo>
                  <a:pt x="223139" y="8381"/>
                </a:lnTo>
                <a:lnTo>
                  <a:pt x="223139" y="87629"/>
                </a:lnTo>
                <a:lnTo>
                  <a:pt x="229870" y="96011"/>
                </a:lnTo>
                <a:lnTo>
                  <a:pt x="246253" y="96011"/>
                </a:lnTo>
                <a:lnTo>
                  <a:pt x="252984" y="87629"/>
                </a:lnTo>
                <a:lnTo>
                  <a:pt x="252984" y="8381"/>
                </a:lnTo>
                <a:lnTo>
                  <a:pt x="246253" y="0"/>
                </a:lnTo>
                <a:close/>
              </a:path>
              <a:path w="478789" h="464820">
                <a:moveTo>
                  <a:pt x="273812" y="451992"/>
                </a:moveTo>
                <a:lnTo>
                  <a:pt x="204724" y="451992"/>
                </a:lnTo>
                <a:lnTo>
                  <a:pt x="239268" y="464819"/>
                </a:lnTo>
                <a:lnTo>
                  <a:pt x="273812" y="451992"/>
                </a:lnTo>
                <a:close/>
              </a:path>
            </a:pathLst>
          </a:custGeom>
          <a:solidFill>
            <a:srgbClr val="F19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D4D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/>
              <a:t>Pattern Recognition in Sensor Data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1B84D-7975-48F6-8F0D-175185ED901F}" type="datetime1">
              <a:rPr lang="en-US" smtClean="0"/>
              <a:t>7/10/2018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D4D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/>
              <a:t>Pattern Recognition in Sensor Data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99254-4D40-4F46-B9B5-B79A89FDF41B}" type="datetime1">
              <a:rPr lang="en-US" smtClean="0"/>
              <a:t>7/10/2018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/>
              <a:t>Pattern Recognition in Sensor Data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54E4F-1495-439F-9BFD-B97CC49104BD}" type="datetime1">
              <a:rPr lang="en-US" smtClean="0"/>
              <a:t>7/10/2018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5650" y="6382130"/>
            <a:ext cx="8493760" cy="0"/>
          </a:xfrm>
          <a:custGeom>
            <a:avLst/>
            <a:gdLst/>
            <a:ahLst/>
            <a:cxnLst/>
            <a:rect l="l" t="t" r="r" b="b"/>
            <a:pathLst>
              <a:path w="8493760">
                <a:moveTo>
                  <a:pt x="0" y="0"/>
                </a:moveTo>
                <a:lnTo>
                  <a:pt x="8493252" y="0"/>
                </a:lnTo>
              </a:path>
            </a:pathLst>
          </a:custGeom>
          <a:ln w="9906">
            <a:solidFill>
              <a:srgbClr val="999F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55650" y="683133"/>
            <a:ext cx="6477000" cy="9525"/>
          </a:xfrm>
          <a:custGeom>
            <a:avLst/>
            <a:gdLst/>
            <a:ahLst/>
            <a:cxnLst/>
            <a:rect l="l" t="t" r="r" b="b"/>
            <a:pathLst>
              <a:path w="6477000" h="9525">
                <a:moveTo>
                  <a:pt x="0" y="0"/>
                </a:moveTo>
                <a:lnTo>
                  <a:pt x="6477000" y="9143"/>
                </a:lnTo>
              </a:path>
            </a:pathLst>
          </a:custGeom>
          <a:ln w="9906">
            <a:solidFill>
              <a:srgbClr val="999F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7021830" y="388620"/>
            <a:ext cx="1682496" cy="4511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83505" y="1468373"/>
            <a:ext cx="3581400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D4D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4566" y="1651254"/>
            <a:ext cx="5097780" cy="3421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D4D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928620" y="6530298"/>
            <a:ext cx="3357879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lang="en-US"/>
              <a:t>Pattern Recognition in Sensor Data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FEF7F-D7F7-474F-ABED-A3E67A2FC2FE}" type="datetime1">
              <a:rPr lang="en-US" smtClean="0"/>
              <a:t>7/10/2018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62009" y="6530298"/>
            <a:ext cx="22034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425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3dcitydb.org/3dcitydb/citygml4j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115565" y="549432"/>
            <a:ext cx="1059340" cy="464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26924" y="552687"/>
            <a:ext cx="0" cy="196850"/>
          </a:xfrm>
          <a:custGeom>
            <a:avLst/>
            <a:gdLst/>
            <a:ahLst/>
            <a:cxnLst/>
            <a:rect l="l" t="t" r="r" b="b"/>
            <a:pathLst>
              <a:path h="196850">
                <a:moveTo>
                  <a:pt x="0" y="0"/>
                </a:moveTo>
                <a:lnTo>
                  <a:pt x="0" y="196826"/>
                </a:lnTo>
              </a:path>
            </a:pathLst>
          </a:custGeom>
          <a:ln w="27292">
            <a:solidFill>
              <a:srgbClr val="999E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42116" y="572109"/>
            <a:ext cx="0" cy="177800"/>
          </a:xfrm>
          <a:custGeom>
            <a:avLst/>
            <a:gdLst/>
            <a:ahLst/>
            <a:cxnLst/>
            <a:rect l="l" t="t" r="r" b="b"/>
            <a:pathLst>
              <a:path h="177800">
                <a:moveTo>
                  <a:pt x="0" y="0"/>
                </a:moveTo>
                <a:lnTo>
                  <a:pt x="0" y="177404"/>
                </a:lnTo>
              </a:path>
            </a:pathLst>
          </a:custGeom>
          <a:ln w="27297">
            <a:solidFill>
              <a:srgbClr val="999E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265576" y="562385"/>
            <a:ext cx="153670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561" y="0"/>
                </a:lnTo>
              </a:path>
            </a:pathLst>
          </a:custGeom>
          <a:ln w="19447">
            <a:solidFill>
              <a:srgbClr val="999E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19138" y="494763"/>
            <a:ext cx="174625" cy="255270"/>
          </a:xfrm>
          <a:custGeom>
            <a:avLst/>
            <a:gdLst/>
            <a:ahLst/>
            <a:cxnLst/>
            <a:rect l="l" t="t" r="r" b="b"/>
            <a:pathLst>
              <a:path w="174625" h="255270">
                <a:moveTo>
                  <a:pt x="58743" y="0"/>
                </a:moveTo>
                <a:lnTo>
                  <a:pt x="56446" y="482"/>
                </a:lnTo>
                <a:lnTo>
                  <a:pt x="53668" y="1410"/>
                </a:lnTo>
                <a:lnTo>
                  <a:pt x="51335" y="2783"/>
                </a:lnTo>
                <a:lnTo>
                  <a:pt x="50409" y="3711"/>
                </a:lnTo>
                <a:lnTo>
                  <a:pt x="49039" y="4639"/>
                </a:lnTo>
                <a:lnTo>
                  <a:pt x="47187" y="6977"/>
                </a:lnTo>
                <a:lnTo>
                  <a:pt x="45816" y="9278"/>
                </a:lnTo>
                <a:lnTo>
                  <a:pt x="45335" y="11579"/>
                </a:lnTo>
                <a:lnTo>
                  <a:pt x="44890" y="14363"/>
                </a:lnTo>
                <a:lnTo>
                  <a:pt x="45335" y="17146"/>
                </a:lnTo>
                <a:lnTo>
                  <a:pt x="45816" y="19930"/>
                </a:lnTo>
                <a:lnTo>
                  <a:pt x="46705" y="21303"/>
                </a:lnTo>
                <a:lnTo>
                  <a:pt x="47187" y="22231"/>
                </a:lnTo>
                <a:lnTo>
                  <a:pt x="49039" y="24569"/>
                </a:lnTo>
                <a:lnTo>
                  <a:pt x="51335" y="26425"/>
                </a:lnTo>
                <a:lnTo>
                  <a:pt x="52261" y="27352"/>
                </a:lnTo>
                <a:lnTo>
                  <a:pt x="53668" y="27798"/>
                </a:lnTo>
                <a:lnTo>
                  <a:pt x="55965" y="28726"/>
                </a:lnTo>
                <a:lnTo>
                  <a:pt x="58743" y="29208"/>
                </a:lnTo>
                <a:lnTo>
                  <a:pt x="73077" y="17146"/>
                </a:lnTo>
                <a:lnTo>
                  <a:pt x="73077" y="11579"/>
                </a:lnTo>
                <a:lnTo>
                  <a:pt x="72151" y="8833"/>
                </a:lnTo>
                <a:lnTo>
                  <a:pt x="70780" y="6494"/>
                </a:lnTo>
                <a:lnTo>
                  <a:pt x="69854" y="5567"/>
                </a:lnTo>
                <a:lnTo>
                  <a:pt x="68928" y="4193"/>
                </a:lnTo>
                <a:lnTo>
                  <a:pt x="66632" y="2783"/>
                </a:lnTo>
                <a:lnTo>
                  <a:pt x="64298" y="1410"/>
                </a:lnTo>
                <a:lnTo>
                  <a:pt x="62928" y="927"/>
                </a:lnTo>
                <a:lnTo>
                  <a:pt x="61521" y="482"/>
                </a:lnTo>
                <a:lnTo>
                  <a:pt x="58743" y="0"/>
                </a:lnTo>
                <a:close/>
              </a:path>
              <a:path w="174625" h="255270">
                <a:moveTo>
                  <a:pt x="115189" y="0"/>
                </a:moveTo>
                <a:lnTo>
                  <a:pt x="112856" y="482"/>
                </a:lnTo>
                <a:lnTo>
                  <a:pt x="110115" y="1410"/>
                </a:lnTo>
                <a:lnTo>
                  <a:pt x="107782" y="2783"/>
                </a:lnTo>
                <a:lnTo>
                  <a:pt x="106856" y="3711"/>
                </a:lnTo>
                <a:lnTo>
                  <a:pt x="105485" y="4639"/>
                </a:lnTo>
                <a:lnTo>
                  <a:pt x="103633" y="6977"/>
                </a:lnTo>
                <a:lnTo>
                  <a:pt x="102226" y="9278"/>
                </a:lnTo>
                <a:lnTo>
                  <a:pt x="101781" y="11579"/>
                </a:lnTo>
                <a:lnTo>
                  <a:pt x="101300" y="14363"/>
                </a:lnTo>
                <a:lnTo>
                  <a:pt x="101300" y="17146"/>
                </a:lnTo>
                <a:lnTo>
                  <a:pt x="102226" y="19930"/>
                </a:lnTo>
                <a:lnTo>
                  <a:pt x="103152" y="21303"/>
                </a:lnTo>
                <a:lnTo>
                  <a:pt x="103633" y="22231"/>
                </a:lnTo>
                <a:lnTo>
                  <a:pt x="105485" y="24569"/>
                </a:lnTo>
                <a:lnTo>
                  <a:pt x="107782" y="26425"/>
                </a:lnTo>
                <a:lnTo>
                  <a:pt x="108708" y="27352"/>
                </a:lnTo>
                <a:lnTo>
                  <a:pt x="110115" y="27798"/>
                </a:lnTo>
                <a:lnTo>
                  <a:pt x="112412" y="28726"/>
                </a:lnTo>
                <a:lnTo>
                  <a:pt x="115189" y="29208"/>
                </a:lnTo>
                <a:lnTo>
                  <a:pt x="129079" y="18556"/>
                </a:lnTo>
                <a:lnTo>
                  <a:pt x="129079" y="17146"/>
                </a:lnTo>
                <a:lnTo>
                  <a:pt x="129523" y="15773"/>
                </a:lnTo>
                <a:lnTo>
                  <a:pt x="129523" y="14363"/>
                </a:lnTo>
                <a:lnTo>
                  <a:pt x="129079" y="11579"/>
                </a:lnTo>
                <a:lnTo>
                  <a:pt x="128597" y="8833"/>
                </a:lnTo>
                <a:lnTo>
                  <a:pt x="127227" y="6494"/>
                </a:lnTo>
                <a:lnTo>
                  <a:pt x="126301" y="5567"/>
                </a:lnTo>
                <a:lnTo>
                  <a:pt x="125375" y="4193"/>
                </a:lnTo>
                <a:lnTo>
                  <a:pt x="120745" y="1410"/>
                </a:lnTo>
                <a:lnTo>
                  <a:pt x="117967" y="482"/>
                </a:lnTo>
                <a:lnTo>
                  <a:pt x="115189" y="0"/>
                </a:lnTo>
                <a:close/>
              </a:path>
              <a:path w="174625" h="255270">
                <a:moveTo>
                  <a:pt x="100856" y="57897"/>
                </a:moveTo>
                <a:lnTo>
                  <a:pt x="80040" y="57897"/>
                </a:lnTo>
                <a:lnTo>
                  <a:pt x="0" y="254750"/>
                </a:lnTo>
                <a:lnTo>
                  <a:pt x="26371" y="254750"/>
                </a:lnTo>
                <a:lnTo>
                  <a:pt x="47631" y="196852"/>
                </a:lnTo>
                <a:lnTo>
                  <a:pt x="152779" y="196852"/>
                </a:lnTo>
                <a:lnTo>
                  <a:pt x="145332" y="176922"/>
                </a:lnTo>
                <a:lnTo>
                  <a:pt x="55039" y="176922"/>
                </a:lnTo>
                <a:lnTo>
                  <a:pt x="62928" y="156546"/>
                </a:lnTo>
                <a:lnTo>
                  <a:pt x="70780" y="135243"/>
                </a:lnTo>
                <a:lnTo>
                  <a:pt x="74929" y="124146"/>
                </a:lnTo>
                <a:lnTo>
                  <a:pt x="78632" y="112566"/>
                </a:lnTo>
                <a:lnTo>
                  <a:pt x="86522" y="87069"/>
                </a:lnTo>
                <a:lnTo>
                  <a:pt x="111756" y="87069"/>
                </a:lnTo>
                <a:lnTo>
                  <a:pt x="100856" y="57897"/>
                </a:lnTo>
                <a:close/>
              </a:path>
              <a:path w="174625" h="255270">
                <a:moveTo>
                  <a:pt x="152779" y="196852"/>
                </a:moveTo>
                <a:lnTo>
                  <a:pt x="122597" y="196852"/>
                </a:lnTo>
                <a:lnTo>
                  <a:pt x="142931" y="254750"/>
                </a:lnTo>
                <a:lnTo>
                  <a:pt x="174414" y="254750"/>
                </a:lnTo>
                <a:lnTo>
                  <a:pt x="152779" y="196852"/>
                </a:lnTo>
                <a:close/>
              </a:path>
              <a:path w="174625" h="255270">
                <a:moveTo>
                  <a:pt x="111756" y="87069"/>
                </a:moveTo>
                <a:lnTo>
                  <a:pt x="86966" y="87069"/>
                </a:lnTo>
                <a:lnTo>
                  <a:pt x="90670" y="100059"/>
                </a:lnTo>
                <a:lnTo>
                  <a:pt x="94374" y="112566"/>
                </a:lnTo>
                <a:lnTo>
                  <a:pt x="101300" y="135243"/>
                </a:lnTo>
                <a:lnTo>
                  <a:pt x="108708" y="156546"/>
                </a:lnTo>
                <a:lnTo>
                  <a:pt x="116115" y="176922"/>
                </a:lnTo>
                <a:lnTo>
                  <a:pt x="145332" y="176922"/>
                </a:lnTo>
                <a:lnTo>
                  <a:pt x="111756" y="87069"/>
                </a:lnTo>
                <a:close/>
              </a:path>
            </a:pathLst>
          </a:custGeom>
          <a:solidFill>
            <a:srgbClr val="999E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670093" y="572109"/>
            <a:ext cx="0" cy="177800"/>
          </a:xfrm>
          <a:custGeom>
            <a:avLst/>
            <a:gdLst/>
            <a:ahLst/>
            <a:cxnLst/>
            <a:rect l="l" t="t" r="r" b="b"/>
            <a:pathLst>
              <a:path h="177800">
                <a:moveTo>
                  <a:pt x="0" y="0"/>
                </a:moveTo>
                <a:lnTo>
                  <a:pt x="0" y="177404"/>
                </a:lnTo>
              </a:path>
            </a:pathLst>
          </a:custGeom>
          <a:ln w="27297">
            <a:solidFill>
              <a:srgbClr val="999E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93552" y="562385"/>
            <a:ext cx="153670" cy="0"/>
          </a:xfrm>
          <a:custGeom>
            <a:avLst/>
            <a:gdLst/>
            <a:ahLst/>
            <a:cxnLst/>
            <a:rect l="l" t="t" r="r" b="b"/>
            <a:pathLst>
              <a:path w="153670">
                <a:moveTo>
                  <a:pt x="0" y="0"/>
                </a:moveTo>
                <a:lnTo>
                  <a:pt x="153080" y="0"/>
                </a:lnTo>
              </a:path>
            </a:pathLst>
          </a:custGeom>
          <a:ln w="19447">
            <a:solidFill>
              <a:srgbClr val="999E9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64723" y="334542"/>
            <a:ext cx="569595" cy="675640"/>
          </a:xfrm>
          <a:custGeom>
            <a:avLst/>
            <a:gdLst/>
            <a:ahLst/>
            <a:cxnLst/>
            <a:rect l="l" t="t" r="r" b="b"/>
            <a:pathLst>
              <a:path w="569595" h="675640">
                <a:moveTo>
                  <a:pt x="568986" y="38895"/>
                </a:moveTo>
                <a:lnTo>
                  <a:pt x="541689" y="38895"/>
                </a:lnTo>
                <a:lnTo>
                  <a:pt x="541689" y="647905"/>
                </a:lnTo>
                <a:lnTo>
                  <a:pt x="568986" y="675232"/>
                </a:lnTo>
                <a:lnTo>
                  <a:pt x="568986" y="38895"/>
                </a:lnTo>
                <a:close/>
              </a:path>
              <a:path w="569595" h="675640">
                <a:moveTo>
                  <a:pt x="0" y="445"/>
                </a:moveTo>
                <a:lnTo>
                  <a:pt x="0" y="322780"/>
                </a:lnTo>
                <a:lnTo>
                  <a:pt x="27297" y="320478"/>
                </a:lnTo>
                <a:lnTo>
                  <a:pt x="27297" y="39377"/>
                </a:lnTo>
                <a:lnTo>
                  <a:pt x="106828" y="39377"/>
                </a:lnTo>
                <a:lnTo>
                  <a:pt x="0" y="445"/>
                </a:lnTo>
                <a:close/>
              </a:path>
              <a:path w="569595" h="675640">
                <a:moveTo>
                  <a:pt x="106828" y="39377"/>
                </a:moveTo>
                <a:lnTo>
                  <a:pt x="27297" y="39377"/>
                </a:lnTo>
                <a:lnTo>
                  <a:pt x="244713" y="118541"/>
                </a:lnTo>
                <a:lnTo>
                  <a:pt x="244713" y="298247"/>
                </a:lnTo>
                <a:lnTo>
                  <a:pt x="325643" y="298247"/>
                </a:lnTo>
                <a:lnTo>
                  <a:pt x="325643" y="219529"/>
                </a:lnTo>
                <a:lnTo>
                  <a:pt x="272011" y="219529"/>
                </a:lnTo>
                <a:lnTo>
                  <a:pt x="272011" y="99576"/>
                </a:lnTo>
                <a:lnTo>
                  <a:pt x="106828" y="39377"/>
                </a:lnTo>
                <a:close/>
              </a:path>
              <a:path w="569595" h="675640">
                <a:moveTo>
                  <a:pt x="568986" y="0"/>
                </a:moveTo>
                <a:lnTo>
                  <a:pt x="298345" y="98648"/>
                </a:lnTo>
                <a:lnTo>
                  <a:pt x="298345" y="219529"/>
                </a:lnTo>
                <a:lnTo>
                  <a:pt x="325643" y="219529"/>
                </a:lnTo>
                <a:lnTo>
                  <a:pt x="325643" y="117614"/>
                </a:lnTo>
                <a:lnTo>
                  <a:pt x="541689" y="38895"/>
                </a:lnTo>
                <a:lnTo>
                  <a:pt x="568986" y="38895"/>
                </a:lnTo>
                <a:lnTo>
                  <a:pt x="568986" y="0"/>
                </a:lnTo>
                <a:close/>
              </a:path>
            </a:pathLst>
          </a:custGeom>
          <a:solidFill>
            <a:srgbClr val="999E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823701" y="782842"/>
            <a:ext cx="200660" cy="285750"/>
          </a:xfrm>
          <a:custGeom>
            <a:avLst/>
            <a:gdLst/>
            <a:ahLst/>
            <a:cxnLst/>
            <a:rect l="l" t="t" r="r" b="b"/>
            <a:pathLst>
              <a:path w="200659" h="285750">
                <a:moveTo>
                  <a:pt x="134598" y="0"/>
                </a:moveTo>
                <a:lnTo>
                  <a:pt x="90633" y="9278"/>
                </a:lnTo>
                <a:lnTo>
                  <a:pt x="67039" y="18519"/>
                </a:lnTo>
                <a:lnTo>
                  <a:pt x="61521" y="20858"/>
                </a:lnTo>
                <a:lnTo>
                  <a:pt x="56409" y="23604"/>
                </a:lnTo>
                <a:lnTo>
                  <a:pt x="51779" y="26870"/>
                </a:lnTo>
                <a:lnTo>
                  <a:pt x="47150" y="29654"/>
                </a:lnTo>
                <a:lnTo>
                  <a:pt x="42557" y="32882"/>
                </a:lnTo>
                <a:lnTo>
                  <a:pt x="38853" y="36111"/>
                </a:lnTo>
                <a:lnTo>
                  <a:pt x="34668" y="39377"/>
                </a:lnTo>
                <a:lnTo>
                  <a:pt x="16185" y="62054"/>
                </a:lnTo>
                <a:lnTo>
                  <a:pt x="13407" y="66211"/>
                </a:lnTo>
                <a:lnTo>
                  <a:pt x="11556" y="70405"/>
                </a:lnTo>
                <a:lnTo>
                  <a:pt x="9222" y="75044"/>
                </a:lnTo>
                <a:lnTo>
                  <a:pt x="7852" y="79201"/>
                </a:lnTo>
                <a:lnTo>
                  <a:pt x="6000" y="83840"/>
                </a:lnTo>
                <a:lnTo>
                  <a:pt x="4592" y="88442"/>
                </a:lnTo>
                <a:lnTo>
                  <a:pt x="3666" y="93081"/>
                </a:lnTo>
                <a:lnTo>
                  <a:pt x="2296" y="97721"/>
                </a:lnTo>
                <a:lnTo>
                  <a:pt x="1814" y="102805"/>
                </a:lnTo>
                <a:lnTo>
                  <a:pt x="925" y="107444"/>
                </a:lnTo>
                <a:lnTo>
                  <a:pt x="444" y="112529"/>
                </a:lnTo>
                <a:lnTo>
                  <a:pt x="0" y="117651"/>
                </a:lnTo>
                <a:lnTo>
                  <a:pt x="0" y="133380"/>
                </a:lnTo>
                <a:lnTo>
                  <a:pt x="5518" y="172282"/>
                </a:lnTo>
                <a:lnTo>
                  <a:pt x="6926" y="177838"/>
                </a:lnTo>
                <a:lnTo>
                  <a:pt x="9704" y="189418"/>
                </a:lnTo>
                <a:lnTo>
                  <a:pt x="31890" y="249160"/>
                </a:lnTo>
                <a:lnTo>
                  <a:pt x="49483" y="285747"/>
                </a:lnTo>
                <a:lnTo>
                  <a:pt x="200267" y="285747"/>
                </a:lnTo>
                <a:lnTo>
                  <a:pt x="179451" y="265832"/>
                </a:lnTo>
                <a:lnTo>
                  <a:pt x="169303" y="255644"/>
                </a:lnTo>
                <a:lnTo>
                  <a:pt x="159562" y="244992"/>
                </a:lnTo>
                <a:lnTo>
                  <a:pt x="149413" y="234805"/>
                </a:lnTo>
                <a:lnTo>
                  <a:pt x="140153" y="223689"/>
                </a:lnTo>
                <a:lnTo>
                  <a:pt x="113782" y="191270"/>
                </a:lnTo>
                <a:lnTo>
                  <a:pt x="98967" y="169967"/>
                </a:lnTo>
                <a:lnTo>
                  <a:pt x="95263" y="164411"/>
                </a:lnTo>
                <a:lnTo>
                  <a:pt x="92040" y="159315"/>
                </a:lnTo>
                <a:lnTo>
                  <a:pt x="86040" y="148663"/>
                </a:lnTo>
                <a:lnTo>
                  <a:pt x="83262" y="143107"/>
                </a:lnTo>
                <a:lnTo>
                  <a:pt x="80484" y="138011"/>
                </a:lnTo>
                <a:lnTo>
                  <a:pt x="65669" y="93564"/>
                </a:lnTo>
                <a:lnTo>
                  <a:pt x="65174" y="88442"/>
                </a:lnTo>
                <a:lnTo>
                  <a:pt x="64743" y="84285"/>
                </a:lnTo>
                <a:lnTo>
                  <a:pt x="64795" y="79201"/>
                </a:lnTo>
                <a:lnTo>
                  <a:pt x="65267" y="75044"/>
                </a:lnTo>
                <a:lnTo>
                  <a:pt x="65720" y="70405"/>
                </a:lnTo>
                <a:lnTo>
                  <a:pt x="66150" y="66693"/>
                </a:lnTo>
                <a:lnTo>
                  <a:pt x="67039" y="62537"/>
                </a:lnTo>
                <a:lnTo>
                  <a:pt x="68447" y="58825"/>
                </a:lnTo>
                <a:lnTo>
                  <a:pt x="69817" y="54631"/>
                </a:lnTo>
                <a:lnTo>
                  <a:pt x="71669" y="50957"/>
                </a:lnTo>
                <a:lnTo>
                  <a:pt x="74003" y="47246"/>
                </a:lnTo>
                <a:lnTo>
                  <a:pt x="76299" y="43534"/>
                </a:lnTo>
                <a:lnTo>
                  <a:pt x="107300" y="19447"/>
                </a:lnTo>
                <a:lnTo>
                  <a:pt x="118856" y="15290"/>
                </a:lnTo>
                <a:lnTo>
                  <a:pt x="124894" y="12952"/>
                </a:lnTo>
                <a:lnTo>
                  <a:pt x="131338" y="11134"/>
                </a:lnTo>
                <a:lnTo>
                  <a:pt x="138302" y="9278"/>
                </a:lnTo>
                <a:lnTo>
                  <a:pt x="153080" y="6494"/>
                </a:lnTo>
                <a:lnTo>
                  <a:pt x="134598" y="0"/>
                </a:lnTo>
                <a:close/>
              </a:path>
            </a:pathLst>
          </a:custGeom>
          <a:solidFill>
            <a:srgbClr val="F192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79767" y="713365"/>
            <a:ext cx="608330" cy="186055"/>
          </a:xfrm>
          <a:custGeom>
            <a:avLst/>
            <a:gdLst/>
            <a:ahLst/>
            <a:cxnLst/>
            <a:rect l="l" t="t" r="r" b="b"/>
            <a:pathLst>
              <a:path w="608329" h="186055">
                <a:moveTo>
                  <a:pt x="589783" y="0"/>
                </a:moveTo>
                <a:lnTo>
                  <a:pt x="520410" y="2338"/>
                </a:lnTo>
                <a:lnTo>
                  <a:pt x="451481" y="7422"/>
                </a:lnTo>
                <a:lnTo>
                  <a:pt x="406627" y="12507"/>
                </a:lnTo>
                <a:lnTo>
                  <a:pt x="362663" y="19002"/>
                </a:lnTo>
                <a:lnTo>
                  <a:pt x="319661" y="26870"/>
                </a:lnTo>
                <a:lnTo>
                  <a:pt x="278474" y="36148"/>
                </a:lnTo>
                <a:lnTo>
                  <a:pt x="228509" y="49547"/>
                </a:lnTo>
                <a:lnTo>
                  <a:pt x="218805" y="52813"/>
                </a:lnTo>
                <a:lnTo>
                  <a:pt x="209545" y="55596"/>
                </a:lnTo>
                <a:lnTo>
                  <a:pt x="181803" y="65320"/>
                </a:lnTo>
                <a:lnTo>
                  <a:pt x="172988" y="69031"/>
                </a:lnTo>
                <a:lnTo>
                  <a:pt x="164210" y="72260"/>
                </a:lnTo>
                <a:lnTo>
                  <a:pt x="122119" y="91263"/>
                </a:lnTo>
                <a:lnTo>
                  <a:pt x="83725" y="112566"/>
                </a:lnTo>
                <a:lnTo>
                  <a:pt x="62447" y="126892"/>
                </a:lnTo>
                <a:lnTo>
                  <a:pt x="55972" y="131531"/>
                </a:lnTo>
                <a:lnTo>
                  <a:pt x="49494" y="136616"/>
                </a:lnTo>
                <a:lnTo>
                  <a:pt x="43479" y="141738"/>
                </a:lnTo>
                <a:lnTo>
                  <a:pt x="37005" y="146822"/>
                </a:lnTo>
                <a:lnTo>
                  <a:pt x="31453" y="151907"/>
                </a:lnTo>
                <a:lnTo>
                  <a:pt x="19889" y="163041"/>
                </a:lnTo>
                <a:lnTo>
                  <a:pt x="9711" y="174138"/>
                </a:lnTo>
                <a:lnTo>
                  <a:pt x="5085" y="179705"/>
                </a:lnTo>
                <a:lnTo>
                  <a:pt x="0" y="185718"/>
                </a:lnTo>
                <a:lnTo>
                  <a:pt x="154950" y="185718"/>
                </a:lnTo>
                <a:lnTo>
                  <a:pt x="159136" y="179705"/>
                </a:lnTo>
                <a:lnTo>
                  <a:pt x="163284" y="173693"/>
                </a:lnTo>
                <a:lnTo>
                  <a:pt x="172544" y="162113"/>
                </a:lnTo>
                <a:lnTo>
                  <a:pt x="201693" y="130603"/>
                </a:lnTo>
                <a:lnTo>
                  <a:pt x="234546" y="103733"/>
                </a:lnTo>
                <a:lnTo>
                  <a:pt x="240065" y="100059"/>
                </a:lnTo>
                <a:lnTo>
                  <a:pt x="246102" y="95865"/>
                </a:lnTo>
                <a:lnTo>
                  <a:pt x="283548" y="74561"/>
                </a:lnTo>
                <a:lnTo>
                  <a:pt x="324254" y="56969"/>
                </a:lnTo>
                <a:lnTo>
                  <a:pt x="367737" y="42606"/>
                </a:lnTo>
                <a:lnTo>
                  <a:pt x="414480" y="31027"/>
                </a:lnTo>
                <a:lnTo>
                  <a:pt x="481075" y="19447"/>
                </a:lnTo>
                <a:lnTo>
                  <a:pt x="507446" y="16218"/>
                </a:lnTo>
                <a:lnTo>
                  <a:pt x="516225" y="14845"/>
                </a:lnTo>
                <a:lnTo>
                  <a:pt x="552337" y="11134"/>
                </a:lnTo>
                <a:lnTo>
                  <a:pt x="608303" y="6940"/>
                </a:lnTo>
                <a:lnTo>
                  <a:pt x="589783" y="0"/>
                </a:lnTo>
                <a:close/>
              </a:path>
            </a:pathLst>
          </a:custGeom>
          <a:solidFill>
            <a:srgbClr val="F192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405980" y="737006"/>
            <a:ext cx="445770" cy="218440"/>
          </a:xfrm>
          <a:custGeom>
            <a:avLst/>
            <a:gdLst/>
            <a:ahLst/>
            <a:cxnLst/>
            <a:rect l="l" t="t" r="r" b="b"/>
            <a:pathLst>
              <a:path w="445770" h="218440">
                <a:moveTo>
                  <a:pt x="427425" y="0"/>
                </a:moveTo>
                <a:lnTo>
                  <a:pt x="387645" y="3674"/>
                </a:lnTo>
                <a:lnTo>
                  <a:pt x="367755" y="6457"/>
                </a:lnTo>
                <a:lnTo>
                  <a:pt x="348792" y="8796"/>
                </a:lnTo>
                <a:lnTo>
                  <a:pt x="292789" y="18519"/>
                </a:lnTo>
                <a:lnTo>
                  <a:pt x="275233" y="22676"/>
                </a:lnTo>
                <a:lnTo>
                  <a:pt x="266455" y="24532"/>
                </a:lnTo>
                <a:lnTo>
                  <a:pt x="257640" y="26833"/>
                </a:lnTo>
                <a:lnTo>
                  <a:pt x="240528" y="31027"/>
                </a:lnTo>
                <a:lnTo>
                  <a:pt x="223898" y="36111"/>
                </a:lnTo>
                <a:lnTo>
                  <a:pt x="207230" y="40751"/>
                </a:lnTo>
                <a:lnTo>
                  <a:pt x="191489" y="46281"/>
                </a:lnTo>
                <a:lnTo>
                  <a:pt x="161414" y="58343"/>
                </a:lnTo>
                <a:lnTo>
                  <a:pt x="154043" y="61126"/>
                </a:lnTo>
                <a:lnTo>
                  <a:pt x="147080" y="64355"/>
                </a:lnTo>
                <a:lnTo>
                  <a:pt x="133227" y="71295"/>
                </a:lnTo>
                <a:lnTo>
                  <a:pt x="126264" y="75007"/>
                </a:lnTo>
                <a:lnTo>
                  <a:pt x="119782" y="78273"/>
                </a:lnTo>
                <a:lnTo>
                  <a:pt x="94818" y="93527"/>
                </a:lnTo>
                <a:lnTo>
                  <a:pt x="83262" y="101877"/>
                </a:lnTo>
                <a:lnTo>
                  <a:pt x="77706" y="106034"/>
                </a:lnTo>
                <a:lnTo>
                  <a:pt x="72151" y="110673"/>
                </a:lnTo>
                <a:lnTo>
                  <a:pt x="67076" y="114830"/>
                </a:lnTo>
                <a:lnTo>
                  <a:pt x="56891" y="124109"/>
                </a:lnTo>
                <a:lnTo>
                  <a:pt x="52261" y="128748"/>
                </a:lnTo>
                <a:lnTo>
                  <a:pt x="47631" y="133832"/>
                </a:lnTo>
                <a:lnTo>
                  <a:pt x="43001" y="138472"/>
                </a:lnTo>
                <a:lnTo>
                  <a:pt x="38853" y="143556"/>
                </a:lnTo>
                <a:lnTo>
                  <a:pt x="34668" y="148641"/>
                </a:lnTo>
                <a:lnTo>
                  <a:pt x="30964" y="153725"/>
                </a:lnTo>
                <a:lnTo>
                  <a:pt x="27297" y="159293"/>
                </a:lnTo>
                <a:lnTo>
                  <a:pt x="23593" y="164860"/>
                </a:lnTo>
                <a:lnTo>
                  <a:pt x="13852" y="181531"/>
                </a:lnTo>
                <a:lnTo>
                  <a:pt x="11074" y="187551"/>
                </a:lnTo>
                <a:lnTo>
                  <a:pt x="8778" y="193571"/>
                </a:lnTo>
                <a:lnTo>
                  <a:pt x="6000" y="199595"/>
                </a:lnTo>
                <a:lnTo>
                  <a:pt x="3703" y="205614"/>
                </a:lnTo>
                <a:lnTo>
                  <a:pt x="1851" y="212098"/>
                </a:lnTo>
                <a:lnTo>
                  <a:pt x="0" y="218118"/>
                </a:lnTo>
                <a:lnTo>
                  <a:pt x="155413" y="218118"/>
                </a:lnTo>
                <a:lnTo>
                  <a:pt x="157747" y="206539"/>
                </a:lnTo>
                <a:lnTo>
                  <a:pt x="159117" y="200519"/>
                </a:lnTo>
                <a:lnTo>
                  <a:pt x="171599" y="163004"/>
                </a:lnTo>
                <a:lnTo>
                  <a:pt x="192896" y="125036"/>
                </a:lnTo>
                <a:lnTo>
                  <a:pt x="229416" y="85213"/>
                </a:lnTo>
                <a:lnTo>
                  <a:pt x="266455" y="59270"/>
                </a:lnTo>
                <a:lnTo>
                  <a:pt x="321494" y="33810"/>
                </a:lnTo>
                <a:lnTo>
                  <a:pt x="359422" y="22231"/>
                </a:lnTo>
                <a:lnTo>
                  <a:pt x="401053" y="12952"/>
                </a:lnTo>
                <a:lnTo>
                  <a:pt x="445462" y="6457"/>
                </a:lnTo>
                <a:lnTo>
                  <a:pt x="427425" y="0"/>
                </a:lnTo>
                <a:close/>
              </a:path>
            </a:pathLst>
          </a:custGeom>
          <a:solidFill>
            <a:srgbClr val="F192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635878" y="759237"/>
            <a:ext cx="278130" cy="252729"/>
          </a:xfrm>
          <a:custGeom>
            <a:avLst/>
            <a:gdLst/>
            <a:ahLst/>
            <a:cxnLst/>
            <a:rect l="l" t="t" r="r" b="b"/>
            <a:pathLst>
              <a:path w="278129" h="252730">
                <a:moveTo>
                  <a:pt x="259492" y="0"/>
                </a:moveTo>
                <a:lnTo>
                  <a:pt x="212786" y="6940"/>
                </a:lnTo>
                <a:lnTo>
                  <a:pt x="170229" y="18037"/>
                </a:lnTo>
                <a:lnTo>
                  <a:pt x="120264" y="38895"/>
                </a:lnTo>
                <a:lnTo>
                  <a:pt x="79114" y="66211"/>
                </a:lnTo>
                <a:lnTo>
                  <a:pt x="45779" y="99539"/>
                </a:lnTo>
                <a:lnTo>
                  <a:pt x="21260" y="137989"/>
                </a:lnTo>
                <a:lnTo>
                  <a:pt x="14815" y="153280"/>
                </a:lnTo>
                <a:lnTo>
                  <a:pt x="12481" y="158372"/>
                </a:lnTo>
                <a:lnTo>
                  <a:pt x="9259" y="169488"/>
                </a:lnTo>
                <a:lnTo>
                  <a:pt x="6000" y="180603"/>
                </a:lnTo>
                <a:lnTo>
                  <a:pt x="4629" y="186163"/>
                </a:lnTo>
                <a:lnTo>
                  <a:pt x="0" y="244978"/>
                </a:lnTo>
                <a:lnTo>
                  <a:pt x="444" y="251461"/>
                </a:lnTo>
                <a:lnTo>
                  <a:pt x="146635" y="252389"/>
                </a:lnTo>
                <a:lnTo>
                  <a:pt x="142931" y="241738"/>
                </a:lnTo>
                <a:lnTo>
                  <a:pt x="139709" y="230622"/>
                </a:lnTo>
                <a:lnTo>
                  <a:pt x="130449" y="188475"/>
                </a:lnTo>
                <a:lnTo>
                  <a:pt x="127671" y="143074"/>
                </a:lnTo>
                <a:lnTo>
                  <a:pt x="128116" y="138472"/>
                </a:lnTo>
                <a:lnTo>
                  <a:pt x="128116" y="133350"/>
                </a:lnTo>
                <a:lnTo>
                  <a:pt x="129042" y="128748"/>
                </a:lnTo>
                <a:lnTo>
                  <a:pt x="129523" y="124109"/>
                </a:lnTo>
                <a:lnTo>
                  <a:pt x="131375" y="114830"/>
                </a:lnTo>
                <a:lnTo>
                  <a:pt x="132301" y="110673"/>
                </a:lnTo>
                <a:lnTo>
                  <a:pt x="133227" y="106034"/>
                </a:lnTo>
                <a:lnTo>
                  <a:pt x="134598" y="101877"/>
                </a:lnTo>
                <a:lnTo>
                  <a:pt x="155895" y="62499"/>
                </a:lnTo>
                <a:lnTo>
                  <a:pt x="176711" y="43052"/>
                </a:lnTo>
                <a:lnTo>
                  <a:pt x="180414" y="39823"/>
                </a:lnTo>
                <a:lnTo>
                  <a:pt x="225268" y="18037"/>
                </a:lnTo>
                <a:lnTo>
                  <a:pt x="237306" y="14808"/>
                </a:lnTo>
                <a:lnTo>
                  <a:pt x="243306" y="12952"/>
                </a:lnTo>
                <a:lnTo>
                  <a:pt x="256714" y="10169"/>
                </a:lnTo>
                <a:lnTo>
                  <a:pt x="263677" y="8796"/>
                </a:lnTo>
                <a:lnTo>
                  <a:pt x="278011" y="6940"/>
                </a:lnTo>
                <a:lnTo>
                  <a:pt x="259492" y="0"/>
                </a:lnTo>
                <a:close/>
              </a:path>
            </a:pathLst>
          </a:custGeom>
          <a:solidFill>
            <a:srgbClr val="F192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61888" y="688832"/>
            <a:ext cx="762635" cy="154305"/>
          </a:xfrm>
          <a:custGeom>
            <a:avLst/>
            <a:gdLst/>
            <a:ahLst/>
            <a:cxnLst/>
            <a:rect l="l" t="t" r="r" b="b"/>
            <a:pathLst>
              <a:path w="762634" h="154305">
                <a:moveTo>
                  <a:pt x="741993" y="0"/>
                </a:moveTo>
                <a:lnTo>
                  <a:pt x="709622" y="0"/>
                </a:lnTo>
                <a:lnTo>
                  <a:pt x="630952" y="2301"/>
                </a:lnTo>
                <a:lnTo>
                  <a:pt x="554652" y="6940"/>
                </a:lnTo>
                <a:lnTo>
                  <a:pt x="524577" y="9723"/>
                </a:lnTo>
                <a:lnTo>
                  <a:pt x="509761" y="10651"/>
                </a:lnTo>
                <a:lnTo>
                  <a:pt x="494983" y="12507"/>
                </a:lnTo>
                <a:lnTo>
                  <a:pt x="466278" y="15290"/>
                </a:lnTo>
                <a:lnTo>
                  <a:pt x="409868" y="22676"/>
                </a:lnTo>
                <a:lnTo>
                  <a:pt x="355266" y="31027"/>
                </a:lnTo>
                <a:lnTo>
                  <a:pt x="329361" y="35666"/>
                </a:lnTo>
                <a:lnTo>
                  <a:pt x="316409" y="38450"/>
                </a:lnTo>
                <a:lnTo>
                  <a:pt x="303920" y="40751"/>
                </a:lnTo>
                <a:lnTo>
                  <a:pt x="254884" y="51402"/>
                </a:lnTo>
                <a:lnTo>
                  <a:pt x="209090" y="62499"/>
                </a:lnTo>
                <a:lnTo>
                  <a:pt x="146176" y="81502"/>
                </a:lnTo>
                <a:lnTo>
                  <a:pt x="91592" y="101877"/>
                </a:lnTo>
                <a:lnTo>
                  <a:pt x="83266" y="105143"/>
                </a:lnTo>
                <a:lnTo>
                  <a:pt x="75403" y="108818"/>
                </a:lnTo>
                <a:lnTo>
                  <a:pt x="60135" y="115795"/>
                </a:lnTo>
                <a:lnTo>
                  <a:pt x="45794" y="123181"/>
                </a:lnTo>
                <a:lnTo>
                  <a:pt x="9714" y="145894"/>
                </a:lnTo>
                <a:lnTo>
                  <a:pt x="0" y="153280"/>
                </a:lnTo>
                <a:lnTo>
                  <a:pt x="154502" y="154208"/>
                </a:lnTo>
                <a:lnTo>
                  <a:pt x="178559" y="139399"/>
                </a:lnTo>
                <a:lnTo>
                  <a:pt x="191048" y="131977"/>
                </a:lnTo>
                <a:lnTo>
                  <a:pt x="229442" y="111156"/>
                </a:lnTo>
                <a:lnTo>
                  <a:pt x="271074" y="91226"/>
                </a:lnTo>
                <a:lnTo>
                  <a:pt x="315946" y="73151"/>
                </a:lnTo>
                <a:lnTo>
                  <a:pt x="364978" y="56969"/>
                </a:lnTo>
                <a:lnTo>
                  <a:pt x="419572" y="42606"/>
                </a:lnTo>
                <a:lnTo>
                  <a:pt x="458870" y="34256"/>
                </a:lnTo>
                <a:lnTo>
                  <a:pt x="500983" y="26870"/>
                </a:lnTo>
                <a:lnTo>
                  <a:pt x="582394" y="16664"/>
                </a:lnTo>
                <a:lnTo>
                  <a:pt x="594876" y="15736"/>
                </a:lnTo>
                <a:lnTo>
                  <a:pt x="620322" y="13435"/>
                </a:lnTo>
                <a:lnTo>
                  <a:pt x="647174" y="11579"/>
                </a:lnTo>
                <a:lnTo>
                  <a:pt x="674435" y="10169"/>
                </a:lnTo>
                <a:lnTo>
                  <a:pt x="731808" y="8350"/>
                </a:lnTo>
                <a:lnTo>
                  <a:pt x="762327" y="7868"/>
                </a:lnTo>
                <a:lnTo>
                  <a:pt x="741993" y="0"/>
                </a:lnTo>
                <a:close/>
              </a:path>
            </a:pathLst>
          </a:custGeom>
          <a:solidFill>
            <a:srgbClr val="F192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5649" y="1140839"/>
            <a:ext cx="2271279" cy="1458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447800" y="2682355"/>
            <a:ext cx="6460293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2500" u="sng" dirty="0">
                <a:solidFill>
                  <a:srgbClr val="747474"/>
                </a:solidFill>
              </a:rPr>
              <a:t>Quantification of Self-</a:t>
            </a:r>
            <a:r>
              <a:rPr lang="en-US" sz="2500" u="sng" dirty="0" err="1">
                <a:solidFill>
                  <a:srgbClr val="747474"/>
                </a:solidFill>
              </a:rPr>
              <a:t>Organised</a:t>
            </a:r>
            <a:r>
              <a:rPr lang="en-US" sz="2500" u="sng" dirty="0">
                <a:solidFill>
                  <a:srgbClr val="747474"/>
                </a:solidFill>
              </a:rPr>
              <a:t> System at Real Time</a:t>
            </a:r>
            <a:endParaRPr sz="2500" u="sng" dirty="0">
              <a:solidFill>
                <a:srgbClr val="747474"/>
              </a:solidFill>
            </a:endParaRPr>
          </a:p>
        </p:txBody>
      </p:sp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3121315778"/>
              </p:ext>
            </p:extLst>
          </p:nvPr>
        </p:nvGraphicFramePr>
        <p:xfrm>
          <a:off x="3884839" y="5257800"/>
          <a:ext cx="4953000" cy="1251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629007"/>
              </p:ext>
            </p:extLst>
          </p:nvPr>
        </p:nvGraphicFramePr>
        <p:xfrm>
          <a:off x="401082" y="494763"/>
          <a:ext cx="5097462" cy="933176"/>
        </p:xfrm>
        <a:graphic>
          <a:graphicData uri="http://schemas.openxmlformats.org/drawingml/2006/table">
            <a:tbl>
              <a:tblPr/>
              <a:tblGrid>
                <a:gridCol w="5097462">
                  <a:extLst>
                    <a:ext uri="{9D8B030D-6E8A-4147-A177-3AD203B41FA5}">
                      <a16:colId xmlns:a16="http://schemas.microsoft.com/office/drawing/2014/main" val="1006515289"/>
                    </a:ext>
                  </a:extLst>
                </a:gridCol>
              </a:tblGrid>
              <a:tr h="933176">
                <a:tc>
                  <a:txBody>
                    <a:bodyPr/>
                    <a:lstStyle/>
                    <a:p>
                      <a:pPr marL="12700" algn="l" defTabSz="914400" rtl="0" eaLnBrk="1" latinLnBrk="0" hangingPunct="1">
                        <a:spcBef>
                          <a:spcPts val="100"/>
                        </a:spcBef>
                      </a:pPr>
                      <a:r>
                        <a:rPr lang="en-US" sz="2200" b="1" kern="1200" dirty="0">
                          <a:solidFill>
                            <a:schemeClr val="accent6"/>
                          </a:solidFill>
                          <a:latin typeface="+mn-lt"/>
                          <a:ea typeface="+mn-ea"/>
                          <a:cs typeface="+mn-cs"/>
                        </a:rPr>
                        <a:t>Master Seminar For Intelligent System</a:t>
                      </a:r>
                    </a:p>
                  </a:txBody>
                  <a:tcPr marL="21518" marR="21518" marT="21518" marB="21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2E3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81454"/>
                  </a:ext>
                </a:extLst>
              </a:tr>
            </a:tbl>
          </a:graphicData>
        </a:graphic>
      </p:graphicFrame>
      <p:sp>
        <p:nvSpPr>
          <p:cNvPr id="20" name="Footer Placeholder 1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 dirty="0"/>
              <a:t>Pattern Recognition in Sensor Data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lang="en-US" spc="-5" smtClean="0"/>
              <a:t>1</a:t>
            </a:fld>
            <a:endParaRPr lang="en-US" spc="-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259" y="3048000"/>
            <a:ext cx="3698240" cy="615553"/>
          </a:xfrm>
        </p:spPr>
        <p:txBody>
          <a:bodyPr/>
          <a:lstStyle/>
          <a:p>
            <a:pPr algn="ctr"/>
            <a:r>
              <a:rPr lang="en-US" sz="4000" b="1" u="sng" dirty="0">
                <a:solidFill>
                  <a:schemeClr val="accent6"/>
                </a:solidFill>
                <a:latin typeface="+mj-lt"/>
              </a:rPr>
              <a:t>Related Work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Pattern Recognition in Sensor Data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lang="en-US" spc="-5" smtClean="0"/>
              <a:t>10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827681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7246"/>
            <a:ext cx="3581400" cy="338554"/>
          </a:xfrm>
        </p:spPr>
        <p:txBody>
          <a:bodyPr/>
          <a:lstStyle/>
          <a:p>
            <a:r>
              <a:rPr lang="en-US" sz="2200" b="1" dirty="0">
                <a:solidFill>
                  <a:schemeClr val="accent6"/>
                </a:solidFill>
                <a:latin typeface="+mj-lt"/>
              </a:rPr>
              <a:t>Researchers: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688" y="990600"/>
            <a:ext cx="8302624" cy="2231380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Ant colonies in 2010(Dorigo and </a:t>
            </a:r>
            <a:r>
              <a:rPr lang="en-US" dirty="0" err="1"/>
              <a:t>birattri</a:t>
            </a:r>
            <a:r>
              <a:rPr lang="en-US" dirty="0"/>
              <a:t>).</a:t>
            </a:r>
            <a:r>
              <a:rPr lang="en-US" dirty="0">
                <a:solidFill>
                  <a:srgbClr val="747474"/>
                </a:solidFill>
                <a:latin typeface="+mn-lt"/>
              </a:rPr>
              <a:t> 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Urban road traffic control </a:t>
            </a:r>
            <a:r>
              <a:rPr lang="da-DK" dirty="0"/>
              <a:t>system (tomforde et al., 2010)</a:t>
            </a:r>
          </a:p>
          <a:p>
            <a:endParaRPr lang="da-DK" dirty="0">
              <a:solidFill>
                <a:srgbClr val="747474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Definition of self-</a:t>
            </a:r>
            <a:r>
              <a:rPr lang="en-US" dirty="0" err="1"/>
              <a:t>organisation</a:t>
            </a:r>
            <a:r>
              <a:rPr lang="en-US" dirty="0">
                <a:solidFill>
                  <a:srgbClr val="747474"/>
                </a:solidFill>
              </a:rPr>
              <a:t> </a:t>
            </a:r>
            <a:r>
              <a:rPr lang="en-US" dirty="0"/>
              <a:t>2013 (</a:t>
            </a:r>
            <a:r>
              <a:rPr lang="en-US" dirty="0" err="1"/>
              <a:t>Polani</a:t>
            </a:r>
            <a:r>
              <a:rPr lang="en-US" dirty="0"/>
              <a:t>) and 2001 (</a:t>
            </a:r>
            <a:r>
              <a:rPr lang="en-US" dirty="0" err="1"/>
              <a:t>Shalizi</a:t>
            </a:r>
            <a:r>
              <a:rPr lang="en-US" dirty="0"/>
              <a:t>) but mixture with Emergence.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747474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Pattern Recognition in Sensor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lang="en-US" spc="-5" smtClean="0"/>
              <a:t>11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397463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7246"/>
            <a:ext cx="3581400" cy="338554"/>
          </a:xfrm>
        </p:spPr>
        <p:txBody>
          <a:bodyPr/>
          <a:lstStyle/>
          <a:p>
            <a:r>
              <a:rPr lang="en-US" sz="2200" b="1" dirty="0">
                <a:solidFill>
                  <a:schemeClr val="accent6"/>
                </a:solidFill>
                <a:latin typeface="+mj-lt"/>
              </a:rPr>
              <a:t>Terms:</a:t>
            </a:r>
            <a:endParaRPr lang="en-US" sz="2200" b="1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9154" y="1042987"/>
            <a:ext cx="8373200" cy="2462213"/>
          </a:xfrm>
        </p:spPr>
        <p:txBody>
          <a:bodyPr/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CityGML datasets consist of a set of plain text files (XML files) and possibly some accompanying image files that are used as textures.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Each text file can represent a part of the dataset, such as a specific region, a specific type of object (such as a set of roads)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CityGML provides five different levels of detail (LOD) that can be used while generating a city model. These range from LOD0 to LOD4.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Pattern Recognition in Sensor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lang="en-US" spc="-5" smtClean="0"/>
              <a:t>12</a:t>
            </a:fld>
            <a:endParaRPr lang="en-US" spc="-5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BD4932-5E16-444B-B23B-1B80D7FF95CE}"/>
              </a:ext>
            </a:extLst>
          </p:cNvPr>
          <p:cNvSpPr/>
          <p:nvPr/>
        </p:nvSpPr>
        <p:spPr>
          <a:xfrm>
            <a:off x="2209754" y="4279085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NimbusRomNo9L-Regu"/>
              </a:rPr>
              <a:t>complete absence</a:t>
            </a:r>
          </a:p>
          <a:p>
            <a:r>
              <a:rPr lang="en-US" dirty="0">
                <a:latin typeface="NimbusRomNo9L-Regu"/>
              </a:rPr>
              <a:t>of external control is not desirable since user influence is part</a:t>
            </a:r>
          </a:p>
          <a:p>
            <a:r>
              <a:rPr lang="en-US" dirty="0">
                <a:latin typeface="NimbusRomNo9L-Regu"/>
              </a:rPr>
              <a:t>of the overall concept, see e.g. (</a:t>
            </a:r>
            <a:r>
              <a:rPr lang="en-US" dirty="0" err="1">
                <a:latin typeface="NimbusRomNo9L-Regu"/>
              </a:rPr>
              <a:t>Tomforde</a:t>
            </a:r>
            <a:r>
              <a:rPr lang="en-US" dirty="0">
                <a:latin typeface="NimbusRomNo9L-Regu"/>
              </a:rPr>
              <a:t> et al., 2011).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77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7246"/>
            <a:ext cx="3581400" cy="338554"/>
          </a:xfrm>
        </p:spPr>
        <p:txBody>
          <a:bodyPr/>
          <a:lstStyle/>
          <a:p>
            <a:r>
              <a:rPr lang="en-US" sz="2200" b="1" dirty="0">
                <a:solidFill>
                  <a:schemeClr val="accent6"/>
                </a:solidFill>
                <a:latin typeface="+mj-lt"/>
              </a:rPr>
              <a:t>City GML LOD2+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377554" cy="400109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u="sng" dirty="0">
                <a:solidFill>
                  <a:srgbClr val="747474"/>
                </a:solidFill>
                <a:latin typeface="+mn-lt"/>
              </a:rPr>
              <a:t>Level of Detail and LOD2+</a:t>
            </a:r>
            <a:r>
              <a:rPr lang="en-US" b="1" dirty="0">
                <a:solidFill>
                  <a:srgbClr val="747474"/>
                </a:solidFill>
                <a:latin typeface="+mn-lt"/>
              </a:rPr>
              <a:t>: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Using LOD0 to LOD3, one can define a model with increasing details respectively.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Only LOD4 provides the ability to model the internal geometry of a building.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The more the detail, the more the complexity(not feasible), hence the need for LOD2+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LOD2+ is basically an extension of LOD2 and generates the indoor geometries automatically.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Requires pre-knowledge about buildings for example façade.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This approach is dependent on prior knowledge, hence not very dynamic.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Pattern Recognition in Sensor Data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lang="en-US" spc="-5" smtClean="0"/>
              <a:t>13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347445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7246"/>
            <a:ext cx="6629400" cy="338554"/>
          </a:xfrm>
        </p:spPr>
        <p:txBody>
          <a:bodyPr/>
          <a:lstStyle/>
          <a:p>
            <a:r>
              <a:rPr lang="en-US" sz="2200" b="1" dirty="0">
                <a:solidFill>
                  <a:schemeClr val="accent6"/>
                </a:solidFill>
                <a:latin typeface="+mj-lt"/>
              </a:rPr>
              <a:t>Vertical Steps Identification (ZUPT)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9634" y="1143000"/>
            <a:ext cx="8342720" cy="3385542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747474"/>
                </a:solidFill>
                <a:latin typeface="+mn-lt"/>
              </a:rPr>
              <a:t>ZUPT</a:t>
            </a:r>
            <a:r>
              <a:rPr lang="en-US" b="1" dirty="0">
                <a:solidFill>
                  <a:srgbClr val="747474"/>
                </a:solidFill>
                <a:latin typeface="+mn-lt"/>
              </a:rPr>
              <a:t>(</a:t>
            </a:r>
            <a:r>
              <a:rPr lang="en-US" dirty="0">
                <a:solidFill>
                  <a:srgbClr val="747474"/>
                </a:solidFill>
                <a:latin typeface="+mn-lt"/>
              </a:rPr>
              <a:t>Zero Velocity Update</a:t>
            </a:r>
            <a:r>
              <a:rPr lang="en-US" b="1" dirty="0">
                <a:solidFill>
                  <a:srgbClr val="747474"/>
                </a:solidFill>
                <a:latin typeface="+mn-lt"/>
              </a:rPr>
              <a:t>):</a:t>
            </a:r>
            <a:r>
              <a:rPr lang="en-US" dirty="0">
                <a:solidFill>
                  <a:srgbClr val="747474"/>
                </a:solidFill>
                <a:latin typeface="+mn-lt"/>
              </a:rPr>
              <a:t> An algorithm used to identify human steps from the crowd-sourced data.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747474"/>
                </a:solidFill>
                <a:latin typeface="+mn-lt"/>
              </a:rPr>
              <a:t>Intuition</a:t>
            </a:r>
            <a:r>
              <a:rPr lang="en-US" b="1" dirty="0">
                <a:solidFill>
                  <a:srgbClr val="747474"/>
                </a:solidFill>
                <a:latin typeface="+mn-lt"/>
              </a:rPr>
              <a:t>:</a:t>
            </a:r>
            <a:r>
              <a:rPr lang="en-US" dirty="0">
                <a:solidFill>
                  <a:srgbClr val="747474"/>
                </a:solidFill>
                <a:latin typeface="+mn-lt"/>
              </a:rPr>
              <a:t> There is always a point when the velocity becomes zero as soon as the foot comes in contact with the ground.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That zero velocity point can be used as a step detection point</a:t>
            </a:r>
            <a:endParaRPr lang="en-US" b="1" dirty="0">
              <a:solidFill>
                <a:srgbClr val="747474"/>
              </a:solidFill>
              <a:latin typeface="+mn-lt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747474"/>
                </a:solidFill>
                <a:latin typeface="+mn-lt"/>
              </a:rPr>
              <a:t>Problem</a:t>
            </a:r>
            <a:r>
              <a:rPr lang="en-US" b="1" dirty="0">
                <a:solidFill>
                  <a:srgbClr val="747474"/>
                </a:solidFill>
                <a:latin typeface="+mn-lt"/>
              </a:rPr>
              <a:t>:</a:t>
            </a:r>
            <a:r>
              <a:rPr lang="en-US" dirty="0">
                <a:solidFill>
                  <a:srgbClr val="747474"/>
                </a:solidFill>
                <a:latin typeface="+mn-lt"/>
              </a:rPr>
              <a:t> Works perfectly for horizontal transitions, unable to detect the vertical displacements.</a:t>
            </a:r>
            <a:endParaRPr lang="en-US" b="1" dirty="0">
              <a:solidFill>
                <a:srgbClr val="747474"/>
              </a:solidFill>
              <a:latin typeface="+mn-lt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747474"/>
                </a:solidFill>
                <a:latin typeface="+mn-lt"/>
              </a:rPr>
              <a:t>Solution</a:t>
            </a:r>
            <a:r>
              <a:rPr lang="en-US" b="1" dirty="0">
                <a:solidFill>
                  <a:srgbClr val="747474"/>
                </a:solidFill>
                <a:latin typeface="+mn-lt"/>
              </a:rPr>
              <a:t>: </a:t>
            </a:r>
            <a:r>
              <a:rPr lang="en-US" dirty="0">
                <a:solidFill>
                  <a:srgbClr val="747474"/>
                </a:solidFill>
                <a:latin typeface="+mn-lt"/>
              </a:rPr>
              <a:t>A moving platform detection mechanism to cope with this problem called SLAM.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Pattern Recognition in Sensor Data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lang="en-US" spc="-5" smtClean="0"/>
              <a:t>14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974318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7246"/>
            <a:ext cx="6400800" cy="338554"/>
          </a:xfrm>
        </p:spPr>
        <p:txBody>
          <a:bodyPr/>
          <a:lstStyle/>
          <a:p>
            <a:r>
              <a:rPr lang="en-US" sz="2200" b="1" dirty="0">
                <a:solidFill>
                  <a:schemeClr val="accent6"/>
                </a:solidFill>
                <a:latin typeface="+mj-lt"/>
              </a:rPr>
              <a:t>Vertical Steps Identification (SLAM)</a:t>
            </a:r>
            <a:endParaRPr lang="en-US" sz="2200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730" y="1143000"/>
            <a:ext cx="8383270" cy="3677930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747474"/>
                </a:solidFill>
                <a:latin typeface="+mn-lt"/>
              </a:rPr>
              <a:t>Simultaneous Localization and Mapping (SLAM)</a:t>
            </a:r>
            <a:r>
              <a:rPr lang="en-US" dirty="0">
                <a:solidFill>
                  <a:srgbClr val="747474"/>
                </a:solidFill>
                <a:latin typeface="+mn-lt"/>
              </a:rPr>
              <a:t>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747474"/>
                </a:solidFill>
                <a:latin typeface="+mn-lt"/>
              </a:rPr>
              <a:t>An algorithm used to map an area as well as localize objects in that area simultaneously.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747474"/>
                </a:solidFill>
                <a:latin typeface="+mn-lt"/>
              </a:rPr>
              <a:t>Intuition</a:t>
            </a:r>
            <a:r>
              <a:rPr lang="en-US" b="1" dirty="0">
                <a:solidFill>
                  <a:srgbClr val="747474"/>
                </a:solidFill>
                <a:latin typeface="+mn-lt"/>
              </a:rPr>
              <a:t>:</a:t>
            </a:r>
            <a:r>
              <a:rPr lang="en-US" dirty="0">
                <a:solidFill>
                  <a:srgbClr val="747474"/>
                </a:solidFill>
                <a:latin typeface="+mn-lt"/>
              </a:rPr>
              <a:t>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747474"/>
                </a:solidFill>
                <a:latin typeface="+mn-lt"/>
              </a:rPr>
              <a:t>The acceleration caused by the sensor carrier is always greater than the ones surrounding the carrier.</a:t>
            </a:r>
            <a:endParaRPr lang="en-US" b="1" dirty="0">
              <a:solidFill>
                <a:srgbClr val="747474"/>
              </a:solidFill>
              <a:latin typeface="+mn-lt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747474"/>
                </a:solidFill>
                <a:latin typeface="+mn-lt"/>
              </a:rPr>
              <a:t>Problems</a:t>
            </a:r>
            <a:r>
              <a:rPr lang="en-US" b="1" dirty="0">
                <a:solidFill>
                  <a:srgbClr val="747474"/>
                </a:solidFill>
                <a:latin typeface="+mn-lt"/>
              </a:rPr>
              <a:t>:</a:t>
            </a:r>
            <a:r>
              <a:rPr lang="en-US" dirty="0">
                <a:solidFill>
                  <a:srgbClr val="747474"/>
                </a:solidFill>
                <a:latin typeface="+mn-lt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cs typeface="Arial"/>
              </a:rPr>
              <a:t>Not dynamic enough.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47474"/>
                </a:solidFill>
                <a:cs typeface="Arial"/>
              </a:rPr>
              <a:t>Existing maps are used.</a:t>
            </a:r>
          </a:p>
          <a:p>
            <a:pPr marL="8001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47474"/>
                </a:solidFill>
                <a:cs typeface="Arial"/>
              </a:rPr>
              <a:t>Localization correction instead of localization</a:t>
            </a:r>
            <a:r>
              <a:rPr lang="en-US" sz="2000" dirty="0">
                <a:solidFill>
                  <a:srgbClr val="747474"/>
                </a:solidFill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Pattern Recognition in Sensor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lang="en-US" spc="-5" smtClean="0"/>
              <a:t>15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247362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7246"/>
            <a:ext cx="6400800" cy="338554"/>
          </a:xfrm>
        </p:spPr>
        <p:txBody>
          <a:bodyPr/>
          <a:lstStyle/>
          <a:p>
            <a:r>
              <a:rPr lang="en-US" sz="2200" b="1" dirty="0">
                <a:solidFill>
                  <a:schemeClr val="accent6"/>
                </a:solidFill>
                <a:latin typeface="+mj-lt"/>
              </a:rPr>
              <a:t>Altitude Estimation Using Reference Station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377554" cy="378565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747474"/>
                </a:solidFill>
                <a:latin typeface="+mn-lt"/>
              </a:rPr>
              <a:t>Altitude estimation using Barometric formula</a:t>
            </a:r>
            <a:r>
              <a:rPr lang="en-US" b="1" dirty="0">
                <a:solidFill>
                  <a:srgbClr val="747474"/>
                </a:solidFill>
                <a:latin typeface="+mn-lt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Difference in calculated pressure varies from 2.1Pa to 2.5Pa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This variation of pressure could cause the change of 10m height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10m = more than five floors</a:t>
            </a:r>
            <a:endParaRPr lang="en-US" b="1" dirty="0">
              <a:solidFill>
                <a:srgbClr val="747474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747474"/>
                </a:solidFill>
                <a:latin typeface="+mn-lt"/>
              </a:rPr>
              <a:t>Latency and accuracy estimation</a:t>
            </a:r>
            <a:r>
              <a:rPr lang="en-US" b="1" dirty="0">
                <a:solidFill>
                  <a:srgbClr val="747474"/>
                </a:solidFill>
                <a:latin typeface="+mn-lt"/>
              </a:rPr>
              <a:t>:</a:t>
            </a:r>
            <a:endParaRPr lang="en-US" dirty="0">
              <a:solidFill>
                <a:srgbClr val="747474"/>
              </a:solidFill>
              <a:latin typeface="+mn-lt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0.1hPa change in pressure every 10 minutes.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747474"/>
                </a:solidFill>
                <a:latin typeface="+mn-lt"/>
              </a:rPr>
              <a:t>Problem</a:t>
            </a:r>
            <a:r>
              <a:rPr lang="en-US" b="1" dirty="0">
                <a:solidFill>
                  <a:srgbClr val="747474"/>
                </a:solidFill>
                <a:latin typeface="+mn-lt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Almost impossible to calculate accurate height of floor.</a:t>
            </a:r>
            <a:endParaRPr lang="en-US" sz="2000" dirty="0">
              <a:solidFill>
                <a:srgbClr val="74747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747474"/>
                </a:solidFill>
                <a:latin typeface="+mn-lt"/>
              </a:rPr>
              <a:t>Solution</a:t>
            </a:r>
            <a:r>
              <a:rPr lang="en-US" b="1" dirty="0">
                <a:solidFill>
                  <a:srgbClr val="747474"/>
                </a:solidFill>
                <a:latin typeface="+mn-lt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Use a reference station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747474"/>
                </a:solidFill>
                <a:latin typeface="+mn-lt"/>
              </a:rPr>
              <a:t>Problem</a:t>
            </a:r>
            <a:r>
              <a:rPr lang="en-US" b="1" dirty="0">
                <a:solidFill>
                  <a:srgbClr val="747474"/>
                </a:solidFill>
                <a:latin typeface="+mn-lt"/>
              </a:rPr>
              <a:t>:</a:t>
            </a:r>
            <a:r>
              <a:rPr lang="en-US" dirty="0">
                <a:solidFill>
                  <a:srgbClr val="747474"/>
                </a:solidFill>
                <a:latin typeface="+mn-lt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Not always nearby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Requires calibration incase of other devices, not realistic.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Pattern Recognition in Sensor Data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lang="en-US" spc="-5" smtClean="0"/>
              <a:t>16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435967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7246"/>
            <a:ext cx="6781800" cy="338554"/>
          </a:xfrm>
        </p:spPr>
        <p:txBody>
          <a:bodyPr/>
          <a:lstStyle/>
          <a:p>
            <a:r>
              <a:rPr lang="en-US" sz="2200" b="1" dirty="0">
                <a:solidFill>
                  <a:schemeClr val="accent6"/>
                </a:solidFill>
                <a:latin typeface="+mj-lt"/>
              </a:rPr>
              <a:t>Altitude Estimation ( Multiple Barometers 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8377554" cy="4955203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Use multiple barometers as reference points for the floor positioning of smart-phones with build-in barometric sensors.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It is robust against temperature and humidity.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Considers the difference in the barometric-pressure change trends at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different floors.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747474"/>
                </a:solidFill>
                <a:latin typeface="+mn-lt"/>
              </a:rPr>
              <a:t>Intuition</a:t>
            </a:r>
            <a:r>
              <a:rPr lang="en-US" b="1" dirty="0">
                <a:solidFill>
                  <a:srgbClr val="747474"/>
                </a:solidFill>
                <a:latin typeface="+mn-lt"/>
              </a:rPr>
              <a:t>: </a:t>
            </a:r>
            <a:r>
              <a:rPr lang="en-US" dirty="0">
                <a:solidFill>
                  <a:srgbClr val="747474"/>
                </a:solidFill>
                <a:latin typeface="+mn-lt"/>
              </a:rPr>
              <a:t>Atmospheric pressure decreases as the altitude increases.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Capable of achieving a good discretization between different floor levels based on the following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cs typeface="Arial"/>
              </a:rPr>
              <a:t>Barometric formula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cs typeface="Arial"/>
              </a:rPr>
              <a:t>Barometric Sensors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cs typeface="Arial"/>
              </a:rPr>
              <a:t>Local Weather Station Report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747474"/>
                </a:solidFill>
                <a:latin typeface="+mn-lt"/>
              </a:rPr>
              <a:t>Problem</a:t>
            </a:r>
            <a:r>
              <a:rPr lang="en-US" b="1" dirty="0">
                <a:solidFill>
                  <a:srgbClr val="747474"/>
                </a:solidFill>
                <a:latin typeface="+mn-lt"/>
              </a:rPr>
              <a:t>: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cs typeface="Arial"/>
              </a:rPr>
              <a:t>Heavily dependent on existing infrastructure.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Pattern Recognition in Sensor Data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lang="en-US" spc="-5" smtClean="0"/>
              <a:t>17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3938344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7246"/>
            <a:ext cx="6400800" cy="338554"/>
          </a:xfrm>
        </p:spPr>
        <p:txBody>
          <a:bodyPr/>
          <a:lstStyle/>
          <a:p>
            <a:r>
              <a:rPr lang="en-US" sz="2200" b="1" dirty="0">
                <a:solidFill>
                  <a:schemeClr val="accent6"/>
                </a:solidFill>
                <a:latin typeface="+mj-lt"/>
              </a:rPr>
              <a:t>Altitude Estimation in Medical Equipment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730" y="914399"/>
            <a:ext cx="8302624" cy="5232202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Patient’s altitude needed to perform surgery using electronic equipment.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Triangulation, requires direct line of sight, not easily calculated.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Barometer Sensors, multiple barometer sensors installed on body, one reference sensor on a stationary point.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747474"/>
              </a:solidFill>
              <a:latin typeface="+mn-lt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747474"/>
              </a:solidFill>
              <a:latin typeface="+mn-lt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747474"/>
              </a:solidFill>
              <a:latin typeface="+mn-lt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747474"/>
              </a:solidFill>
              <a:latin typeface="+mn-lt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747474"/>
              </a:solidFill>
              <a:latin typeface="+mn-lt"/>
            </a:endParaRP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Sensors are calibrated to remove the offset and get the right altitude.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Focuses on better accuracy of altitude.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We need infrastructure independent technique.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Pattern Recognition in Sensor Data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lang="en-US" spc="-5" smtClean="0"/>
              <a:t>18</a:t>
            </a:fld>
            <a:endParaRPr lang="en-US" spc="-5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80" y="2438400"/>
            <a:ext cx="3901440" cy="239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67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7246"/>
            <a:ext cx="6477000" cy="338554"/>
          </a:xfrm>
        </p:spPr>
        <p:txBody>
          <a:bodyPr/>
          <a:lstStyle/>
          <a:p>
            <a:r>
              <a:rPr lang="en-US" sz="2200" b="1" dirty="0">
                <a:solidFill>
                  <a:schemeClr val="accent6"/>
                </a:solidFill>
                <a:latin typeface="+mj-lt"/>
              </a:rPr>
              <a:t>Altitude Estimation( GPS / Ad-hoc Points 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730" y="914400"/>
            <a:ext cx="8302624" cy="5078313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GPS is used for altitude estimation in an outdoor environment by the cellular networks.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Vertical displacement error is twice the horizontal displacement, hence infeasible.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The use of ad-hoc reference points.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Connect to all the available reference points.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Rate the reference points based on their closeness in distance and time.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Assign credibility to the reference stations based on the known location and accuracy of pressure value information.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Score errors less that 3m in outdoor walking, 6m in mountain climbing, 0.9m in indoor floor localization.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Ad-hoc reference point will constantly have the need of connecting and  calculating.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Pattern Recognition in Sensor Data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lang="en-US" spc="-5" smtClean="0"/>
              <a:t>19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14984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7246"/>
            <a:ext cx="3581400" cy="338554"/>
          </a:xfrm>
        </p:spPr>
        <p:txBody>
          <a:bodyPr/>
          <a:lstStyle/>
          <a:p>
            <a:r>
              <a:rPr lang="en-US" sz="2200" b="1" dirty="0">
                <a:solidFill>
                  <a:schemeClr val="accent6"/>
                </a:solidFill>
                <a:latin typeface="+mj-lt"/>
              </a:rPr>
              <a:t>Table of Content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8301354" cy="4832092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Introduction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Related Work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Main Approach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</a:rPr>
              <a:t>Sensor Data Collection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</a:rPr>
              <a:t>Signal Filtering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</a:rPr>
              <a:t>Reference Pressure Extraction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</a:rPr>
              <a:t>Data Aggregation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</a:rPr>
              <a:t>Altitude Estimation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</a:rPr>
              <a:t>Stair Removal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</a:rPr>
              <a:t>Number of Floor Estimation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</a:rPr>
              <a:t>CityGML Model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Evaluation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References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Conclusion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Pattern Recognition in Sensor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lang="en-US" spc="-5" smtClean="0"/>
              <a:t>2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671598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5099" y="3124200"/>
            <a:ext cx="3581400" cy="615553"/>
          </a:xfrm>
        </p:spPr>
        <p:txBody>
          <a:bodyPr/>
          <a:lstStyle/>
          <a:p>
            <a:pPr algn="ctr"/>
            <a:r>
              <a:rPr lang="en-US" sz="4000" b="1" u="sng" dirty="0">
                <a:solidFill>
                  <a:schemeClr val="accent6"/>
                </a:solidFill>
                <a:latin typeface="+mj-lt"/>
              </a:rPr>
              <a:t>Main Approach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Pattern Recognition in Sensor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lang="en-US" spc="-5" smtClean="0"/>
              <a:t>20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881536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7246"/>
            <a:ext cx="3581400" cy="338554"/>
          </a:xfrm>
        </p:spPr>
        <p:txBody>
          <a:bodyPr/>
          <a:lstStyle/>
          <a:p>
            <a:r>
              <a:rPr lang="en-US" sz="2200" b="1" dirty="0">
                <a:solidFill>
                  <a:schemeClr val="accent6"/>
                </a:solidFill>
                <a:latin typeface="+mj-lt"/>
              </a:rPr>
              <a:t>Scenario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Pattern Recognition in Sensor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lang="en-US" spc="-5" smtClean="0"/>
              <a:t>21</a:t>
            </a:fld>
            <a:endParaRPr lang="en-US" spc="-5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783" y="1128590"/>
            <a:ext cx="6012434" cy="460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480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7246"/>
            <a:ext cx="3581400" cy="338554"/>
          </a:xfrm>
        </p:spPr>
        <p:txBody>
          <a:bodyPr/>
          <a:lstStyle/>
          <a:p>
            <a:r>
              <a:rPr lang="en-US" sz="2200" b="1" dirty="0">
                <a:solidFill>
                  <a:schemeClr val="accent6"/>
                </a:solidFill>
                <a:latin typeface="+mj-lt"/>
              </a:rPr>
              <a:t>Data Flow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Pattern Recognition in Sensor Data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lang="en-US" spc="-5" smtClean="0"/>
              <a:t>22</a:t>
            </a:fld>
            <a:endParaRPr lang="en-US" spc="-5" dirty="0"/>
          </a:p>
        </p:txBody>
      </p:sp>
      <p:sp>
        <p:nvSpPr>
          <p:cNvPr id="39" name="TextBox 38"/>
          <p:cNvSpPr txBox="1"/>
          <p:nvPr/>
        </p:nvSpPr>
        <p:spPr>
          <a:xfrm>
            <a:off x="4038600" y="6000690"/>
            <a:ext cx="1233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Client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540765" y="914400"/>
            <a:ext cx="7765035" cy="5410200"/>
            <a:chOff x="540765" y="914400"/>
            <a:chExt cx="7765035" cy="5410200"/>
          </a:xfrm>
        </p:grpSpPr>
        <p:grpSp>
          <p:nvGrpSpPr>
            <p:cNvPr id="41" name="Group 40"/>
            <p:cNvGrpSpPr/>
            <p:nvPr/>
          </p:nvGrpSpPr>
          <p:grpSpPr>
            <a:xfrm>
              <a:off x="540765" y="5105400"/>
              <a:ext cx="7765035" cy="1219200"/>
              <a:chOff x="540765" y="5105400"/>
              <a:chExt cx="7765035" cy="12192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540765" y="5105400"/>
                <a:ext cx="7765035" cy="1219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685799" y="5201513"/>
                <a:ext cx="7476616" cy="818287"/>
                <a:chOff x="685799" y="5400493"/>
                <a:chExt cx="7476616" cy="818287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685799" y="5400493"/>
                  <a:ext cx="838200" cy="798344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Smart </a:t>
                  </a:r>
                  <a:r>
                    <a:rPr lang="en-US" dirty="0" err="1"/>
                    <a:t>Phon</a:t>
                  </a:r>
                  <a:r>
                    <a:rPr lang="en-US" dirty="0"/>
                    <a:t> 1</a:t>
                  </a:r>
                </a:p>
              </p:txBody>
            </p:sp>
            <p:sp>
              <p:nvSpPr>
                <p:cNvPr id="8" name="Rounded Rectangle 7"/>
                <p:cNvSpPr/>
                <p:nvPr/>
              </p:nvSpPr>
              <p:spPr>
                <a:xfrm>
                  <a:off x="1669033" y="5400493"/>
                  <a:ext cx="838200" cy="798344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Smart </a:t>
                  </a:r>
                  <a:r>
                    <a:rPr lang="en-US" dirty="0" err="1"/>
                    <a:t>Phon</a:t>
                  </a:r>
                  <a:r>
                    <a:rPr lang="en-US" dirty="0"/>
                    <a:t> 2</a:t>
                  </a:r>
                </a:p>
              </p:txBody>
            </p:sp>
            <p:sp>
              <p:nvSpPr>
                <p:cNvPr id="9" name="Rounded Rectangle 8"/>
                <p:cNvSpPr/>
                <p:nvPr/>
              </p:nvSpPr>
              <p:spPr>
                <a:xfrm>
                  <a:off x="2652267" y="5400493"/>
                  <a:ext cx="838200" cy="798344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Smart </a:t>
                  </a:r>
                  <a:r>
                    <a:rPr lang="en-US" dirty="0" err="1"/>
                    <a:t>Phon</a:t>
                  </a:r>
                  <a:r>
                    <a:rPr lang="en-US" dirty="0"/>
                    <a:t> 3</a:t>
                  </a:r>
                </a:p>
              </p:txBody>
            </p:sp>
            <p:sp>
              <p:nvSpPr>
                <p:cNvPr id="10" name="Rounded Rectangle 9"/>
                <p:cNvSpPr/>
                <p:nvPr/>
              </p:nvSpPr>
              <p:spPr>
                <a:xfrm>
                  <a:off x="7324215" y="5420436"/>
                  <a:ext cx="838200" cy="798344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Smart </a:t>
                  </a:r>
                  <a:r>
                    <a:rPr lang="en-US" dirty="0" err="1"/>
                    <a:t>Phon</a:t>
                  </a:r>
                  <a:r>
                    <a:rPr lang="en-US" dirty="0"/>
                    <a:t> n</a:t>
                  </a:r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5567107" y="5799665"/>
                  <a:ext cx="1595692" cy="81546"/>
                  <a:chOff x="5490908" y="5181600"/>
                  <a:chExt cx="1595692" cy="108967"/>
                </a:xfrm>
              </p:grpSpPr>
              <p:sp>
                <p:nvSpPr>
                  <p:cNvPr id="11" name="Oval 10"/>
                  <p:cNvSpPr/>
                  <p:nvPr/>
                </p:nvSpPr>
                <p:spPr>
                  <a:xfrm>
                    <a:off x="5490908" y="5181600"/>
                    <a:ext cx="152400" cy="108967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" name="Oval 11"/>
                  <p:cNvSpPr/>
                  <p:nvPr/>
                </p:nvSpPr>
                <p:spPr>
                  <a:xfrm>
                    <a:off x="5779566" y="5181600"/>
                    <a:ext cx="152400" cy="108967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6068224" y="5181600"/>
                    <a:ext cx="152400" cy="108967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" name="Oval 13"/>
                  <p:cNvSpPr/>
                  <p:nvPr/>
                </p:nvSpPr>
                <p:spPr>
                  <a:xfrm>
                    <a:off x="6356882" y="5181600"/>
                    <a:ext cx="152400" cy="108967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Oval 14"/>
                  <p:cNvSpPr/>
                  <p:nvPr/>
                </p:nvSpPr>
                <p:spPr>
                  <a:xfrm>
                    <a:off x="6645540" y="5181600"/>
                    <a:ext cx="152400" cy="108967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6934200" y="5181600"/>
                    <a:ext cx="152400" cy="108967"/>
                  </a:xfrm>
                  <a:prstGeom prst="ellipse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7" name="Rounded Rectangle 16"/>
                <p:cNvSpPr/>
                <p:nvPr/>
              </p:nvSpPr>
              <p:spPr>
                <a:xfrm>
                  <a:off x="3608877" y="5420436"/>
                  <a:ext cx="838200" cy="798344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Smart </a:t>
                  </a:r>
                  <a:r>
                    <a:rPr lang="en-US" dirty="0" err="1"/>
                    <a:t>Phon</a:t>
                  </a:r>
                  <a:r>
                    <a:rPr lang="en-US" dirty="0"/>
                    <a:t> 4</a:t>
                  </a:r>
                </a:p>
              </p:txBody>
            </p:sp>
            <p:sp>
              <p:nvSpPr>
                <p:cNvPr id="18" name="Rounded Rectangle 17"/>
                <p:cNvSpPr/>
                <p:nvPr/>
              </p:nvSpPr>
              <p:spPr>
                <a:xfrm>
                  <a:off x="4592111" y="5420436"/>
                  <a:ext cx="838200" cy="798344"/>
                </a:xfrm>
                <a:prstGeom prst="round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Smart </a:t>
                  </a:r>
                  <a:r>
                    <a:rPr lang="en-US" dirty="0" err="1"/>
                    <a:t>Phon</a:t>
                  </a:r>
                  <a:r>
                    <a:rPr lang="en-US" dirty="0"/>
                    <a:t> 5</a:t>
                  </a:r>
                </a:p>
              </p:txBody>
            </p:sp>
          </p:grpSp>
        </p:grpSp>
        <p:grpSp>
          <p:nvGrpSpPr>
            <p:cNvPr id="37" name="Group 36"/>
            <p:cNvGrpSpPr/>
            <p:nvPr/>
          </p:nvGrpSpPr>
          <p:grpSpPr>
            <a:xfrm>
              <a:off x="540765" y="914400"/>
              <a:ext cx="7765035" cy="3499082"/>
              <a:chOff x="540765" y="1072918"/>
              <a:chExt cx="7765035" cy="3499082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540765" y="1072918"/>
                <a:ext cx="7765035" cy="3499082"/>
                <a:chOff x="540765" y="1066800"/>
                <a:chExt cx="7765035" cy="3499082"/>
              </a:xfrm>
            </p:grpSpPr>
            <p:sp>
              <p:nvSpPr>
                <p:cNvPr id="23" name="Rectangle 22"/>
                <p:cNvSpPr/>
                <p:nvPr/>
              </p:nvSpPr>
              <p:spPr>
                <a:xfrm>
                  <a:off x="540765" y="1066800"/>
                  <a:ext cx="7765035" cy="349908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727582" y="1143018"/>
                  <a:ext cx="7391401" cy="3003029"/>
                  <a:chOff x="685799" y="1143000"/>
                  <a:chExt cx="7391401" cy="3003029"/>
                </a:xfrm>
              </p:grpSpPr>
              <p:sp>
                <p:nvSpPr>
                  <p:cNvPr id="24" name="Rounded Rectangle 23"/>
                  <p:cNvSpPr/>
                  <p:nvPr/>
                </p:nvSpPr>
                <p:spPr>
                  <a:xfrm>
                    <a:off x="685799" y="1143000"/>
                    <a:ext cx="2286000" cy="838200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Reference Pressure Extraction</a:t>
                    </a:r>
                  </a:p>
                </p:txBody>
              </p:sp>
              <p:sp>
                <p:nvSpPr>
                  <p:cNvPr id="25" name="Rounded Rectangle 24"/>
                  <p:cNvSpPr/>
                  <p:nvPr/>
                </p:nvSpPr>
                <p:spPr>
                  <a:xfrm>
                    <a:off x="3238500" y="1156063"/>
                    <a:ext cx="2286000" cy="838200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Stair Removal</a:t>
                    </a:r>
                  </a:p>
                </p:txBody>
              </p:sp>
              <p:sp>
                <p:nvSpPr>
                  <p:cNvPr id="26" name="Rounded Rectangle 25"/>
                  <p:cNvSpPr/>
                  <p:nvPr/>
                </p:nvSpPr>
                <p:spPr>
                  <a:xfrm>
                    <a:off x="685799" y="2225415"/>
                    <a:ext cx="2286000" cy="838200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Signal Filtering</a:t>
                    </a:r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3238500" y="2231946"/>
                    <a:ext cx="2286000" cy="838200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Altitude Estimation</a:t>
                    </a:r>
                  </a:p>
                </p:txBody>
              </p:sp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5791200" y="2202420"/>
                    <a:ext cx="2286000" cy="838200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CityGML Generator</a:t>
                    </a:r>
                  </a:p>
                </p:txBody>
              </p:sp>
              <p:sp>
                <p:nvSpPr>
                  <p:cNvPr id="29" name="Rounded Rectangle 28"/>
                  <p:cNvSpPr/>
                  <p:nvPr/>
                </p:nvSpPr>
                <p:spPr>
                  <a:xfrm>
                    <a:off x="5791200" y="3276600"/>
                    <a:ext cx="2286000" cy="838200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Number Of Floor Estimation</a:t>
                    </a:r>
                  </a:p>
                </p:txBody>
              </p:sp>
              <p:sp>
                <p:nvSpPr>
                  <p:cNvPr id="30" name="Rounded Rectangle 29"/>
                  <p:cNvSpPr/>
                  <p:nvPr/>
                </p:nvSpPr>
                <p:spPr>
                  <a:xfrm>
                    <a:off x="3216747" y="3307829"/>
                    <a:ext cx="2286000" cy="838200"/>
                  </a:xfrm>
                  <a:prstGeom prst="round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Data Aggregation</a:t>
                    </a:r>
                  </a:p>
                </p:txBody>
              </p:sp>
              <p:sp>
                <p:nvSpPr>
                  <p:cNvPr id="32" name="Can 31"/>
                  <p:cNvSpPr/>
                  <p:nvPr/>
                </p:nvSpPr>
                <p:spPr>
                  <a:xfrm>
                    <a:off x="685799" y="3307829"/>
                    <a:ext cx="2242494" cy="814251"/>
                  </a:xfrm>
                  <a:prstGeom prst="ca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Sensor Data Collection</a:t>
                    </a:r>
                  </a:p>
                </p:txBody>
              </p:sp>
              <p:sp>
                <p:nvSpPr>
                  <p:cNvPr id="33" name="Can 32"/>
                  <p:cNvSpPr/>
                  <p:nvPr/>
                </p:nvSpPr>
                <p:spPr>
                  <a:xfrm>
                    <a:off x="5791200" y="1152188"/>
                    <a:ext cx="2242494" cy="814251"/>
                  </a:xfrm>
                  <a:prstGeom prst="can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CityGML Model</a:t>
                    </a:r>
                  </a:p>
                </p:txBody>
              </p:sp>
            </p:grpSp>
          </p:grpSp>
          <p:sp>
            <p:nvSpPr>
              <p:cNvPr id="35" name="TextBox 34"/>
              <p:cNvSpPr txBox="1"/>
              <p:nvPr/>
            </p:nvSpPr>
            <p:spPr>
              <a:xfrm>
                <a:off x="4023867" y="4167818"/>
                <a:ext cx="123393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Server</a:t>
                </a:r>
              </a:p>
            </p:txBody>
          </p:sp>
        </p:grpSp>
        <p:sp>
          <p:nvSpPr>
            <p:cNvPr id="40" name="Down Arrow 39"/>
            <p:cNvSpPr/>
            <p:nvPr/>
          </p:nvSpPr>
          <p:spPr>
            <a:xfrm rot="10800000">
              <a:off x="4267198" y="4502762"/>
              <a:ext cx="324911" cy="519474"/>
            </a:xfrm>
            <a:prstGeom prst="downArrow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6990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7246"/>
            <a:ext cx="3581400" cy="338554"/>
          </a:xfrm>
        </p:spPr>
        <p:txBody>
          <a:bodyPr/>
          <a:lstStyle/>
          <a:p>
            <a:r>
              <a:rPr lang="en-US" sz="2200" b="1" dirty="0">
                <a:solidFill>
                  <a:schemeClr val="accent6"/>
                </a:solidFill>
                <a:latin typeface="+mj-lt"/>
              </a:rPr>
              <a:t>Sensor Data Collection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8302624" cy="4493538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Smart-phone application called “Record Data”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Client server architecture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Data sent via HTTP protocol in JSON format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Data collected from sensors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cs typeface="Arial"/>
              </a:rPr>
              <a:t>Pressure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cs typeface="Arial"/>
              </a:rPr>
              <a:t>GPS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cs typeface="Arial"/>
              </a:rPr>
              <a:t>Light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cs typeface="Arial"/>
              </a:rPr>
              <a:t>Proximity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Stored in DB with unique id.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The data is collected during different days, different times in a day, with different temperature and humidity conditions.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The temperature and humidity are collected from the weather services.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Pattern Recognition in Sensor Data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lang="en-US" spc="-5" smtClean="0"/>
              <a:t>23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971038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7246"/>
            <a:ext cx="3581400" cy="338554"/>
          </a:xfrm>
        </p:spPr>
        <p:txBody>
          <a:bodyPr/>
          <a:lstStyle/>
          <a:p>
            <a:r>
              <a:rPr lang="en-US" sz="2200" b="1" dirty="0">
                <a:solidFill>
                  <a:schemeClr val="accent6"/>
                </a:solidFill>
                <a:latin typeface="+mj-lt"/>
              </a:rPr>
              <a:t>Sensor Data Collection</a:t>
            </a:r>
            <a:endParaRPr lang="en-US" sz="22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Pattern Recognition in Sensor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lang="en-US" spc="-5" smtClean="0"/>
              <a:t>24</a:t>
            </a:fld>
            <a:endParaRPr lang="en-US" spc="-5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86790"/>
            <a:ext cx="8225154" cy="26225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752580"/>
            <a:ext cx="8001000" cy="249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34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7246"/>
            <a:ext cx="3581400" cy="338554"/>
          </a:xfrm>
        </p:spPr>
        <p:txBody>
          <a:bodyPr/>
          <a:lstStyle/>
          <a:p>
            <a:r>
              <a:rPr lang="en-US" sz="2200" b="1" dirty="0">
                <a:solidFill>
                  <a:schemeClr val="accent6"/>
                </a:solidFill>
                <a:latin typeface="+mj-lt"/>
              </a:rPr>
              <a:t>Signal Filtering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04775"/>
            <a:ext cx="8302624" cy="1077218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Suggested filters are Moving Average, </a:t>
            </a:r>
            <a:r>
              <a:rPr lang="en-US" dirty="0" err="1">
                <a:solidFill>
                  <a:srgbClr val="747474"/>
                </a:solidFill>
                <a:latin typeface="+mn-lt"/>
              </a:rPr>
              <a:t>Savitzsky</a:t>
            </a:r>
            <a:r>
              <a:rPr lang="en-US" dirty="0">
                <a:solidFill>
                  <a:srgbClr val="747474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747474"/>
                </a:solidFill>
                <a:latin typeface="+mn-lt"/>
              </a:rPr>
              <a:t>Golay</a:t>
            </a:r>
            <a:r>
              <a:rPr lang="en-US" dirty="0">
                <a:solidFill>
                  <a:srgbClr val="747474"/>
                </a:solidFill>
                <a:latin typeface="+mn-lt"/>
              </a:rPr>
              <a:t> and Median filers.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u="sng" dirty="0" err="1">
                <a:solidFill>
                  <a:srgbClr val="747474"/>
                </a:solidFill>
                <a:latin typeface="+mn-lt"/>
              </a:rPr>
              <a:t>Savitzsky</a:t>
            </a:r>
            <a:r>
              <a:rPr lang="en-US" b="1" u="sng" dirty="0">
                <a:solidFill>
                  <a:srgbClr val="747474"/>
                </a:solidFill>
                <a:latin typeface="+mn-lt"/>
              </a:rPr>
              <a:t> </a:t>
            </a:r>
            <a:r>
              <a:rPr lang="en-US" b="1" u="sng" dirty="0" err="1">
                <a:solidFill>
                  <a:srgbClr val="747474"/>
                </a:solidFill>
                <a:latin typeface="+mn-lt"/>
              </a:rPr>
              <a:t>Golay</a:t>
            </a:r>
            <a:r>
              <a:rPr lang="en-US" b="1" dirty="0">
                <a:solidFill>
                  <a:srgbClr val="747474"/>
                </a:solidFill>
                <a:latin typeface="+mn-lt"/>
              </a:rPr>
              <a:t>: </a:t>
            </a:r>
            <a:r>
              <a:rPr lang="en-US" dirty="0">
                <a:solidFill>
                  <a:srgbClr val="747474"/>
                </a:solidFill>
                <a:latin typeface="+mn-lt"/>
              </a:rPr>
              <a:t>Takes all the neighbors of the current index within a specified range, takes an average and replaces it with the current value.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Pattern Recognition in Sensor Data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lang="en-US" spc="-5" smtClean="0"/>
              <a:t>25</a:t>
            </a:fld>
            <a:endParaRPr lang="en-US" spc="-5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454" y="2427095"/>
            <a:ext cx="6751092" cy="9257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324" y="3581400"/>
            <a:ext cx="5381352" cy="263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65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7246"/>
            <a:ext cx="4572000" cy="338554"/>
          </a:xfrm>
        </p:spPr>
        <p:txBody>
          <a:bodyPr/>
          <a:lstStyle/>
          <a:p>
            <a:r>
              <a:rPr lang="en-US" sz="2200" b="1" dirty="0">
                <a:solidFill>
                  <a:schemeClr val="accent6"/>
                </a:solidFill>
                <a:latin typeface="+mj-lt"/>
              </a:rPr>
              <a:t>Reference Pressure Area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58091"/>
            <a:ext cx="8348888" cy="461664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The reference pressure is essential for estimating the altitude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Needed by the barometric formula.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Extracted from areas that cover the following preconditions: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47474"/>
                </a:solidFill>
                <a:latin typeface="+mn-lt"/>
              </a:rPr>
              <a:t>Common for all user data of each building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47474"/>
                </a:solidFill>
                <a:latin typeface="+mn-lt"/>
              </a:rPr>
              <a:t>Located indoors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47474"/>
                </a:solidFill>
                <a:latin typeface="+mn-lt"/>
              </a:rPr>
              <a:t>Pressure fluctuations are 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This area follows the Outdoor-Indoor Transition (</a:t>
            </a:r>
            <a:r>
              <a:rPr lang="en-US" b="1" dirty="0">
                <a:solidFill>
                  <a:srgbClr val="747474"/>
                </a:solidFill>
                <a:latin typeface="+mn-lt"/>
              </a:rPr>
              <a:t>OITransition</a:t>
            </a:r>
            <a:r>
              <a:rPr lang="en-US" dirty="0">
                <a:solidFill>
                  <a:srgbClr val="747474"/>
                </a:solidFill>
                <a:latin typeface="+mn-lt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747474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747474"/>
                </a:solidFill>
                <a:latin typeface="+mn-lt"/>
              </a:rPr>
              <a:t>Approach</a:t>
            </a:r>
            <a:r>
              <a:rPr lang="en-US" dirty="0">
                <a:solidFill>
                  <a:srgbClr val="747474"/>
                </a:solidFill>
                <a:latin typeface="+mn-lt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47474"/>
                </a:solidFill>
                <a:latin typeface="+mn-lt"/>
              </a:rPr>
              <a:t>GPS uncertainty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47474"/>
                </a:solidFill>
                <a:latin typeface="+mn-lt"/>
              </a:rPr>
              <a:t>Hysteresis </a:t>
            </a:r>
            <a:r>
              <a:rPr lang="en-US" sz="2000" dirty="0" err="1">
                <a:solidFill>
                  <a:srgbClr val="747474"/>
                </a:solidFill>
                <a:latin typeface="+mn-lt"/>
              </a:rPr>
              <a:t>thresholding</a:t>
            </a:r>
            <a:r>
              <a:rPr lang="en-US" sz="2000" dirty="0">
                <a:solidFill>
                  <a:srgbClr val="747474"/>
                </a:solidFill>
                <a:latin typeface="+mn-lt"/>
              </a:rPr>
              <a:t>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47474"/>
                </a:solidFill>
                <a:latin typeface="+mn-lt"/>
              </a:rPr>
              <a:t>better classification of low </a:t>
            </a:r>
            <a:br>
              <a:rPr lang="en-US" sz="2000" dirty="0">
                <a:solidFill>
                  <a:srgbClr val="747474"/>
                </a:solidFill>
                <a:latin typeface="+mn-lt"/>
              </a:rPr>
            </a:br>
            <a:r>
              <a:rPr lang="en-US" sz="2000" dirty="0">
                <a:solidFill>
                  <a:srgbClr val="747474"/>
                </a:solidFill>
                <a:latin typeface="+mn-lt"/>
              </a:rPr>
              <a:t>and high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47474"/>
                </a:solidFill>
                <a:latin typeface="+mn-lt"/>
              </a:rPr>
              <a:t>GPS readings.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747474"/>
              </a:solidFill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Pattern Recognition in Sensor Data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lang="en-US" spc="-5" smtClean="0"/>
              <a:t>26</a:t>
            </a:fld>
            <a:endParaRPr lang="en-US" spc="-5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491585"/>
            <a:ext cx="4958481" cy="268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723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7246"/>
            <a:ext cx="6428268" cy="338554"/>
          </a:xfrm>
        </p:spPr>
        <p:txBody>
          <a:bodyPr/>
          <a:lstStyle/>
          <a:p>
            <a:r>
              <a:rPr lang="en-US" sz="2200" b="1" dirty="0">
                <a:solidFill>
                  <a:schemeClr val="accent6"/>
                </a:solidFill>
                <a:latin typeface="+mj-lt"/>
              </a:rPr>
              <a:t>Reference Pressure Area</a:t>
            </a:r>
            <a:endParaRPr lang="en-US" sz="2200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730" y="859035"/>
            <a:ext cx="8302624" cy="2000548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Light intensity varies from indoor to outdoor.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Hysteresis </a:t>
            </a:r>
            <a:r>
              <a:rPr lang="en-US" dirty="0" err="1">
                <a:solidFill>
                  <a:srgbClr val="747474"/>
                </a:solidFill>
                <a:latin typeface="+mn-lt"/>
              </a:rPr>
              <a:t>thresholding</a:t>
            </a:r>
            <a:r>
              <a:rPr lang="en-US" dirty="0">
                <a:solidFill>
                  <a:srgbClr val="747474"/>
                </a:solidFill>
                <a:latin typeface="+mn-lt"/>
              </a:rPr>
              <a:t>, maximizing the margin of signal that belongs outdoors and indoors.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Binary classification, based on high and low frequencies.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If the data belong to day or night is taken as follows: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Pattern Recognition in Sensor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lang="en-US" spc="-5" smtClean="0"/>
              <a:t>27</a:t>
            </a:fld>
            <a:endParaRPr lang="en-US" spc="-5" dirty="0"/>
          </a:p>
        </p:txBody>
      </p:sp>
      <p:grpSp>
        <p:nvGrpSpPr>
          <p:cNvPr id="11" name="Group 10"/>
          <p:cNvGrpSpPr/>
          <p:nvPr/>
        </p:nvGrpSpPr>
        <p:grpSpPr>
          <a:xfrm>
            <a:off x="498897" y="2590800"/>
            <a:ext cx="8146206" cy="1124334"/>
            <a:chOff x="107061" y="2636795"/>
            <a:chExt cx="8146206" cy="112433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7400" y="2858206"/>
              <a:ext cx="3670484" cy="723194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107061" y="3361490"/>
              <a:ext cx="2786725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Hour Angle(Sunrise/Sunset)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40381" y="2636795"/>
              <a:ext cx="2112886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Latitude of Observer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140381" y="3391797"/>
              <a:ext cx="1631665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Sun declination</a:t>
              </a:r>
            </a:p>
          </p:txBody>
        </p:sp>
        <p:cxnSp>
          <p:nvCxnSpPr>
            <p:cNvPr id="12" name="Straight Arrow Connector 11"/>
            <p:cNvCxnSpPr>
              <a:endCxn id="10" idx="1"/>
            </p:cNvCxnSpPr>
            <p:nvPr/>
          </p:nvCxnSpPr>
          <p:spPr>
            <a:xfrm>
              <a:off x="5486400" y="3219803"/>
              <a:ext cx="653981" cy="356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endCxn id="9" idx="1"/>
            </p:cNvCxnSpPr>
            <p:nvPr/>
          </p:nvCxnSpPr>
          <p:spPr>
            <a:xfrm flipV="1">
              <a:off x="4571456" y="2821461"/>
              <a:ext cx="1568925" cy="3983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2893786" y="3249328"/>
              <a:ext cx="34834" cy="3844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712" y="3721515"/>
            <a:ext cx="5956576" cy="266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52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7246"/>
            <a:ext cx="3581400" cy="338554"/>
          </a:xfrm>
        </p:spPr>
        <p:txBody>
          <a:bodyPr/>
          <a:lstStyle/>
          <a:p>
            <a:r>
              <a:rPr lang="en-US" sz="2200" b="1" dirty="0">
                <a:solidFill>
                  <a:schemeClr val="accent6"/>
                </a:solidFill>
                <a:latin typeface="+mj-lt"/>
              </a:rPr>
              <a:t>Stair Removal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730" y="1066801"/>
            <a:ext cx="8302624" cy="1077218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Features with high disturbances are rejected.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Mostly correspond either to vertical transitions (e.g. stairs or elevators) or to outliers(e.g. high wind velocities).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Pattern Recognition in Sensor Data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lang="en-US" spc="-5" smtClean="0"/>
              <a:t>28</a:t>
            </a:fld>
            <a:endParaRPr lang="en-US" spc="-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2525020"/>
            <a:ext cx="69723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283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7246"/>
            <a:ext cx="3581400" cy="338554"/>
          </a:xfrm>
        </p:spPr>
        <p:txBody>
          <a:bodyPr/>
          <a:lstStyle/>
          <a:p>
            <a:r>
              <a:rPr lang="en-US" sz="2200" b="1" dirty="0">
                <a:solidFill>
                  <a:schemeClr val="accent6"/>
                </a:solidFill>
                <a:latin typeface="+mj-lt"/>
              </a:rPr>
              <a:t>Altitude Estimation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50812"/>
            <a:ext cx="8364107" cy="615553"/>
          </a:xfrm>
        </p:spPr>
        <p:txBody>
          <a:bodyPr/>
          <a:lstStyle/>
          <a:p>
            <a:r>
              <a:rPr lang="en-US" dirty="0">
                <a:solidFill>
                  <a:srgbClr val="747474"/>
                </a:solidFill>
                <a:latin typeface="+mn-lt"/>
              </a:rPr>
              <a:t>The altitude is estimated by the formula induced from barometric formula as follows: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Pattern Recognition in Sensor Data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lang="en-US" spc="-5" smtClean="0"/>
              <a:t>29</a:t>
            </a:fld>
            <a:endParaRPr lang="en-US" spc="-5" dirty="0"/>
          </a:p>
        </p:txBody>
      </p:sp>
      <p:grpSp>
        <p:nvGrpSpPr>
          <p:cNvPr id="8" name="Group 7"/>
          <p:cNvGrpSpPr/>
          <p:nvPr/>
        </p:nvGrpSpPr>
        <p:grpSpPr>
          <a:xfrm>
            <a:off x="1396361" y="2272146"/>
            <a:ext cx="6351279" cy="3366654"/>
            <a:chOff x="1324659" y="2490855"/>
            <a:chExt cx="6351279" cy="336665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4659" y="4267200"/>
              <a:ext cx="6351279" cy="1590309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0200" y="2490855"/>
              <a:ext cx="5181600" cy="13130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851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300" y="3200400"/>
            <a:ext cx="3581400" cy="615553"/>
          </a:xfrm>
        </p:spPr>
        <p:txBody>
          <a:bodyPr/>
          <a:lstStyle/>
          <a:p>
            <a:pPr algn="ctr"/>
            <a:r>
              <a:rPr lang="en-US" sz="4000" b="1" u="sng" dirty="0">
                <a:solidFill>
                  <a:schemeClr val="accent6"/>
                </a:solidFill>
                <a:latin typeface="+mn-lt"/>
              </a:rPr>
              <a:t>Introduction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Pattern Recognition in Sensor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lang="en-US" spc="-5" smtClean="0"/>
              <a:t>3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956749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7246"/>
            <a:ext cx="3581400" cy="338554"/>
          </a:xfrm>
        </p:spPr>
        <p:txBody>
          <a:bodyPr/>
          <a:lstStyle/>
          <a:p>
            <a:r>
              <a:rPr lang="en-US" sz="2200" b="1" dirty="0">
                <a:solidFill>
                  <a:schemeClr val="accent6"/>
                </a:solidFill>
                <a:latin typeface="+mj-lt"/>
              </a:rPr>
              <a:t>Data Aggregation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01901"/>
            <a:ext cx="7623809" cy="3539430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Data needs to be aggregated.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Not all users visit each floor.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Grouped by a GPS radius, correspond to the same building.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More specific, altitudes estimated from multiple users via their unique users identifier (UUID) and shorted by their timestamp and fused together for the classification phase.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No need for sensor calibration, data collected by same device at the same location.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We assume that every entrance of a building is at the same altitude.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Pattern Recognition in Sensor Data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lang="en-US" spc="-5" smtClean="0"/>
              <a:t>30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524558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7246"/>
            <a:ext cx="6096000" cy="338554"/>
          </a:xfrm>
        </p:spPr>
        <p:txBody>
          <a:bodyPr/>
          <a:lstStyle/>
          <a:p>
            <a:r>
              <a:rPr lang="en-US" sz="2200" b="1" dirty="0">
                <a:solidFill>
                  <a:schemeClr val="accent6"/>
                </a:solidFill>
                <a:latin typeface="+mj-lt"/>
              </a:rPr>
              <a:t>Number of Floor Estimation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399" y="1066800"/>
            <a:ext cx="8275451" cy="4770537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The classifier K-Means is selected because of its popularity and its relatively low processing demand.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u="sng" dirty="0">
                <a:solidFill>
                  <a:srgbClr val="747474"/>
                </a:solidFill>
                <a:latin typeface="+mn-lt"/>
              </a:rPr>
              <a:t>Identification of k: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The elbow method is designed to help </a:t>
            </a:r>
            <a:br>
              <a:rPr lang="en-US" dirty="0">
                <a:solidFill>
                  <a:srgbClr val="747474"/>
                </a:solidFill>
                <a:latin typeface="+mn-lt"/>
              </a:rPr>
            </a:br>
            <a:r>
              <a:rPr lang="en-US" dirty="0">
                <a:solidFill>
                  <a:srgbClr val="747474"/>
                </a:solidFill>
                <a:latin typeface="+mn-lt"/>
              </a:rPr>
              <a:t>finding the appropriate number </a:t>
            </a:r>
            <a:br>
              <a:rPr lang="en-US" dirty="0">
                <a:solidFill>
                  <a:srgbClr val="747474"/>
                </a:solidFill>
                <a:latin typeface="+mn-lt"/>
              </a:rPr>
            </a:br>
            <a:r>
              <a:rPr lang="en-US" dirty="0">
                <a:solidFill>
                  <a:srgbClr val="747474"/>
                </a:solidFill>
                <a:latin typeface="+mn-lt"/>
              </a:rPr>
              <a:t>of clusters in a data set.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Plot the variance against </a:t>
            </a:r>
            <a:br>
              <a:rPr lang="en-US" dirty="0">
                <a:solidFill>
                  <a:srgbClr val="747474"/>
                </a:solidFill>
                <a:latin typeface="+mn-lt"/>
              </a:rPr>
            </a:br>
            <a:r>
              <a:rPr lang="en-US" dirty="0">
                <a:solidFill>
                  <a:srgbClr val="747474"/>
                </a:solidFill>
                <a:latin typeface="+mn-lt"/>
              </a:rPr>
              <a:t>the number of clusters.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The first clusters will add </a:t>
            </a:r>
            <a:br>
              <a:rPr lang="en-US" dirty="0">
                <a:solidFill>
                  <a:srgbClr val="747474"/>
                </a:solidFill>
                <a:latin typeface="+mn-lt"/>
              </a:rPr>
            </a:br>
            <a:r>
              <a:rPr lang="en-US" dirty="0">
                <a:solidFill>
                  <a:srgbClr val="747474"/>
                </a:solidFill>
                <a:latin typeface="+mn-lt"/>
              </a:rPr>
              <a:t>much information </a:t>
            </a:r>
            <a:br>
              <a:rPr lang="en-US" dirty="0">
                <a:solidFill>
                  <a:srgbClr val="747474"/>
                </a:solidFill>
                <a:latin typeface="+mn-lt"/>
              </a:rPr>
            </a:br>
            <a:r>
              <a:rPr lang="en-US" dirty="0">
                <a:solidFill>
                  <a:srgbClr val="747474"/>
                </a:solidFill>
                <a:latin typeface="+mn-lt"/>
              </a:rPr>
              <a:t>but at some point the marginal </a:t>
            </a:r>
            <a:br>
              <a:rPr lang="en-US" dirty="0">
                <a:solidFill>
                  <a:srgbClr val="747474"/>
                </a:solidFill>
                <a:latin typeface="+mn-lt"/>
              </a:rPr>
            </a:br>
            <a:r>
              <a:rPr lang="en-US" dirty="0">
                <a:solidFill>
                  <a:srgbClr val="747474"/>
                </a:solidFill>
                <a:latin typeface="+mn-lt"/>
              </a:rPr>
              <a:t>gain will drop, giving an angle to the graph.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The number of clusters is chosen at this point.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Pattern Recognition in Sensor Data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lang="en-US" spc="-5" smtClean="0"/>
              <a:t>31</a:t>
            </a:fld>
            <a:endParaRPr lang="en-US" spc="-5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667000"/>
            <a:ext cx="4617851" cy="239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835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7246"/>
            <a:ext cx="5905499" cy="338554"/>
          </a:xfrm>
        </p:spPr>
        <p:txBody>
          <a:bodyPr/>
          <a:lstStyle/>
          <a:p>
            <a:r>
              <a:rPr lang="en-US" sz="2200" b="1" dirty="0">
                <a:solidFill>
                  <a:schemeClr val="accent6"/>
                </a:solidFill>
                <a:latin typeface="+mj-lt"/>
              </a:rPr>
              <a:t>Number of Floor Estimation</a:t>
            </a:r>
            <a:endParaRPr lang="en-US" sz="2200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990600"/>
            <a:ext cx="8301355" cy="2000548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u="sng" dirty="0">
                <a:solidFill>
                  <a:srgbClr val="747474"/>
                </a:solidFill>
                <a:latin typeface="+mn-lt"/>
              </a:rPr>
              <a:t>The Center of Clusters: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K-mean is applied.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Inputs are the computed as vector of filtered pressure data and “k”.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Output is a vector with the assigned classes for every input point and the cluster centroids.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Pattern Recognition in Sensor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lang="en-US" spc="-5" smtClean="0"/>
              <a:t>32</a:t>
            </a:fld>
            <a:endParaRPr lang="en-US" spc="-5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316" y="2909573"/>
            <a:ext cx="4553369" cy="341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255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7246"/>
            <a:ext cx="4800600" cy="338554"/>
          </a:xfrm>
        </p:spPr>
        <p:txBody>
          <a:bodyPr/>
          <a:lstStyle/>
          <a:p>
            <a:r>
              <a:rPr lang="en-US" sz="2200" b="1" dirty="0">
                <a:solidFill>
                  <a:schemeClr val="accent6"/>
                </a:solidFill>
                <a:latin typeface="+mj-lt"/>
              </a:rPr>
              <a:t>CityGML Implementation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Pattern Recognition in Sensor Data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lang="en-US" spc="-5" smtClean="0"/>
              <a:t>33</a:t>
            </a:fld>
            <a:endParaRPr lang="en-US" spc="-5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230" y="942572"/>
            <a:ext cx="6923540" cy="5305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565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6859" y="3124200"/>
            <a:ext cx="3581400" cy="615553"/>
          </a:xfrm>
        </p:spPr>
        <p:txBody>
          <a:bodyPr/>
          <a:lstStyle/>
          <a:p>
            <a:pPr algn="ctr"/>
            <a:r>
              <a:rPr lang="en-US" sz="4000" b="1" u="sng" dirty="0">
                <a:solidFill>
                  <a:schemeClr val="accent6"/>
                </a:solidFill>
                <a:latin typeface="+mj-lt"/>
              </a:rPr>
              <a:t>Evaluation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Pattern Recognition in Sensor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lang="en-US" spc="-5" smtClean="0"/>
              <a:t>34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2178237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7246"/>
            <a:ext cx="3581400" cy="338554"/>
          </a:xfrm>
        </p:spPr>
        <p:txBody>
          <a:bodyPr/>
          <a:lstStyle/>
          <a:p>
            <a:r>
              <a:rPr lang="en-US" sz="2200" b="1" dirty="0">
                <a:solidFill>
                  <a:schemeClr val="accent6"/>
                </a:solidFill>
                <a:latin typeface="+mj-lt"/>
              </a:rPr>
              <a:t>Phone Poses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730" y="990600"/>
            <a:ext cx="8302624" cy="1077218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In every 600 unique pressure readings, the maximum vertical displacement does not go beyond 30 cm.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Hence assumed that the effect of these changes on data(pressure) is minor.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Pattern Recognition in Sensor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lang="en-US" spc="-5" smtClean="0"/>
              <a:t>35</a:t>
            </a:fld>
            <a:endParaRPr lang="en-US" spc="-5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79" y="2327893"/>
            <a:ext cx="7142842" cy="392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466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7246"/>
            <a:ext cx="3581400" cy="338554"/>
          </a:xfrm>
        </p:spPr>
        <p:txBody>
          <a:bodyPr/>
          <a:lstStyle/>
          <a:p>
            <a:r>
              <a:rPr lang="en-US" sz="2200" b="1" dirty="0">
                <a:solidFill>
                  <a:schemeClr val="accent6"/>
                </a:solidFill>
                <a:latin typeface="+mj-lt"/>
              </a:rPr>
              <a:t>Stair Removal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730" y="990601"/>
            <a:ext cx="8302624" cy="1231106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Walking Velocities = (1x, 1.5x, 2x)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Stairs = 10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Precision of 93.8%, recall 95.5% and F-Score 94.6%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Pattern Recognition in Sensor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lang="en-US" spc="-5" smtClean="0"/>
              <a:t>36</a:t>
            </a:fld>
            <a:endParaRPr lang="en-US" spc="-5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200400"/>
            <a:ext cx="5400810" cy="181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797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7246"/>
            <a:ext cx="3581400" cy="338554"/>
          </a:xfrm>
        </p:spPr>
        <p:txBody>
          <a:bodyPr/>
          <a:lstStyle/>
          <a:p>
            <a:r>
              <a:rPr lang="en-US" sz="2200" b="1" dirty="0">
                <a:solidFill>
                  <a:schemeClr val="accent6"/>
                </a:solidFill>
                <a:latin typeface="+mj-lt"/>
              </a:rPr>
              <a:t>Reference Pressure Area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934235"/>
            <a:ext cx="8297000" cy="2308324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Buildings Used = 3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Collected Data Sets Per Building = 4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Data Collection Times = Day and Night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The OITransition is identified successfully and the entrance can also be approximated within the values of latitude = 1.6 m and longitude = 5.5 m and can be seen in the figure below.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Pattern Recognition in Sensor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lang="en-US" spc="-5" smtClean="0"/>
              <a:t>37</a:t>
            </a:fld>
            <a:endParaRPr lang="en-US" spc="-5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428953"/>
            <a:ext cx="5924550" cy="287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538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7246"/>
            <a:ext cx="4366514" cy="338554"/>
          </a:xfrm>
        </p:spPr>
        <p:txBody>
          <a:bodyPr/>
          <a:lstStyle/>
          <a:p>
            <a:r>
              <a:rPr lang="en-US" sz="2200" b="1" dirty="0">
                <a:solidFill>
                  <a:schemeClr val="accent6"/>
                </a:solidFill>
                <a:latin typeface="+mj-lt"/>
              </a:rPr>
              <a:t>Number of Floor Estimation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730" y="990601"/>
            <a:ext cx="8302624" cy="1692771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b="1" u="sng" dirty="0">
                <a:solidFill>
                  <a:srgbClr val="747474"/>
                </a:solidFill>
                <a:latin typeface="+mn-lt"/>
              </a:rPr>
              <a:t>Scenario 1: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747474"/>
                </a:solidFill>
                <a:latin typeface="+mn-lt"/>
              </a:rPr>
              <a:t>Data Sets = 5(a, b, c, d, e), </a:t>
            </a:r>
            <a:r>
              <a:rPr lang="en-US" dirty="0">
                <a:solidFill>
                  <a:srgbClr val="747474"/>
                </a:solidFill>
                <a:latin typeface="+mn-lt"/>
              </a:rPr>
              <a:t>People = 5, Floors = 5, Days = 5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747474"/>
                </a:solidFill>
                <a:latin typeface="+mn-lt"/>
              </a:rPr>
              <a:t>Scenario 2:</a:t>
            </a:r>
            <a:r>
              <a:rPr lang="en-US" u="sng" dirty="0">
                <a:solidFill>
                  <a:srgbClr val="747474"/>
                </a:solidFill>
                <a:latin typeface="+mn-lt"/>
              </a:rPr>
              <a:t> 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Data Sets = 5(a, b, c, d, e), People = 5, Floors = 1, Days = 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Pattern Recognition in Sensor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lang="en-US" spc="-5" smtClean="0"/>
              <a:t>38</a:t>
            </a:fld>
            <a:endParaRPr lang="en-US" spc="-5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247" y="3072951"/>
            <a:ext cx="5437506" cy="281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63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7246"/>
            <a:ext cx="3581400" cy="338554"/>
          </a:xfrm>
        </p:spPr>
        <p:txBody>
          <a:bodyPr/>
          <a:lstStyle/>
          <a:p>
            <a:r>
              <a:rPr lang="en-US" sz="2200" b="1" dirty="0">
                <a:solidFill>
                  <a:schemeClr val="accent6"/>
                </a:solidFill>
                <a:latin typeface="+mj-lt"/>
              </a:rPr>
              <a:t>Altitude Estimation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Pattern Recognition in Sensor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lang="en-US" spc="-5" smtClean="0"/>
              <a:t>39</a:t>
            </a:fld>
            <a:endParaRPr lang="en-US" spc="-5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40" y="1773356"/>
            <a:ext cx="6573520" cy="331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416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20777" y="6324600"/>
            <a:ext cx="8493760" cy="0"/>
          </a:xfrm>
          <a:custGeom>
            <a:avLst/>
            <a:gdLst/>
            <a:ahLst/>
            <a:cxnLst/>
            <a:rect l="l" t="t" r="r" b="b"/>
            <a:pathLst>
              <a:path w="8493760">
                <a:moveTo>
                  <a:pt x="0" y="0"/>
                </a:moveTo>
                <a:lnTo>
                  <a:pt x="8493252" y="0"/>
                </a:lnTo>
              </a:path>
            </a:pathLst>
          </a:custGeom>
          <a:ln w="9906">
            <a:solidFill>
              <a:srgbClr val="999F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5650" y="683133"/>
            <a:ext cx="6477000" cy="9525"/>
          </a:xfrm>
          <a:custGeom>
            <a:avLst/>
            <a:gdLst/>
            <a:ahLst/>
            <a:cxnLst/>
            <a:rect l="l" t="t" r="r" b="b"/>
            <a:pathLst>
              <a:path w="6477000" h="9525">
                <a:moveTo>
                  <a:pt x="0" y="0"/>
                </a:moveTo>
                <a:lnTo>
                  <a:pt x="6477000" y="9143"/>
                </a:lnTo>
              </a:path>
            </a:pathLst>
          </a:custGeom>
          <a:ln w="9906">
            <a:solidFill>
              <a:srgbClr val="999F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21830" y="388620"/>
            <a:ext cx="1682496" cy="4511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04800" y="334422"/>
            <a:ext cx="541020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sz="2200" b="1" spc="-5" dirty="0">
                <a:solidFill>
                  <a:schemeClr val="accent6"/>
                </a:solidFill>
                <a:latin typeface="+mj-lt"/>
              </a:rPr>
              <a:t>Problem Statement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2133600" y="6460148"/>
            <a:ext cx="4152899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1425"/>
              </a:lnSpc>
            </a:pPr>
            <a:r>
              <a:rPr lang="en-US" dirty="0"/>
              <a:t>Pattern Recognition in Sensor Data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8546592" y="6530298"/>
            <a:ext cx="1358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sz="1200" spc="-5" dirty="0">
                <a:solidFill>
                  <a:srgbClr val="7E7E7E"/>
                </a:solidFill>
                <a:latin typeface="Arial"/>
                <a:cs typeface="Arial"/>
              </a:rPr>
              <a:t>4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lang="en-US" spc="-5" smtClean="0"/>
              <a:t>4</a:t>
            </a:fld>
            <a:endParaRPr lang="en-US" spc="-5" dirty="0"/>
          </a:p>
        </p:txBody>
      </p:sp>
      <p:grpSp>
        <p:nvGrpSpPr>
          <p:cNvPr id="15" name="Group 14"/>
          <p:cNvGrpSpPr/>
          <p:nvPr/>
        </p:nvGrpSpPr>
        <p:grpSpPr>
          <a:xfrm>
            <a:off x="379032" y="1345096"/>
            <a:ext cx="8385937" cy="4094275"/>
            <a:chOff x="457200" y="987892"/>
            <a:chExt cx="8385937" cy="4094275"/>
          </a:xfrm>
        </p:grpSpPr>
        <p:sp>
          <p:nvSpPr>
            <p:cNvPr id="7" name="object 7"/>
            <p:cNvSpPr txBox="1"/>
            <p:nvPr/>
          </p:nvSpPr>
          <p:spPr>
            <a:xfrm>
              <a:off x="457200" y="987892"/>
              <a:ext cx="7391400" cy="3860031"/>
            </a:xfrm>
            <a:prstGeom prst="rect">
              <a:avLst/>
            </a:prstGeom>
          </p:spPr>
          <p:txBody>
            <a:bodyPr vert="horz" wrap="square" lIns="0" tIns="165100" rIns="0" bIns="0" rtlCol="0">
              <a:spAutoFit/>
            </a:bodyPr>
            <a:lstStyle/>
            <a:p>
              <a:pPr marL="355600" indent="-342900">
                <a:spcBef>
                  <a:spcPts val="1200"/>
                </a:spcBef>
                <a:buFont typeface="Arial" panose="020B0604020202020204" pitchFamily="34" charset="0"/>
                <a:buChar char="•"/>
                <a:tabLst>
                  <a:tab pos="354965" algn="l"/>
                  <a:tab pos="355600" algn="l"/>
                </a:tabLst>
              </a:pPr>
              <a:r>
                <a:rPr lang="en-US" sz="2000" spc="-5" dirty="0">
                  <a:solidFill>
                    <a:srgbClr val="747474"/>
                  </a:solidFill>
                  <a:cs typeface="Arial"/>
                </a:rPr>
                <a:t>Work independently !</a:t>
              </a:r>
            </a:p>
            <a:p>
              <a:pPr marL="355600" indent="-342900">
                <a:spcBef>
                  <a:spcPts val="1200"/>
                </a:spcBef>
                <a:buFont typeface="Arial" panose="020B0604020202020204" pitchFamily="34" charset="0"/>
                <a:buChar char="•"/>
                <a:tabLst>
                  <a:tab pos="354965" algn="l"/>
                  <a:tab pos="355600" algn="l"/>
                </a:tabLst>
              </a:pPr>
              <a:r>
                <a:rPr lang="en-US" sz="2000" spc="-5" dirty="0">
                  <a:solidFill>
                    <a:srgbClr val="747474"/>
                  </a:solidFill>
                  <a:cs typeface="Arial"/>
                </a:rPr>
                <a:t>Centralized system defend on decisions </a:t>
              </a:r>
            </a:p>
            <a:p>
              <a:pPr marL="355600" indent="-342900">
                <a:spcBef>
                  <a:spcPts val="1200"/>
                </a:spcBef>
                <a:buFont typeface="Arial" panose="020B0604020202020204" pitchFamily="34" charset="0"/>
                <a:buChar char="•"/>
                <a:tabLst>
                  <a:tab pos="354965" algn="l"/>
                  <a:tab pos="355600" algn="l"/>
                </a:tabLst>
              </a:pPr>
              <a:endParaRPr lang="en-US" sz="2000" spc="-5" dirty="0">
                <a:solidFill>
                  <a:srgbClr val="747474"/>
                </a:solidFill>
                <a:cs typeface="Arial"/>
              </a:endParaRPr>
            </a:p>
            <a:p>
              <a:pPr marL="355600" indent="-342900">
                <a:spcBef>
                  <a:spcPts val="1200"/>
                </a:spcBef>
                <a:buFont typeface="Arial" panose="020B0604020202020204" pitchFamily="34" charset="0"/>
                <a:buChar char="•"/>
                <a:tabLst>
                  <a:tab pos="354965" algn="l"/>
                  <a:tab pos="355600" algn="l"/>
                </a:tabLst>
              </a:pPr>
              <a:r>
                <a:rPr lang="en-US" sz="2000" spc="-5" dirty="0">
                  <a:solidFill>
                    <a:srgbClr val="747474"/>
                  </a:solidFill>
                  <a:cs typeface="Arial"/>
                </a:rPr>
                <a:t>Vertical Mapping the traditional way</a:t>
              </a:r>
            </a:p>
            <a:p>
              <a:pPr marL="355600" indent="-342900">
                <a:spcBef>
                  <a:spcPts val="1200"/>
                </a:spcBef>
                <a:buFont typeface="Arial" panose="020B0604020202020204" pitchFamily="34" charset="0"/>
                <a:buChar char="•"/>
                <a:tabLst>
                  <a:tab pos="354965" algn="l"/>
                  <a:tab pos="355600" algn="l"/>
                </a:tabLst>
              </a:pPr>
              <a:r>
                <a:rPr lang="en-US" sz="2000" spc="-5" dirty="0">
                  <a:solidFill>
                    <a:srgbClr val="747474"/>
                  </a:solidFill>
                  <a:cs typeface="Arial"/>
                </a:rPr>
                <a:t>Properties of Vertical Maps </a:t>
              </a:r>
              <a:br>
                <a:rPr lang="en-US" sz="2000" spc="-5" dirty="0">
                  <a:solidFill>
                    <a:srgbClr val="747474"/>
                  </a:solidFill>
                  <a:cs typeface="Arial"/>
                </a:rPr>
              </a:br>
              <a:r>
                <a:rPr lang="en-US" sz="2000" spc="-5" dirty="0">
                  <a:solidFill>
                    <a:srgbClr val="747474"/>
                  </a:solidFill>
                  <a:cs typeface="Arial"/>
                </a:rPr>
                <a:t>( number of floors, height of each floor )</a:t>
              </a:r>
            </a:p>
            <a:p>
              <a:pPr marL="355600" indent="-342900">
                <a:spcBef>
                  <a:spcPts val="1200"/>
                </a:spcBef>
                <a:buFont typeface="Arial" panose="020B0604020202020204" pitchFamily="34" charset="0"/>
                <a:buChar char="•"/>
                <a:tabLst>
                  <a:tab pos="354965" algn="l"/>
                  <a:tab pos="355600" algn="l"/>
                </a:tabLst>
              </a:pPr>
              <a:r>
                <a:rPr lang="en-US" sz="2000" spc="-5" dirty="0">
                  <a:solidFill>
                    <a:srgbClr val="747474"/>
                  </a:solidFill>
                  <a:cs typeface="Arial"/>
                </a:rPr>
                <a:t>Techniques of vertical mapping </a:t>
              </a:r>
              <a:br>
                <a:rPr lang="en-US" sz="2000" spc="-5" dirty="0">
                  <a:solidFill>
                    <a:srgbClr val="747474"/>
                  </a:solidFill>
                  <a:cs typeface="Arial"/>
                </a:rPr>
              </a:br>
              <a:r>
                <a:rPr lang="en-US" sz="2000" spc="-5" dirty="0">
                  <a:solidFill>
                    <a:srgbClr val="747474"/>
                  </a:solidFill>
                  <a:cs typeface="Arial"/>
                </a:rPr>
                <a:t>( infrastructure dependent/independent)</a:t>
              </a:r>
            </a:p>
            <a:p>
              <a:pPr marL="355600" indent="-342900">
                <a:spcBef>
                  <a:spcPts val="1200"/>
                </a:spcBef>
                <a:buFont typeface="Arial" panose="020B0604020202020204" pitchFamily="34" charset="0"/>
                <a:buChar char="•"/>
                <a:tabLst>
                  <a:tab pos="354965" algn="l"/>
                  <a:tab pos="355600" algn="l"/>
                </a:tabLst>
              </a:pPr>
              <a:r>
                <a:rPr lang="en-US" sz="2000" spc="-5" dirty="0">
                  <a:solidFill>
                    <a:srgbClr val="747474"/>
                  </a:solidFill>
                  <a:cs typeface="Arial"/>
                </a:rPr>
                <a:t>Dynamic vertical indoor mapping</a:t>
              </a:r>
            </a:p>
          </p:txBody>
        </p:sp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061425"/>
              <a:ext cx="2747137" cy="402074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7246"/>
            <a:ext cx="3581400" cy="338554"/>
          </a:xfrm>
        </p:spPr>
        <p:txBody>
          <a:bodyPr/>
          <a:lstStyle/>
          <a:p>
            <a:r>
              <a:rPr lang="en-US" sz="2200" b="1" dirty="0">
                <a:solidFill>
                  <a:schemeClr val="accent6"/>
                </a:solidFill>
                <a:latin typeface="+mj-lt"/>
              </a:rPr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729" y="1066800"/>
            <a:ext cx="8082279" cy="3847207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Dynamic mapping of the vertical characteristics of a building.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Managed uncertain sensor data, collected via crowdsourcing.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Estimated the altitude of each of these collected data sets via the barometric formula.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Extraction of reference pressure during the outdoor-to-indoor-transition of the user inside a building, which is identified through sensor fusion.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Faced an unsupervised classification problem, where the number of floors as well as the altitude of each floor are unknown.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Proposed a way to map those characteristics while enhancing the standards of the CityGML.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Pattern Recognition in Sensor Data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lang="en-US" spc="-5" smtClean="0"/>
              <a:t>40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0973141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7246"/>
            <a:ext cx="3581400" cy="338554"/>
          </a:xfrm>
        </p:spPr>
        <p:txBody>
          <a:bodyPr/>
          <a:lstStyle/>
          <a:p>
            <a:r>
              <a:rPr lang="en-US" sz="2200" b="1" dirty="0">
                <a:solidFill>
                  <a:schemeClr val="accent6"/>
                </a:solidFill>
                <a:latin typeface="+mj-lt"/>
              </a:rPr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9228" y="843201"/>
            <a:ext cx="8479971" cy="578619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 b="1" dirty="0">
                <a:solidFill>
                  <a:schemeClr val="accent6"/>
                </a:solidFill>
              </a:rPr>
              <a:t>[1]</a:t>
            </a:r>
            <a:r>
              <a:rPr lang="fi-FI" sz="1400" b="1" dirty="0"/>
              <a:t> </a:t>
            </a:r>
            <a:r>
              <a:rPr lang="fi-FI" sz="1400" dirty="0">
                <a:solidFill>
                  <a:srgbClr val="747474"/>
                </a:solidFill>
              </a:rPr>
              <a:t>G. Liu, M. Iwai, Y. Tobe, D. Matekenya, K. M. A. Hossain, M. Ito, </a:t>
            </a:r>
            <a:r>
              <a:rPr lang="en-US" sz="1400" dirty="0">
                <a:solidFill>
                  <a:srgbClr val="747474"/>
                </a:solidFill>
              </a:rPr>
              <a:t>and K. </a:t>
            </a:r>
            <a:r>
              <a:rPr lang="en-US" sz="1400" dirty="0" err="1">
                <a:solidFill>
                  <a:srgbClr val="747474"/>
                </a:solidFill>
              </a:rPr>
              <a:t>Sezaki</a:t>
            </a:r>
            <a:r>
              <a:rPr lang="en-US" sz="1400" dirty="0">
                <a:solidFill>
                  <a:srgbClr val="747474"/>
                </a:solidFill>
              </a:rPr>
              <a:t>, “Beyond horizontal location context: measuring elevation using smartphone’s barometer,” in Proceedings of the 2014 ACM International Joint Conference on Pervasive and Ubiquitous Computing: Adjunct Publication, pp. 459–468, ACM, 2014.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/>
                </a:solidFill>
              </a:rPr>
              <a:t>[2]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747474"/>
                </a:solidFill>
              </a:rPr>
              <a:t>B. Li, B. Harvey, and T. Gallagher, “Using barometers to determine the height for indoor positioning,” in International Conference on Indoor Positioning and Indoor Navigation, pp. 1–7, Oct 2013.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/>
                </a:solidFill>
              </a:rPr>
              <a:t>[3]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747474"/>
                </a:solidFill>
              </a:rPr>
              <a:t>H. Xia, X. Wang, Y. </a:t>
            </a:r>
            <a:r>
              <a:rPr lang="en-US" sz="1400" dirty="0" err="1">
                <a:solidFill>
                  <a:srgbClr val="747474"/>
                </a:solidFill>
              </a:rPr>
              <a:t>Qiao</a:t>
            </a:r>
            <a:r>
              <a:rPr lang="en-US" sz="1400" dirty="0">
                <a:solidFill>
                  <a:srgbClr val="747474"/>
                </a:solidFill>
              </a:rPr>
              <a:t>, J. Jian, and Y. Chang, “Using multiple barometers to detect the floor location of smart phones with </a:t>
            </a:r>
            <a:r>
              <a:rPr lang="en-US" sz="1400" dirty="0" err="1">
                <a:solidFill>
                  <a:srgbClr val="747474"/>
                </a:solidFill>
              </a:rPr>
              <a:t>builtin</a:t>
            </a:r>
            <a:r>
              <a:rPr lang="en-US" sz="1400" dirty="0">
                <a:solidFill>
                  <a:srgbClr val="747474"/>
                </a:solidFill>
              </a:rPr>
              <a:t> barometric sensors for indoor positioning,” Sensors, vol. 15, no. 4, pp. 7857–7877, 2015.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/>
                </a:solidFill>
              </a:rPr>
              <a:t>[4]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747474"/>
                </a:solidFill>
              </a:rPr>
              <a:t>D. J. </a:t>
            </a:r>
            <a:r>
              <a:rPr lang="en-US" sz="1400" dirty="0" err="1">
                <a:solidFill>
                  <a:srgbClr val="747474"/>
                </a:solidFill>
              </a:rPr>
              <a:t>Ketchen</a:t>
            </a:r>
            <a:r>
              <a:rPr lang="en-US" sz="1400" dirty="0">
                <a:solidFill>
                  <a:srgbClr val="747474"/>
                </a:solidFill>
              </a:rPr>
              <a:t> Jr and C. L. Shook, “The application of cluster analysis in strategic management research: an analysis and critique,” Strategic management journal, pp. 441–458, 1996.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/>
                </a:solidFill>
              </a:rPr>
              <a:t>[5]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747474"/>
                </a:solidFill>
              </a:rPr>
              <a:t>R. </a:t>
            </a:r>
            <a:r>
              <a:rPr lang="en-US" sz="1400" dirty="0" err="1">
                <a:solidFill>
                  <a:srgbClr val="747474"/>
                </a:solidFill>
              </a:rPr>
              <a:t>Boeters</a:t>
            </a:r>
            <a:r>
              <a:rPr lang="en-US" sz="1400" dirty="0">
                <a:solidFill>
                  <a:srgbClr val="747474"/>
                </a:solidFill>
              </a:rPr>
              <a:t>, K. A. </a:t>
            </a:r>
            <a:r>
              <a:rPr lang="en-US" sz="1400" dirty="0" err="1">
                <a:solidFill>
                  <a:srgbClr val="747474"/>
                </a:solidFill>
              </a:rPr>
              <a:t>Ohori</a:t>
            </a:r>
            <a:r>
              <a:rPr lang="en-US" sz="1400" dirty="0">
                <a:solidFill>
                  <a:srgbClr val="747474"/>
                </a:solidFill>
              </a:rPr>
              <a:t>, F. </a:t>
            </a:r>
            <a:r>
              <a:rPr lang="en-US" sz="1400" dirty="0" err="1">
                <a:solidFill>
                  <a:srgbClr val="747474"/>
                </a:solidFill>
              </a:rPr>
              <a:t>Biljecki</a:t>
            </a:r>
            <a:r>
              <a:rPr lang="en-US" sz="1400" dirty="0">
                <a:solidFill>
                  <a:srgbClr val="747474"/>
                </a:solidFill>
              </a:rPr>
              <a:t>, and S. </a:t>
            </a:r>
            <a:r>
              <a:rPr lang="en-US" sz="1400" dirty="0" err="1">
                <a:solidFill>
                  <a:srgbClr val="747474"/>
                </a:solidFill>
              </a:rPr>
              <a:t>Zlatanova</a:t>
            </a:r>
            <a:r>
              <a:rPr lang="en-US" sz="1400" dirty="0">
                <a:solidFill>
                  <a:srgbClr val="747474"/>
                </a:solidFill>
              </a:rPr>
              <a:t>, “Automatically enhancing </a:t>
            </a:r>
            <a:r>
              <a:rPr lang="en-US" sz="1400" dirty="0" err="1">
                <a:solidFill>
                  <a:srgbClr val="747474"/>
                </a:solidFill>
              </a:rPr>
              <a:t>citygml</a:t>
            </a:r>
            <a:r>
              <a:rPr lang="en-US" sz="1400" dirty="0">
                <a:solidFill>
                  <a:srgbClr val="747474"/>
                </a:solidFill>
              </a:rPr>
              <a:t> lod2 models with a corresponding indoor geometry,” International Journal of Geographical Information Science, vol. 29, no. 12, pp. 2248–2268, 2015.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/>
                </a:solidFill>
              </a:rPr>
              <a:t>[6]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747474"/>
                </a:solidFill>
              </a:rPr>
              <a:t>S. Kaiser and C. Lang, “Detecting elevators and escalators in 3d pedestrian indoor navigation,” in 2016 International Conference on Indoor Positioning and Indoor Navigation (IPIN), pp. 1–6, Oct 2016.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/>
                </a:solidFill>
              </a:rPr>
              <a:t>[7]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747474"/>
                </a:solidFill>
              </a:rPr>
              <a:t>C. </a:t>
            </a:r>
            <a:r>
              <a:rPr lang="en-US" sz="1400" dirty="0" err="1">
                <a:solidFill>
                  <a:srgbClr val="747474"/>
                </a:solidFill>
              </a:rPr>
              <a:t>Bollmeyer</a:t>
            </a:r>
            <a:r>
              <a:rPr lang="en-US" sz="1400" dirty="0">
                <a:solidFill>
                  <a:srgbClr val="747474"/>
                </a:solidFill>
              </a:rPr>
              <a:t>, T. </a:t>
            </a:r>
            <a:r>
              <a:rPr lang="en-US" sz="1400" dirty="0" err="1">
                <a:solidFill>
                  <a:srgbClr val="747474"/>
                </a:solidFill>
              </a:rPr>
              <a:t>Esemann</a:t>
            </a:r>
            <a:r>
              <a:rPr lang="en-US" sz="1400" dirty="0">
                <a:solidFill>
                  <a:srgbClr val="747474"/>
                </a:solidFill>
              </a:rPr>
              <a:t>, H. </a:t>
            </a:r>
            <a:r>
              <a:rPr lang="en-US" sz="1400" dirty="0" err="1">
                <a:solidFill>
                  <a:srgbClr val="747474"/>
                </a:solidFill>
              </a:rPr>
              <a:t>Gehring</a:t>
            </a:r>
            <a:r>
              <a:rPr lang="en-US" sz="1400" dirty="0">
                <a:solidFill>
                  <a:srgbClr val="747474"/>
                </a:solidFill>
              </a:rPr>
              <a:t>, and H. </a:t>
            </a:r>
            <a:r>
              <a:rPr lang="en-US" sz="1400" dirty="0" err="1">
                <a:solidFill>
                  <a:srgbClr val="747474"/>
                </a:solidFill>
              </a:rPr>
              <a:t>Hellbr¨uck</a:t>
            </a:r>
            <a:r>
              <a:rPr lang="en-US" sz="1400" dirty="0">
                <a:solidFill>
                  <a:srgbClr val="747474"/>
                </a:solidFill>
              </a:rPr>
              <a:t>, “Precise indoor altitude estimation based on differential barometric sensing for wireless medical applications,” in Body Sensor Networks (BSN), 2013 IEEE International Conference on, pp. 1–6, IEEE, 2013.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/>
                </a:solidFill>
              </a:rPr>
              <a:t>[8]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747474"/>
                </a:solidFill>
              </a:rPr>
              <a:t>A. </a:t>
            </a:r>
            <a:r>
              <a:rPr lang="en-US" sz="1400" dirty="0" err="1">
                <a:solidFill>
                  <a:srgbClr val="747474"/>
                </a:solidFill>
              </a:rPr>
              <a:t>Savitzky</a:t>
            </a:r>
            <a:r>
              <a:rPr lang="en-US" sz="1400" dirty="0">
                <a:solidFill>
                  <a:srgbClr val="747474"/>
                </a:solidFill>
              </a:rPr>
              <a:t> and M. J. E. </a:t>
            </a:r>
            <a:r>
              <a:rPr lang="en-US" sz="1400" dirty="0" err="1">
                <a:solidFill>
                  <a:srgbClr val="747474"/>
                </a:solidFill>
              </a:rPr>
              <a:t>Golay</a:t>
            </a:r>
            <a:r>
              <a:rPr lang="en-US" sz="1400" dirty="0">
                <a:solidFill>
                  <a:srgbClr val="747474"/>
                </a:solidFill>
              </a:rPr>
              <a:t>, “Smoothing and differentiation of data by simplified least squares procedures.,” Analytical Chemistry, vol. 36, no. 8, pp. 1627–1639, 1964.</a:t>
            </a:r>
            <a:endParaRPr lang="en-US" sz="1400" b="1" dirty="0">
              <a:solidFill>
                <a:srgbClr val="747474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/>
                </a:solidFill>
              </a:rPr>
              <a:t>[9]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747474"/>
                </a:solidFill>
              </a:rPr>
              <a:t>T. H. Kolbe, G. </a:t>
            </a:r>
            <a:r>
              <a:rPr lang="en-US" sz="1400" dirty="0" err="1">
                <a:solidFill>
                  <a:srgbClr val="747474"/>
                </a:solidFill>
              </a:rPr>
              <a:t>Gr¨oger</a:t>
            </a:r>
            <a:r>
              <a:rPr lang="en-US" sz="1400" dirty="0">
                <a:solidFill>
                  <a:srgbClr val="747474"/>
                </a:solidFill>
              </a:rPr>
              <a:t>, and L. </a:t>
            </a:r>
            <a:r>
              <a:rPr lang="en-US" sz="1400" dirty="0" err="1">
                <a:solidFill>
                  <a:srgbClr val="747474"/>
                </a:solidFill>
              </a:rPr>
              <a:t>Pl¨umer</a:t>
            </a:r>
            <a:r>
              <a:rPr lang="en-US" sz="1400" dirty="0">
                <a:solidFill>
                  <a:srgbClr val="747474"/>
                </a:solidFill>
              </a:rPr>
              <a:t>, CityGML: Interoperable Access to 3D City Models, pp. 883–899. Berlin, Heidelberg: Springer Berlin Heidelberg, 2005.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/>
                </a:solidFill>
              </a:rPr>
              <a:t>[10]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747474"/>
                </a:solidFill>
              </a:rPr>
              <a:t>“3d City Database: citygml4j.” </a:t>
            </a:r>
            <a:r>
              <a:rPr lang="en-US" sz="1400" dirty="0">
                <a:solidFill>
                  <a:srgbClr val="747474"/>
                </a:solidFill>
                <a:hlinkClick r:id="rId2"/>
              </a:rPr>
              <a:t>http://www.3dcitydb.org/3dcitydb/citygml4j/</a:t>
            </a:r>
            <a:r>
              <a:rPr lang="en-US" sz="1400" dirty="0">
                <a:solidFill>
                  <a:srgbClr val="747474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accent6"/>
                </a:solidFill>
              </a:rPr>
              <a:t>[11]</a:t>
            </a:r>
            <a:r>
              <a:rPr lang="en-US" sz="1400" dirty="0"/>
              <a:t> </a:t>
            </a:r>
            <a:r>
              <a:rPr lang="pt-BR" sz="1400" dirty="0">
                <a:solidFill>
                  <a:srgbClr val="747474"/>
                </a:solidFill>
              </a:rPr>
              <a:t>P. G., “RecordData.” https://play.google.com/store/apps/details?id=com/</a:t>
            </a:r>
            <a:r>
              <a:rPr lang="en-US" sz="1400" dirty="0" err="1">
                <a:solidFill>
                  <a:srgbClr val="747474"/>
                </a:solidFill>
              </a:rPr>
              <a:t>recordData.basic&amp;hl</a:t>
            </a:r>
            <a:r>
              <a:rPr lang="en-US" sz="1400" dirty="0">
                <a:solidFill>
                  <a:srgbClr val="747474"/>
                </a:solidFill>
              </a:rPr>
              <a:t>=</a:t>
            </a:r>
            <a:r>
              <a:rPr lang="en-US" sz="1400" dirty="0" err="1">
                <a:solidFill>
                  <a:srgbClr val="747474"/>
                </a:solidFill>
              </a:rPr>
              <a:t>en</a:t>
            </a:r>
            <a:r>
              <a:rPr lang="en-US" sz="1400" dirty="0">
                <a:solidFill>
                  <a:srgbClr val="747474"/>
                </a:solidFill>
              </a:rPr>
              <a:t>, Jan. 2017.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Pattern Recognition in Sensor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lang="en-US" spc="-5" smtClean="0"/>
              <a:t>41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13085443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7246"/>
            <a:ext cx="3581400" cy="338554"/>
          </a:xfrm>
        </p:spPr>
        <p:txBody>
          <a:bodyPr/>
          <a:lstStyle/>
          <a:p>
            <a:r>
              <a:rPr lang="en-US" sz="2200" b="1" dirty="0">
                <a:solidFill>
                  <a:schemeClr val="accent6"/>
                </a:solidFill>
              </a:rPr>
              <a:t>Thank You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800" y="2971800"/>
            <a:ext cx="4572000" cy="615553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accent6"/>
                </a:solidFill>
                <a:latin typeface="+mj-lt"/>
              </a:rPr>
              <a:t>Questions Please… !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Pattern Recognition in Sensor Data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lang="en-US" spc="-5" smtClean="0"/>
              <a:t>42</a:t>
            </a:fld>
            <a:endParaRPr lang="en-US" spc="-5" dirty="0"/>
          </a:p>
        </p:txBody>
      </p:sp>
    </p:spTree>
    <p:extLst>
      <p:ext uri="{BB962C8B-B14F-4D97-AF65-F5344CB8AC3E}">
        <p14:creationId xmlns:p14="http://schemas.microsoft.com/office/powerpoint/2010/main" val="230942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9720" y="347246"/>
            <a:ext cx="3888485" cy="338554"/>
          </a:xfrm>
        </p:spPr>
        <p:txBody>
          <a:bodyPr/>
          <a:lstStyle/>
          <a:p>
            <a:r>
              <a:rPr lang="en-US" sz="2200" b="1" dirty="0">
                <a:solidFill>
                  <a:schemeClr val="accent6"/>
                </a:solidFill>
                <a:latin typeface="+mj-lt"/>
              </a:rPr>
              <a:t>Problem 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Pattern Recognition in Sensor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lang="en-US" spc="-5" smtClean="0"/>
              <a:t>5</a:t>
            </a:fld>
            <a:endParaRPr lang="en-US" spc="-5" dirty="0"/>
          </a:p>
        </p:txBody>
      </p:sp>
      <p:pic>
        <p:nvPicPr>
          <p:cNvPr id="1026" name="Picture 2" descr="Image result for flock of birds">
            <a:extLst>
              <a:ext uri="{FF2B5EF4-FFF2-40B4-BE49-F238E27FC236}">
                <a16:creationId xmlns:a16="http://schemas.microsoft.com/office/drawing/2014/main" id="{97321FA1-9C40-4935-AB1C-928497EF1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154" y="2133600"/>
            <a:ext cx="6480809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71D44F6-E2AD-476F-A3E2-3591F09D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728" y="914400"/>
            <a:ext cx="8302625" cy="1231106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Get Idea from Nature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Example : Swam birds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74747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484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728" y="838200"/>
            <a:ext cx="8302625" cy="2616101"/>
          </a:xfrm>
        </p:spPr>
        <p:txBody>
          <a:bodyPr/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How it works?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How they organized with different structure ?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What are the parameters they use to organized themselves?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This system will remain decentralized?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747474"/>
                </a:solidFill>
                <a:latin typeface="+mn-lt"/>
              </a:rPr>
              <a:t>How to achieve goals like higher robustness, higher efficiency?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747474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Pattern Recognition in Sensor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lang="en-US" spc="-5" smtClean="0"/>
              <a:t>6</a:t>
            </a:fld>
            <a:endParaRPr lang="en-US" spc="-5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45028" y="317755"/>
            <a:ext cx="3581400" cy="338554"/>
          </a:xfrm>
        </p:spPr>
        <p:txBody>
          <a:bodyPr/>
          <a:lstStyle/>
          <a:p>
            <a:r>
              <a:rPr lang="en-US" sz="2200" b="1" dirty="0">
                <a:solidFill>
                  <a:schemeClr val="accent6"/>
                </a:solidFill>
                <a:latin typeface="+mj-lt"/>
              </a:rPr>
              <a:t>Questions :</a:t>
            </a:r>
          </a:p>
        </p:txBody>
      </p:sp>
      <p:pic>
        <p:nvPicPr>
          <p:cNvPr id="3076" name="Picture 4" descr="Image result for questions">
            <a:extLst>
              <a:ext uri="{FF2B5EF4-FFF2-40B4-BE49-F238E27FC236}">
                <a16:creationId xmlns:a16="http://schemas.microsoft.com/office/drawing/2014/main" id="{63603034-0CF3-44AB-B113-E6B211CC5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338008"/>
            <a:ext cx="419100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238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47246"/>
            <a:ext cx="3581400" cy="338554"/>
          </a:xfrm>
        </p:spPr>
        <p:txBody>
          <a:bodyPr/>
          <a:lstStyle/>
          <a:p>
            <a:r>
              <a:rPr lang="en-US" sz="2200" b="1" dirty="0">
                <a:solidFill>
                  <a:schemeClr val="accent6"/>
                </a:solidFill>
                <a:latin typeface="+mj-lt"/>
              </a:rPr>
              <a:t>PREREQUISITE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Pattern Recognition in Sensor Data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lang="en-US" spc="-5" smtClean="0"/>
              <a:t>7</a:t>
            </a:fld>
            <a:endParaRPr lang="en-US" spc="-5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04800" y="987622"/>
            <a:ext cx="7391400" cy="1231106"/>
          </a:xfrm>
        </p:spPr>
        <p:txBody>
          <a:bodyPr/>
          <a:lstStyle/>
          <a:p>
            <a:r>
              <a:rPr lang="en-US" dirty="0">
                <a:latin typeface="+mn-lt"/>
              </a:rPr>
              <a:t>The basic idea of self-</a:t>
            </a:r>
            <a:r>
              <a:rPr lang="en-US" dirty="0" err="1">
                <a:latin typeface="+mn-lt"/>
              </a:rPr>
              <a:t>organisation</a:t>
            </a:r>
            <a:r>
              <a:rPr lang="en-US" dirty="0">
                <a:latin typeface="+mn-lt"/>
              </a:rPr>
              <a:t> is </a:t>
            </a:r>
            <a:r>
              <a:rPr lang="en-US" dirty="0">
                <a:solidFill>
                  <a:schemeClr val="accent6"/>
                </a:solidFill>
                <a:latin typeface="+mn-lt"/>
              </a:rPr>
              <a:t>to arrange structure at</a:t>
            </a:r>
          </a:p>
          <a:p>
            <a:r>
              <a:rPr lang="en-US" dirty="0">
                <a:solidFill>
                  <a:schemeClr val="accent6"/>
                </a:solidFill>
                <a:latin typeface="+mn-lt"/>
              </a:rPr>
              <a:t>runtime</a:t>
            </a:r>
            <a:r>
              <a:rPr lang="en-US" dirty="0">
                <a:latin typeface="+mn-lt"/>
              </a:rPr>
              <a:t> where </a:t>
            </a:r>
            <a:r>
              <a:rPr lang="en-US" dirty="0">
                <a:solidFill>
                  <a:schemeClr val="accent6"/>
                </a:solidFill>
                <a:latin typeface="+mn-lt"/>
              </a:rPr>
              <a:t>agents communicate </a:t>
            </a:r>
            <a:r>
              <a:rPr lang="en-US" dirty="0">
                <a:latin typeface="+mn-lt"/>
              </a:rPr>
              <a:t>with each other and take</a:t>
            </a:r>
          </a:p>
          <a:p>
            <a:r>
              <a:rPr lang="en-US" dirty="0">
                <a:latin typeface="+mn-lt"/>
              </a:rPr>
              <a:t>distributive decision to rearrange themselves </a:t>
            </a:r>
            <a:r>
              <a:rPr lang="en-US" dirty="0">
                <a:solidFill>
                  <a:schemeClr val="accent6"/>
                </a:solidFill>
                <a:latin typeface="+mn-lt"/>
              </a:rPr>
              <a:t>via exchanging</a:t>
            </a:r>
          </a:p>
          <a:p>
            <a:r>
              <a:rPr lang="en-US" dirty="0">
                <a:solidFill>
                  <a:schemeClr val="accent6"/>
                </a:solidFill>
                <a:latin typeface="+mn-lt"/>
              </a:rPr>
              <a:t>information of attributes</a:t>
            </a:r>
            <a:r>
              <a:rPr lang="en-US" dirty="0">
                <a:latin typeface="+mn-lt"/>
              </a:rPr>
              <a:t>.</a:t>
            </a:r>
            <a:endParaRPr lang="en-US" dirty="0">
              <a:solidFill>
                <a:srgbClr val="747474"/>
              </a:solidFill>
              <a:latin typeface="+mn-lt"/>
            </a:endParaRPr>
          </a:p>
        </p:txBody>
      </p:sp>
      <p:pic>
        <p:nvPicPr>
          <p:cNvPr id="2050" name="Picture 2" descr="Image result for prerequisite">
            <a:extLst>
              <a:ext uri="{FF2B5EF4-FFF2-40B4-BE49-F238E27FC236}">
                <a16:creationId xmlns:a16="http://schemas.microsoft.com/office/drawing/2014/main" id="{51C232FC-4991-4441-8013-C6E305D78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285999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3193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85256"/>
            <a:ext cx="7772400" cy="400544"/>
          </a:xfrm>
        </p:spPr>
        <p:txBody>
          <a:bodyPr/>
          <a:lstStyle/>
          <a:p>
            <a:r>
              <a:rPr lang="en-US" sz="2200" b="1" dirty="0">
                <a:solidFill>
                  <a:schemeClr val="accent6"/>
                </a:solidFill>
                <a:latin typeface="+mj-lt"/>
              </a:rPr>
              <a:t>Again Problems</a:t>
            </a:r>
            <a:endParaRPr lang="en-US" sz="2200" dirty="0"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D6DBB-E326-4E8D-9796-34A4CC0EB15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33400" y="1202013"/>
            <a:ext cx="6400800" cy="92333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much a system should be self organized?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to measure the system is self organized?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Pattern Recognition in Sensor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lang="en-US" spc="-5" smtClean="0"/>
              <a:t>8</a:t>
            </a:fld>
            <a:endParaRPr lang="en-US" spc="-5" dirty="0"/>
          </a:p>
        </p:txBody>
      </p:sp>
      <p:pic>
        <p:nvPicPr>
          <p:cNvPr id="4098" name="Picture 2" descr="Image result for questions">
            <a:extLst>
              <a:ext uri="{FF2B5EF4-FFF2-40B4-BE49-F238E27FC236}">
                <a16:creationId xmlns:a16="http://schemas.microsoft.com/office/drawing/2014/main" id="{45017D68-D86E-4847-A342-41C811092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181" y="2514600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29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3703"/>
            <a:ext cx="3581400" cy="338554"/>
          </a:xfrm>
        </p:spPr>
        <p:txBody>
          <a:bodyPr/>
          <a:lstStyle/>
          <a:p>
            <a:r>
              <a:rPr lang="en-US" sz="2200" b="1" dirty="0">
                <a:solidFill>
                  <a:schemeClr val="accent6"/>
                </a:solidFill>
                <a:latin typeface="+mj-lt"/>
              </a:rPr>
              <a:t>Self-</a:t>
            </a:r>
            <a:r>
              <a:rPr lang="en-US" sz="2200" b="1" dirty="0" err="1">
                <a:solidFill>
                  <a:schemeClr val="accent6"/>
                </a:solidFill>
                <a:latin typeface="+mj-lt"/>
              </a:rPr>
              <a:t>Organisation</a:t>
            </a:r>
            <a:endParaRPr lang="en-US" sz="2200" dirty="0">
              <a:latin typeface="+mj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1425"/>
              </a:lnSpc>
            </a:pPr>
            <a:r>
              <a:rPr lang="en-US"/>
              <a:t>Pattern Recognition in Sensor Data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400">
              <a:lnSpc>
                <a:spcPts val="1425"/>
              </a:lnSpc>
            </a:pPr>
            <a:fld id="{81D60167-4931-47E6-BA6A-407CBD079E47}" type="slidenum">
              <a:rPr lang="en-US" spc="-5" smtClean="0"/>
              <a:t>9</a:t>
            </a:fld>
            <a:endParaRPr lang="en-US" spc="-5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3CDD73-85E1-4D4A-BE65-E1D5930F60A2}"/>
              </a:ext>
            </a:extLst>
          </p:cNvPr>
          <p:cNvSpPr/>
          <p:nvPr/>
        </p:nvSpPr>
        <p:spPr>
          <a:xfrm>
            <a:off x="533400" y="1066800"/>
            <a:ext cx="723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NimbusRomNo9L-Medi"/>
              </a:rPr>
              <a:t>A distributed system with a large number of autonomous</a:t>
            </a:r>
          </a:p>
          <a:p>
            <a:r>
              <a:rPr lang="en-US" dirty="0">
                <a:latin typeface="NimbusRomNo9L-Medi"/>
              </a:rPr>
              <a:t>agents exchanges their local information. As an outcome,</a:t>
            </a:r>
          </a:p>
          <a:p>
            <a:r>
              <a:rPr lang="en-US" dirty="0">
                <a:latin typeface="NimbusRomNo9L-Medi"/>
              </a:rPr>
              <a:t>they establish a pattern and maintain self-organized system</a:t>
            </a:r>
          </a:p>
          <a:p>
            <a:r>
              <a:rPr lang="en-US" dirty="0">
                <a:latin typeface="NimbusRomNo9L-Medi"/>
              </a:rPr>
              <a:t>this is known as self-organization.</a:t>
            </a:r>
            <a:endParaRPr lang="en-US" dirty="0"/>
          </a:p>
        </p:txBody>
      </p:sp>
      <p:pic>
        <p:nvPicPr>
          <p:cNvPr id="5122" name="Picture 2" descr="Image result for group of ant">
            <a:extLst>
              <a:ext uri="{FF2B5EF4-FFF2-40B4-BE49-F238E27FC236}">
                <a16:creationId xmlns:a16="http://schemas.microsoft.com/office/drawing/2014/main" id="{6FADE3BA-B62D-4F73-B459-1DA42E01E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3124200"/>
            <a:ext cx="367665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Image result for school of fish">
            <a:extLst>
              <a:ext uri="{FF2B5EF4-FFF2-40B4-BE49-F238E27FC236}">
                <a16:creationId xmlns:a16="http://schemas.microsoft.com/office/drawing/2014/main" id="{F9DCCA4F-1597-45D2-A8DA-9062B5779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81200"/>
            <a:ext cx="4572000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800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193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5795</TotalTime>
  <Words>2486</Words>
  <Application>Microsoft Office PowerPoint</Application>
  <PresentationFormat>On-screen Show (4:3)</PresentationFormat>
  <Paragraphs>343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NimbusRomNo9L-Medi</vt:lpstr>
      <vt:lpstr>NimbusRomNo9L-Regu</vt:lpstr>
      <vt:lpstr>Office Theme</vt:lpstr>
      <vt:lpstr>PowerPoint Presentation</vt:lpstr>
      <vt:lpstr>Table of Content</vt:lpstr>
      <vt:lpstr>Introduction</vt:lpstr>
      <vt:lpstr>Problem Statement</vt:lpstr>
      <vt:lpstr>Problem Solution</vt:lpstr>
      <vt:lpstr>Questions :</vt:lpstr>
      <vt:lpstr>PREREQUISITE</vt:lpstr>
      <vt:lpstr>Again Problems</vt:lpstr>
      <vt:lpstr>Self-Organisation</vt:lpstr>
      <vt:lpstr>Related Work</vt:lpstr>
      <vt:lpstr>Researchers:</vt:lpstr>
      <vt:lpstr>Terms:</vt:lpstr>
      <vt:lpstr>City GML LOD2+</vt:lpstr>
      <vt:lpstr>Vertical Steps Identification (ZUPT)</vt:lpstr>
      <vt:lpstr>Vertical Steps Identification (SLAM)</vt:lpstr>
      <vt:lpstr>Altitude Estimation Using Reference Station</vt:lpstr>
      <vt:lpstr>Altitude Estimation ( Multiple Barometers )</vt:lpstr>
      <vt:lpstr>Altitude Estimation in Medical Equipment</vt:lpstr>
      <vt:lpstr>Altitude Estimation( GPS / Ad-hoc Points )</vt:lpstr>
      <vt:lpstr>Main Approach</vt:lpstr>
      <vt:lpstr>Scenario</vt:lpstr>
      <vt:lpstr>Data Flow</vt:lpstr>
      <vt:lpstr>Sensor Data Collection</vt:lpstr>
      <vt:lpstr>Sensor Data Collection</vt:lpstr>
      <vt:lpstr>Signal Filtering</vt:lpstr>
      <vt:lpstr>Reference Pressure Area</vt:lpstr>
      <vt:lpstr>Reference Pressure Area</vt:lpstr>
      <vt:lpstr>Stair Removal</vt:lpstr>
      <vt:lpstr>Altitude Estimation</vt:lpstr>
      <vt:lpstr>Data Aggregation</vt:lpstr>
      <vt:lpstr>Number of Floor Estimation</vt:lpstr>
      <vt:lpstr>Number of Floor Estimation</vt:lpstr>
      <vt:lpstr>CityGML Implementation</vt:lpstr>
      <vt:lpstr>Evaluation</vt:lpstr>
      <vt:lpstr>Phone Poses</vt:lpstr>
      <vt:lpstr>Stair Removal</vt:lpstr>
      <vt:lpstr>Reference Pressure Area</vt:lpstr>
      <vt:lpstr>Number of Floor Estimation</vt:lpstr>
      <vt:lpstr>Altitude Estimation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Schuster Anja</dc:creator>
  <cp:lastModifiedBy>HP</cp:lastModifiedBy>
  <cp:revision>673</cp:revision>
  <dcterms:created xsi:type="dcterms:W3CDTF">2018-05-25T20:58:17Z</dcterms:created>
  <dcterms:modified xsi:type="dcterms:W3CDTF">2018-07-10T21:23:59Z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2018-05-25T00:00:00Z</vt:filetime>
  </property>
</Properties>
</file>