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76" r:id="rId3"/>
    <p:sldId id="257" r:id="rId4"/>
    <p:sldId id="287" r:id="rId5"/>
    <p:sldId id="288" r:id="rId6"/>
    <p:sldId id="289" r:id="rId7"/>
    <p:sldId id="290" r:id="rId8"/>
    <p:sldId id="302" r:id="rId9"/>
    <p:sldId id="311" r:id="rId10"/>
    <p:sldId id="291" r:id="rId11"/>
    <p:sldId id="292" r:id="rId12"/>
    <p:sldId id="274" r:id="rId13"/>
    <p:sldId id="278" r:id="rId14"/>
    <p:sldId id="279" r:id="rId15"/>
    <p:sldId id="269"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93238" autoAdjust="0"/>
  </p:normalViewPr>
  <p:slideViewPr>
    <p:cSldViewPr>
      <p:cViewPr>
        <p:scale>
          <a:sx n="75" d="100"/>
          <a:sy n="75" d="100"/>
        </p:scale>
        <p:origin x="510" y="-27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200" b="1" i="0" u="none" strike="noStrike" kern="1200" cap="all" spc="50" baseline="0">
                <a:solidFill>
                  <a:schemeClr val="tx1">
                    <a:lumMod val="65000"/>
                    <a:lumOff val="35000"/>
                  </a:schemeClr>
                </a:solidFill>
                <a:latin typeface="+mn-lt"/>
                <a:ea typeface="+mn-ea"/>
                <a:cs typeface="+mn-cs"/>
              </a:defRPr>
            </a:pPr>
            <a:r>
              <a:rPr lang="en-IN" dirty="0"/>
              <a:t>Development chart</a:t>
            </a:r>
            <a:r>
              <a:rPr lang="en-IN" baseline="0" dirty="0"/>
              <a:t> </a:t>
            </a:r>
            <a:endParaRPr lang="en-IN" dirty="0"/>
          </a:p>
        </c:rich>
      </c:tx>
      <c:layout>
        <c:manualLayout>
          <c:xMode val="edge"/>
          <c:yMode val="edge"/>
          <c:x val="0.302003367003367"/>
          <c:y val="0.0273972602739726"/>
        </c:manualLayout>
      </c:layout>
      <c:overlay val="0"/>
      <c:spPr>
        <a:noFill/>
        <a:ln>
          <a:noFill/>
        </a:ln>
        <a:effectLst/>
      </c:spPr>
    </c:title>
    <c:autoTitleDeleted val="0"/>
    <c:plotArea>
      <c:layout/>
      <c:barChart>
        <c:barDir val="col"/>
        <c:grouping val="clustered"/>
        <c:varyColors val="0"/>
        <c:ser>
          <c:idx val="0"/>
          <c:order val="0"/>
          <c:tx>
            <c:strRef>
              <c:f>Sheet1!$B$1</c:f>
              <c:strCache>
                <c:ptCount val="1"/>
                <c:pt idx="0">
                  <c:v>Desired schdule</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delete val="1"/>
          </c:dLbls>
          <c:cat>
            <c:strRef>
              <c:f>Sheet1!$A$2:$A$6</c:f>
              <c:strCache>
                <c:ptCount val="5"/>
                <c:pt idx="0">
                  <c:v>Requirement analysis</c:v>
                </c:pt>
                <c:pt idx="1">
                  <c:v>Designing</c:v>
                </c:pt>
                <c:pt idx="2">
                  <c:v>Coding</c:v>
                </c:pt>
                <c:pt idx="3">
                  <c:v>Testing</c:v>
                </c:pt>
                <c:pt idx="4">
                  <c:v>Deployment</c:v>
                </c:pt>
              </c:strCache>
            </c:strRef>
          </c:cat>
          <c:val>
            <c:numRef>
              <c:f>Sheet1!$B$2:$B$6</c:f>
              <c:numCache>
                <c:formatCode>General</c:formatCode>
                <c:ptCount val="5"/>
                <c:pt idx="0">
                  <c:v>100</c:v>
                </c:pt>
                <c:pt idx="1">
                  <c:v>100</c:v>
                </c:pt>
                <c:pt idx="2">
                  <c:v>100</c:v>
                </c:pt>
                <c:pt idx="3">
                  <c:v>100</c:v>
                </c:pt>
                <c:pt idx="4">
                  <c:v>100</c:v>
                </c:pt>
              </c:numCache>
            </c:numRef>
          </c:val>
        </c:ser>
        <c:ser>
          <c:idx val="1"/>
          <c:order val="1"/>
          <c:tx>
            <c:strRef>
              <c:f>Sheet1!$C$1</c:f>
              <c:strCache>
                <c:ptCount val="1"/>
                <c:pt idx="0">
                  <c:v>Achived</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dLbls>
            <c:delete val="1"/>
          </c:dLbls>
          <c:cat>
            <c:strRef>
              <c:f>Sheet1!$A$2:$A$6</c:f>
              <c:strCache>
                <c:ptCount val="5"/>
                <c:pt idx="0">
                  <c:v>Requirement analysis</c:v>
                </c:pt>
                <c:pt idx="1">
                  <c:v>Designing</c:v>
                </c:pt>
                <c:pt idx="2">
                  <c:v>Coding</c:v>
                </c:pt>
                <c:pt idx="3">
                  <c:v>Testing</c:v>
                </c:pt>
                <c:pt idx="4">
                  <c:v>Deployment</c:v>
                </c:pt>
              </c:strCache>
            </c:strRef>
          </c:cat>
          <c:val>
            <c:numRef>
              <c:f>Sheet1!$C$2:$C$6</c:f>
              <c:numCache>
                <c:formatCode>General</c:formatCode>
                <c:ptCount val="5"/>
                <c:pt idx="0">
                  <c:v>100</c:v>
                </c:pt>
                <c:pt idx="1">
                  <c:v>100</c:v>
                </c:pt>
                <c:pt idx="2">
                  <c:v>100</c:v>
                </c:pt>
                <c:pt idx="3">
                  <c:v>100</c:v>
                </c:pt>
                <c:pt idx="4">
                  <c:v>100</c:v>
                </c:pt>
              </c:numCache>
            </c:numRef>
          </c:val>
        </c:ser>
        <c:dLbls>
          <c:showLegendKey val="0"/>
          <c:showVal val="0"/>
          <c:showCatName val="0"/>
          <c:showSerName val="0"/>
          <c:showPercent val="0"/>
          <c:showBubbleSize val="0"/>
        </c:dLbls>
        <c:gapWidth val="355"/>
        <c:overlap val="-70"/>
        <c:axId val="584794896"/>
        <c:axId val="584791616"/>
      </c:barChart>
      <c:catAx>
        <c:axId val="584794896"/>
        <c:scaling>
          <c:orientation val="minMax"/>
        </c:scaling>
        <c:delete val="0"/>
        <c:axPos val="b"/>
        <c:title>
          <c:tx>
            <c:rich>
              <a:bodyPr rot="0" spcFirstLastPara="1" vertOverflow="ellipsis" vert="horz" wrap="square" anchor="ctr" anchorCtr="1"/>
              <a:lstStyle/>
              <a:p>
                <a:pPr>
                  <a:defRPr lang="en-US" sz="1195" b="0" i="0" u="none" strike="noStrike" kern="1200" cap="all" baseline="0">
                    <a:solidFill>
                      <a:schemeClr val="tx1">
                        <a:lumMod val="65000"/>
                        <a:lumOff val="35000"/>
                      </a:schemeClr>
                    </a:solidFill>
                    <a:latin typeface="+mn-lt"/>
                    <a:ea typeface="+mn-ea"/>
                    <a:cs typeface="+mn-cs"/>
                  </a:defRPr>
                </a:pPr>
                <a:r>
                  <a:rPr lang="en-IN"/>
                  <a:t>Development phase</a:t>
                </a:r>
                <a:endParaRPr lang="en-IN"/>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584791616"/>
        <c:crosses val="autoZero"/>
        <c:auto val="1"/>
        <c:lblAlgn val="ctr"/>
        <c:lblOffset val="100"/>
        <c:noMultiLvlLbl val="0"/>
      </c:catAx>
      <c:valAx>
        <c:axId val="584791616"/>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title>
          <c:tx>
            <c:rich>
              <a:bodyPr rot="-5400000" spcFirstLastPara="1" vertOverflow="ellipsis" vert="horz" wrap="square" anchor="ctr" anchorCtr="1"/>
              <a:lstStyle/>
              <a:p>
                <a:pPr>
                  <a:defRPr lang="en-US" sz="1195" b="0" i="0" u="none" strike="noStrike" kern="1200" cap="all" baseline="0">
                    <a:solidFill>
                      <a:schemeClr val="tx1">
                        <a:lumMod val="65000"/>
                        <a:lumOff val="35000"/>
                      </a:schemeClr>
                    </a:solidFill>
                    <a:latin typeface="+mn-lt"/>
                    <a:ea typeface="+mn-ea"/>
                    <a:cs typeface="+mn-cs"/>
                  </a:defRPr>
                </a:pPr>
                <a:r>
                  <a:rPr lang="en-IN"/>
                  <a:t>Work done in %</a:t>
                </a:r>
                <a:endParaRPr lang="en-IN"/>
              </a:p>
            </c:rich>
          </c:tx>
          <c:layout>
            <c:manualLayout>
              <c:xMode val="edge"/>
              <c:yMode val="edge"/>
              <c:x val="0.0200049996747219"/>
              <c:y val="0.273743461506653"/>
            </c:manualLayout>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584794896"/>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dTable>
      <c:spPr>
        <a:noFill/>
        <a:ln>
          <a:noFill/>
        </a:ln>
        <a:effectLst/>
      </c:spPr>
    </c:plotArea>
    <c:legend>
      <c:legendPos val="b"/>
      <c:legendEntry>
        <c:idx val="1"/>
        <c:delete val="1"/>
      </c:legendEntry>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5"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bg1"/>
    </cs:fontRef>
    <cs:spPr>
      <a:solidFill>
        <a:schemeClr val="tx1">
          <a:lumMod val="50000"/>
          <a:lumOff val="50000"/>
        </a:schemeClr>
      </a:solidFill>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5"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5"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2DAF19-C45A-46FE-BE14-3ED988461C33}" type="datetimeFigureOut">
              <a:rPr lang="en-IN" smtClean="0"/>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2204E-63EC-4A25-A7F7-69342BCECFD8}"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C21634-7C63-4140-A48F-5B4621CABB58}"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324B1-3F5B-46B8-996A-C79DBCA65EF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7BE75E9-F2B9-4E0F-B4C8-F842EE83CB8D}"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324B1-3F5B-46B8-996A-C79DBCA65EF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606B2EB2-DBE3-450C-88C3-8D3F248B5CC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324B1-3F5B-46B8-996A-C79DBCA65EF8}" type="slidenum">
              <a:rPr lang="en-US" smtClean="0"/>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A9013356-4331-41E1-8046-27EEF04B967D}"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324B1-3F5B-46B8-996A-C79DBCA65EF8}"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D5547E9D-0A8F-4272-8CA4-FE4342B02501}"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324B1-3F5B-46B8-996A-C79DBCA65EF8}" type="slidenum">
              <a:rPr lang="en-US" smtClean="0"/>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06C0D54C-D421-47E8-9E5D-E7F99FF5340A}"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324B1-3F5B-46B8-996A-C79DBCA65EF8}"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6A9BEA3-6597-40DC-A2D4-9E29C3E3BC6C}"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324B1-3F5B-46B8-996A-C79DBCA65EF8}"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A4B7467-E5AB-4EC0-AC57-249C0C58E2CB}"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324B1-3F5B-46B8-996A-C79DBCA65EF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631AF6B-D659-4D5C-B9E0-BEAFD18B3339}"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324B1-3F5B-46B8-996A-C79DBCA65EF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9FD1B2F1-C50C-4D80-9398-581B5810ED8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324B1-3F5B-46B8-996A-C79DBCA65EF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92BED44-33C6-48A1-B676-8AE63516ACB9}"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D324B1-3F5B-46B8-996A-C79DBCA65EF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0E3CA026-BDDA-4B2C-AA75-0E108145CC99}"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D324B1-3F5B-46B8-996A-C79DBCA65EF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87947F-EDA5-421C-8B14-D1E477D2316A}"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D324B1-3F5B-46B8-996A-C79DBCA65EF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C96A0-BEA8-4A63-A680-9B203D5227D0}"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D324B1-3F5B-46B8-996A-C79DBCA65EF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7B5D90B-AE52-43A9-AD1A-E4E15990EC0F}"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D324B1-3F5B-46B8-996A-C79DBCA65EF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159BB1D0-8E0D-49F4-9DF2-FDA484297A11}"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D324B1-3F5B-46B8-996A-C79DBCA65EF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9D8705E-4BE7-42FB-B467-0B25A99CDD57}" type="datetime1">
              <a:rPr lang="en-US" smtClean="0"/>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5AD324B1-3F5B-46B8-996A-C79DBCA65EF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775" y="2484246"/>
            <a:ext cx="2916358" cy="1401953"/>
          </a:xfrm>
        </p:spPr>
        <p:txBody>
          <a:bodyPr>
            <a:normAutofit fontScale="90000"/>
          </a:bodyPr>
          <a:lstStyle/>
          <a:p>
            <a:pPr algn="ctr"/>
            <a:r>
              <a:rPr lang="en-IN" sz="3000" b="1" dirty="0"/>
              <a:t>Progress report            on </a:t>
            </a:r>
            <a:br>
              <a:rPr lang="en-IN" sz="3000" b="1" dirty="0"/>
            </a:br>
            <a:r>
              <a:rPr lang="en-IN" sz="3000" b="1" dirty="0"/>
              <a:t>smart mirror</a:t>
            </a:r>
            <a:endParaRPr lang="en-IN" sz="3000" b="1" dirty="0"/>
          </a:p>
        </p:txBody>
      </p:sp>
      <p:sp>
        <p:nvSpPr>
          <p:cNvPr id="3" name="Subtitle 2"/>
          <p:cNvSpPr>
            <a:spLocks noGrp="1"/>
          </p:cNvSpPr>
          <p:nvPr>
            <p:ph idx="1"/>
          </p:nvPr>
        </p:nvSpPr>
        <p:spPr>
          <a:xfrm>
            <a:off x="304800" y="4548520"/>
            <a:ext cx="4419600" cy="1318880"/>
          </a:xfrm>
        </p:spPr>
        <p:txBody>
          <a:bodyPr>
            <a:normAutofit fontScale="92500" lnSpcReduction="10000"/>
          </a:bodyPr>
          <a:lstStyle/>
          <a:p>
            <a:pPr marL="0" indent="0">
              <a:buNone/>
            </a:pPr>
            <a:r>
              <a:rPr lang="en-IN" sz="1600" dirty="0"/>
              <a:t>Presented by:</a:t>
            </a:r>
            <a:endParaRPr lang="en-IN" sz="1600" dirty="0"/>
          </a:p>
          <a:p>
            <a:pPr marL="0" indent="0">
              <a:buNone/>
            </a:pPr>
            <a:r>
              <a:rPr lang="en-IN" sz="1600" dirty="0" err="1"/>
              <a:t>Azhar</a:t>
            </a:r>
            <a:r>
              <a:rPr lang="en-IN" sz="1600" dirty="0"/>
              <a:t> </a:t>
            </a:r>
            <a:r>
              <a:rPr lang="en-IN" sz="1600" dirty="0" err="1"/>
              <a:t>ali</a:t>
            </a:r>
            <a:r>
              <a:rPr lang="en-IN" sz="1600" dirty="0"/>
              <a:t>(1409610016)</a:t>
            </a:r>
            <a:endParaRPr lang="en-IN" sz="1600" dirty="0"/>
          </a:p>
          <a:p>
            <a:pPr marL="0" indent="0">
              <a:buNone/>
            </a:pPr>
            <a:r>
              <a:rPr lang="en-IN" sz="1600" dirty="0"/>
              <a:t>Vivek </a:t>
            </a:r>
            <a:r>
              <a:rPr lang="en-IN" sz="1600" dirty="0" err="1"/>
              <a:t>gupta</a:t>
            </a:r>
            <a:r>
              <a:rPr lang="en-IN" sz="1600" dirty="0"/>
              <a:t>(1409610066)</a:t>
            </a:r>
            <a:endParaRPr lang="en-IN" sz="1600" dirty="0"/>
          </a:p>
          <a:p>
            <a:pPr marL="0" indent="0">
              <a:buNone/>
            </a:pPr>
            <a:r>
              <a:rPr lang="en-IN" sz="1600" dirty="0"/>
              <a:t>Anupam </a:t>
            </a:r>
            <a:r>
              <a:rPr lang="en-IN" sz="1600" dirty="0" err="1"/>
              <a:t>kumari</a:t>
            </a:r>
            <a:r>
              <a:rPr lang="en-IN" sz="1600" dirty="0"/>
              <a:t>(1409610013)</a:t>
            </a:r>
            <a:endParaRPr lang="en-IN" sz="1600" dirty="0"/>
          </a:p>
        </p:txBody>
      </p:sp>
      <p:sp>
        <p:nvSpPr>
          <p:cNvPr id="4" name="Text Placeholder 3"/>
          <p:cNvSpPr>
            <a:spLocks noGrp="1"/>
          </p:cNvSpPr>
          <p:nvPr>
            <p:ph type="body" sz="half" idx="2"/>
          </p:nvPr>
        </p:nvSpPr>
        <p:spPr>
          <a:xfrm>
            <a:off x="5715000" y="4194314"/>
            <a:ext cx="2400300" cy="1568450"/>
          </a:xfrm>
        </p:spPr>
        <p:txBody>
          <a:bodyPr>
            <a:normAutofit/>
          </a:bodyPr>
          <a:lstStyle/>
          <a:p>
            <a:pPr algn="l"/>
            <a:r>
              <a:rPr lang="en-IN" dirty="0"/>
              <a:t>                                                                                           Supervised by:                                                                                            </a:t>
            </a:r>
            <a:r>
              <a:rPr lang="en-IN" dirty="0" err="1"/>
              <a:t>Prof.</a:t>
            </a:r>
            <a:r>
              <a:rPr lang="en-IN" dirty="0"/>
              <a:t> </a:t>
            </a:r>
            <a:r>
              <a:rPr lang="en-IN" dirty="0" err="1"/>
              <a:t>Tejaswi</a:t>
            </a:r>
            <a:r>
              <a:rPr lang="en-IN" dirty="0"/>
              <a:t> Khanna</a:t>
            </a:r>
            <a:endParaRPr lang="en-IN" dirty="0"/>
          </a:p>
          <a:p>
            <a:endParaRPr lang="en-IN" dirty="0"/>
          </a:p>
        </p:txBody>
      </p:sp>
      <p:sp>
        <p:nvSpPr>
          <p:cNvPr id="5" name="Text Placeholder 3"/>
          <p:cNvSpPr txBox="1"/>
          <p:nvPr/>
        </p:nvSpPr>
        <p:spPr>
          <a:xfrm>
            <a:off x="6069133" y="4194313"/>
            <a:ext cx="2743200" cy="1568450"/>
          </a:xfrm>
          <a:prstGeom prst="rect">
            <a:avLst/>
          </a:prstGeom>
        </p:spPr>
        <p:txBody>
          <a:bodyPr vert="horz" lIns="68580" tIns="34290" rIns="68580" bIns="34290" rtlCol="0" anchor="t">
            <a:normAutofit/>
          </a:bodyPr>
          <a:lstStyle>
            <a:lvl1pPr marL="0" indent="0" algn="l" defTabSz="457200" rtl="0" eaLnBrk="1" latinLnBrk="0" hangingPunct="1">
              <a:spcBef>
                <a:spcPct val="20000"/>
              </a:spcBef>
              <a:spcAft>
                <a:spcPts val="600"/>
              </a:spcAft>
              <a:buClr>
                <a:schemeClr val="tx1"/>
              </a:buClr>
              <a:buSzPct val="80000"/>
              <a:buFont typeface="Wingdings 3" charset="2"/>
              <a:buNone/>
              <a:defRPr sz="16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charset="2"/>
              <a:buNone/>
              <a:defRPr sz="1200" kern="1200" cap="none">
                <a:solidFill>
                  <a:schemeClr val="bg2">
                    <a:lumMod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charset="2"/>
              <a:buNone/>
              <a:defRPr sz="1000" kern="1200" cap="none">
                <a:solidFill>
                  <a:schemeClr val="bg2">
                    <a:lumMod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charset="2"/>
              <a:buNone/>
              <a:defRPr sz="900" kern="1200" cap="none">
                <a:solidFill>
                  <a:schemeClr val="bg2">
                    <a:lumMod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charset="2"/>
              <a:buNone/>
              <a:defRPr sz="900" kern="1200" cap="none">
                <a:solidFill>
                  <a:schemeClr val="bg2">
                    <a:lumMod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charset="2"/>
              <a:buNone/>
              <a:defRPr sz="900" kern="1200" cap="none">
                <a:solidFill>
                  <a:schemeClr val="bg2">
                    <a:lumMod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charset="2"/>
              <a:buNone/>
              <a:defRPr sz="900" kern="1200" cap="none">
                <a:solidFill>
                  <a:schemeClr val="bg2">
                    <a:lumMod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charset="2"/>
              <a:buNone/>
              <a:defRPr sz="900" kern="1200" cap="none">
                <a:solidFill>
                  <a:schemeClr val="bg2">
                    <a:lumMod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charset="2"/>
              <a:buNone/>
              <a:defRPr sz="900" kern="1200" cap="none">
                <a:solidFill>
                  <a:schemeClr val="bg2">
                    <a:lumMod val="75000"/>
                  </a:schemeClr>
                </a:solidFill>
                <a:effectLst/>
                <a:latin typeface="+mn-lt"/>
                <a:ea typeface="+mn-ea"/>
                <a:cs typeface="+mn-cs"/>
              </a:defRPr>
            </a:lvl9pPr>
          </a:lstStyle>
          <a:p>
            <a:endParaRPr lang="en-IN" sz="1200" dirty="0"/>
          </a:p>
        </p:txBody>
      </p:sp>
      <p:pic>
        <p:nvPicPr>
          <p:cNvPr id="8" name="Picture 7"/>
          <p:cNvPicPr>
            <a:picLocks noChangeAspect="1"/>
          </p:cNvPicPr>
          <p:nvPr/>
        </p:nvPicPr>
        <p:blipFill>
          <a:blip r:embed="rId1"/>
          <a:stretch>
            <a:fillRect/>
          </a:stretch>
        </p:blipFill>
        <p:spPr>
          <a:xfrm>
            <a:off x="2851191" y="899524"/>
            <a:ext cx="3470193" cy="1584722"/>
          </a:xfrm>
          <a:prstGeom prst="rect">
            <a:avLst/>
          </a:prstGeom>
        </p:spPr>
      </p:pic>
      <p:sp>
        <p:nvSpPr>
          <p:cNvPr id="10" name="Slide Number Placeholder 9"/>
          <p:cNvSpPr>
            <a:spLocks noGrp="1"/>
          </p:cNvSpPr>
          <p:nvPr>
            <p:ph type="sldNum" sz="quarter" idx="12"/>
          </p:nvPr>
        </p:nvSpPr>
        <p:spPr/>
        <p:txBody>
          <a:bodyPr/>
          <a:lstStyle/>
          <a:p>
            <a:fld id="{5AD324B1-3F5B-46B8-996A-C79DBCA65EF8}"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5AD324B1-3F5B-46B8-996A-C79DBCA65EF8}" type="slidenum">
              <a:rPr lang="en-US" smtClean="0"/>
            </a:fld>
            <a:endParaRPr lang="en-US"/>
          </a:p>
        </p:txBody>
      </p:sp>
      <p:pic>
        <p:nvPicPr>
          <p:cNvPr id="5" name="Content Placeholder 4" descr="C:\Users\syeda\Pictures\iphone fotos\IMG_E7880.JPGIMG_E7880"/>
          <p:cNvPicPr>
            <a:picLocks noChangeAspect="1"/>
          </p:cNvPicPr>
          <p:nvPr>
            <p:ph idx="1"/>
          </p:nvPr>
        </p:nvPicPr>
        <p:blipFill>
          <a:blip r:embed="rId1"/>
          <a:srcRect/>
          <a:stretch>
            <a:fillRect/>
          </a:stretch>
        </p:blipFill>
        <p:spPr>
          <a:xfrm>
            <a:off x="609600" y="412750"/>
            <a:ext cx="7345045" cy="55098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12"/>
          <p:cNvGraphicFramePr>
            <a:graphicFrameLocks noGrp="1"/>
          </p:cNvGraphicFramePr>
          <p:nvPr>
            <p:ph idx="1"/>
          </p:nvPr>
        </p:nvGraphicFramePr>
        <p:xfrm>
          <a:off x="481965" y="173990"/>
          <a:ext cx="8180705" cy="5867400"/>
        </p:xfrm>
        <a:graphic>
          <a:graphicData uri="http://schemas.openxmlformats.org/drawingml/2006/chart">
            <c:chart xmlns:c="http://schemas.openxmlformats.org/drawingml/2006/chart" xmlns:r="http://schemas.openxmlformats.org/officeDocument/2006/relationships" r:id="rId1"/>
          </a:graphicData>
        </a:graphic>
      </p:graphicFrame>
      <p:sp>
        <p:nvSpPr>
          <p:cNvPr id="14" name="Slide Number Placeholder 13"/>
          <p:cNvSpPr>
            <a:spLocks noGrp="1"/>
          </p:cNvSpPr>
          <p:nvPr>
            <p:ph type="sldNum" sz="quarter" idx="12"/>
          </p:nvPr>
        </p:nvSpPr>
        <p:spPr/>
        <p:txBody>
          <a:bodyPr/>
          <a:lstStyle/>
          <a:p>
            <a:fld id="{5AD324B1-3F5B-46B8-996A-C79DBCA65EF8}"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IN" sz="2800" dirty="0"/>
              <a:t>O</a:t>
            </a:r>
            <a:r>
              <a:rPr lang="en-IN" sz="2800" dirty="0"/>
              <a:t>utput</a:t>
            </a:r>
            <a:endParaRPr lang="en-IN" sz="2800" dirty="0"/>
          </a:p>
        </p:txBody>
      </p:sp>
      <p:pic>
        <p:nvPicPr>
          <p:cNvPr id="5" name="Picture 4" descr="C:\Users\syeda\Pictures\iphone fotos\IMG_8164.JPGIMG_8164"/>
          <p:cNvPicPr>
            <a:picLocks noChangeAspect="1"/>
          </p:cNvPicPr>
          <p:nvPr/>
        </p:nvPicPr>
        <p:blipFill rotWithShape="1">
          <a:blip r:embed="rId1"/>
          <a:srcRect/>
          <a:stretch>
            <a:fillRect/>
          </a:stretch>
        </p:blipFill>
        <p:spPr>
          <a:xfrm rot="5400000">
            <a:off x="1149985" y="1798320"/>
            <a:ext cx="5266055" cy="3949700"/>
          </a:xfrm>
          <a:prstGeom prst="rect">
            <a:avLst/>
          </a:prstGeom>
        </p:spPr>
      </p:pic>
      <p:sp>
        <p:nvSpPr>
          <p:cNvPr id="6" name="Slide Number Placeholder 5"/>
          <p:cNvSpPr>
            <a:spLocks noGrp="1"/>
          </p:cNvSpPr>
          <p:nvPr>
            <p:ph type="sldNum" sz="quarter" idx="12"/>
          </p:nvPr>
        </p:nvSpPr>
        <p:spPr/>
        <p:txBody>
          <a:bodyPr/>
          <a:lstStyle/>
          <a:p>
            <a:fld id="{5AD324B1-3F5B-46B8-996A-C79DBCA65EF8}"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599" y="609600"/>
            <a:ext cx="6347713" cy="609600"/>
          </a:xfrm>
        </p:spPr>
        <p:txBody>
          <a:bodyPr>
            <a:normAutofit fontScale="90000"/>
          </a:bodyPr>
          <a:lstStyle/>
          <a:p>
            <a:r>
              <a:rPr lang="en-IN" dirty="0"/>
              <a:t>Motivation</a:t>
            </a:r>
            <a:endParaRPr lang="en-IN" dirty="0"/>
          </a:p>
        </p:txBody>
      </p:sp>
      <p:sp>
        <p:nvSpPr>
          <p:cNvPr id="4" name="Text Placeholder 2"/>
          <p:cNvSpPr txBox="1"/>
          <p:nvPr/>
        </p:nvSpPr>
        <p:spPr>
          <a:xfrm>
            <a:off x="609599" y="1219200"/>
            <a:ext cx="6347713" cy="482216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IN" dirty="0"/>
              <a:t>Home automation has been around for a long time and it is all about turning the house into an intelligent unit with the goal of increasing comfort and efficiency at home. Some of the typical applications are automatic lights, intelligent washing </a:t>
            </a:r>
            <a:r>
              <a:rPr lang="en-IN" dirty="0" err="1"/>
              <a:t>mechine</a:t>
            </a:r>
            <a:r>
              <a:rPr lang="en-IN" dirty="0"/>
              <a:t>, smart fan etc.</a:t>
            </a:r>
            <a:endParaRPr lang="en-IN" dirty="0"/>
          </a:p>
          <a:p>
            <a:pPr algn="just"/>
            <a:r>
              <a:rPr lang="en-IN" dirty="0"/>
              <a:t>In my project I will not be focusing on home automation since I don't have access to any smart home devices. However it would be very easy to write an application to turn on and off the lights using voice commands or gestures on the mirror or even an application to change the temperature of the room etc.</a:t>
            </a:r>
            <a:endParaRPr lang="en-IN" dirty="0"/>
          </a:p>
        </p:txBody>
      </p:sp>
      <p:sp>
        <p:nvSpPr>
          <p:cNvPr id="7" name="Slide Number Placeholder 6"/>
          <p:cNvSpPr>
            <a:spLocks noGrp="1"/>
          </p:cNvSpPr>
          <p:nvPr>
            <p:ph type="sldNum" sz="quarter" idx="12"/>
          </p:nvPr>
        </p:nvSpPr>
        <p:spPr/>
        <p:txBody>
          <a:bodyPr/>
          <a:lstStyle/>
          <a:p>
            <a:fld id="{5AD324B1-3F5B-46B8-996A-C79DBCA65EF8}"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457200"/>
            <a:ext cx="8229600" cy="6019800"/>
          </a:xfrm>
        </p:spPr>
        <p:txBody>
          <a:bodyPr/>
          <a:lstStyle/>
          <a:p>
            <a:pPr marL="109855" indent="0">
              <a:buNone/>
            </a:pPr>
            <a:r>
              <a:rPr lang="en-US" dirty="0"/>
              <a:t>         </a:t>
            </a:r>
            <a:endParaRPr lang="en-US" dirty="0"/>
          </a:p>
          <a:p>
            <a:pPr marL="109855" indent="0">
              <a:buNone/>
            </a:pPr>
            <a:endParaRPr lang="en-US" dirty="0"/>
          </a:p>
          <a:p>
            <a:pPr marL="109855" indent="0">
              <a:buNone/>
            </a:pPr>
            <a:endParaRPr lang="en-US" dirty="0"/>
          </a:p>
          <a:p>
            <a:pPr marL="109855" indent="0">
              <a:buNone/>
            </a:pPr>
            <a:endParaRPr lang="en-US" dirty="0"/>
          </a:p>
          <a:p>
            <a:pPr marL="109855" indent="0">
              <a:buNone/>
            </a:pPr>
            <a:r>
              <a:rPr lang="en-US" sz="6000" dirty="0">
                <a:solidFill>
                  <a:schemeClr val="accent2">
                    <a:lumMod val="75000"/>
                  </a:schemeClr>
                </a:solidFill>
              </a:rPr>
              <a:t>     THANK YOU!!!!</a:t>
            </a:r>
            <a:endParaRPr lang="en-US" sz="6000" dirty="0">
              <a:solidFill>
                <a:schemeClr val="accent2">
                  <a:lumMod val="75000"/>
                </a:schemeClr>
              </a:solidFill>
            </a:endParaRPr>
          </a:p>
        </p:txBody>
      </p:sp>
      <p:sp>
        <p:nvSpPr>
          <p:cNvPr id="3" name="Slide Number Placeholder 2"/>
          <p:cNvSpPr>
            <a:spLocks noGrp="1"/>
          </p:cNvSpPr>
          <p:nvPr>
            <p:ph type="sldNum" sz="quarter" idx="12"/>
          </p:nvPr>
        </p:nvSpPr>
        <p:spPr/>
        <p:txBody>
          <a:bodyPr/>
          <a:lstStyle/>
          <a:p>
            <a:fld id="{5AD324B1-3F5B-46B8-996A-C79DBCA65EF8}" type="slidenum">
              <a:rPr lang="en-US" smtClean="0"/>
            </a:fld>
            <a:endParaRPr lang="en-US"/>
          </a:p>
        </p:txBody>
      </p:sp>
    </p:spTree>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a:t>Goal   Of   Smart Mirror</a:t>
            </a:r>
            <a:endParaRPr lang="en-US" sz="2800" dirty="0"/>
          </a:p>
        </p:txBody>
      </p:sp>
      <p:sp>
        <p:nvSpPr>
          <p:cNvPr id="2" name="Content Placeholder 1"/>
          <p:cNvSpPr>
            <a:spLocks noGrp="1"/>
          </p:cNvSpPr>
          <p:nvPr>
            <p:ph idx="1"/>
          </p:nvPr>
        </p:nvSpPr>
        <p:spPr>
          <a:xfrm>
            <a:off x="457200" y="1219200"/>
            <a:ext cx="8229600" cy="4788091"/>
          </a:xfrm>
        </p:spPr>
        <p:txBody>
          <a:bodyPr>
            <a:normAutofit/>
          </a:bodyPr>
          <a:lstStyle/>
          <a:p>
            <a:r>
              <a:rPr lang="en-US" dirty="0"/>
              <a:t>An Interactive Touch Free Mirror that </a:t>
            </a:r>
            <a:r>
              <a:rPr lang="en-US" dirty="0" err="1"/>
              <a:t>maximises</a:t>
            </a:r>
            <a:r>
              <a:rPr lang="en-US" dirty="0"/>
              <a:t> time efficiency and Productivity.</a:t>
            </a:r>
            <a:endParaRPr lang="en-US" dirty="0"/>
          </a:p>
          <a:p>
            <a:r>
              <a:rPr lang="en-US" dirty="0"/>
              <a:t>The Smart Mirror must be simple and as intuitive as possible.</a:t>
            </a:r>
            <a:endParaRPr lang="en-US" dirty="0"/>
          </a:p>
          <a:p>
            <a:r>
              <a:rPr lang="en-US" dirty="0"/>
              <a:t>The user could interact and obtain the information they want during their normal morning and night routines.</a:t>
            </a:r>
            <a:endParaRPr lang="en-US" dirty="0"/>
          </a:p>
          <a:p>
            <a:r>
              <a:rPr lang="en-US" dirty="0"/>
              <a:t>It will keep the user updated and monitor the </a:t>
            </a:r>
            <a:r>
              <a:rPr lang="en-US" dirty="0" err="1"/>
              <a:t>temperature,humidity</a:t>
            </a:r>
            <a:r>
              <a:rPr lang="en-US" dirty="0"/>
              <a:t> </a:t>
            </a:r>
            <a:r>
              <a:rPr lang="en-US" dirty="0" err="1"/>
              <a:t>levels,news,date</a:t>
            </a:r>
            <a:r>
              <a:rPr lang="en-US" dirty="0"/>
              <a:t> and time.</a:t>
            </a:r>
            <a:endParaRPr lang="en-US" dirty="0"/>
          </a:p>
          <a:p>
            <a:endParaRPr lang="en-US" dirty="0"/>
          </a:p>
        </p:txBody>
      </p:sp>
      <p:sp>
        <p:nvSpPr>
          <p:cNvPr id="4" name="Slide Number Placeholder 3"/>
          <p:cNvSpPr>
            <a:spLocks noGrp="1"/>
          </p:cNvSpPr>
          <p:nvPr>
            <p:ph type="sldNum" sz="quarter" idx="12"/>
          </p:nvPr>
        </p:nvSpPr>
        <p:spPr/>
        <p:txBody>
          <a:bodyPr/>
          <a:lstStyle/>
          <a:p>
            <a:fld id="{5AD324B1-3F5B-46B8-996A-C79DBCA65EF8}" type="slidenum">
              <a:rPr lang="en-US" smtClean="0"/>
            </a:fld>
            <a:endParaRPr lang="en-US"/>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5AD324B1-3F5B-46B8-996A-C79DBCA65EF8}" type="slidenum">
              <a:rPr lang="en-US" smtClean="0"/>
            </a:fld>
            <a:endParaRPr lang="en-US"/>
          </a:p>
        </p:txBody>
      </p:sp>
      <p:pic>
        <p:nvPicPr>
          <p:cNvPr id="7" name="Content Placeholder 6" descr="raspberrypimodelbplushand-540x334"/>
          <p:cNvPicPr>
            <a:picLocks noChangeAspect="1"/>
          </p:cNvPicPr>
          <p:nvPr>
            <p:ph idx="1"/>
          </p:nvPr>
        </p:nvPicPr>
        <p:blipFill>
          <a:blip r:embed="rId1"/>
          <a:stretch>
            <a:fillRect/>
          </a:stretch>
        </p:blipFill>
        <p:spPr>
          <a:xfrm>
            <a:off x="1176655" y="1205865"/>
            <a:ext cx="6273165" cy="38804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5AD324B1-3F5B-46B8-996A-C79DBCA65EF8}" type="slidenum">
              <a:rPr lang="en-US" smtClean="0"/>
            </a:fld>
            <a:endParaRPr lang="en-US"/>
          </a:p>
        </p:txBody>
      </p:sp>
      <p:pic>
        <p:nvPicPr>
          <p:cNvPr id="5" name="Content Placeholder 4" descr="smart_mirror_05"/>
          <p:cNvPicPr>
            <a:picLocks noChangeAspect="1"/>
          </p:cNvPicPr>
          <p:nvPr>
            <p:ph idx="1"/>
          </p:nvPr>
        </p:nvPicPr>
        <p:blipFill>
          <a:blip r:embed="rId1"/>
          <a:stretch>
            <a:fillRect/>
          </a:stretch>
        </p:blipFill>
        <p:spPr>
          <a:xfrm>
            <a:off x="1033780" y="1226820"/>
            <a:ext cx="6347460" cy="35725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5AD324B1-3F5B-46B8-996A-C79DBCA65EF8}" type="slidenum">
              <a:rPr lang="en-US" smtClean="0"/>
            </a:fld>
            <a:endParaRPr lang="en-US"/>
          </a:p>
        </p:txBody>
      </p:sp>
      <p:pic>
        <p:nvPicPr>
          <p:cNvPr id="5" name="Content Placeholder 4" descr="1 QpVVv96Pbnoyd9SFSwnn3g"/>
          <p:cNvPicPr>
            <a:picLocks noChangeAspect="1"/>
          </p:cNvPicPr>
          <p:nvPr>
            <p:ph idx="1"/>
          </p:nvPr>
        </p:nvPicPr>
        <p:blipFill>
          <a:blip r:embed="rId1"/>
          <a:stretch>
            <a:fillRect/>
          </a:stretch>
        </p:blipFill>
        <p:spPr>
          <a:xfrm>
            <a:off x="211455" y="883285"/>
            <a:ext cx="8115300" cy="45643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5AD324B1-3F5B-46B8-996A-C79DBCA65EF8}" type="slidenum">
              <a:rPr lang="en-US" smtClean="0"/>
            </a:fld>
            <a:endParaRPr lang="en-US"/>
          </a:p>
        </p:txBody>
      </p:sp>
      <p:pic>
        <p:nvPicPr>
          <p:cNvPr id="5" name="Content Placeholder 4" descr="guide-raspberry-pi-operating-system-os-7-100598831-large"/>
          <p:cNvPicPr>
            <a:picLocks noChangeAspect="1"/>
          </p:cNvPicPr>
          <p:nvPr>
            <p:ph idx="1"/>
          </p:nvPr>
        </p:nvPicPr>
        <p:blipFill>
          <a:blip r:embed="rId1"/>
          <a:stretch>
            <a:fillRect/>
          </a:stretch>
        </p:blipFill>
        <p:spPr>
          <a:xfrm>
            <a:off x="205105" y="702310"/>
            <a:ext cx="7181850" cy="47161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5AD324B1-3F5B-46B8-996A-C79DBCA65EF8}" type="slidenum">
              <a:rPr lang="en-US" smtClean="0"/>
            </a:fld>
            <a:endParaRPr lang="en-US"/>
          </a:p>
        </p:txBody>
      </p:sp>
      <p:pic>
        <p:nvPicPr>
          <p:cNvPr id="7" name="Content Placeholder 6" descr="FNEYL8EJ3UFGP38.MEDIUM"/>
          <p:cNvPicPr>
            <a:picLocks noChangeAspect="1"/>
          </p:cNvPicPr>
          <p:nvPr>
            <p:ph idx="1"/>
          </p:nvPr>
        </p:nvPicPr>
        <p:blipFill>
          <a:blip r:embed="rId1"/>
          <a:stretch>
            <a:fillRect/>
          </a:stretch>
        </p:blipFill>
        <p:spPr>
          <a:xfrm>
            <a:off x="609600" y="236220"/>
            <a:ext cx="4627880" cy="61702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descr="Screenshot (11)"/>
          <p:cNvPicPr>
            <a:picLocks noChangeAspect="1"/>
          </p:cNvPicPr>
          <p:nvPr>
            <p:ph idx="1"/>
          </p:nvPr>
        </p:nvPicPr>
        <p:blipFill>
          <a:blip r:embed="rId1"/>
          <a:stretch>
            <a:fillRect/>
          </a:stretch>
        </p:blipFill>
        <p:spPr>
          <a:xfrm>
            <a:off x="17780" y="701675"/>
            <a:ext cx="9108440" cy="5115560"/>
          </a:xfrm>
          <a:prstGeom prst="rect">
            <a:avLst/>
          </a:prstGeom>
        </p:spPr>
      </p:pic>
      <p:sp>
        <p:nvSpPr>
          <p:cNvPr id="4" name="Slide Number Placeholder 3"/>
          <p:cNvSpPr>
            <a:spLocks noGrp="1"/>
          </p:cNvSpPr>
          <p:nvPr>
            <p:ph type="sldNum" sz="quarter" idx="12"/>
          </p:nvPr>
        </p:nvSpPr>
        <p:spPr/>
        <p:txBody>
          <a:bodyPr/>
          <a:p>
            <a:fld id="{5AD324B1-3F5B-46B8-996A-C79DBCA65EF8}"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5AD324B1-3F5B-46B8-996A-C79DBCA65EF8}" type="slidenum">
              <a:rPr lang="en-US" smtClean="0"/>
            </a:fld>
            <a:endParaRPr lang="en-US"/>
          </a:p>
        </p:txBody>
      </p:sp>
      <p:pic>
        <p:nvPicPr>
          <p:cNvPr id="7" name="Content Placeholder 6" descr="C:\Users\syeda\Pictures\Screenshots\Screenshot (8).pngScreenshot (8)"/>
          <p:cNvPicPr>
            <a:picLocks noChangeAspect="1"/>
          </p:cNvPicPr>
          <p:nvPr>
            <p:ph idx="1"/>
          </p:nvPr>
        </p:nvPicPr>
        <p:blipFill>
          <a:blip r:embed="rId1"/>
          <a:srcRect/>
          <a:stretch>
            <a:fillRect/>
          </a:stretch>
        </p:blipFill>
        <p:spPr>
          <a:xfrm>
            <a:off x="152400" y="593408"/>
            <a:ext cx="7839710" cy="4407535"/>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1340</Words>
  <Application>WPS Presentation</Application>
  <PresentationFormat>On-screen Show (4:3)</PresentationFormat>
  <Paragraphs>59</Paragraphs>
  <Slides>14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SimSun</vt:lpstr>
      <vt:lpstr>Wingdings</vt:lpstr>
      <vt:lpstr>Wingdings 3</vt:lpstr>
      <vt:lpstr>Arial</vt:lpstr>
      <vt:lpstr>Trebuchet MS</vt:lpstr>
      <vt:lpstr>Microsoft YaHei</vt:lpstr>
      <vt:lpstr/>
      <vt:lpstr>Arial Unicode MS</vt:lpstr>
      <vt:lpstr>Symbol</vt:lpstr>
      <vt:lpstr>Calibri</vt:lpstr>
      <vt:lpstr>Segoe Print</vt:lpstr>
      <vt:lpstr>Facet</vt:lpstr>
      <vt:lpstr>Progress report            on  smart mirror</vt:lpstr>
      <vt:lpstr>Goal   Of   Smart Mirror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Desired output</vt:lpstr>
      <vt:lpstr>Motivation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VISHVESHWARYA GROUP OF INSTITUTIONS</dc:title>
  <dc:creator>win</dc:creator>
  <cp:lastModifiedBy>syeda</cp:lastModifiedBy>
  <cp:revision>54</cp:revision>
  <dcterms:created xsi:type="dcterms:W3CDTF">2017-04-03T10:26:00Z</dcterms:created>
  <dcterms:modified xsi:type="dcterms:W3CDTF">2018-04-20T06:27:04Z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