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7" r:id="rId13"/>
    <p:sldId id="286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563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403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121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0911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IOT based Weather Station System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609600"/>
            <a:ext cx="10353762" cy="1257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u="sng"/>
              <a:t>Communication Technology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339751-D767-4D72-B077-BCF10FFBA2E0}"/>
              </a:ext>
            </a:extLst>
          </p:cNvPr>
          <p:cNvSpPr txBox="1">
            <a:spLocks/>
          </p:cNvSpPr>
          <p:nvPr/>
        </p:nvSpPr>
        <p:spPr>
          <a:xfrm>
            <a:off x="456897" y="2476490"/>
            <a:ext cx="5019356" cy="3714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85800" indent="-685800" algn="l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4200" dirty="0" err="1">
                <a:latin typeface="+mn-lt"/>
                <a:ea typeface="+mn-ea"/>
                <a:cs typeface="+mn-cs"/>
              </a:rPr>
              <a:t>WiFi</a:t>
            </a:r>
            <a:r>
              <a:rPr lang="en-US" sz="4200" dirty="0">
                <a:latin typeface="+mn-lt"/>
                <a:ea typeface="+mn-ea"/>
                <a:cs typeface="+mn-cs"/>
              </a:rPr>
              <a:t> is used to operate the Blynk App. </a:t>
            </a:r>
          </a:p>
          <a:p>
            <a:pPr marL="685800" indent="-685800" algn="l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4200" dirty="0">
                <a:latin typeface="+mn-lt"/>
                <a:ea typeface="+mn-ea"/>
                <a:cs typeface="+mn-cs"/>
              </a:rPr>
              <a:t>As we are using </a:t>
            </a:r>
            <a:r>
              <a:rPr lang="en-US" sz="4200" dirty="0" err="1">
                <a:latin typeface="+mn-lt"/>
                <a:ea typeface="+mn-ea"/>
                <a:cs typeface="+mn-cs"/>
              </a:rPr>
              <a:t>WiFi</a:t>
            </a:r>
            <a:r>
              <a:rPr lang="en-US" sz="4200" dirty="0">
                <a:latin typeface="+mn-lt"/>
                <a:ea typeface="+mn-ea"/>
                <a:cs typeface="+mn-cs"/>
              </a:rPr>
              <a:t> in our system and it has a star topology, so it means our system is based on star topology.. </a:t>
            </a:r>
          </a:p>
          <a:p>
            <a:pPr algn="l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42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00BBAE-A03A-49A8-8774-7A88A559A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76" y="1866900"/>
            <a:ext cx="57435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673524"/>
            <a:ext cx="9046235" cy="242050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169140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Team Members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Syed Babar </a:t>
            </a:r>
            <a:r>
              <a:rPr lang="en-US" sz="2400" dirty="0" err="1"/>
              <a:t>Tameez</a:t>
            </a:r>
            <a:endParaRPr lang="en-US" sz="2400" dirty="0"/>
          </a:p>
          <a:p>
            <a:pPr marL="36900" lvl="0" indent="0">
              <a:buNone/>
            </a:pPr>
            <a:r>
              <a:rPr lang="en-US" sz="2400" dirty="0"/>
              <a:t>Fatima Khalid</a:t>
            </a:r>
          </a:p>
          <a:p>
            <a:pPr marL="36900" lvl="0" indent="0">
              <a:buNone/>
            </a:pPr>
            <a:r>
              <a:rPr lang="en-US" sz="2400" dirty="0"/>
              <a:t>Ghazala Bibi</a:t>
            </a:r>
          </a:p>
          <a:p>
            <a:pPr marL="36900" lvl="0" indent="0">
              <a:buNone/>
            </a:pPr>
            <a:r>
              <a:rPr lang="en-US" sz="2400" dirty="0"/>
              <a:t>Anber Arif</a:t>
            </a:r>
          </a:p>
          <a:p>
            <a:pPr marL="36900" lvl="0" indent="0">
              <a:buNone/>
            </a:pPr>
            <a:r>
              <a:rPr lang="en-US" sz="2400" dirty="0"/>
              <a:t>Safi ur Rehman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714749"/>
          </a:xfrm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US" dirty="0"/>
              <a:t>A weather station is a device that collects data related to the weather &amp; environment using different sensors.</a:t>
            </a:r>
          </a:p>
          <a:p>
            <a:r>
              <a:rPr lang="en-US" dirty="0"/>
              <a:t>To measure humidity </a:t>
            </a:r>
          </a:p>
          <a:p>
            <a:r>
              <a:rPr lang="en-US" dirty="0"/>
              <a:t>To measure temperature </a:t>
            </a:r>
          </a:p>
          <a:p>
            <a:r>
              <a:rPr lang="en-US" dirty="0"/>
              <a:t>To measure barometric pressure </a:t>
            </a:r>
          </a:p>
          <a:p>
            <a:r>
              <a:rPr lang="en-US" dirty="0"/>
              <a:t>To visualize the data using a mobile app (Blynk).</a:t>
            </a:r>
          </a:p>
        </p:txBody>
      </p:sp>
    </p:spTree>
    <p:extLst>
      <p:ext uri="{BB962C8B-B14F-4D97-AF65-F5344CB8AC3E}">
        <p14:creationId xmlns:p14="http://schemas.microsoft.com/office/powerpoint/2010/main" val="400246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1" name="Freeform 5">
            <a:extLst>
              <a:ext uri="{FF2B5EF4-FFF2-40B4-BE49-F238E27FC236}">
                <a16:creationId xmlns:a16="http://schemas.microsoft.com/office/drawing/2014/main" id="{051F07E2-B05C-41F9-A9EE-4AC115603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1874" y="586660"/>
            <a:ext cx="10777950" cy="5679835"/>
          </a:xfrm>
          <a:custGeom>
            <a:avLst/>
            <a:gdLst>
              <a:gd name="T0" fmla="*/ 2209 w 2250"/>
              <a:gd name="T1" fmla="*/ 0 h 1185"/>
              <a:gd name="T2" fmla="*/ 1419 w 2250"/>
              <a:gd name="T3" fmla="*/ 0 h 1185"/>
              <a:gd name="T4" fmla="*/ 830 w 2250"/>
              <a:gd name="T5" fmla="*/ 0 h 1185"/>
              <a:gd name="T6" fmla="*/ 40 w 2250"/>
              <a:gd name="T7" fmla="*/ 0 h 1185"/>
              <a:gd name="T8" fmla="*/ 0 w 2250"/>
              <a:gd name="T9" fmla="*/ 46 h 1185"/>
              <a:gd name="T10" fmla="*/ 0 w 2250"/>
              <a:gd name="T11" fmla="*/ 1140 h 1185"/>
              <a:gd name="T12" fmla="*/ 40 w 2250"/>
              <a:gd name="T13" fmla="*/ 1185 h 1185"/>
              <a:gd name="T14" fmla="*/ 830 w 2250"/>
              <a:gd name="T15" fmla="*/ 1185 h 1185"/>
              <a:gd name="T16" fmla="*/ 1419 w 2250"/>
              <a:gd name="T17" fmla="*/ 1185 h 1185"/>
              <a:gd name="T18" fmla="*/ 2209 w 2250"/>
              <a:gd name="T19" fmla="*/ 1185 h 1185"/>
              <a:gd name="T20" fmla="*/ 2250 w 2250"/>
              <a:gd name="T21" fmla="*/ 1140 h 1185"/>
              <a:gd name="T22" fmla="*/ 2250 w 2250"/>
              <a:gd name="T23" fmla="*/ 46 h 1185"/>
              <a:gd name="T24" fmla="*/ 2209 w 2250"/>
              <a:gd name="T25" fmla="*/ 0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0" h="1185">
                <a:moveTo>
                  <a:pt x="2209" y="0"/>
                </a:moveTo>
                <a:cubicBezTo>
                  <a:pt x="1419" y="0"/>
                  <a:pt x="1419" y="0"/>
                  <a:pt x="1419" y="0"/>
                </a:cubicBezTo>
                <a:cubicBezTo>
                  <a:pt x="830" y="0"/>
                  <a:pt x="830" y="0"/>
                  <a:pt x="83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20"/>
                  <a:pt x="0" y="46"/>
                </a:cubicBezTo>
                <a:cubicBezTo>
                  <a:pt x="0" y="1140"/>
                  <a:pt x="0" y="1140"/>
                  <a:pt x="0" y="1140"/>
                </a:cubicBezTo>
                <a:cubicBezTo>
                  <a:pt x="0" y="1165"/>
                  <a:pt x="18" y="1185"/>
                  <a:pt x="40" y="1185"/>
                </a:cubicBezTo>
                <a:cubicBezTo>
                  <a:pt x="830" y="1185"/>
                  <a:pt x="830" y="1185"/>
                  <a:pt x="830" y="1185"/>
                </a:cubicBezTo>
                <a:cubicBezTo>
                  <a:pt x="1419" y="1185"/>
                  <a:pt x="1419" y="1185"/>
                  <a:pt x="1419" y="1185"/>
                </a:cubicBezTo>
                <a:cubicBezTo>
                  <a:pt x="2209" y="1185"/>
                  <a:pt x="2209" y="1185"/>
                  <a:pt x="2209" y="1185"/>
                </a:cubicBezTo>
                <a:cubicBezTo>
                  <a:pt x="2232" y="1185"/>
                  <a:pt x="2250" y="1165"/>
                  <a:pt x="2250" y="1140"/>
                </a:cubicBezTo>
                <a:cubicBezTo>
                  <a:pt x="2250" y="46"/>
                  <a:pt x="2250" y="46"/>
                  <a:pt x="2250" y="46"/>
                </a:cubicBezTo>
                <a:cubicBezTo>
                  <a:pt x="2250" y="20"/>
                  <a:pt x="2232" y="0"/>
                  <a:pt x="2209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399" y="855133"/>
            <a:ext cx="10098553" cy="11237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u="sng"/>
              <a:t>Platforms Used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339751-D767-4D72-B077-BCF10FFBA2E0}"/>
              </a:ext>
            </a:extLst>
          </p:cNvPr>
          <p:cNvSpPr txBox="1">
            <a:spLocks/>
          </p:cNvSpPr>
          <p:nvPr/>
        </p:nvSpPr>
        <p:spPr>
          <a:xfrm>
            <a:off x="1041400" y="2185984"/>
            <a:ext cx="10098552" cy="3605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85800" indent="-685800" algn="l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4200">
                <a:latin typeface="+mn-lt"/>
                <a:ea typeface="+mn-ea"/>
                <a:cs typeface="+mn-cs"/>
              </a:rPr>
              <a:t>Blynk app is used to display the infographics</a:t>
            </a:r>
          </a:p>
          <a:p>
            <a:pPr algn="l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4200">
                <a:latin typeface="+mn-lt"/>
                <a:ea typeface="+mn-ea"/>
                <a:cs typeface="+mn-cs"/>
              </a:rPr>
              <a:t> </a:t>
            </a:r>
          </a:p>
          <a:p>
            <a:pPr marL="685800" indent="-685800" algn="l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4200">
                <a:latin typeface="+mn-lt"/>
                <a:ea typeface="+mn-ea"/>
                <a:cs typeface="+mn-cs"/>
              </a:rPr>
              <a:t>Arduino-IDE was used for burning the code on chip.</a:t>
            </a:r>
          </a:p>
        </p:txBody>
      </p:sp>
    </p:spTree>
    <p:extLst>
      <p:ext uri="{BB962C8B-B14F-4D97-AF65-F5344CB8AC3E}">
        <p14:creationId xmlns:p14="http://schemas.microsoft.com/office/powerpoint/2010/main" val="94278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1" name="Freeform 5">
            <a:extLst>
              <a:ext uri="{FF2B5EF4-FFF2-40B4-BE49-F238E27FC236}">
                <a16:creationId xmlns:a16="http://schemas.microsoft.com/office/drawing/2014/main" id="{051F07E2-B05C-41F9-A9EE-4AC115603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1874" y="586660"/>
            <a:ext cx="10777950" cy="5679835"/>
          </a:xfrm>
          <a:custGeom>
            <a:avLst/>
            <a:gdLst>
              <a:gd name="T0" fmla="*/ 2209 w 2250"/>
              <a:gd name="T1" fmla="*/ 0 h 1185"/>
              <a:gd name="T2" fmla="*/ 1419 w 2250"/>
              <a:gd name="T3" fmla="*/ 0 h 1185"/>
              <a:gd name="T4" fmla="*/ 830 w 2250"/>
              <a:gd name="T5" fmla="*/ 0 h 1185"/>
              <a:gd name="T6" fmla="*/ 40 w 2250"/>
              <a:gd name="T7" fmla="*/ 0 h 1185"/>
              <a:gd name="T8" fmla="*/ 0 w 2250"/>
              <a:gd name="T9" fmla="*/ 46 h 1185"/>
              <a:gd name="T10" fmla="*/ 0 w 2250"/>
              <a:gd name="T11" fmla="*/ 1140 h 1185"/>
              <a:gd name="T12" fmla="*/ 40 w 2250"/>
              <a:gd name="T13" fmla="*/ 1185 h 1185"/>
              <a:gd name="T14" fmla="*/ 830 w 2250"/>
              <a:gd name="T15" fmla="*/ 1185 h 1185"/>
              <a:gd name="T16" fmla="*/ 1419 w 2250"/>
              <a:gd name="T17" fmla="*/ 1185 h 1185"/>
              <a:gd name="T18" fmla="*/ 2209 w 2250"/>
              <a:gd name="T19" fmla="*/ 1185 h 1185"/>
              <a:gd name="T20" fmla="*/ 2250 w 2250"/>
              <a:gd name="T21" fmla="*/ 1140 h 1185"/>
              <a:gd name="T22" fmla="*/ 2250 w 2250"/>
              <a:gd name="T23" fmla="*/ 46 h 1185"/>
              <a:gd name="T24" fmla="*/ 2209 w 2250"/>
              <a:gd name="T25" fmla="*/ 0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0" h="1185">
                <a:moveTo>
                  <a:pt x="2209" y="0"/>
                </a:moveTo>
                <a:cubicBezTo>
                  <a:pt x="1419" y="0"/>
                  <a:pt x="1419" y="0"/>
                  <a:pt x="1419" y="0"/>
                </a:cubicBezTo>
                <a:cubicBezTo>
                  <a:pt x="830" y="0"/>
                  <a:pt x="830" y="0"/>
                  <a:pt x="83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20"/>
                  <a:pt x="0" y="46"/>
                </a:cubicBezTo>
                <a:cubicBezTo>
                  <a:pt x="0" y="1140"/>
                  <a:pt x="0" y="1140"/>
                  <a:pt x="0" y="1140"/>
                </a:cubicBezTo>
                <a:cubicBezTo>
                  <a:pt x="0" y="1165"/>
                  <a:pt x="18" y="1185"/>
                  <a:pt x="40" y="1185"/>
                </a:cubicBezTo>
                <a:cubicBezTo>
                  <a:pt x="830" y="1185"/>
                  <a:pt x="830" y="1185"/>
                  <a:pt x="830" y="1185"/>
                </a:cubicBezTo>
                <a:cubicBezTo>
                  <a:pt x="1419" y="1185"/>
                  <a:pt x="1419" y="1185"/>
                  <a:pt x="1419" y="1185"/>
                </a:cubicBezTo>
                <a:cubicBezTo>
                  <a:pt x="2209" y="1185"/>
                  <a:pt x="2209" y="1185"/>
                  <a:pt x="2209" y="1185"/>
                </a:cubicBezTo>
                <a:cubicBezTo>
                  <a:pt x="2232" y="1185"/>
                  <a:pt x="2250" y="1165"/>
                  <a:pt x="2250" y="1140"/>
                </a:cubicBezTo>
                <a:cubicBezTo>
                  <a:pt x="2250" y="46"/>
                  <a:pt x="2250" y="46"/>
                  <a:pt x="2250" y="46"/>
                </a:cubicBezTo>
                <a:cubicBezTo>
                  <a:pt x="2250" y="20"/>
                  <a:pt x="2232" y="0"/>
                  <a:pt x="2209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399" y="855133"/>
            <a:ext cx="10098553" cy="11237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u="sng"/>
              <a:t>Components Used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339751-D767-4D72-B077-BCF10FFBA2E0}"/>
              </a:ext>
            </a:extLst>
          </p:cNvPr>
          <p:cNvSpPr txBox="1">
            <a:spLocks/>
          </p:cNvSpPr>
          <p:nvPr/>
        </p:nvSpPr>
        <p:spPr>
          <a:xfrm>
            <a:off x="1041400" y="2185984"/>
            <a:ext cx="10098552" cy="3605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85800" indent="-685800" algn="l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Node MCU ESP 8266 </a:t>
            </a:r>
            <a:r>
              <a:rPr lang="en-US" sz="2000" dirty="0" err="1">
                <a:latin typeface="+mn-lt"/>
                <a:ea typeface="+mn-ea"/>
                <a:cs typeface="+mn-cs"/>
              </a:rPr>
              <a:t>WiFi</a:t>
            </a:r>
            <a:r>
              <a:rPr lang="en-US" sz="2000" dirty="0">
                <a:latin typeface="+mn-lt"/>
                <a:ea typeface="+mn-ea"/>
                <a:cs typeface="+mn-cs"/>
              </a:rPr>
              <a:t> Module </a:t>
            </a:r>
          </a:p>
          <a:p>
            <a:pPr algn="l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pPr marL="685800" indent="-685800" algn="l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DHT-11 (Temperature and Humidity Sensor)</a:t>
            </a:r>
          </a:p>
          <a:p>
            <a:pPr algn="l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</a:p>
          <a:p>
            <a:pPr marL="685800" indent="-685800" algn="l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BMP-280 (Barometric Pressure Sensor) </a:t>
            </a:r>
          </a:p>
          <a:p>
            <a:pPr algn="l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pPr marL="685800" indent="-685800" algn="l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Jumper Wires </a:t>
            </a:r>
          </a:p>
          <a:p>
            <a:pPr algn="l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pPr marL="685800" indent="-685800" algn="l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Breadboard </a:t>
            </a:r>
          </a:p>
        </p:txBody>
      </p:sp>
    </p:spTree>
    <p:extLst>
      <p:ext uri="{BB962C8B-B14F-4D97-AF65-F5344CB8AC3E}">
        <p14:creationId xmlns:p14="http://schemas.microsoft.com/office/powerpoint/2010/main" val="240561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Node MCU ESP 8266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714749"/>
          </a:xfrm>
        </p:spPr>
        <p:txBody>
          <a:bodyPr anchor="ctr">
            <a:normAutofit/>
          </a:bodyPr>
          <a:lstStyle/>
          <a:p>
            <a:r>
              <a:rPr lang="en-US" dirty="0"/>
              <a:t>Programable Wi-Fi module. </a:t>
            </a:r>
          </a:p>
          <a:p>
            <a:r>
              <a:rPr lang="en-US" dirty="0"/>
              <a:t>Arduino-like hardware IO. </a:t>
            </a:r>
          </a:p>
          <a:p>
            <a:r>
              <a:rPr lang="en-US" dirty="0"/>
              <a:t>Wi-Fi networking – can be used as access point, host a web server, connect to internet to fetch, or upload data. </a:t>
            </a:r>
          </a:p>
          <a:p>
            <a:r>
              <a:rPr lang="en-US" dirty="0"/>
              <a:t>Can be programmed with simple and powerful Lua programming language or Arduino IDE. </a:t>
            </a:r>
          </a:p>
          <a:p>
            <a:r>
              <a:rPr lang="en-US" dirty="0"/>
              <a:t>Small sized module to fit smartly inside our IoT project.</a:t>
            </a:r>
          </a:p>
        </p:txBody>
      </p:sp>
    </p:spTree>
    <p:extLst>
      <p:ext uri="{BB962C8B-B14F-4D97-AF65-F5344CB8AC3E}">
        <p14:creationId xmlns:p14="http://schemas.microsoft.com/office/powerpoint/2010/main" val="350791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1B2A784-4501-42A8-86DF-DB27DE395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25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492" y="1445574"/>
            <a:ext cx="5612012" cy="129762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DHT-11 Sensor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576A321-2C04-4E8E-B7C0-22588C9C5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3404" y="1253030"/>
            <a:ext cx="4901184" cy="4781866"/>
          </a:xfrm>
          <a:custGeom>
            <a:avLst/>
            <a:gdLst>
              <a:gd name="connsiteX0" fmla="*/ 0 w 4901184"/>
              <a:gd name="connsiteY0" fmla="*/ 4781866 h 4781866"/>
              <a:gd name="connsiteX1" fmla="*/ 0 w 4901184"/>
              <a:gd name="connsiteY1" fmla="*/ 218593 h 4781866"/>
              <a:gd name="connsiteX2" fmla="*/ 218593 w 4901184"/>
              <a:gd name="connsiteY2" fmla="*/ 0 h 4781866"/>
              <a:gd name="connsiteX3" fmla="*/ 4682591 w 4901184"/>
              <a:gd name="connsiteY3" fmla="*/ 0 h 4781866"/>
              <a:gd name="connsiteX4" fmla="*/ 4901184 w 4901184"/>
              <a:gd name="connsiteY4" fmla="*/ 218593 h 4781866"/>
              <a:gd name="connsiteX5" fmla="*/ 4901184 w 4901184"/>
              <a:gd name="connsiteY5" fmla="*/ 4781866 h 47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4781866">
                <a:moveTo>
                  <a:pt x="0" y="4781866"/>
                </a:moveTo>
                <a:lnTo>
                  <a:pt x="0" y="218593"/>
                </a:lnTo>
                <a:cubicBezTo>
                  <a:pt x="0" y="97867"/>
                  <a:pt x="97867" y="0"/>
                  <a:pt x="218593" y="0"/>
                </a:cubicBezTo>
                <a:lnTo>
                  <a:pt x="4682591" y="0"/>
                </a:lnTo>
                <a:cubicBezTo>
                  <a:pt x="4803317" y="0"/>
                  <a:pt x="4901184" y="97867"/>
                  <a:pt x="4901184" y="218593"/>
                </a:cubicBezTo>
                <a:lnTo>
                  <a:pt x="4901184" y="478186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-up of a blue electronic device&#10;&#10;Description automatically generated with low confidence">
            <a:extLst>
              <a:ext uri="{FF2B5EF4-FFF2-40B4-BE49-F238E27FC236}">
                <a16:creationId xmlns:a16="http://schemas.microsoft.com/office/drawing/2014/main" id="{70D7C8E3-013C-4C0A-9699-621594AF2E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387" b="-1"/>
          <a:stretch/>
        </p:blipFill>
        <p:spPr>
          <a:xfrm>
            <a:off x="-7489" y="1357963"/>
            <a:ext cx="4607403" cy="4572000"/>
          </a:xfrm>
          <a:custGeom>
            <a:avLst/>
            <a:gdLst/>
            <a:ahLst/>
            <a:cxnLst/>
            <a:rect l="l" t="t" r="r" b="b"/>
            <a:pathLst>
              <a:path w="4607403" h="4572000">
                <a:moveTo>
                  <a:pt x="0" y="0"/>
                </a:moveTo>
                <a:lnTo>
                  <a:pt x="4444457" y="0"/>
                </a:lnTo>
                <a:cubicBezTo>
                  <a:pt x="4534450" y="0"/>
                  <a:pt x="4607403" y="72953"/>
                  <a:pt x="4607403" y="162946"/>
                </a:cubicBezTo>
                <a:lnTo>
                  <a:pt x="4607403" y="4409054"/>
                </a:lnTo>
                <a:cubicBezTo>
                  <a:pt x="4607403" y="4499047"/>
                  <a:pt x="4534450" y="4572000"/>
                  <a:pt x="4444457" y="4572000"/>
                </a:cubicBezTo>
                <a:lnTo>
                  <a:pt x="0" y="4572000"/>
                </a:lnTo>
                <a:close/>
              </a:path>
            </a:pathLst>
          </a:cu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8975" y="2743200"/>
            <a:ext cx="5604529" cy="3186763"/>
          </a:xfrm>
        </p:spPr>
        <p:txBody>
          <a:bodyPr anchor="ctr">
            <a:normAutofit/>
          </a:bodyPr>
          <a:lstStyle/>
          <a:p>
            <a:pPr marL="36900" indent="0">
              <a:lnSpc>
                <a:spcPct val="100000"/>
              </a:lnSpc>
              <a:buNone/>
            </a:pPr>
            <a:r>
              <a:rPr lang="en-US">
                <a:solidFill>
                  <a:srgbClr val="FFFFFF"/>
                </a:solidFill>
              </a:rPr>
              <a:t>DHT-11 is a Temperature and Humidity Sensor, which generates calibrated digital output. It can be interface with any microcontroller and get instantaneous results.</a:t>
            </a:r>
          </a:p>
          <a:p>
            <a:pPr marL="36900" indent="0">
              <a:lnSpc>
                <a:spcPct val="100000"/>
              </a:lnSpc>
              <a:buNone/>
            </a:pPr>
            <a:endParaRPr lang="en-US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</a:rPr>
              <a:t>Temperature Range: 0-50 °C 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</a:rPr>
              <a:t>Humidity Range: 20% to 90%RH</a:t>
            </a:r>
          </a:p>
        </p:txBody>
      </p:sp>
    </p:spTree>
    <p:extLst>
      <p:ext uri="{BB962C8B-B14F-4D97-AF65-F5344CB8AC3E}">
        <p14:creationId xmlns:p14="http://schemas.microsoft.com/office/powerpoint/2010/main" val="4056909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1B2A784-4501-42A8-86DF-DB27DE395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25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492" y="1445574"/>
            <a:ext cx="5612012" cy="12976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BMP-280 Sensor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576A321-2C04-4E8E-B7C0-22588C9C5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3404" y="1253030"/>
            <a:ext cx="4901184" cy="4781866"/>
          </a:xfrm>
          <a:custGeom>
            <a:avLst/>
            <a:gdLst>
              <a:gd name="connsiteX0" fmla="*/ 0 w 4901184"/>
              <a:gd name="connsiteY0" fmla="*/ 4781866 h 4781866"/>
              <a:gd name="connsiteX1" fmla="*/ 0 w 4901184"/>
              <a:gd name="connsiteY1" fmla="*/ 218593 h 4781866"/>
              <a:gd name="connsiteX2" fmla="*/ 218593 w 4901184"/>
              <a:gd name="connsiteY2" fmla="*/ 0 h 4781866"/>
              <a:gd name="connsiteX3" fmla="*/ 4682591 w 4901184"/>
              <a:gd name="connsiteY3" fmla="*/ 0 h 4781866"/>
              <a:gd name="connsiteX4" fmla="*/ 4901184 w 4901184"/>
              <a:gd name="connsiteY4" fmla="*/ 218593 h 4781866"/>
              <a:gd name="connsiteX5" fmla="*/ 4901184 w 4901184"/>
              <a:gd name="connsiteY5" fmla="*/ 4781866 h 47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4781866">
                <a:moveTo>
                  <a:pt x="0" y="4781866"/>
                </a:moveTo>
                <a:lnTo>
                  <a:pt x="0" y="218593"/>
                </a:lnTo>
                <a:cubicBezTo>
                  <a:pt x="0" y="97867"/>
                  <a:pt x="97867" y="0"/>
                  <a:pt x="218593" y="0"/>
                </a:cubicBezTo>
                <a:lnTo>
                  <a:pt x="4682591" y="0"/>
                </a:lnTo>
                <a:cubicBezTo>
                  <a:pt x="4803317" y="0"/>
                  <a:pt x="4901184" y="97867"/>
                  <a:pt x="4901184" y="218593"/>
                </a:cubicBezTo>
                <a:lnTo>
                  <a:pt x="4901184" y="478186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41053F-8ADD-47D8-8D00-C717C35DCE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321" r="20805" b="2"/>
          <a:stretch/>
        </p:blipFill>
        <p:spPr>
          <a:xfrm>
            <a:off x="-7489" y="1357963"/>
            <a:ext cx="4607403" cy="4572000"/>
          </a:xfrm>
          <a:custGeom>
            <a:avLst/>
            <a:gdLst/>
            <a:ahLst/>
            <a:cxnLst/>
            <a:rect l="l" t="t" r="r" b="b"/>
            <a:pathLst>
              <a:path w="4607403" h="4572000">
                <a:moveTo>
                  <a:pt x="0" y="0"/>
                </a:moveTo>
                <a:lnTo>
                  <a:pt x="4444457" y="0"/>
                </a:lnTo>
                <a:cubicBezTo>
                  <a:pt x="4534450" y="0"/>
                  <a:pt x="4607403" y="72953"/>
                  <a:pt x="4607403" y="162946"/>
                </a:cubicBezTo>
                <a:lnTo>
                  <a:pt x="4607403" y="4409054"/>
                </a:lnTo>
                <a:cubicBezTo>
                  <a:pt x="4607403" y="4499047"/>
                  <a:pt x="4534450" y="4572000"/>
                  <a:pt x="4444457" y="4572000"/>
                </a:cubicBezTo>
                <a:lnTo>
                  <a:pt x="0" y="4572000"/>
                </a:lnTo>
                <a:close/>
              </a:path>
            </a:pathLst>
          </a:cu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8975" y="2743200"/>
            <a:ext cx="5604529" cy="3186763"/>
          </a:xfrm>
        </p:spPr>
        <p:txBody>
          <a:bodyPr anchor="ctr">
            <a:normAutofit/>
          </a:bodyPr>
          <a:lstStyle/>
          <a:p>
            <a:pPr marL="36900" indent="0">
              <a:lnSpc>
                <a:spcPct val="100000"/>
              </a:lnSpc>
              <a:buNone/>
            </a:pPr>
            <a:r>
              <a:rPr lang="en-US">
                <a:solidFill>
                  <a:srgbClr val="FFFFFF"/>
                </a:solidFill>
              </a:rPr>
              <a:t>It is an absolute barometric pressure sensor. It is optimized in terms of power consumption, resolution, and filter performance.</a:t>
            </a:r>
          </a:p>
          <a:p>
            <a:pPr marL="36900" indent="0">
              <a:lnSpc>
                <a:spcPct val="100000"/>
              </a:lnSpc>
              <a:buNone/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</a:rPr>
              <a:t>Operation range: Pressure -&gt; 300-1100 hPa 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</a:rPr>
              <a:t>Relative accuracy: ± 0.12 hPa 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</a:rPr>
              <a:t>Interface: I²C and SPI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66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609600"/>
            <a:ext cx="10353762" cy="1257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u="sng" dirty="0"/>
              <a:t>Power Consumption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339751-D767-4D72-B077-BCF10FFBA2E0}"/>
              </a:ext>
            </a:extLst>
          </p:cNvPr>
          <p:cNvSpPr txBox="1">
            <a:spLocks/>
          </p:cNvSpPr>
          <p:nvPr/>
        </p:nvSpPr>
        <p:spPr>
          <a:xfrm>
            <a:off x="0" y="1938266"/>
            <a:ext cx="5431810" cy="4160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85800" indent="-685800" algn="l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2400" b="1" dirty="0"/>
              <a:t>DHT-11 Temperature and Humidity Sensor </a:t>
            </a:r>
          </a:p>
          <a:p>
            <a:pPr marL="685800" indent="-685800" algn="l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2400" u="sng" dirty="0"/>
              <a:t>Power Consumption </a:t>
            </a:r>
          </a:p>
          <a:p>
            <a:pPr marL="685800" indent="-685800" algn="l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2400" dirty="0"/>
              <a:t>It consumes power of 3-5V and draws max current of 2.5mA. </a:t>
            </a:r>
          </a:p>
          <a:p>
            <a:pPr marL="685800" indent="-685800" algn="l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2400" u="sng" dirty="0"/>
              <a:t>Approach for optimal Consumption of Power </a:t>
            </a:r>
          </a:p>
          <a:p>
            <a:pPr marL="685800" indent="-685800" algn="l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2400" dirty="0"/>
              <a:t>The sensor operates in sleep/standby mode consuming 60uA, compared to avg 0.3mA when making measurements.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087FEA1-6E48-41D3-BF9A-E1BE97F86AC5}"/>
              </a:ext>
            </a:extLst>
          </p:cNvPr>
          <p:cNvSpPr txBox="1">
            <a:spLocks/>
          </p:cNvSpPr>
          <p:nvPr/>
        </p:nvSpPr>
        <p:spPr>
          <a:xfrm>
            <a:off x="5825531" y="1938550"/>
            <a:ext cx="5442026" cy="4160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85800" indent="-685800" algn="l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2400" b="1" dirty="0"/>
              <a:t>BMP-280 (Barometric Pressure Sensor) </a:t>
            </a:r>
          </a:p>
          <a:p>
            <a:pPr marL="685800" indent="-685800" algn="l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2400" u="sng" dirty="0"/>
              <a:t>Power Consumption </a:t>
            </a:r>
          </a:p>
          <a:p>
            <a:pPr marL="685800" indent="-685800" algn="l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2400" dirty="0"/>
              <a:t>It has low power consumption of 2.7 µA @1Hz. </a:t>
            </a:r>
          </a:p>
          <a:p>
            <a:pPr marL="685800" indent="-685800" algn="l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2400" u="sng" dirty="0"/>
              <a:t>Approach for optimal Consumption of Power </a:t>
            </a:r>
          </a:p>
          <a:p>
            <a:pPr marL="685800" indent="-685800" algn="l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2400" dirty="0"/>
              <a:t>The sensor operates in sleep/standby mode consuming 0.1uA, compared to 2.7uA – 3.4uA when making measurements.</a:t>
            </a:r>
            <a:endParaRPr lang="en-US" sz="60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21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{A14FC831-0722-42EB-9E39-7BDF8F5240B1}tf55705232_win32</Template>
  <TotalTime>42</TotalTime>
  <Words>390</Words>
  <Application>Microsoft Office PowerPoint</Application>
  <PresentationFormat>Widescreen</PresentationFormat>
  <Paragraphs>64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Goudy Old Style</vt:lpstr>
      <vt:lpstr>Wingdings 2</vt:lpstr>
      <vt:lpstr>SlateVTI</vt:lpstr>
      <vt:lpstr>IOT based Weather Station System</vt:lpstr>
      <vt:lpstr>Team Members</vt:lpstr>
      <vt:lpstr>Introduction</vt:lpstr>
      <vt:lpstr>Platforms Used</vt:lpstr>
      <vt:lpstr>Components Used</vt:lpstr>
      <vt:lpstr>Node MCU ESP 8266</vt:lpstr>
      <vt:lpstr>DHT-11 Sensor</vt:lpstr>
      <vt:lpstr>BMP-280 Sensor</vt:lpstr>
      <vt:lpstr>Power Consumption</vt:lpstr>
      <vt:lpstr>Communication Technology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Weather Station System</dc:title>
  <dc:creator>Fatima Khalid</dc:creator>
  <cp:lastModifiedBy>Fatima Khalid</cp:lastModifiedBy>
  <cp:revision>20</cp:revision>
  <dcterms:created xsi:type="dcterms:W3CDTF">2022-01-03T04:59:41Z</dcterms:created>
  <dcterms:modified xsi:type="dcterms:W3CDTF">2022-01-03T05:42:00Z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