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7" r:id="rId12"/>
    <p:sldId id="266" r:id="rId13"/>
    <p:sldId id="269" r:id="rId14"/>
    <p:sldId id="270" r:id="rId15"/>
    <p:sldId id="271" r:id="rId16"/>
    <p:sldId id="268" r:id="rId17"/>
    <p:sldId id="273"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5/21/2019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5/21/2019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5/21/2019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5/21/2019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5/21/2019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5/21/2019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5/21/2019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5/21/2019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5/21/2019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5/21/2019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5/21/2019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5/21/2019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5/21/2019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5/21/2019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5/21/2019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1DCC7BA-3740-47E1-91B9-6269381397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4CEFA49-6B2F-4FE6-B6AF-31D49E68C2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40086" y="40084"/>
            <a:ext cx="6858002" cy="6777832"/>
          </a:xfrm>
          <a:custGeom>
            <a:avLst/>
            <a:gdLst>
              <a:gd name="connsiteX0" fmla="*/ 6858001 w 6858002"/>
              <a:gd name="connsiteY0" fmla="*/ 4666984 h 6777832"/>
              <a:gd name="connsiteX1" fmla="*/ 3829243 w 6858002"/>
              <a:gd name="connsiteY1" fmla="*/ 6654602 h 6777832"/>
              <a:gd name="connsiteX2" fmla="*/ 3827370 w 6858002"/>
              <a:gd name="connsiteY2" fmla="*/ 6656146 h 6777832"/>
              <a:gd name="connsiteX3" fmla="*/ 3824584 w 6858002"/>
              <a:gd name="connsiteY3" fmla="*/ 6657658 h 6777832"/>
              <a:gd name="connsiteX4" fmla="*/ 3798694 w 6858002"/>
              <a:gd name="connsiteY4" fmla="*/ 6674649 h 6777832"/>
              <a:gd name="connsiteX5" fmla="*/ 3785012 w 6858002"/>
              <a:gd name="connsiteY5" fmla="*/ 6679138 h 6777832"/>
              <a:gd name="connsiteX6" fmla="*/ 3706340 w 6858002"/>
              <a:gd name="connsiteY6" fmla="*/ 6721839 h 6777832"/>
              <a:gd name="connsiteX7" fmla="*/ 3428999 w 6858002"/>
              <a:gd name="connsiteY7" fmla="*/ 6777832 h 6777832"/>
              <a:gd name="connsiteX8" fmla="*/ 3151659 w 6858002"/>
              <a:gd name="connsiteY8" fmla="*/ 6721839 h 6777832"/>
              <a:gd name="connsiteX9" fmla="*/ 3072997 w 6858002"/>
              <a:gd name="connsiteY9" fmla="*/ 6679143 h 6777832"/>
              <a:gd name="connsiteX10" fmla="*/ 3059299 w 6858002"/>
              <a:gd name="connsiteY10" fmla="*/ 6674649 h 6777832"/>
              <a:gd name="connsiteX11" fmla="*/ 3033384 w 6858002"/>
              <a:gd name="connsiteY11" fmla="*/ 6657642 h 6777832"/>
              <a:gd name="connsiteX12" fmla="*/ 3030628 w 6858002"/>
              <a:gd name="connsiteY12" fmla="*/ 6656146 h 6777832"/>
              <a:gd name="connsiteX13" fmla="*/ 3028776 w 6858002"/>
              <a:gd name="connsiteY13" fmla="*/ 6654618 h 6777832"/>
              <a:gd name="connsiteX14" fmla="*/ 1 w 6858002"/>
              <a:gd name="connsiteY14" fmla="*/ 4666984 h 6777832"/>
              <a:gd name="connsiteX15" fmla="*/ 6858002 w 6858002"/>
              <a:gd name="connsiteY15" fmla="*/ 0 h 6777832"/>
              <a:gd name="connsiteX16" fmla="*/ 6858002 w 6858002"/>
              <a:gd name="connsiteY16" fmla="*/ 1570616 h 6777832"/>
              <a:gd name="connsiteX17" fmla="*/ 6858001 w 6858002"/>
              <a:gd name="connsiteY17" fmla="*/ 1570616 h 6777832"/>
              <a:gd name="connsiteX18" fmla="*/ 6858001 w 6858002"/>
              <a:gd name="connsiteY18" fmla="*/ 4666983 h 6777832"/>
              <a:gd name="connsiteX19" fmla="*/ 0 w 6858002"/>
              <a:gd name="connsiteY19" fmla="*/ 4666983 h 6777832"/>
              <a:gd name="connsiteX20" fmla="*/ 0 w 6858002"/>
              <a:gd name="connsiteY20" fmla="*/ 595217 h 6777832"/>
              <a:gd name="connsiteX21" fmla="*/ 1 w 6858002"/>
              <a:gd name="connsiteY21" fmla="*/ 595217 h 6777832"/>
              <a:gd name="connsiteX22" fmla="*/ 1 w 6858002"/>
              <a:gd name="connsiteY22" fmla="*/ 0 h 67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858002" h="6777832">
                <a:moveTo>
                  <a:pt x="6858001" y="4666984"/>
                </a:moveTo>
                <a:lnTo>
                  <a:pt x="3829243" y="6654602"/>
                </a:lnTo>
                <a:lnTo>
                  <a:pt x="3827370" y="6656146"/>
                </a:lnTo>
                <a:lnTo>
                  <a:pt x="3824584" y="6657658"/>
                </a:lnTo>
                <a:lnTo>
                  <a:pt x="3798694" y="6674649"/>
                </a:lnTo>
                <a:lnTo>
                  <a:pt x="3785012" y="6679138"/>
                </a:lnTo>
                <a:lnTo>
                  <a:pt x="3706340" y="6721839"/>
                </a:lnTo>
                <a:cubicBezTo>
                  <a:pt x="3621097" y="6757894"/>
                  <a:pt x="3527376" y="6777832"/>
                  <a:pt x="3428999" y="6777832"/>
                </a:cubicBezTo>
                <a:cubicBezTo>
                  <a:pt x="3330622" y="6777832"/>
                  <a:pt x="3236902" y="6757894"/>
                  <a:pt x="3151659" y="6721839"/>
                </a:cubicBezTo>
                <a:lnTo>
                  <a:pt x="3072997" y="6679143"/>
                </a:lnTo>
                <a:lnTo>
                  <a:pt x="3059299" y="6674649"/>
                </a:lnTo>
                <a:lnTo>
                  <a:pt x="3033384" y="6657642"/>
                </a:lnTo>
                <a:lnTo>
                  <a:pt x="3030628" y="6656146"/>
                </a:lnTo>
                <a:lnTo>
                  <a:pt x="3028776" y="6654618"/>
                </a:lnTo>
                <a:lnTo>
                  <a:pt x="1" y="4666984"/>
                </a:lnTo>
                <a:close/>
                <a:moveTo>
                  <a:pt x="6858002" y="0"/>
                </a:moveTo>
                <a:lnTo>
                  <a:pt x="6858002" y="1570616"/>
                </a:lnTo>
                <a:lnTo>
                  <a:pt x="6858001" y="1570616"/>
                </a:lnTo>
                <a:lnTo>
                  <a:pt x="6858001" y="4666983"/>
                </a:lnTo>
                <a:lnTo>
                  <a:pt x="0" y="4666983"/>
                </a:lnTo>
                <a:lnTo>
                  <a:pt x="0" y="595217"/>
                </a:lnTo>
                <a:lnTo>
                  <a:pt x="1" y="595217"/>
                </a:lnTo>
                <a:lnTo>
                  <a:pt x="1" y="0"/>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1D65452-A60B-48E6-AECD-8FFC67876BC0}"/>
              </a:ext>
            </a:extLst>
          </p:cNvPr>
          <p:cNvSpPr>
            <a:spLocks noGrp="1"/>
          </p:cNvSpPr>
          <p:nvPr>
            <p:ph type="ctrTitle"/>
          </p:nvPr>
        </p:nvSpPr>
        <p:spPr>
          <a:xfrm>
            <a:off x="451514" y="947607"/>
            <a:ext cx="4389427" cy="4962786"/>
          </a:xfrm>
        </p:spPr>
        <p:txBody>
          <a:bodyPr anchor="ctr">
            <a:normAutofit/>
          </a:bodyPr>
          <a:lstStyle/>
          <a:p>
            <a:r>
              <a:rPr lang="en-GB" dirty="0"/>
              <a:t>Niche Health &amp; Social Care Consulting</a:t>
            </a:r>
          </a:p>
        </p:txBody>
      </p:sp>
      <p:sp>
        <p:nvSpPr>
          <p:cNvPr id="3" name="Subtitle 2">
            <a:extLst>
              <a:ext uri="{FF2B5EF4-FFF2-40B4-BE49-F238E27FC236}">
                <a16:creationId xmlns:a16="http://schemas.microsoft.com/office/drawing/2014/main" id="{B5C6D957-B90A-4585-A171-DD9715A66835}"/>
              </a:ext>
            </a:extLst>
          </p:cNvPr>
          <p:cNvSpPr>
            <a:spLocks noGrp="1"/>
          </p:cNvSpPr>
          <p:nvPr>
            <p:ph type="subTitle" idx="1"/>
          </p:nvPr>
        </p:nvSpPr>
        <p:spPr>
          <a:xfrm>
            <a:off x="7229345" y="947607"/>
            <a:ext cx="4152655" cy="4962785"/>
          </a:xfrm>
          <a:effectLst/>
        </p:spPr>
        <p:txBody>
          <a:bodyPr anchor="ctr">
            <a:normAutofit/>
          </a:bodyPr>
          <a:lstStyle/>
          <a:p>
            <a:r>
              <a:rPr lang="en-GB" sz="2800"/>
              <a:t>Investigating investment in Adult Mental Health Services</a:t>
            </a:r>
          </a:p>
        </p:txBody>
      </p:sp>
    </p:spTree>
    <p:extLst>
      <p:ext uri="{BB962C8B-B14F-4D97-AF65-F5344CB8AC3E}">
        <p14:creationId xmlns:p14="http://schemas.microsoft.com/office/powerpoint/2010/main" val="3326036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E2264E67-6F59-4D8D-8E5F-8245B0FEA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23">
            <a:extLst>
              <a:ext uri="{FF2B5EF4-FFF2-40B4-BE49-F238E27FC236}">
                <a16:creationId xmlns:a16="http://schemas.microsoft.com/office/drawing/2014/main" id="{158E1C6E-D299-4F5D-B15B-155EBF7F6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A3B997F-B47B-43A0-8333-21E37E10C326}"/>
              </a:ext>
            </a:extLst>
          </p:cNvPr>
          <p:cNvSpPr>
            <a:spLocks noGrp="1"/>
          </p:cNvSpPr>
          <p:nvPr>
            <p:ph type="title"/>
          </p:nvPr>
        </p:nvSpPr>
        <p:spPr>
          <a:xfrm>
            <a:off x="451514" y="457201"/>
            <a:ext cx="3575737" cy="1332688"/>
          </a:xfrm>
        </p:spPr>
        <p:txBody>
          <a:bodyPr vert="horz" lIns="91440" tIns="45720" rIns="91440" bIns="45720" rtlCol="0" anchor="b">
            <a:normAutofit/>
          </a:bodyPr>
          <a:lstStyle/>
          <a:p>
            <a:pPr algn="ctr"/>
            <a:r>
              <a:rPr lang="en-US" sz="3200" dirty="0">
                <a:solidFill>
                  <a:srgbClr val="FFFFFF"/>
                </a:solidFill>
              </a:rPr>
              <a:t>Comparison of Spending</a:t>
            </a:r>
          </a:p>
        </p:txBody>
      </p:sp>
      <p:sp>
        <p:nvSpPr>
          <p:cNvPr id="34" name="Content Placeholder 33">
            <a:extLst>
              <a:ext uri="{FF2B5EF4-FFF2-40B4-BE49-F238E27FC236}">
                <a16:creationId xmlns:a16="http://schemas.microsoft.com/office/drawing/2014/main" id="{1E9639B0-0F70-4222-BF16-C8FA4AA964B8}"/>
              </a:ext>
            </a:extLst>
          </p:cNvPr>
          <p:cNvSpPr>
            <a:spLocks noGrp="1"/>
          </p:cNvSpPr>
          <p:nvPr>
            <p:ph idx="1"/>
          </p:nvPr>
        </p:nvSpPr>
        <p:spPr>
          <a:xfrm>
            <a:off x="451514" y="2046514"/>
            <a:ext cx="3575737" cy="3994848"/>
          </a:xfrm>
        </p:spPr>
        <p:txBody>
          <a:bodyPr>
            <a:normAutofit/>
          </a:bodyPr>
          <a:lstStyle/>
          <a:p>
            <a:r>
              <a:rPr lang="en-US" sz="1600" dirty="0">
                <a:solidFill>
                  <a:srgbClr val="FFFFFF"/>
                </a:solidFill>
              </a:rPr>
              <a:t>A clear difference of spend per head across sha’s</a:t>
            </a:r>
          </a:p>
          <a:p>
            <a:r>
              <a:rPr lang="en-US" sz="1600" dirty="0">
                <a:solidFill>
                  <a:srgbClr val="FFFFFF"/>
                </a:solidFill>
              </a:rPr>
              <a:t>Median spend for London and east of England is approx. same</a:t>
            </a:r>
          </a:p>
          <a:p>
            <a:r>
              <a:rPr lang="en-US" sz="1600" dirty="0">
                <a:solidFill>
                  <a:srgbClr val="FFFFFF"/>
                </a:solidFill>
              </a:rPr>
              <a:t>Lowest spend per head belongs to London</a:t>
            </a:r>
          </a:p>
          <a:p>
            <a:r>
              <a:rPr lang="en-US" sz="1600" dirty="0">
                <a:solidFill>
                  <a:srgbClr val="FFFFFF"/>
                </a:solidFill>
              </a:rPr>
              <a:t>South West &amp; Central has the maximum variance</a:t>
            </a:r>
          </a:p>
        </p:txBody>
      </p:sp>
      <p:pic>
        <p:nvPicPr>
          <p:cNvPr id="32" name="Content Placeholder 19">
            <a:extLst>
              <a:ext uri="{FF2B5EF4-FFF2-40B4-BE49-F238E27FC236}">
                <a16:creationId xmlns:a16="http://schemas.microsoft.com/office/drawing/2014/main" id="{658968B5-E562-46CD-8B48-BE6A12FFDFAE}"/>
              </a:ext>
            </a:extLst>
          </p:cNvPr>
          <p:cNvPicPr>
            <a:picLocks noChangeAspect="1"/>
          </p:cNvPicPr>
          <p:nvPr/>
        </p:nvPicPr>
        <p:blipFill>
          <a:blip r:embed="rId2"/>
          <a:stretch>
            <a:fillRect/>
          </a:stretch>
        </p:blipFill>
        <p:spPr>
          <a:xfrm>
            <a:off x="4805266" y="457202"/>
            <a:ext cx="7240554" cy="5962260"/>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694986477"/>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C44DBB-AD7C-4682-B258-6367305D2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6C8FEE-8E49-48A6-9251-20AFC21B1450}"/>
              </a:ext>
            </a:extLst>
          </p:cNvPr>
          <p:cNvSpPr>
            <a:spLocks noGrp="1"/>
          </p:cNvSpPr>
          <p:nvPr>
            <p:ph type="title"/>
          </p:nvPr>
        </p:nvSpPr>
        <p:spPr>
          <a:xfrm>
            <a:off x="965200" y="1218476"/>
            <a:ext cx="3187318" cy="4421050"/>
          </a:xfrm>
          <a:effectLst/>
        </p:spPr>
        <p:txBody>
          <a:bodyPr anchor="ctr">
            <a:normAutofit/>
          </a:bodyPr>
          <a:lstStyle/>
          <a:p>
            <a:pPr algn="r"/>
            <a:r>
              <a:rPr lang="en-GB" sz="3200" dirty="0">
                <a:solidFill>
                  <a:schemeClr val="tx1"/>
                </a:solidFill>
              </a:rPr>
              <a:t>Data Processing</a:t>
            </a:r>
          </a:p>
        </p:txBody>
      </p:sp>
      <p:cxnSp>
        <p:nvCxnSpPr>
          <p:cNvPr id="10" name="Straight Connector 9">
            <a:extLst>
              <a:ext uri="{FF2B5EF4-FFF2-40B4-BE49-F238E27FC236}">
                <a16:creationId xmlns:a16="http://schemas.microsoft.com/office/drawing/2014/main" id="{A1CED323-FAF0-4E0B-8717-FC1F468A28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34"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83B5195-EF1D-4EAA-9C8A-F53972A786F4}"/>
              </a:ext>
            </a:extLst>
          </p:cNvPr>
          <p:cNvSpPr>
            <a:spLocks noGrp="1"/>
          </p:cNvSpPr>
          <p:nvPr>
            <p:ph idx="1"/>
          </p:nvPr>
        </p:nvSpPr>
        <p:spPr>
          <a:xfrm>
            <a:off x="5146751" y="1218475"/>
            <a:ext cx="6080050" cy="4421051"/>
          </a:xfrm>
          <a:effectLst/>
        </p:spPr>
        <p:txBody>
          <a:bodyPr>
            <a:normAutofit/>
          </a:bodyPr>
          <a:lstStyle/>
          <a:p>
            <a:r>
              <a:rPr lang="en-GB" sz="1600" dirty="0"/>
              <a:t>The following steps were taken to prepare data:</a:t>
            </a:r>
          </a:p>
          <a:p>
            <a:pPr lvl="1"/>
            <a:r>
              <a:rPr lang="en-GB" sz="1400" dirty="0"/>
              <a:t>Filtered services where only “Mental” word occurred</a:t>
            </a:r>
          </a:p>
          <a:p>
            <a:pPr lvl="1"/>
            <a:r>
              <a:rPr lang="en-GB" sz="1400" dirty="0"/>
              <a:t>Considered records for adults only age group</a:t>
            </a:r>
          </a:p>
          <a:p>
            <a:pPr lvl="1"/>
            <a:r>
              <a:rPr lang="en-GB" sz="1400" dirty="0"/>
              <a:t>Capital Charge &amp; Direct cost groups were selected</a:t>
            </a:r>
          </a:p>
          <a:p>
            <a:pPr lvl="1"/>
            <a:r>
              <a:rPr lang="en-GB" sz="1400" dirty="0"/>
              <a:t>Total population calculated per SHA per LIT</a:t>
            </a:r>
          </a:p>
          <a:p>
            <a:pPr lvl="1"/>
            <a:r>
              <a:rPr lang="en-GB" sz="1400" dirty="0"/>
              <a:t>Total spend calculated per SHA per LIT and converted to 000’s</a:t>
            </a:r>
          </a:p>
          <a:p>
            <a:pPr lvl="1"/>
            <a:r>
              <a:rPr lang="en-GB" sz="1400" dirty="0"/>
              <a:t>Total spend per head calculated for each SHA and LIT – total spend divided by total population</a:t>
            </a:r>
          </a:p>
          <a:p>
            <a:pPr lvl="1"/>
            <a:r>
              <a:rPr lang="en-GB" sz="1400" dirty="0"/>
              <a:t>A new indicator column created to differentiate between London &amp; other areas</a:t>
            </a:r>
          </a:p>
        </p:txBody>
      </p:sp>
    </p:spTree>
    <p:extLst>
      <p:ext uri="{BB962C8B-B14F-4D97-AF65-F5344CB8AC3E}">
        <p14:creationId xmlns:p14="http://schemas.microsoft.com/office/powerpoint/2010/main" val="1527857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C44DBB-AD7C-4682-B258-6367305D2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D0A081-4E5E-4325-BBF0-C44BEC027D59}"/>
              </a:ext>
            </a:extLst>
          </p:cNvPr>
          <p:cNvSpPr>
            <a:spLocks noGrp="1"/>
          </p:cNvSpPr>
          <p:nvPr>
            <p:ph type="title"/>
          </p:nvPr>
        </p:nvSpPr>
        <p:spPr>
          <a:xfrm>
            <a:off x="965200" y="1218476"/>
            <a:ext cx="3187318" cy="4421050"/>
          </a:xfrm>
          <a:effectLst/>
        </p:spPr>
        <p:txBody>
          <a:bodyPr anchor="ctr">
            <a:normAutofit/>
          </a:bodyPr>
          <a:lstStyle/>
          <a:p>
            <a:pPr algn="r"/>
            <a:r>
              <a:rPr lang="en-US" sz="3200">
                <a:solidFill>
                  <a:schemeClr val="tx1"/>
                </a:solidFill>
              </a:rPr>
              <a:t>Comparison of Spending</a:t>
            </a:r>
            <a:endParaRPr lang="en-GB" sz="3200">
              <a:solidFill>
                <a:schemeClr val="tx1"/>
              </a:solidFill>
            </a:endParaRPr>
          </a:p>
        </p:txBody>
      </p:sp>
      <p:cxnSp>
        <p:nvCxnSpPr>
          <p:cNvPr id="10" name="Straight Connector 9">
            <a:extLst>
              <a:ext uri="{FF2B5EF4-FFF2-40B4-BE49-F238E27FC236}">
                <a16:creationId xmlns:a16="http://schemas.microsoft.com/office/drawing/2014/main" id="{A1CED323-FAF0-4E0B-8717-FC1F468A28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34"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8EBD544-8595-48A6-A2D7-2D247D4A149B}"/>
              </a:ext>
            </a:extLst>
          </p:cNvPr>
          <p:cNvSpPr>
            <a:spLocks noGrp="1"/>
          </p:cNvSpPr>
          <p:nvPr>
            <p:ph idx="1"/>
          </p:nvPr>
        </p:nvSpPr>
        <p:spPr>
          <a:xfrm>
            <a:off x="5146751" y="1218475"/>
            <a:ext cx="6080050" cy="4421051"/>
          </a:xfrm>
          <a:effectLst/>
        </p:spPr>
        <p:txBody>
          <a:bodyPr>
            <a:normAutofit/>
          </a:bodyPr>
          <a:lstStyle/>
          <a:p>
            <a:r>
              <a:rPr lang="en-GB" sz="1600" dirty="0"/>
              <a:t>From the previous boxplot, It was visible that total MHS per head not uniformly distributed across sha’s.</a:t>
            </a:r>
          </a:p>
          <a:p>
            <a:r>
              <a:rPr lang="en-GB" sz="1600" dirty="0"/>
              <a:t>In order to select a suitable hypothesis test, the distribution of investment was visualised. (presented in the next slide)</a:t>
            </a:r>
          </a:p>
          <a:p>
            <a:r>
              <a:rPr lang="en-GB" sz="1600" dirty="0"/>
              <a:t>Overall planned investment was right-skewed including extreme observations visible from x-axis scale. A log of planned investment turned into a nearly normal distribution</a:t>
            </a:r>
          </a:p>
          <a:p>
            <a:r>
              <a:rPr lang="en-GB" sz="1600" dirty="0"/>
              <a:t>After data processing, distributions of investment in London and other areas were plotted and they both appeared nearly normal but a normality test “</a:t>
            </a:r>
            <a:r>
              <a:rPr lang="en-GB" dirty="0"/>
              <a:t>Shapiro-Wilk Normality Test”</a:t>
            </a:r>
            <a:r>
              <a:rPr lang="en-GB" sz="1600" dirty="0"/>
              <a:t> was conducted to confirm the claim</a:t>
            </a:r>
          </a:p>
        </p:txBody>
      </p:sp>
    </p:spTree>
    <p:extLst>
      <p:ext uri="{BB962C8B-B14F-4D97-AF65-F5344CB8AC3E}">
        <p14:creationId xmlns:p14="http://schemas.microsoft.com/office/powerpoint/2010/main" val="1657380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CC0AFF4-DE24-4460-B365-201169FBF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C70A3E5-A8DE-4902-A3AC-BB854365F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5458121" cy="5897880"/>
          </a:xfrm>
          <a:prstGeom prst="rect">
            <a:avLst/>
          </a:prstGeom>
          <a:solidFill>
            <a:srgbClr val="FFFFFF"/>
          </a:solidFill>
          <a:ln w="22225">
            <a:solidFill>
              <a:srgbClr val="FF9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A close up of text on a white background&#10;&#10;Description automatically generated">
            <a:extLst>
              <a:ext uri="{FF2B5EF4-FFF2-40B4-BE49-F238E27FC236}">
                <a16:creationId xmlns:a16="http://schemas.microsoft.com/office/drawing/2014/main" id="{CDA97EE1-7BF7-418F-B6B5-9FA35EDD4E24}"/>
              </a:ext>
            </a:extLst>
          </p:cNvPr>
          <p:cNvPicPr>
            <a:picLocks noGrp="1" noChangeAspect="1"/>
          </p:cNvPicPr>
          <p:nvPr>
            <p:ph sz="half" idx="4294967295"/>
          </p:nvPr>
        </p:nvPicPr>
        <p:blipFill>
          <a:blip r:embed="rId2"/>
          <a:stretch>
            <a:fillRect/>
          </a:stretch>
        </p:blipFill>
        <p:spPr>
          <a:xfrm>
            <a:off x="776041" y="1804905"/>
            <a:ext cx="4837359" cy="3248190"/>
          </a:xfrm>
          <a:prstGeom prst="rect">
            <a:avLst/>
          </a:prstGeom>
        </p:spPr>
      </p:pic>
      <p:sp>
        <p:nvSpPr>
          <p:cNvPr id="25" name="Rectangle 24">
            <a:extLst>
              <a:ext uri="{FF2B5EF4-FFF2-40B4-BE49-F238E27FC236}">
                <a16:creationId xmlns:a16="http://schemas.microsoft.com/office/drawing/2014/main" id="{F7A8190E-767D-4E61-943F-83A65FE549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6" y="480060"/>
            <a:ext cx="5458121" cy="5897880"/>
          </a:xfrm>
          <a:prstGeom prst="rect">
            <a:avLst/>
          </a:prstGeom>
          <a:solidFill>
            <a:srgbClr val="FFFFFF"/>
          </a:solidFill>
          <a:ln w="22225">
            <a:solidFill>
              <a:srgbClr val="FF9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10">
            <a:extLst>
              <a:ext uri="{FF2B5EF4-FFF2-40B4-BE49-F238E27FC236}">
                <a16:creationId xmlns:a16="http://schemas.microsoft.com/office/drawing/2014/main" id="{D5B33F19-ECAA-4340-B760-13395E2BE688}"/>
              </a:ext>
            </a:extLst>
          </p:cNvPr>
          <p:cNvPicPr>
            <a:picLocks noGrp="1" noChangeAspect="1"/>
          </p:cNvPicPr>
          <p:nvPr>
            <p:ph sz="half" idx="4294967295"/>
          </p:nvPr>
        </p:nvPicPr>
        <p:blipFill>
          <a:blip r:embed="rId3"/>
          <a:stretch>
            <a:fillRect/>
          </a:stretch>
        </p:blipFill>
        <p:spPr>
          <a:xfrm>
            <a:off x="6555895" y="1804905"/>
            <a:ext cx="4837359" cy="3248190"/>
          </a:xfrm>
          <a:prstGeom prst="rect">
            <a:avLst/>
          </a:prstGeom>
        </p:spPr>
      </p:pic>
    </p:spTree>
    <p:extLst>
      <p:ext uri="{BB962C8B-B14F-4D97-AF65-F5344CB8AC3E}">
        <p14:creationId xmlns:p14="http://schemas.microsoft.com/office/powerpoint/2010/main" val="761024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969E8-0F44-4126-8078-529EB65EEA9A}"/>
              </a:ext>
            </a:extLst>
          </p:cNvPr>
          <p:cNvSpPr>
            <a:spLocks noGrp="1"/>
          </p:cNvSpPr>
          <p:nvPr>
            <p:ph type="title"/>
          </p:nvPr>
        </p:nvSpPr>
        <p:spPr/>
        <p:txBody>
          <a:bodyPr/>
          <a:lstStyle/>
          <a:p>
            <a:r>
              <a:rPr lang="en-GB" dirty="0"/>
              <a:t>Normality Test</a:t>
            </a:r>
          </a:p>
        </p:txBody>
      </p:sp>
      <p:graphicFrame>
        <p:nvGraphicFramePr>
          <p:cNvPr id="8" name="Content Placeholder 7">
            <a:extLst>
              <a:ext uri="{FF2B5EF4-FFF2-40B4-BE49-F238E27FC236}">
                <a16:creationId xmlns:a16="http://schemas.microsoft.com/office/drawing/2014/main" id="{04D63220-A64D-49C5-8A4C-A4D16DE2B124}"/>
              </a:ext>
            </a:extLst>
          </p:cNvPr>
          <p:cNvGraphicFramePr>
            <a:graphicFrameLocks noGrp="1"/>
          </p:cNvGraphicFramePr>
          <p:nvPr>
            <p:ph sz="half" idx="1"/>
            <p:extLst>
              <p:ext uri="{D42A27DB-BD31-4B8C-83A1-F6EECF244321}">
                <p14:modId xmlns:p14="http://schemas.microsoft.com/office/powerpoint/2010/main" val="4056928546"/>
              </p:ext>
            </p:extLst>
          </p:nvPr>
        </p:nvGraphicFramePr>
        <p:xfrm>
          <a:off x="487083" y="3641619"/>
          <a:ext cx="5517503" cy="800100"/>
        </p:xfrm>
        <a:graphic>
          <a:graphicData uri="http://schemas.openxmlformats.org/drawingml/2006/table">
            <a:tbl>
              <a:tblPr>
                <a:tableStyleId>{5C22544A-7EE6-4342-B048-85BDC9FD1C3A}</a:tableStyleId>
              </a:tblPr>
              <a:tblGrid>
                <a:gridCol w="815520">
                  <a:extLst>
                    <a:ext uri="{9D8B030D-6E8A-4147-A177-3AD203B41FA5}">
                      <a16:colId xmlns:a16="http://schemas.microsoft.com/office/drawing/2014/main" val="2862403068"/>
                    </a:ext>
                  </a:extLst>
                </a:gridCol>
                <a:gridCol w="1006657">
                  <a:extLst>
                    <a:ext uri="{9D8B030D-6E8A-4147-A177-3AD203B41FA5}">
                      <a16:colId xmlns:a16="http://schemas.microsoft.com/office/drawing/2014/main" val="4080140028"/>
                    </a:ext>
                  </a:extLst>
                </a:gridCol>
                <a:gridCol w="815520">
                  <a:extLst>
                    <a:ext uri="{9D8B030D-6E8A-4147-A177-3AD203B41FA5}">
                      <a16:colId xmlns:a16="http://schemas.microsoft.com/office/drawing/2014/main" val="1203283487"/>
                    </a:ext>
                  </a:extLst>
                </a:gridCol>
                <a:gridCol w="1032143">
                  <a:extLst>
                    <a:ext uri="{9D8B030D-6E8A-4147-A177-3AD203B41FA5}">
                      <a16:colId xmlns:a16="http://schemas.microsoft.com/office/drawing/2014/main" val="1887524977"/>
                    </a:ext>
                  </a:extLst>
                </a:gridCol>
                <a:gridCol w="815520">
                  <a:extLst>
                    <a:ext uri="{9D8B030D-6E8A-4147-A177-3AD203B41FA5}">
                      <a16:colId xmlns:a16="http://schemas.microsoft.com/office/drawing/2014/main" val="2650578361"/>
                    </a:ext>
                  </a:extLst>
                </a:gridCol>
                <a:gridCol w="1032143">
                  <a:extLst>
                    <a:ext uri="{9D8B030D-6E8A-4147-A177-3AD203B41FA5}">
                      <a16:colId xmlns:a16="http://schemas.microsoft.com/office/drawing/2014/main" val="4186137914"/>
                    </a:ext>
                  </a:extLst>
                </a:gridCol>
              </a:tblGrid>
              <a:tr h="200025">
                <a:tc gridSpan="6">
                  <a:txBody>
                    <a:bodyPr/>
                    <a:lstStyle/>
                    <a:p>
                      <a:pPr algn="ctr" fontAlgn="b"/>
                      <a:r>
                        <a:rPr lang="en-GB" sz="1100" u="none" strike="noStrike" dirty="0">
                          <a:effectLst/>
                        </a:rPr>
                        <a:t>Shapiro-Wilk Normality Test</a:t>
                      </a:r>
                      <a:endParaRPr lang="en-GB" sz="1100" b="0" i="0" u="none" strike="noStrike" dirty="0">
                        <a:solidFill>
                          <a:srgbClr val="000000"/>
                        </a:solidFill>
                        <a:effectLst/>
                        <a:latin typeface="Calibri" panose="020F0502020204030204" pitchFamily="34" charset="0"/>
                      </a:endParaRPr>
                    </a:p>
                  </a:txBody>
                  <a:tcPr marL="11964" marR="11964" marT="9525" marB="0" anchor="b"/>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778735721"/>
                  </a:ext>
                </a:extLst>
              </a:tr>
              <a:tr h="200025">
                <a:tc rowSpan="2">
                  <a:txBody>
                    <a:bodyPr/>
                    <a:lstStyle/>
                    <a:p>
                      <a:pPr algn="ctr" fontAlgn="b"/>
                      <a:r>
                        <a:rPr lang="en-GB" sz="1100" u="none" strike="noStrike">
                          <a:effectLst/>
                        </a:rPr>
                        <a:t> </a:t>
                      </a:r>
                      <a:endParaRPr lang="en-GB" sz="1100" b="0" i="0" u="none" strike="noStrike">
                        <a:solidFill>
                          <a:srgbClr val="000000"/>
                        </a:solidFill>
                        <a:effectLst/>
                        <a:latin typeface="Calibri" panose="020F0502020204030204" pitchFamily="34" charset="0"/>
                      </a:endParaRPr>
                    </a:p>
                  </a:txBody>
                  <a:tcPr marL="11964" marR="11964" marT="9525" marB="0" anchor="b"/>
                </a:tc>
                <a:tc gridSpan="3">
                  <a:txBody>
                    <a:bodyPr/>
                    <a:lstStyle/>
                    <a:p>
                      <a:pPr algn="ctr" fontAlgn="b"/>
                      <a:r>
                        <a:rPr lang="en-GB" sz="1100" u="none" strike="noStrike" dirty="0">
                          <a:effectLst/>
                        </a:rPr>
                        <a:t>Actual Total Spend Per Head</a:t>
                      </a:r>
                      <a:endParaRPr lang="en-GB" sz="1100" b="0" i="0" u="none" strike="noStrike" dirty="0">
                        <a:solidFill>
                          <a:srgbClr val="000000"/>
                        </a:solidFill>
                        <a:effectLst/>
                        <a:latin typeface="Calibri" panose="020F0502020204030204" pitchFamily="34" charset="0"/>
                      </a:endParaRPr>
                    </a:p>
                  </a:txBody>
                  <a:tcPr marL="11964" marR="11964" marT="9525" marB="0" anchor="b"/>
                </a:tc>
                <a:tc hMerge="1">
                  <a:txBody>
                    <a:bodyPr/>
                    <a:lstStyle/>
                    <a:p>
                      <a:endParaRPr lang="en-GB"/>
                    </a:p>
                  </a:txBody>
                  <a:tcPr/>
                </a:tc>
                <a:tc hMerge="1">
                  <a:txBody>
                    <a:bodyPr/>
                    <a:lstStyle/>
                    <a:p>
                      <a:endParaRPr lang="en-GB"/>
                    </a:p>
                  </a:txBody>
                  <a:tcPr/>
                </a:tc>
                <a:tc gridSpan="2">
                  <a:txBody>
                    <a:bodyPr/>
                    <a:lstStyle/>
                    <a:p>
                      <a:pPr algn="ctr" fontAlgn="b"/>
                      <a:r>
                        <a:rPr lang="en-GB" sz="1100" u="none" strike="noStrike" dirty="0">
                          <a:effectLst/>
                        </a:rPr>
                        <a:t>Log Total Spend Per Head</a:t>
                      </a:r>
                      <a:endParaRPr lang="en-GB" sz="1100" b="0" i="0" u="none" strike="noStrike" dirty="0">
                        <a:solidFill>
                          <a:srgbClr val="000000"/>
                        </a:solidFill>
                        <a:effectLst/>
                        <a:latin typeface="Calibri" panose="020F0502020204030204" pitchFamily="34" charset="0"/>
                      </a:endParaRPr>
                    </a:p>
                  </a:txBody>
                  <a:tcPr marL="11964" marR="11964" marT="9525" marB="0" anchor="b"/>
                </a:tc>
                <a:tc hMerge="1">
                  <a:txBody>
                    <a:bodyPr/>
                    <a:lstStyle/>
                    <a:p>
                      <a:endParaRPr lang="en-GB"/>
                    </a:p>
                  </a:txBody>
                  <a:tcPr/>
                </a:tc>
                <a:extLst>
                  <a:ext uri="{0D108BD9-81ED-4DB2-BD59-A6C34878D82A}">
                    <a16:rowId xmlns:a16="http://schemas.microsoft.com/office/drawing/2014/main" val="4116093820"/>
                  </a:ext>
                </a:extLst>
              </a:tr>
              <a:tr h="200025">
                <a:tc vMerge="1">
                  <a:txBody>
                    <a:bodyPr/>
                    <a:lstStyle/>
                    <a:p>
                      <a:endParaRPr lang="en-GB"/>
                    </a:p>
                  </a:txBody>
                  <a:tcPr/>
                </a:tc>
                <a:tc>
                  <a:txBody>
                    <a:bodyPr/>
                    <a:lstStyle/>
                    <a:p>
                      <a:pPr algn="ctr" fontAlgn="b"/>
                      <a:r>
                        <a:rPr lang="en-GB" sz="1100" u="none" strike="noStrike" dirty="0">
                          <a:effectLst/>
                        </a:rPr>
                        <a:t>All Data</a:t>
                      </a:r>
                      <a:endParaRPr lang="en-GB" sz="1100" b="0" i="0" u="none" strike="noStrike" dirty="0">
                        <a:solidFill>
                          <a:srgbClr val="000000"/>
                        </a:solidFill>
                        <a:effectLst/>
                        <a:latin typeface="Calibri" panose="020F0502020204030204" pitchFamily="34" charset="0"/>
                      </a:endParaRPr>
                    </a:p>
                  </a:txBody>
                  <a:tcPr marL="11964" marR="11964" marT="9525" marB="0" anchor="b"/>
                </a:tc>
                <a:tc>
                  <a:txBody>
                    <a:bodyPr/>
                    <a:lstStyle/>
                    <a:p>
                      <a:pPr algn="ctr" fontAlgn="b"/>
                      <a:r>
                        <a:rPr lang="en-GB" sz="1100" u="none" strike="noStrike" dirty="0">
                          <a:effectLst/>
                        </a:rPr>
                        <a:t>London</a:t>
                      </a:r>
                      <a:endParaRPr lang="en-GB" sz="1100" b="0" i="0" u="none" strike="noStrike" dirty="0">
                        <a:solidFill>
                          <a:srgbClr val="000000"/>
                        </a:solidFill>
                        <a:effectLst/>
                        <a:latin typeface="Calibri" panose="020F0502020204030204" pitchFamily="34" charset="0"/>
                      </a:endParaRPr>
                    </a:p>
                  </a:txBody>
                  <a:tcPr marL="11964" marR="11964" marT="9525" marB="0" anchor="b"/>
                </a:tc>
                <a:tc>
                  <a:txBody>
                    <a:bodyPr/>
                    <a:lstStyle/>
                    <a:p>
                      <a:pPr algn="ctr" fontAlgn="b"/>
                      <a:r>
                        <a:rPr lang="en-GB" sz="1100" u="none" strike="noStrike" dirty="0">
                          <a:effectLst/>
                        </a:rPr>
                        <a:t>Other Areas</a:t>
                      </a:r>
                      <a:endParaRPr lang="en-GB" sz="1100" b="0" i="0" u="none" strike="noStrike" dirty="0">
                        <a:solidFill>
                          <a:srgbClr val="000000"/>
                        </a:solidFill>
                        <a:effectLst/>
                        <a:latin typeface="Calibri" panose="020F0502020204030204" pitchFamily="34" charset="0"/>
                      </a:endParaRPr>
                    </a:p>
                  </a:txBody>
                  <a:tcPr marL="11964" marR="11964" marT="9525" marB="0" anchor="b"/>
                </a:tc>
                <a:tc>
                  <a:txBody>
                    <a:bodyPr/>
                    <a:lstStyle/>
                    <a:p>
                      <a:pPr algn="ctr" fontAlgn="b"/>
                      <a:r>
                        <a:rPr lang="en-GB" sz="1100" u="none" strike="noStrike" dirty="0">
                          <a:effectLst/>
                        </a:rPr>
                        <a:t>London</a:t>
                      </a:r>
                      <a:endParaRPr lang="en-GB" sz="1100" b="0" i="0" u="none" strike="noStrike" dirty="0">
                        <a:solidFill>
                          <a:srgbClr val="000000"/>
                        </a:solidFill>
                        <a:effectLst/>
                        <a:latin typeface="Calibri" panose="020F0502020204030204" pitchFamily="34" charset="0"/>
                      </a:endParaRPr>
                    </a:p>
                  </a:txBody>
                  <a:tcPr marL="11964" marR="11964" marT="9525" marB="0" anchor="b"/>
                </a:tc>
                <a:tc>
                  <a:txBody>
                    <a:bodyPr/>
                    <a:lstStyle/>
                    <a:p>
                      <a:pPr algn="ctr" fontAlgn="b"/>
                      <a:r>
                        <a:rPr lang="en-GB" sz="1100" u="none" strike="noStrike" dirty="0">
                          <a:effectLst/>
                        </a:rPr>
                        <a:t>Other Areas</a:t>
                      </a:r>
                      <a:endParaRPr lang="en-GB" sz="1100" b="0" i="0" u="none" strike="noStrike" dirty="0">
                        <a:solidFill>
                          <a:srgbClr val="000000"/>
                        </a:solidFill>
                        <a:effectLst/>
                        <a:latin typeface="Calibri" panose="020F0502020204030204" pitchFamily="34" charset="0"/>
                      </a:endParaRPr>
                    </a:p>
                  </a:txBody>
                  <a:tcPr marL="11964" marR="11964" marT="9525" marB="0" anchor="b"/>
                </a:tc>
                <a:extLst>
                  <a:ext uri="{0D108BD9-81ED-4DB2-BD59-A6C34878D82A}">
                    <a16:rowId xmlns:a16="http://schemas.microsoft.com/office/drawing/2014/main" val="3321898514"/>
                  </a:ext>
                </a:extLst>
              </a:tr>
              <a:tr h="200025">
                <a:tc>
                  <a:txBody>
                    <a:bodyPr/>
                    <a:lstStyle/>
                    <a:p>
                      <a:pPr algn="l" fontAlgn="b"/>
                      <a:r>
                        <a:rPr lang="en-GB" sz="1100" u="none" strike="noStrike">
                          <a:effectLst/>
                        </a:rPr>
                        <a:t>P-Value</a:t>
                      </a:r>
                      <a:endParaRPr lang="en-GB" sz="1100" b="0" i="0" u="none" strike="noStrike">
                        <a:solidFill>
                          <a:srgbClr val="000000"/>
                        </a:solidFill>
                        <a:effectLst/>
                        <a:latin typeface="Calibri" panose="020F0502020204030204" pitchFamily="34" charset="0"/>
                      </a:endParaRPr>
                    </a:p>
                  </a:txBody>
                  <a:tcPr marL="11964" marR="11964" marT="9525" marB="0" anchor="b"/>
                </a:tc>
                <a:tc>
                  <a:txBody>
                    <a:bodyPr/>
                    <a:lstStyle/>
                    <a:p>
                      <a:pPr algn="ctr" fontAlgn="ctr"/>
                      <a:r>
                        <a:rPr lang="en-GB" sz="1000" u="none" strike="noStrike" dirty="0">
                          <a:effectLst/>
                        </a:rPr>
                        <a:t>0.0009869</a:t>
                      </a:r>
                      <a:endParaRPr lang="en-GB" sz="1000" b="0" i="0" u="none" strike="noStrike" dirty="0">
                        <a:solidFill>
                          <a:srgbClr val="000000"/>
                        </a:solidFill>
                        <a:effectLst/>
                        <a:latin typeface="Lucida Console" panose="020B0609040504020204" pitchFamily="49" charset="0"/>
                      </a:endParaRPr>
                    </a:p>
                  </a:txBody>
                  <a:tcPr marL="11964" marR="11964" marT="9525" marB="0" anchor="ctr"/>
                </a:tc>
                <a:tc>
                  <a:txBody>
                    <a:bodyPr/>
                    <a:lstStyle/>
                    <a:p>
                      <a:pPr algn="ctr" fontAlgn="ctr"/>
                      <a:r>
                        <a:rPr lang="en-GB" sz="1000" u="none" strike="noStrike" dirty="0">
                          <a:effectLst/>
                        </a:rPr>
                        <a:t>0.5166</a:t>
                      </a:r>
                      <a:endParaRPr lang="en-GB" sz="1000" b="0" i="0" u="none" strike="noStrike" dirty="0">
                        <a:solidFill>
                          <a:srgbClr val="000000"/>
                        </a:solidFill>
                        <a:effectLst/>
                        <a:latin typeface="Lucida Console" panose="020B0609040504020204" pitchFamily="49" charset="0"/>
                      </a:endParaRPr>
                    </a:p>
                  </a:txBody>
                  <a:tcPr marL="11964" marR="11964" marT="9525" marB="0" anchor="ctr"/>
                </a:tc>
                <a:tc>
                  <a:txBody>
                    <a:bodyPr/>
                    <a:lstStyle/>
                    <a:p>
                      <a:pPr algn="ctr" fontAlgn="ctr"/>
                      <a:r>
                        <a:rPr lang="en-GB" sz="1000" u="none" strike="noStrike" dirty="0">
                          <a:effectLst/>
                        </a:rPr>
                        <a:t>0.001623</a:t>
                      </a:r>
                      <a:endParaRPr lang="en-GB" sz="1000" b="0" i="0" u="none" strike="noStrike" dirty="0">
                        <a:solidFill>
                          <a:srgbClr val="000000"/>
                        </a:solidFill>
                        <a:effectLst/>
                        <a:latin typeface="Lucida Console" panose="020B0609040504020204" pitchFamily="49" charset="0"/>
                      </a:endParaRPr>
                    </a:p>
                  </a:txBody>
                  <a:tcPr marL="11964" marR="11964" marT="9525" marB="0" anchor="ctr"/>
                </a:tc>
                <a:tc>
                  <a:txBody>
                    <a:bodyPr/>
                    <a:lstStyle/>
                    <a:p>
                      <a:pPr algn="ctr" fontAlgn="ctr"/>
                      <a:r>
                        <a:rPr lang="en-GB" sz="1000" u="none" strike="noStrike" dirty="0">
                          <a:effectLst/>
                        </a:rPr>
                        <a:t>0.0393</a:t>
                      </a:r>
                      <a:endParaRPr lang="en-GB" sz="1000" b="0" i="0" u="none" strike="noStrike" dirty="0">
                        <a:solidFill>
                          <a:srgbClr val="000000"/>
                        </a:solidFill>
                        <a:effectLst/>
                        <a:latin typeface="Lucida Console" panose="020B0609040504020204" pitchFamily="49" charset="0"/>
                      </a:endParaRPr>
                    </a:p>
                  </a:txBody>
                  <a:tcPr marL="11964" marR="11964" marT="9525" marB="0" anchor="ctr"/>
                </a:tc>
                <a:tc>
                  <a:txBody>
                    <a:bodyPr/>
                    <a:lstStyle/>
                    <a:p>
                      <a:pPr algn="ctr" fontAlgn="ctr"/>
                      <a:r>
                        <a:rPr lang="en-GB" sz="1000" u="none" strike="noStrike" dirty="0">
                          <a:effectLst/>
                        </a:rPr>
                        <a:t>0.05267</a:t>
                      </a:r>
                      <a:endParaRPr lang="en-GB" sz="1000" b="0" i="0" u="none" strike="noStrike" dirty="0">
                        <a:solidFill>
                          <a:srgbClr val="000000"/>
                        </a:solidFill>
                        <a:effectLst/>
                        <a:latin typeface="Lucida Console" panose="020B0609040504020204" pitchFamily="49" charset="0"/>
                      </a:endParaRPr>
                    </a:p>
                  </a:txBody>
                  <a:tcPr marL="11964" marR="11964" marT="9525" marB="0" anchor="ctr"/>
                </a:tc>
                <a:extLst>
                  <a:ext uri="{0D108BD9-81ED-4DB2-BD59-A6C34878D82A}">
                    <a16:rowId xmlns:a16="http://schemas.microsoft.com/office/drawing/2014/main" val="3039573148"/>
                  </a:ext>
                </a:extLst>
              </a:tr>
            </a:tbl>
          </a:graphicData>
        </a:graphic>
      </p:graphicFrame>
      <p:sp>
        <p:nvSpPr>
          <p:cNvPr id="13" name="Content Placeholder 12">
            <a:extLst>
              <a:ext uri="{FF2B5EF4-FFF2-40B4-BE49-F238E27FC236}">
                <a16:creationId xmlns:a16="http://schemas.microsoft.com/office/drawing/2014/main" id="{3BE21456-B088-4CF4-99C0-1441054965E2}"/>
              </a:ext>
            </a:extLst>
          </p:cNvPr>
          <p:cNvSpPr>
            <a:spLocks noGrp="1"/>
          </p:cNvSpPr>
          <p:nvPr>
            <p:ph sz="half" idx="2"/>
          </p:nvPr>
        </p:nvSpPr>
        <p:spPr/>
        <p:txBody>
          <a:bodyPr/>
          <a:lstStyle/>
          <a:p>
            <a:r>
              <a:rPr lang="en-GB" dirty="0"/>
              <a:t>With the actual values of total spend per head, the distribution of London was not normal</a:t>
            </a:r>
          </a:p>
          <a:p>
            <a:r>
              <a:rPr lang="en-GB" dirty="0"/>
              <a:t>The condition of normality was meet after taking log of total spend per head</a:t>
            </a:r>
          </a:p>
        </p:txBody>
      </p:sp>
    </p:spTree>
    <p:extLst>
      <p:ext uri="{BB962C8B-B14F-4D97-AF65-F5344CB8AC3E}">
        <p14:creationId xmlns:p14="http://schemas.microsoft.com/office/powerpoint/2010/main" val="2756842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969E8-0F44-4126-8078-529EB65EEA9A}"/>
              </a:ext>
            </a:extLst>
          </p:cNvPr>
          <p:cNvSpPr>
            <a:spLocks noGrp="1"/>
          </p:cNvSpPr>
          <p:nvPr>
            <p:ph type="title"/>
          </p:nvPr>
        </p:nvSpPr>
        <p:spPr/>
        <p:txBody>
          <a:bodyPr/>
          <a:lstStyle/>
          <a:p>
            <a:r>
              <a:rPr lang="en-GB" dirty="0"/>
              <a:t>Variances</a:t>
            </a:r>
          </a:p>
        </p:txBody>
      </p:sp>
      <p:pic>
        <p:nvPicPr>
          <p:cNvPr id="6" name="Picture 5">
            <a:extLst>
              <a:ext uri="{FF2B5EF4-FFF2-40B4-BE49-F238E27FC236}">
                <a16:creationId xmlns:a16="http://schemas.microsoft.com/office/drawing/2014/main" id="{CE27C2D6-D41C-450E-83A5-62C57F0A3C0A}"/>
              </a:ext>
            </a:extLst>
          </p:cNvPr>
          <p:cNvPicPr>
            <a:picLocks noChangeAspect="1"/>
          </p:cNvPicPr>
          <p:nvPr/>
        </p:nvPicPr>
        <p:blipFill>
          <a:blip r:embed="rId2"/>
          <a:stretch>
            <a:fillRect/>
          </a:stretch>
        </p:blipFill>
        <p:spPr>
          <a:xfrm>
            <a:off x="810000" y="2440300"/>
            <a:ext cx="10170367" cy="3493969"/>
          </a:xfrm>
          <a:prstGeom prst="rect">
            <a:avLst/>
          </a:prstGeom>
        </p:spPr>
      </p:pic>
    </p:spTree>
    <p:extLst>
      <p:ext uri="{BB962C8B-B14F-4D97-AF65-F5344CB8AC3E}">
        <p14:creationId xmlns:p14="http://schemas.microsoft.com/office/powerpoint/2010/main" val="612888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C44DBB-AD7C-4682-B258-6367305D2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EE20BA52-C08D-4E04-83AE-2FE75860A708}"/>
              </a:ext>
            </a:extLst>
          </p:cNvPr>
          <p:cNvSpPr>
            <a:spLocks noGrp="1"/>
          </p:cNvSpPr>
          <p:nvPr>
            <p:ph type="title"/>
          </p:nvPr>
        </p:nvSpPr>
        <p:spPr>
          <a:xfrm>
            <a:off x="965200" y="1218476"/>
            <a:ext cx="3187318" cy="4421050"/>
          </a:xfrm>
          <a:effectLst/>
        </p:spPr>
        <p:txBody>
          <a:bodyPr anchor="ctr">
            <a:normAutofit/>
          </a:bodyPr>
          <a:lstStyle/>
          <a:p>
            <a:pPr algn="r"/>
            <a:r>
              <a:rPr lang="en-GB" sz="3200" dirty="0">
                <a:solidFill>
                  <a:schemeClr val="tx1"/>
                </a:solidFill>
              </a:rPr>
              <a:t>Hypothesis Test</a:t>
            </a:r>
          </a:p>
        </p:txBody>
      </p:sp>
      <p:cxnSp>
        <p:nvCxnSpPr>
          <p:cNvPr id="11" name="Straight Connector 10">
            <a:extLst>
              <a:ext uri="{FF2B5EF4-FFF2-40B4-BE49-F238E27FC236}">
                <a16:creationId xmlns:a16="http://schemas.microsoft.com/office/drawing/2014/main" id="{A1CED323-FAF0-4E0B-8717-FC1F468A28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34"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ED8917C9-4B73-42DA-9788-D7987E80D337}"/>
              </a:ext>
            </a:extLst>
          </p:cNvPr>
          <p:cNvSpPr>
            <a:spLocks noGrp="1"/>
          </p:cNvSpPr>
          <p:nvPr>
            <p:ph idx="1"/>
          </p:nvPr>
        </p:nvSpPr>
        <p:spPr>
          <a:xfrm>
            <a:off x="5146751" y="1218475"/>
            <a:ext cx="6080050" cy="4421051"/>
          </a:xfrm>
          <a:effectLst/>
        </p:spPr>
        <p:txBody>
          <a:bodyPr>
            <a:normAutofit/>
          </a:bodyPr>
          <a:lstStyle/>
          <a:p>
            <a:r>
              <a:rPr lang="en-GB" sz="1600" dirty="0"/>
              <a:t>The null hypothesis was</a:t>
            </a:r>
          </a:p>
          <a:p>
            <a:pPr lvl="1"/>
            <a:r>
              <a:rPr lang="en-GB" sz="1400" dirty="0"/>
              <a:t>The mean of investment in London is equal to mean of investment in other areas of England</a:t>
            </a:r>
          </a:p>
          <a:p>
            <a:r>
              <a:rPr lang="en-GB" sz="1600" dirty="0"/>
              <a:t>The alternate hypothesis was</a:t>
            </a:r>
          </a:p>
          <a:p>
            <a:pPr lvl="1"/>
            <a:r>
              <a:rPr lang="en-GB" sz="1400" dirty="0"/>
              <a:t>The  mean of investment in London is greater than the mean of investment in other areas of England</a:t>
            </a:r>
            <a:endParaRPr lang="en-GB" sz="1200" dirty="0"/>
          </a:p>
          <a:p>
            <a:r>
              <a:rPr lang="en-GB" sz="1600" dirty="0"/>
              <a:t>Confidence interval was kept at 0.95</a:t>
            </a:r>
          </a:p>
          <a:p>
            <a:r>
              <a:rPr lang="en-GB" sz="1600" dirty="0"/>
              <a:t>Welch’s t-test was selected to validate the hypothesis based on the findings, normal distributions but unequal variances</a:t>
            </a:r>
          </a:p>
        </p:txBody>
      </p:sp>
    </p:spTree>
    <p:extLst>
      <p:ext uri="{BB962C8B-B14F-4D97-AF65-F5344CB8AC3E}">
        <p14:creationId xmlns:p14="http://schemas.microsoft.com/office/powerpoint/2010/main" val="42022599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DF949-CBB0-4752-BC5B-DD1BFCF9F869}"/>
              </a:ext>
            </a:extLst>
          </p:cNvPr>
          <p:cNvSpPr>
            <a:spLocks noGrp="1"/>
          </p:cNvSpPr>
          <p:nvPr>
            <p:ph type="title"/>
          </p:nvPr>
        </p:nvSpPr>
        <p:spPr>
          <a:xfrm>
            <a:off x="451515" y="1734857"/>
            <a:ext cx="3765483" cy="3388287"/>
          </a:xfrm>
        </p:spPr>
        <p:txBody>
          <a:bodyPr anchor="ctr">
            <a:normAutofit/>
          </a:bodyPr>
          <a:lstStyle/>
          <a:p>
            <a:r>
              <a:rPr lang="en-GB" dirty="0"/>
              <a:t>Result</a:t>
            </a:r>
          </a:p>
        </p:txBody>
      </p:sp>
      <p:sp>
        <p:nvSpPr>
          <p:cNvPr id="3" name="Content Placeholder 2">
            <a:extLst>
              <a:ext uri="{FF2B5EF4-FFF2-40B4-BE49-F238E27FC236}">
                <a16:creationId xmlns:a16="http://schemas.microsoft.com/office/drawing/2014/main" id="{4CAFE814-308E-4814-8026-8027809CCAD8}"/>
              </a:ext>
            </a:extLst>
          </p:cNvPr>
          <p:cNvSpPr>
            <a:spLocks noGrp="1"/>
          </p:cNvSpPr>
          <p:nvPr>
            <p:ph idx="1"/>
          </p:nvPr>
        </p:nvSpPr>
        <p:spPr>
          <a:xfrm>
            <a:off x="6008068" y="2490719"/>
            <a:ext cx="5365218" cy="3388287"/>
          </a:xfrm>
          <a:effectLst/>
        </p:spPr>
        <p:txBody>
          <a:bodyPr>
            <a:normAutofit/>
          </a:bodyPr>
          <a:lstStyle/>
          <a:p>
            <a:r>
              <a:rPr lang="en-GB" dirty="0"/>
              <a:t>t = -0.046596, df = 62.24, p-value = 0.5185</a:t>
            </a:r>
          </a:p>
          <a:p>
            <a:r>
              <a:rPr lang="en-GB" dirty="0"/>
              <a:t>With a p-value of 0.5185, there was insufficient evidence to reject the null hypothesis</a:t>
            </a:r>
          </a:p>
          <a:p>
            <a:endParaRPr lang="en-GB" dirty="0"/>
          </a:p>
          <a:p>
            <a:pPr marL="0" indent="0">
              <a:buNone/>
            </a:pPr>
            <a:endParaRPr lang="en-GB" sz="1100" dirty="0"/>
          </a:p>
        </p:txBody>
      </p:sp>
      <p:graphicFrame>
        <p:nvGraphicFramePr>
          <p:cNvPr id="4" name="Table 3">
            <a:extLst>
              <a:ext uri="{FF2B5EF4-FFF2-40B4-BE49-F238E27FC236}">
                <a16:creationId xmlns:a16="http://schemas.microsoft.com/office/drawing/2014/main" id="{DAE7EBB6-B5EB-4319-8D6A-3AB1A761901A}"/>
              </a:ext>
            </a:extLst>
          </p:cNvPr>
          <p:cNvGraphicFramePr>
            <a:graphicFrameLocks noGrp="1"/>
          </p:cNvGraphicFramePr>
          <p:nvPr>
            <p:extLst>
              <p:ext uri="{D42A27DB-BD31-4B8C-83A1-F6EECF244321}">
                <p14:modId xmlns:p14="http://schemas.microsoft.com/office/powerpoint/2010/main" val="2496540185"/>
              </p:ext>
            </p:extLst>
          </p:nvPr>
        </p:nvGraphicFramePr>
        <p:xfrm>
          <a:off x="6593661" y="4678325"/>
          <a:ext cx="3769567" cy="1200681"/>
        </p:xfrm>
        <a:graphic>
          <a:graphicData uri="http://schemas.openxmlformats.org/drawingml/2006/table">
            <a:tbl>
              <a:tblPr>
                <a:tableStyleId>{5C22544A-7EE6-4342-B048-85BDC9FD1C3A}</a:tableStyleId>
              </a:tblPr>
              <a:tblGrid>
                <a:gridCol w="1776898">
                  <a:extLst>
                    <a:ext uri="{9D8B030D-6E8A-4147-A177-3AD203B41FA5}">
                      <a16:colId xmlns:a16="http://schemas.microsoft.com/office/drawing/2014/main" val="870548324"/>
                    </a:ext>
                  </a:extLst>
                </a:gridCol>
                <a:gridCol w="1992669">
                  <a:extLst>
                    <a:ext uri="{9D8B030D-6E8A-4147-A177-3AD203B41FA5}">
                      <a16:colId xmlns:a16="http://schemas.microsoft.com/office/drawing/2014/main" val="159326938"/>
                    </a:ext>
                  </a:extLst>
                </a:gridCol>
              </a:tblGrid>
              <a:tr h="400227">
                <a:tc>
                  <a:txBody>
                    <a:bodyPr/>
                    <a:lstStyle/>
                    <a:p>
                      <a:pPr algn="ctr" fontAlgn="b"/>
                      <a:r>
                        <a:rPr lang="en-GB" sz="1100" u="none" strike="noStrike" dirty="0">
                          <a:effectLst/>
                        </a:rPr>
                        <a:t>Area Type</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GB" sz="1100" u="none" strike="noStrike" dirty="0">
                          <a:effectLst/>
                        </a:rPr>
                        <a:t>Group Means in £’s Per Head</a:t>
                      </a:r>
                      <a:endParaRPr lang="en-GB"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02627823"/>
                  </a:ext>
                </a:extLst>
              </a:tr>
              <a:tr h="400227">
                <a:tc>
                  <a:txBody>
                    <a:bodyPr/>
                    <a:lstStyle/>
                    <a:p>
                      <a:pPr algn="ctr" fontAlgn="b"/>
                      <a:r>
                        <a:rPr lang="en-GB" sz="1100" u="none" strike="noStrike" dirty="0">
                          <a:effectLst/>
                        </a:rPr>
                        <a:t>London</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GB" sz="1100" u="none" strike="noStrike">
                          <a:effectLst/>
                        </a:rPr>
                        <a:t>2.416264</a:t>
                      </a:r>
                      <a:endParaRPr lang="en-GB"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44391012"/>
                  </a:ext>
                </a:extLst>
              </a:tr>
              <a:tr h="400227">
                <a:tc>
                  <a:txBody>
                    <a:bodyPr/>
                    <a:lstStyle/>
                    <a:p>
                      <a:pPr algn="ctr" fontAlgn="b"/>
                      <a:r>
                        <a:rPr lang="en-GB" sz="1100" u="none" strike="noStrike">
                          <a:effectLst/>
                        </a:rPr>
                        <a:t>Other Areas</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100" u="none" strike="noStrike" dirty="0">
                          <a:effectLst/>
                        </a:rPr>
                        <a:t>2.426087</a:t>
                      </a:r>
                      <a:endParaRPr lang="en-GB"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56454977"/>
                  </a:ext>
                </a:extLst>
              </a:tr>
            </a:tbl>
          </a:graphicData>
        </a:graphic>
      </p:graphicFrame>
    </p:spTree>
    <p:extLst>
      <p:ext uri="{BB962C8B-B14F-4D97-AF65-F5344CB8AC3E}">
        <p14:creationId xmlns:p14="http://schemas.microsoft.com/office/powerpoint/2010/main" val="18457674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DF949-CBB0-4752-BC5B-DD1BFCF9F869}"/>
              </a:ext>
            </a:extLst>
          </p:cNvPr>
          <p:cNvSpPr>
            <a:spLocks noGrp="1"/>
          </p:cNvSpPr>
          <p:nvPr>
            <p:ph type="title"/>
          </p:nvPr>
        </p:nvSpPr>
        <p:spPr>
          <a:xfrm>
            <a:off x="451515" y="1734857"/>
            <a:ext cx="3765483" cy="3388287"/>
          </a:xfrm>
        </p:spPr>
        <p:txBody>
          <a:bodyPr anchor="ctr">
            <a:normAutofit/>
          </a:bodyPr>
          <a:lstStyle/>
          <a:p>
            <a:r>
              <a:rPr lang="en-GB"/>
              <a:t>Conclusion</a:t>
            </a:r>
          </a:p>
        </p:txBody>
      </p:sp>
      <p:sp>
        <p:nvSpPr>
          <p:cNvPr id="3" name="Content Placeholder 2">
            <a:extLst>
              <a:ext uri="{FF2B5EF4-FFF2-40B4-BE49-F238E27FC236}">
                <a16:creationId xmlns:a16="http://schemas.microsoft.com/office/drawing/2014/main" id="{4CAFE814-308E-4814-8026-8027809CCAD8}"/>
              </a:ext>
            </a:extLst>
          </p:cNvPr>
          <p:cNvSpPr>
            <a:spLocks noGrp="1"/>
          </p:cNvSpPr>
          <p:nvPr>
            <p:ph idx="1"/>
          </p:nvPr>
        </p:nvSpPr>
        <p:spPr>
          <a:xfrm>
            <a:off x="6008068" y="2332139"/>
            <a:ext cx="5365218" cy="3546868"/>
          </a:xfrm>
          <a:effectLst/>
        </p:spPr>
        <p:txBody>
          <a:bodyPr>
            <a:normAutofit/>
          </a:bodyPr>
          <a:lstStyle/>
          <a:p>
            <a:r>
              <a:rPr lang="en-GB" dirty="0"/>
              <a:t>The investment levels on mental health services per head in London and other areas of England are approx. the same</a:t>
            </a:r>
          </a:p>
          <a:p>
            <a:r>
              <a:rPr lang="en-GB" dirty="0"/>
              <a:t>Having said that, we could compare London with other individual sha’s in the same way and find out more details</a:t>
            </a:r>
          </a:p>
        </p:txBody>
      </p:sp>
    </p:spTree>
    <p:extLst>
      <p:ext uri="{BB962C8B-B14F-4D97-AF65-F5344CB8AC3E}">
        <p14:creationId xmlns:p14="http://schemas.microsoft.com/office/powerpoint/2010/main" val="1642571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C44DBB-AD7C-4682-B258-6367305D2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108281-3926-4A87-9074-3F03E0AE3890}"/>
              </a:ext>
            </a:extLst>
          </p:cNvPr>
          <p:cNvSpPr>
            <a:spLocks noGrp="1"/>
          </p:cNvSpPr>
          <p:nvPr>
            <p:ph type="title"/>
          </p:nvPr>
        </p:nvSpPr>
        <p:spPr>
          <a:xfrm>
            <a:off x="965200" y="1218476"/>
            <a:ext cx="3187318" cy="4421050"/>
          </a:xfrm>
          <a:effectLst/>
        </p:spPr>
        <p:txBody>
          <a:bodyPr anchor="ctr">
            <a:normAutofit/>
          </a:bodyPr>
          <a:lstStyle/>
          <a:p>
            <a:pPr algn="r"/>
            <a:r>
              <a:rPr lang="en-GB" sz="3200">
                <a:solidFill>
                  <a:schemeClr val="tx1"/>
                </a:solidFill>
              </a:rPr>
              <a:t>Source Data</a:t>
            </a:r>
          </a:p>
        </p:txBody>
      </p:sp>
      <p:cxnSp>
        <p:nvCxnSpPr>
          <p:cNvPr id="10" name="Straight Connector 9">
            <a:extLst>
              <a:ext uri="{FF2B5EF4-FFF2-40B4-BE49-F238E27FC236}">
                <a16:creationId xmlns:a16="http://schemas.microsoft.com/office/drawing/2014/main" id="{A1CED323-FAF0-4E0B-8717-FC1F468A28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34"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CEE04AA-04D3-470A-AF30-923F79D14377}"/>
              </a:ext>
            </a:extLst>
          </p:cNvPr>
          <p:cNvSpPr>
            <a:spLocks noGrp="1"/>
          </p:cNvSpPr>
          <p:nvPr>
            <p:ph idx="1"/>
          </p:nvPr>
        </p:nvSpPr>
        <p:spPr>
          <a:xfrm>
            <a:off x="5146751" y="1218475"/>
            <a:ext cx="6080050" cy="4421051"/>
          </a:xfrm>
          <a:effectLst/>
        </p:spPr>
        <p:txBody>
          <a:bodyPr>
            <a:normAutofit/>
          </a:bodyPr>
          <a:lstStyle/>
          <a:p>
            <a:r>
              <a:rPr lang="en-GB" sz="1600"/>
              <a:t>3 excel files</a:t>
            </a:r>
          </a:p>
          <a:p>
            <a:pPr lvl="1"/>
            <a:r>
              <a:rPr lang="en-GB"/>
              <a:t>Investment: 16210 observations against 3 features</a:t>
            </a:r>
          </a:p>
          <a:p>
            <a:pPr lvl="1"/>
            <a:r>
              <a:rPr lang="en-GB"/>
              <a:t>Areas: 144 observations against 5 features</a:t>
            </a:r>
          </a:p>
          <a:p>
            <a:pPr lvl="1"/>
            <a:r>
              <a:rPr lang="en-GB"/>
              <a:t>Service Type: 119 observations against 4 features</a:t>
            </a:r>
          </a:p>
        </p:txBody>
      </p:sp>
    </p:spTree>
    <p:extLst>
      <p:ext uri="{BB962C8B-B14F-4D97-AF65-F5344CB8AC3E}">
        <p14:creationId xmlns:p14="http://schemas.microsoft.com/office/powerpoint/2010/main" val="3050404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C44DBB-AD7C-4682-B258-6367305D2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6530EC-B040-48EA-8F1C-14A763F7E403}"/>
              </a:ext>
            </a:extLst>
          </p:cNvPr>
          <p:cNvSpPr>
            <a:spLocks noGrp="1"/>
          </p:cNvSpPr>
          <p:nvPr>
            <p:ph type="title"/>
          </p:nvPr>
        </p:nvSpPr>
        <p:spPr>
          <a:xfrm>
            <a:off x="965200" y="1218476"/>
            <a:ext cx="3187318" cy="4421050"/>
          </a:xfrm>
          <a:effectLst/>
        </p:spPr>
        <p:txBody>
          <a:bodyPr anchor="ctr">
            <a:normAutofit/>
          </a:bodyPr>
          <a:lstStyle/>
          <a:p>
            <a:pPr algn="r"/>
            <a:r>
              <a:rPr lang="en-GB" sz="3200">
                <a:solidFill>
                  <a:schemeClr val="tx1"/>
                </a:solidFill>
              </a:rPr>
              <a:t>Data Quality</a:t>
            </a:r>
          </a:p>
        </p:txBody>
      </p:sp>
      <p:cxnSp>
        <p:nvCxnSpPr>
          <p:cNvPr id="10" name="Straight Connector 9">
            <a:extLst>
              <a:ext uri="{FF2B5EF4-FFF2-40B4-BE49-F238E27FC236}">
                <a16:creationId xmlns:a16="http://schemas.microsoft.com/office/drawing/2014/main" id="{A1CED323-FAF0-4E0B-8717-FC1F468A28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34"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C31E9F5-739F-4B1F-BE8C-E45E9BA69CCA}"/>
              </a:ext>
            </a:extLst>
          </p:cNvPr>
          <p:cNvSpPr>
            <a:spLocks noGrp="1"/>
          </p:cNvSpPr>
          <p:nvPr>
            <p:ph idx="1"/>
          </p:nvPr>
        </p:nvSpPr>
        <p:spPr>
          <a:xfrm>
            <a:off x="5146751" y="1218475"/>
            <a:ext cx="6080050" cy="4421051"/>
          </a:xfrm>
          <a:effectLst/>
        </p:spPr>
        <p:txBody>
          <a:bodyPr>
            <a:normAutofit/>
          </a:bodyPr>
          <a:lstStyle/>
          <a:p>
            <a:endParaRPr lang="en-GB" sz="1500"/>
          </a:p>
          <a:p>
            <a:r>
              <a:rPr lang="en-GB" sz="1500"/>
              <a:t>Data Collection?</a:t>
            </a:r>
          </a:p>
          <a:p>
            <a:pPr lvl="1"/>
            <a:r>
              <a:rPr lang="en-GB" sz="1500"/>
              <a:t>Logical definition of human beings is that we are prone to making errors</a:t>
            </a:r>
          </a:p>
          <a:p>
            <a:pPr lvl="1"/>
            <a:r>
              <a:rPr lang="en-GB" sz="1500"/>
              <a:t>Technology is good but sometimes has limitations e.g., mistakenly placing an extra zero can raise eye-brows</a:t>
            </a:r>
          </a:p>
          <a:p>
            <a:pPr lvl="1"/>
            <a:r>
              <a:rPr lang="en-GB" sz="1500"/>
              <a:t>Was the data processed at any stage? If Yes, then is the raw data available or the manipulation process documented i.e., was care given to consider median instead of mean based on distributions? Any decoding/binning took place?</a:t>
            </a:r>
          </a:p>
          <a:p>
            <a:pPr lvl="1"/>
            <a:r>
              <a:rPr lang="en-GB" sz="1500"/>
              <a:t>Is a readme file or data definition file provided to gain feature understanding their units and interactions with other variables i.e., wrong values could be recorded against features e.g., LIT column has numbers</a:t>
            </a:r>
          </a:p>
          <a:p>
            <a:endParaRPr lang="en-GB" sz="1500"/>
          </a:p>
          <a:p>
            <a:endParaRPr lang="en-GB" sz="1500"/>
          </a:p>
        </p:txBody>
      </p:sp>
    </p:spTree>
    <p:extLst>
      <p:ext uri="{BB962C8B-B14F-4D97-AF65-F5344CB8AC3E}">
        <p14:creationId xmlns:p14="http://schemas.microsoft.com/office/powerpoint/2010/main" val="3265664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C44DBB-AD7C-4682-B258-6367305D2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129F8C-BAC7-413E-A58B-2AFFA478BDCD}"/>
              </a:ext>
            </a:extLst>
          </p:cNvPr>
          <p:cNvSpPr>
            <a:spLocks noGrp="1"/>
          </p:cNvSpPr>
          <p:nvPr>
            <p:ph type="title"/>
          </p:nvPr>
        </p:nvSpPr>
        <p:spPr>
          <a:xfrm>
            <a:off x="965200" y="1218476"/>
            <a:ext cx="3187318" cy="4421050"/>
          </a:xfrm>
          <a:effectLst/>
        </p:spPr>
        <p:txBody>
          <a:bodyPr anchor="ctr">
            <a:normAutofit/>
          </a:bodyPr>
          <a:lstStyle/>
          <a:p>
            <a:pPr algn="r"/>
            <a:r>
              <a:rPr lang="en-GB" sz="3200">
                <a:solidFill>
                  <a:schemeClr val="tx1"/>
                </a:solidFill>
              </a:rPr>
              <a:t>Data Quality</a:t>
            </a:r>
          </a:p>
        </p:txBody>
      </p:sp>
      <p:cxnSp>
        <p:nvCxnSpPr>
          <p:cNvPr id="10" name="Straight Connector 9">
            <a:extLst>
              <a:ext uri="{FF2B5EF4-FFF2-40B4-BE49-F238E27FC236}">
                <a16:creationId xmlns:a16="http://schemas.microsoft.com/office/drawing/2014/main" id="{A1CED323-FAF0-4E0B-8717-FC1F468A28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34"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B251BD5-1FC6-412C-BD96-9F4BDA599DC8}"/>
              </a:ext>
            </a:extLst>
          </p:cNvPr>
          <p:cNvSpPr>
            <a:spLocks noGrp="1"/>
          </p:cNvSpPr>
          <p:nvPr>
            <p:ph idx="1"/>
          </p:nvPr>
        </p:nvSpPr>
        <p:spPr>
          <a:xfrm>
            <a:off x="5146751" y="1218475"/>
            <a:ext cx="6080050" cy="4421051"/>
          </a:xfrm>
          <a:effectLst/>
        </p:spPr>
        <p:txBody>
          <a:bodyPr>
            <a:normAutofit/>
          </a:bodyPr>
          <a:lstStyle/>
          <a:p>
            <a:r>
              <a:rPr lang="en-GB" sz="1600"/>
              <a:t>Duplicate Records</a:t>
            </a:r>
          </a:p>
          <a:p>
            <a:pPr lvl="1"/>
            <a:r>
              <a:rPr lang="en-GB"/>
              <a:t>A total of 117 duplicate entries in investment sheet. No duplicate record found in areas or service type</a:t>
            </a:r>
          </a:p>
          <a:p>
            <a:pPr lvl="1"/>
            <a:r>
              <a:rPr lang="en-GB"/>
              <a:t>Occupies storage e.g., merging with other data sources could lead to exponential increase in duplication</a:t>
            </a:r>
          </a:p>
          <a:p>
            <a:pPr lvl="1"/>
            <a:r>
              <a:rPr lang="en-GB"/>
              <a:t>Inflates values when aggregated resulting in unreliable measurements</a:t>
            </a:r>
          </a:p>
          <a:p>
            <a:pPr lvl="1"/>
            <a:r>
              <a:rPr lang="en-GB"/>
              <a:t>Ingest time during debugging if an error occurs due to duplicated records</a:t>
            </a:r>
          </a:p>
          <a:p>
            <a:endParaRPr lang="en-GB" sz="1600"/>
          </a:p>
        </p:txBody>
      </p:sp>
    </p:spTree>
    <p:extLst>
      <p:ext uri="{BB962C8B-B14F-4D97-AF65-F5344CB8AC3E}">
        <p14:creationId xmlns:p14="http://schemas.microsoft.com/office/powerpoint/2010/main" val="137329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C44DBB-AD7C-4682-B258-6367305D2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67DB4D-0E69-4E21-B240-F1E1D69FED52}"/>
              </a:ext>
            </a:extLst>
          </p:cNvPr>
          <p:cNvSpPr>
            <a:spLocks noGrp="1"/>
          </p:cNvSpPr>
          <p:nvPr>
            <p:ph type="title"/>
          </p:nvPr>
        </p:nvSpPr>
        <p:spPr>
          <a:xfrm>
            <a:off x="965200" y="1218476"/>
            <a:ext cx="3187318" cy="4421050"/>
          </a:xfrm>
          <a:effectLst/>
        </p:spPr>
        <p:txBody>
          <a:bodyPr anchor="ctr">
            <a:normAutofit/>
          </a:bodyPr>
          <a:lstStyle/>
          <a:p>
            <a:pPr algn="r"/>
            <a:r>
              <a:rPr lang="en-GB" sz="3200">
                <a:solidFill>
                  <a:schemeClr val="tx1"/>
                </a:solidFill>
              </a:rPr>
              <a:t>Data Quality</a:t>
            </a:r>
          </a:p>
        </p:txBody>
      </p:sp>
      <p:cxnSp>
        <p:nvCxnSpPr>
          <p:cNvPr id="10" name="Straight Connector 9">
            <a:extLst>
              <a:ext uri="{FF2B5EF4-FFF2-40B4-BE49-F238E27FC236}">
                <a16:creationId xmlns:a16="http://schemas.microsoft.com/office/drawing/2014/main" id="{A1CED323-FAF0-4E0B-8717-FC1F468A28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34"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8E39DC1-05F4-4DDB-B05A-CCD86A25BA76}"/>
              </a:ext>
            </a:extLst>
          </p:cNvPr>
          <p:cNvSpPr>
            <a:spLocks noGrp="1"/>
          </p:cNvSpPr>
          <p:nvPr>
            <p:ph idx="1"/>
          </p:nvPr>
        </p:nvSpPr>
        <p:spPr>
          <a:xfrm>
            <a:off x="5146751" y="1218475"/>
            <a:ext cx="6080050" cy="4421051"/>
          </a:xfrm>
          <a:effectLst/>
        </p:spPr>
        <p:txBody>
          <a:bodyPr>
            <a:normAutofit/>
          </a:bodyPr>
          <a:lstStyle/>
          <a:p>
            <a:r>
              <a:rPr lang="en-GB" sz="1600"/>
              <a:t>Accuracy</a:t>
            </a:r>
          </a:p>
          <a:p>
            <a:pPr lvl="1"/>
            <a:r>
              <a:rPr lang="en-GB"/>
              <a:t>Negative spend value in Wolverhampton for “Psychological Therapy Services for Older People”. (-0.308). Is this an anomaly or an amount available to use? </a:t>
            </a:r>
          </a:p>
          <a:p>
            <a:pPr lvl="1"/>
            <a:r>
              <a:rPr lang="en-GB"/>
              <a:t>Extremely high spend in Hertfordshire for “Care Home – Older People”. (27851.01) – Unit £000’s</a:t>
            </a:r>
          </a:p>
          <a:p>
            <a:r>
              <a:rPr lang="en-GB" sz="1600"/>
              <a:t>A timestamp is not available for this data so it cannot be ascertained if the observations belong to the same time group e.g., if some areas reported values during the early part of the year and others later. Are there any missing values? If Yes, then what kind of missingness is it?</a:t>
            </a:r>
          </a:p>
          <a:p>
            <a:r>
              <a:rPr lang="en-GB" sz="1600"/>
              <a:t>Inconsistent feature names across files, inconsistent case (“Halton”) can all lead to poor quality</a:t>
            </a:r>
          </a:p>
          <a:p>
            <a:endParaRPr lang="en-GB" sz="1600"/>
          </a:p>
        </p:txBody>
      </p:sp>
    </p:spTree>
    <p:extLst>
      <p:ext uri="{BB962C8B-B14F-4D97-AF65-F5344CB8AC3E}">
        <p14:creationId xmlns:p14="http://schemas.microsoft.com/office/powerpoint/2010/main" val="2501317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C7D61-44B8-4CF8-B17C-B74797B034B5}"/>
              </a:ext>
            </a:extLst>
          </p:cNvPr>
          <p:cNvSpPr>
            <a:spLocks noGrp="1"/>
          </p:cNvSpPr>
          <p:nvPr>
            <p:ph type="title"/>
          </p:nvPr>
        </p:nvSpPr>
        <p:spPr/>
        <p:txBody>
          <a:bodyPr/>
          <a:lstStyle/>
          <a:p>
            <a:r>
              <a:rPr lang="en-GB" dirty="0"/>
              <a:t>Blackpool vs Statistical Neighbours</a:t>
            </a:r>
          </a:p>
        </p:txBody>
      </p:sp>
      <p:sp>
        <p:nvSpPr>
          <p:cNvPr id="8" name="Rectangle 7">
            <a:extLst>
              <a:ext uri="{FF2B5EF4-FFF2-40B4-BE49-F238E27FC236}">
                <a16:creationId xmlns:a16="http://schemas.microsoft.com/office/drawing/2014/main" id="{3D884EDC-1C78-4A22-BE66-13A7B2CF2B81}"/>
              </a:ext>
            </a:extLst>
          </p:cNvPr>
          <p:cNvSpPr/>
          <p:nvPr/>
        </p:nvSpPr>
        <p:spPr>
          <a:xfrm>
            <a:off x="67391" y="3517556"/>
            <a:ext cx="5437671" cy="1754326"/>
          </a:xfrm>
          <a:prstGeom prst="rect">
            <a:avLst/>
          </a:prstGeom>
        </p:spPr>
        <p:txBody>
          <a:bodyPr wrap="square">
            <a:spAutoFit/>
          </a:bodyPr>
          <a:lstStyle/>
          <a:p>
            <a:r>
              <a:rPr lang="en-GB" dirty="0"/>
              <a:t>Blackpool spends the second lowest amount</a:t>
            </a:r>
          </a:p>
          <a:p>
            <a:r>
              <a:rPr lang="en-GB" dirty="0"/>
              <a:t>On Adult Mental Health Services just behind North Lincolnshire. Blackpool spends approx.</a:t>
            </a:r>
          </a:p>
          <a:p>
            <a:r>
              <a:rPr lang="en-GB" dirty="0"/>
              <a:t>£200K less on adult mental health in comparison To Sefton &amp; Wirral and approx. £400K less than North Tyneside.</a:t>
            </a:r>
          </a:p>
        </p:txBody>
      </p:sp>
      <p:pic>
        <p:nvPicPr>
          <p:cNvPr id="7" name="Content Placeholder 6" descr="A screenshot of a cell phone&#10;&#10;Description automatically generated">
            <a:extLst>
              <a:ext uri="{FF2B5EF4-FFF2-40B4-BE49-F238E27FC236}">
                <a16:creationId xmlns:a16="http://schemas.microsoft.com/office/drawing/2014/main" id="{4ABAC28F-1657-4DA1-AC41-360B048DB953}"/>
              </a:ext>
            </a:extLst>
          </p:cNvPr>
          <p:cNvPicPr>
            <a:picLocks noGrp="1" noChangeAspect="1"/>
          </p:cNvPicPr>
          <p:nvPr>
            <p:ph idx="1"/>
          </p:nvPr>
        </p:nvPicPr>
        <p:blipFill>
          <a:blip r:embed="rId2"/>
          <a:stretch>
            <a:fillRect/>
          </a:stretch>
        </p:blipFill>
        <p:spPr>
          <a:xfrm>
            <a:off x="5922628" y="2189528"/>
            <a:ext cx="6006517" cy="4221284"/>
          </a:xfrm>
        </p:spPr>
      </p:pic>
    </p:spTree>
    <p:extLst>
      <p:ext uri="{BB962C8B-B14F-4D97-AF65-F5344CB8AC3E}">
        <p14:creationId xmlns:p14="http://schemas.microsoft.com/office/powerpoint/2010/main" val="1343916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BF0B041-13F8-41DB-B9D6-612180B294FC}"/>
              </a:ext>
            </a:extLst>
          </p:cNvPr>
          <p:cNvSpPr/>
          <p:nvPr/>
        </p:nvSpPr>
        <p:spPr>
          <a:xfrm>
            <a:off x="270587" y="130544"/>
            <a:ext cx="11575451" cy="1200329"/>
          </a:xfrm>
          <a:prstGeom prst="rect">
            <a:avLst/>
          </a:prstGeom>
        </p:spPr>
        <p:txBody>
          <a:bodyPr wrap="square">
            <a:spAutoFit/>
          </a:bodyPr>
          <a:lstStyle/>
          <a:p>
            <a:r>
              <a:rPr lang="en-GB" dirty="0"/>
              <a:t>It is evident from the charts below that each LIT spends the largest percentage on community mental health teams including Blackpool but for spend per adult, Blackpool spends the least amount ~£12K in comparison to ~£20K+ in Wirral and Sefton. Blackpool is also not making a noticeable spend for primary care mental health workers or homeless mental health services </a:t>
            </a:r>
          </a:p>
        </p:txBody>
      </p:sp>
      <p:pic>
        <p:nvPicPr>
          <p:cNvPr id="3" name="Picture 2" descr="A picture containing screenshot&#10;&#10;Description automatically generated">
            <a:extLst>
              <a:ext uri="{FF2B5EF4-FFF2-40B4-BE49-F238E27FC236}">
                <a16:creationId xmlns:a16="http://schemas.microsoft.com/office/drawing/2014/main" id="{9FC31D62-05C3-48EB-B816-D924DFFE12E7}"/>
              </a:ext>
            </a:extLst>
          </p:cNvPr>
          <p:cNvPicPr>
            <a:picLocks noChangeAspect="1"/>
          </p:cNvPicPr>
          <p:nvPr/>
        </p:nvPicPr>
        <p:blipFill>
          <a:blip r:embed="rId2"/>
          <a:stretch>
            <a:fillRect/>
          </a:stretch>
        </p:blipFill>
        <p:spPr>
          <a:xfrm>
            <a:off x="190151" y="2082735"/>
            <a:ext cx="5750038" cy="4466241"/>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86D30C17-B089-4733-B7C2-046EAA58B304}"/>
              </a:ext>
            </a:extLst>
          </p:cNvPr>
          <p:cNvPicPr>
            <a:picLocks noChangeAspect="1"/>
          </p:cNvPicPr>
          <p:nvPr/>
        </p:nvPicPr>
        <p:blipFill>
          <a:blip r:embed="rId3"/>
          <a:stretch>
            <a:fillRect/>
          </a:stretch>
        </p:blipFill>
        <p:spPr>
          <a:xfrm>
            <a:off x="6251811" y="2082735"/>
            <a:ext cx="5750038" cy="4466240"/>
          </a:xfrm>
          <a:prstGeom prst="rect">
            <a:avLst/>
          </a:prstGeom>
        </p:spPr>
      </p:pic>
    </p:spTree>
    <p:extLst>
      <p:ext uri="{BB962C8B-B14F-4D97-AF65-F5344CB8AC3E}">
        <p14:creationId xmlns:p14="http://schemas.microsoft.com/office/powerpoint/2010/main" val="908158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23AFB0-8933-4DE8-A1B9-D20FABD9C69B}"/>
              </a:ext>
            </a:extLst>
          </p:cNvPr>
          <p:cNvSpPr>
            <a:spLocks noGrp="1"/>
          </p:cNvSpPr>
          <p:nvPr>
            <p:ph type="title"/>
          </p:nvPr>
        </p:nvSpPr>
        <p:spPr/>
        <p:txBody>
          <a:bodyPr/>
          <a:lstStyle/>
          <a:p>
            <a:r>
              <a:rPr lang="en-GB" dirty="0"/>
              <a:t>Blackpool vs Statistical Neighbours</a:t>
            </a:r>
          </a:p>
        </p:txBody>
      </p:sp>
      <p:sp>
        <p:nvSpPr>
          <p:cNvPr id="11" name="Rectangle 10">
            <a:extLst>
              <a:ext uri="{FF2B5EF4-FFF2-40B4-BE49-F238E27FC236}">
                <a16:creationId xmlns:a16="http://schemas.microsoft.com/office/drawing/2014/main" id="{8A7A9799-58F5-46E4-BB7F-18C8798B83EF}"/>
              </a:ext>
            </a:extLst>
          </p:cNvPr>
          <p:cNvSpPr/>
          <p:nvPr/>
        </p:nvSpPr>
        <p:spPr>
          <a:xfrm>
            <a:off x="164841" y="3675623"/>
            <a:ext cx="5032311" cy="1754326"/>
          </a:xfrm>
          <a:prstGeom prst="rect">
            <a:avLst/>
          </a:prstGeom>
        </p:spPr>
        <p:txBody>
          <a:bodyPr wrap="square">
            <a:spAutoFit/>
          </a:bodyPr>
          <a:lstStyle/>
          <a:p>
            <a:r>
              <a:rPr lang="en-GB" dirty="0"/>
              <a:t>Blackpool spends the second lowest</a:t>
            </a:r>
          </a:p>
          <a:p>
            <a:r>
              <a:rPr lang="en-GB" dirty="0"/>
              <a:t>Overall amount (~£15K) per weighted adult. Blackpool spends approx. £10K less than Sefton, Redcar &amp; Cleveland and ~£6K-£8K lower than Wirral and North Tyneside</a:t>
            </a:r>
          </a:p>
        </p:txBody>
      </p:sp>
      <p:pic>
        <p:nvPicPr>
          <p:cNvPr id="2" name="Picture 1">
            <a:extLst>
              <a:ext uri="{FF2B5EF4-FFF2-40B4-BE49-F238E27FC236}">
                <a16:creationId xmlns:a16="http://schemas.microsoft.com/office/drawing/2014/main" id="{B49ED2A4-7507-447A-BB3A-BC34F8E18331}"/>
              </a:ext>
            </a:extLst>
          </p:cNvPr>
          <p:cNvPicPr>
            <a:picLocks noChangeAspect="1"/>
          </p:cNvPicPr>
          <p:nvPr/>
        </p:nvPicPr>
        <p:blipFill>
          <a:blip r:embed="rId2"/>
          <a:stretch>
            <a:fillRect/>
          </a:stretch>
        </p:blipFill>
        <p:spPr>
          <a:xfrm>
            <a:off x="5264521" y="2222287"/>
            <a:ext cx="6428062" cy="4458218"/>
          </a:xfrm>
          <a:prstGeom prst="rect">
            <a:avLst/>
          </a:prstGeom>
        </p:spPr>
      </p:pic>
    </p:spTree>
    <p:extLst>
      <p:ext uri="{BB962C8B-B14F-4D97-AF65-F5344CB8AC3E}">
        <p14:creationId xmlns:p14="http://schemas.microsoft.com/office/powerpoint/2010/main" val="1281275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54DF949-CBB0-4752-BC5B-DD1BFCF9F869}"/>
              </a:ext>
            </a:extLst>
          </p:cNvPr>
          <p:cNvSpPr>
            <a:spLocks noGrp="1"/>
          </p:cNvSpPr>
          <p:nvPr>
            <p:ph type="title"/>
          </p:nvPr>
        </p:nvSpPr>
        <p:spPr>
          <a:xfrm>
            <a:off x="451515" y="1734857"/>
            <a:ext cx="3765483" cy="3388287"/>
          </a:xfrm>
        </p:spPr>
        <p:txBody>
          <a:bodyPr anchor="ctr">
            <a:normAutofit/>
          </a:bodyPr>
          <a:lstStyle/>
          <a:p>
            <a:r>
              <a:rPr lang="en-GB"/>
              <a:t>Conclusion</a:t>
            </a:r>
          </a:p>
        </p:txBody>
      </p:sp>
      <p:sp>
        <p:nvSpPr>
          <p:cNvPr id="3" name="Content Placeholder 2">
            <a:extLst>
              <a:ext uri="{FF2B5EF4-FFF2-40B4-BE49-F238E27FC236}">
                <a16:creationId xmlns:a16="http://schemas.microsoft.com/office/drawing/2014/main" id="{4CAFE814-308E-4814-8026-8027809CCAD8}"/>
              </a:ext>
            </a:extLst>
          </p:cNvPr>
          <p:cNvSpPr>
            <a:spLocks noGrp="1"/>
          </p:cNvSpPr>
          <p:nvPr>
            <p:ph idx="1"/>
          </p:nvPr>
        </p:nvSpPr>
        <p:spPr>
          <a:xfrm>
            <a:off x="6008068" y="978993"/>
            <a:ext cx="5365218" cy="4900014"/>
          </a:xfrm>
          <a:effectLst/>
        </p:spPr>
        <p:txBody>
          <a:bodyPr>
            <a:normAutofit/>
          </a:bodyPr>
          <a:lstStyle/>
          <a:p>
            <a:r>
              <a:rPr lang="en-GB" dirty="0"/>
              <a:t>Based on the assumption that LIT’s spending more towards mental health services for adults achieve prosperity amongst communities, Blackpool needs to either increase it’s spend for services neglected so far or, spread the spend more evenly. It could also be that Blackpool has fewer people suffering from mental health. The reasons behind levels of spend could not be figured out based on the information provided</a:t>
            </a:r>
          </a:p>
        </p:txBody>
      </p:sp>
    </p:spTree>
    <p:extLst>
      <p:ext uri="{BB962C8B-B14F-4D97-AF65-F5344CB8AC3E}">
        <p14:creationId xmlns:p14="http://schemas.microsoft.com/office/powerpoint/2010/main" val="39897538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otalTime>117</TotalTime>
  <Words>1013</Words>
  <Application>Microsoft Office PowerPoint</Application>
  <PresentationFormat>Widescreen</PresentationFormat>
  <Paragraphs>93</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Calibri</vt:lpstr>
      <vt:lpstr>Century Gothic</vt:lpstr>
      <vt:lpstr>Lucida Console</vt:lpstr>
      <vt:lpstr>Wingdings 2</vt:lpstr>
      <vt:lpstr>Quotable</vt:lpstr>
      <vt:lpstr>Niche Health &amp; Social Care Consulting</vt:lpstr>
      <vt:lpstr>Source Data</vt:lpstr>
      <vt:lpstr>Data Quality</vt:lpstr>
      <vt:lpstr>Data Quality</vt:lpstr>
      <vt:lpstr>Data Quality</vt:lpstr>
      <vt:lpstr>Blackpool vs Statistical Neighbours</vt:lpstr>
      <vt:lpstr>PowerPoint Presentation</vt:lpstr>
      <vt:lpstr>Blackpool vs Statistical Neighbours</vt:lpstr>
      <vt:lpstr>Conclusion</vt:lpstr>
      <vt:lpstr>Comparison of Spending</vt:lpstr>
      <vt:lpstr>Data Processing</vt:lpstr>
      <vt:lpstr>Comparison of Spending</vt:lpstr>
      <vt:lpstr>PowerPoint Presentation</vt:lpstr>
      <vt:lpstr>Normality Test</vt:lpstr>
      <vt:lpstr>Variances</vt:lpstr>
      <vt:lpstr>Hypothesis Test</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Niche Health &amp; Social Care Consulting</dc:title>
  <dc:creator>Syed Masood</dc:creator>
  <cp:lastModifiedBy>Syed Masood</cp:lastModifiedBy>
  <cp:revision>11</cp:revision>
  <dcterms:created xsi:type="dcterms:W3CDTF">2019-05-01T01:32:31Z</dcterms:created>
  <dcterms:modified xsi:type="dcterms:W3CDTF">2019-05-21T10:24:46Z</dcterms:modified>
</cp:coreProperties>
</file>