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3F0C"/>
    <a:srgbClr val="CE8B2C"/>
    <a:srgbClr val="00678C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D540-B4AF-5782-73B3-BAE0EC5F1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082159-77FB-233B-AEC8-FB49D693C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6BA71-A9D4-1B5A-3DA7-AF332586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CBAA-8E1D-4DFF-BE3D-27C26FB6D2B6}" type="datetimeFigureOut">
              <a:rPr lang="en-PK" smtClean="0"/>
              <a:t>21-Aug-2025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32AFF-8EA1-DA92-9D4D-C38989EFF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372DF-2FB7-BC9B-4A88-ED718DF4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FF9C-4D32-4F4E-8CD6-0810235106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8141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7B8A-9578-5042-1FDF-C389B5E2F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D4841-7E6C-8A5B-AFE2-2C7AB3B7F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1BE20-7ED9-4361-8F7C-6FEAFC90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CBAA-8E1D-4DFF-BE3D-27C26FB6D2B6}" type="datetimeFigureOut">
              <a:rPr lang="en-PK" smtClean="0"/>
              <a:t>21-Aug-2025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275A3-44C3-8C61-1DA9-4C484D841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E4DCB-6E81-88AF-8658-FA86CA4F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FF9C-4D32-4F4E-8CD6-0810235106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2228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0FFE38-D2A2-2091-D21E-A9A9EA961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B8CED-3FE4-B969-654C-7EB6A636F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A40CE-294A-859E-1AF2-397AD8927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CBAA-8E1D-4DFF-BE3D-27C26FB6D2B6}" type="datetimeFigureOut">
              <a:rPr lang="en-PK" smtClean="0"/>
              <a:t>21-Aug-2025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91D67-A3A9-5843-D652-3B00B0F2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153D0-4BB2-9722-033D-24F6FF50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FF9C-4D32-4F4E-8CD6-0810235106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1599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5750-4F94-B1EF-A90E-5DE1DC1E8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A5903-A2C4-9147-E837-65F353665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96DAC-E7FD-91C5-22A7-CCBA33065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CBAA-8E1D-4DFF-BE3D-27C26FB6D2B6}" type="datetimeFigureOut">
              <a:rPr lang="en-PK" smtClean="0"/>
              <a:t>21-Aug-2025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2CA09-3A42-5F21-A14E-88B563F3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1249B-92BB-478C-135B-2308E1FD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FF9C-4D32-4F4E-8CD6-0810235106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7803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B43B-4E97-7E4C-6A44-7658B921E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7643E-37B4-F451-C5B5-C734F18CA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E3EA-A875-F8D2-ACEE-CBEBC3DA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CBAA-8E1D-4DFF-BE3D-27C26FB6D2B6}" type="datetimeFigureOut">
              <a:rPr lang="en-PK" smtClean="0"/>
              <a:t>21-Aug-2025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C2460-EC38-E4F2-FD3A-FE85E0E3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B93B0-3CDE-D252-0B18-A098CE17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FF9C-4D32-4F4E-8CD6-0810235106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8535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8AFD2-8AB4-7998-844F-E8F86A7F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299D8-A46F-6129-C293-49BCA65DF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1B1C9-071E-7AAD-E7CD-2E2A476CA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FB32B-2A37-A385-AC63-50556C58E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CBAA-8E1D-4DFF-BE3D-27C26FB6D2B6}" type="datetimeFigureOut">
              <a:rPr lang="en-PK" smtClean="0"/>
              <a:t>21-Aug-2025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874FD-BF7F-D9F8-91B2-11203DCF9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3105E-DA7A-FCFA-7B14-FC13A381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FF9C-4D32-4F4E-8CD6-0810235106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859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9893B-7D9A-A359-AC62-492A31859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FBE12-8378-EF48-7463-FBF7E84FB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F48EF-6091-D9A2-5414-227A73FC0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E52AC-F2E0-D2F2-36FE-4018FD12C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AB75A-0594-85DD-1A1A-C7E3267B9D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EA4B09-EA70-1810-1FD0-11CB4371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CBAA-8E1D-4DFF-BE3D-27C26FB6D2B6}" type="datetimeFigureOut">
              <a:rPr lang="en-PK" smtClean="0"/>
              <a:t>21-Aug-2025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15933-982B-2323-5469-3F801B56E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8B2AE0-B3C3-7CE3-0BE2-C8A335BA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FF9C-4D32-4F4E-8CD6-0810235106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1849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A34A-81A8-11EF-325A-744C8AD2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F30AC-1491-5206-D026-0ED31EBA6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CBAA-8E1D-4DFF-BE3D-27C26FB6D2B6}" type="datetimeFigureOut">
              <a:rPr lang="en-PK" smtClean="0"/>
              <a:t>21-Aug-2025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725C2-5FDB-BF52-6D61-67D9946D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EF325-B0E5-46DE-7BB8-398102C3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FF9C-4D32-4F4E-8CD6-0810235106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53704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13E6D8-9EBA-80A0-5356-D08C50CF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CBAA-8E1D-4DFF-BE3D-27C26FB6D2B6}" type="datetimeFigureOut">
              <a:rPr lang="en-PK" smtClean="0"/>
              <a:t>21-Aug-2025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FFC51-B1E0-4579-28D6-0C9D696F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86751-871F-B5A5-BB66-00ABC8EA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FF9C-4D32-4F4E-8CD6-0810235106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84280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0AF4-24D4-83FC-BC6A-875821EF7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0A98E-772E-E2D6-9393-8C6139450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5F81D-29A7-1E6A-5582-492203BE7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AD9F4-C94B-3D56-51ED-37899C67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CBAA-8E1D-4DFF-BE3D-27C26FB6D2B6}" type="datetimeFigureOut">
              <a:rPr lang="en-PK" smtClean="0"/>
              <a:t>21-Aug-2025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E6377-0BB4-D658-AB9B-42EC0E6A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1AA26-80D1-73F0-DE44-BE195595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FF9C-4D32-4F4E-8CD6-0810235106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3979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D0E6-DEF7-D98F-C35B-E5E115E4B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DEC6A2-966E-D62E-69E8-B7EF08A57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C4A57-1640-76EC-23AA-800B4EC2B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21F74-B7C4-54D0-14CF-5CBE4270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FCBAA-8E1D-4DFF-BE3D-27C26FB6D2B6}" type="datetimeFigureOut">
              <a:rPr lang="en-PK" smtClean="0"/>
              <a:t>21-Aug-2025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EE21E-4FCF-996B-029B-364D4C87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68942-27FF-A836-C55B-D28E2A0F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6FF9C-4D32-4F4E-8CD6-0810235106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6332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678C">
                <a:alpha val="80000"/>
              </a:srgbClr>
            </a:gs>
            <a:gs pos="100000">
              <a:srgbClr val="CE8B2C">
                <a:alpha val="30000"/>
              </a:srgbClr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E68251-75B3-ECED-CBF4-59D19F344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CBD9E-AAAE-447C-8835-BD85EFA1B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4FD05-2F29-045A-0258-919F11316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FCBAA-8E1D-4DFF-BE3D-27C26FB6D2B6}" type="datetimeFigureOut">
              <a:rPr lang="en-PK" smtClean="0"/>
              <a:t>21-Aug-2025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7E717-273F-BACF-08C8-EBB99EDE8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88397-84F2-DD84-DF1A-17BF3D147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6FF9C-4D32-4F4E-8CD6-0810235106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0142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0EED8B-1C45-E8A2-8BD0-3D7EFA2C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492" y="2407305"/>
            <a:ext cx="9135447" cy="1045023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Bakery Project using</a:t>
            </a:r>
            <a:endParaRPr lang="en-PK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3C0C01-3D82-E734-EBF8-38D88233BD97}"/>
              </a:ext>
            </a:extLst>
          </p:cNvPr>
          <p:cNvCxnSpPr>
            <a:cxnSpLocks/>
          </p:cNvCxnSpPr>
          <p:nvPr/>
        </p:nvCxnSpPr>
        <p:spPr>
          <a:xfrm>
            <a:off x="1361492" y="3452328"/>
            <a:ext cx="9135447" cy="0"/>
          </a:xfrm>
          <a:prstGeom prst="line">
            <a:avLst/>
          </a:prstGeom>
          <a:ln w="1905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E9B75C7-D739-1968-6801-0A870DBE7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530" y="1327379"/>
            <a:ext cx="2157768" cy="28038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A67B4C-5E99-0E40-A397-798C9606EE87}"/>
              </a:ext>
            </a:extLst>
          </p:cNvPr>
          <p:cNvSpPr txBox="1"/>
          <p:nvPr/>
        </p:nvSpPr>
        <p:spPr>
          <a:xfrm>
            <a:off x="7875038" y="6064898"/>
            <a:ext cx="424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By: Syed Daniyal Ahmed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Business Intelligence &amp; Data Analyst</a:t>
            </a:r>
            <a:endParaRPr lang="en-PK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024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A6662-68BF-7401-3D0B-DF61E522B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997" y="2406928"/>
            <a:ext cx="5068041" cy="312202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F3A127-0BB9-B15D-8413-9D82F5D2D6C4}"/>
              </a:ext>
            </a:extLst>
          </p:cNvPr>
          <p:cNvSpPr txBox="1"/>
          <p:nvPr/>
        </p:nvSpPr>
        <p:spPr>
          <a:xfrm>
            <a:off x="7875038" y="6064898"/>
            <a:ext cx="424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By: Syed Daniyal Ahmed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Business Intelligence &amp; Data Analyst</a:t>
            </a:r>
            <a:endParaRPr lang="en-PK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41ED89-90BB-9CE6-C364-A4458B772EFD}"/>
              </a:ext>
            </a:extLst>
          </p:cNvPr>
          <p:cNvSpPr txBox="1">
            <a:spLocks/>
          </p:cNvSpPr>
          <p:nvPr/>
        </p:nvSpPr>
        <p:spPr>
          <a:xfrm>
            <a:off x="838200" y="681039"/>
            <a:ext cx="10515600" cy="1003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Task 06: What is the maximum order amount for every customer?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Identify each customer’s highest single order value.</a:t>
            </a:r>
            <a:endParaRPr lang="en-PK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14379A-370F-6177-4B89-DCF87D12F3C8}"/>
              </a:ext>
            </a:extLst>
          </p:cNvPr>
          <p:cNvCxnSpPr>
            <a:cxnSpLocks/>
          </p:cNvCxnSpPr>
          <p:nvPr/>
        </p:nvCxnSpPr>
        <p:spPr>
          <a:xfrm>
            <a:off x="818567" y="1684366"/>
            <a:ext cx="10144902" cy="0"/>
          </a:xfrm>
          <a:prstGeom prst="line">
            <a:avLst/>
          </a:prstGeom>
          <a:ln w="1905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173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7F946F-8A88-CFE4-55A4-2ACBB8DE5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103" y="2339932"/>
            <a:ext cx="3173793" cy="325601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275F42-E770-9754-ACB4-762217E3AF7E}"/>
              </a:ext>
            </a:extLst>
          </p:cNvPr>
          <p:cNvSpPr txBox="1"/>
          <p:nvPr/>
        </p:nvSpPr>
        <p:spPr>
          <a:xfrm>
            <a:off x="7875038" y="6064898"/>
            <a:ext cx="424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By: Syed Daniyal Ahmed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Business Intelligence &amp; Data Analyst</a:t>
            </a:r>
            <a:endParaRPr lang="en-PK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999CE1E-6CEB-3F35-FFA3-B60E59DC5497}"/>
              </a:ext>
            </a:extLst>
          </p:cNvPr>
          <p:cNvSpPr txBox="1">
            <a:spLocks/>
          </p:cNvSpPr>
          <p:nvPr/>
        </p:nvSpPr>
        <p:spPr>
          <a:xfrm>
            <a:off x="838200" y="681039"/>
            <a:ext cx="10515600" cy="1003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Task 07: What are the top 2 orders for each customer?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Retrieve top 2 highest orders per customer.</a:t>
            </a:r>
            <a:endParaRPr lang="en-PK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5EC0E4-69DF-15A5-F5D5-E9B086429E73}"/>
              </a:ext>
            </a:extLst>
          </p:cNvPr>
          <p:cNvCxnSpPr>
            <a:cxnSpLocks/>
          </p:cNvCxnSpPr>
          <p:nvPr/>
        </p:nvCxnSpPr>
        <p:spPr>
          <a:xfrm>
            <a:off x="818567" y="1684366"/>
            <a:ext cx="10144902" cy="0"/>
          </a:xfrm>
          <a:prstGeom prst="line">
            <a:avLst/>
          </a:prstGeom>
          <a:ln w="1905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58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ADADEA0-D06C-5F79-67F6-F5D212D11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528" y="2191694"/>
            <a:ext cx="3498980" cy="387320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BFDC56-7235-28FB-962F-76ECAA27DE2F}"/>
              </a:ext>
            </a:extLst>
          </p:cNvPr>
          <p:cNvSpPr txBox="1"/>
          <p:nvPr/>
        </p:nvSpPr>
        <p:spPr>
          <a:xfrm>
            <a:off x="7875038" y="6064898"/>
            <a:ext cx="424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By: Syed Daniyal Ahmed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Business Intelligence &amp; Data Analyst</a:t>
            </a:r>
            <a:endParaRPr lang="en-PK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AF5840-259E-0BB5-4561-1185ED56376A}"/>
              </a:ext>
            </a:extLst>
          </p:cNvPr>
          <p:cNvSpPr txBox="1">
            <a:spLocks/>
          </p:cNvSpPr>
          <p:nvPr/>
        </p:nvSpPr>
        <p:spPr>
          <a:xfrm>
            <a:off x="838200" y="681039"/>
            <a:ext cx="10515600" cy="1003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Task 08: </a:t>
            </a:r>
            <a:r>
              <a:rPr lang="en-PK" altLang="en-PK" sz="2400" b="1" dirty="0">
                <a:latin typeface="Arial" panose="020B0604020202020204" pitchFamily="34" charset="0"/>
                <a:cs typeface="Arial" panose="020B0604020202020204" pitchFamily="34" charset="0"/>
              </a:rPr>
              <a:t>Which columns identify orders and spending? </a:t>
            </a: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PK" altLang="en-PK" sz="2400" b="1" dirty="0">
                <a:latin typeface="Arial" panose="020B0604020202020204" pitchFamily="34" charset="0"/>
                <a:cs typeface="Arial" panose="020B0604020202020204" pitchFamily="34" charset="0"/>
              </a:rPr>
              <a:t>Explore the customer_orders table.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6D9825-861E-41FF-271C-267E91217D18}"/>
              </a:ext>
            </a:extLst>
          </p:cNvPr>
          <p:cNvCxnSpPr>
            <a:cxnSpLocks/>
          </p:cNvCxnSpPr>
          <p:nvPr/>
        </p:nvCxnSpPr>
        <p:spPr>
          <a:xfrm>
            <a:off x="818567" y="1684366"/>
            <a:ext cx="10144902" cy="0"/>
          </a:xfrm>
          <a:prstGeom prst="line">
            <a:avLst/>
          </a:prstGeom>
          <a:ln w="1905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21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540036-AC69-99C1-7C22-71F69BBCA73A}"/>
              </a:ext>
            </a:extLst>
          </p:cNvPr>
          <p:cNvSpPr txBox="1"/>
          <p:nvPr/>
        </p:nvSpPr>
        <p:spPr>
          <a:xfrm>
            <a:off x="7875038" y="6064898"/>
            <a:ext cx="424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By: Syed Daniyal Ahmed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Business Intelligence &amp; Data Analyst</a:t>
            </a:r>
            <a:endParaRPr lang="en-PK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306A69-5333-EA24-00E0-7649C0C0E18E}"/>
              </a:ext>
            </a:extLst>
          </p:cNvPr>
          <p:cNvSpPr txBox="1">
            <a:spLocks/>
          </p:cNvSpPr>
          <p:nvPr/>
        </p:nvSpPr>
        <p:spPr>
          <a:xfrm>
            <a:off x="838200" y="681039"/>
            <a:ext cx="10515600" cy="1003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Task 09: </a:t>
            </a:r>
            <a:r>
              <a:rPr lang="en-PK" altLang="en-PK" sz="2300" b="1" dirty="0">
                <a:latin typeface="Arial" panose="020B0604020202020204" pitchFamily="34" charset="0"/>
                <a:cs typeface="Arial" panose="020B0604020202020204" pitchFamily="34" charset="0"/>
              </a:rPr>
              <a:t>What’s the difference between RANK and DENSE_RANK for employees with the same salary?</a:t>
            </a:r>
            <a:endParaRPr lang="en-US" altLang="en-PK" sz="23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Rank employees by salary within their departments.</a:t>
            </a:r>
            <a:endParaRPr lang="en-PK" altLang="en-PK" sz="2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75FE92-F3E5-C93D-E4FE-889C81BBF6C1}"/>
              </a:ext>
            </a:extLst>
          </p:cNvPr>
          <p:cNvCxnSpPr>
            <a:cxnSpLocks/>
          </p:cNvCxnSpPr>
          <p:nvPr/>
        </p:nvCxnSpPr>
        <p:spPr>
          <a:xfrm>
            <a:off x="818567" y="1684366"/>
            <a:ext cx="10144902" cy="0"/>
          </a:xfrm>
          <a:prstGeom prst="line">
            <a:avLst/>
          </a:prstGeom>
          <a:ln w="1905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326D7551-E8E9-846E-8140-74C691B4F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394" y="2260374"/>
            <a:ext cx="8117211" cy="2337252"/>
          </a:xfrm>
        </p:spPr>
      </p:pic>
    </p:spTree>
    <p:extLst>
      <p:ext uri="{BB962C8B-B14F-4D97-AF65-F5344CB8AC3E}">
        <p14:creationId xmlns:p14="http://schemas.microsoft.com/office/powerpoint/2010/main" val="865878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1B5D61-40B0-6603-874D-84EABE9B3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962" y="2775550"/>
            <a:ext cx="3170075" cy="113397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Thank you </a:t>
            </a:r>
            <a:endParaRPr lang="en-PK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6B5283-438C-D528-B812-5EBF9EC2FD46}"/>
              </a:ext>
            </a:extLst>
          </p:cNvPr>
          <p:cNvSpPr txBox="1"/>
          <p:nvPr/>
        </p:nvSpPr>
        <p:spPr>
          <a:xfrm>
            <a:off x="7875038" y="6064898"/>
            <a:ext cx="424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By: Syed Daniyal Ahmed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Business Intelligence &amp; Data Analyst</a:t>
            </a:r>
            <a:endParaRPr lang="en-PK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558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F752A-82DE-1A8A-0D9D-8E3A8D931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655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today’s data-driven world, even small businesses like bakeries rely on insights from their data to make smarter decisions. A bakery doesn’t just sell cakes and pastries, it manages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products, customers, orders, employees, and sales trends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is actually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MySQL Guided Project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is designed to simulate real-world scenarios where a bakery owner (or analyst) wants to understand: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Which products are selling the most?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Who their most loyal and high-spending customers are?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sales are distributed across different items?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Employee performance in terms of salary and department comparison.</a:t>
            </a:r>
          </a:p>
          <a:p>
            <a:pPr marL="0" indent="0">
              <a:buNone/>
            </a:pPr>
            <a:endParaRPr lang="en-PK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7B1F168-BF72-9C4F-E78A-AF4EC0A293B1}"/>
              </a:ext>
            </a:extLst>
          </p:cNvPr>
          <p:cNvSpPr txBox="1">
            <a:spLocks/>
          </p:cNvSpPr>
          <p:nvPr/>
        </p:nvSpPr>
        <p:spPr>
          <a:xfrm>
            <a:off x="838200" y="505394"/>
            <a:ext cx="9135447" cy="1045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PK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02A22D-0852-9DFD-9D24-A8283441E581}"/>
              </a:ext>
            </a:extLst>
          </p:cNvPr>
          <p:cNvCxnSpPr>
            <a:cxnSpLocks/>
          </p:cNvCxnSpPr>
          <p:nvPr/>
        </p:nvCxnSpPr>
        <p:spPr>
          <a:xfrm>
            <a:off x="818567" y="1404453"/>
            <a:ext cx="3505783" cy="0"/>
          </a:xfrm>
          <a:prstGeom prst="line">
            <a:avLst/>
          </a:prstGeom>
          <a:ln w="1905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1EB8C2-7E62-9E14-5602-0396A7B7AA63}"/>
              </a:ext>
            </a:extLst>
          </p:cNvPr>
          <p:cNvSpPr txBox="1"/>
          <p:nvPr/>
        </p:nvSpPr>
        <p:spPr>
          <a:xfrm>
            <a:off x="7875038" y="6064898"/>
            <a:ext cx="424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By: Syed Daniyal Ahmed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Business Intelligence &amp; Data Analyst</a:t>
            </a:r>
            <a:endParaRPr lang="en-PK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77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FC260-45A2-7121-AB54-A34F5E7BF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C111E-75A2-8D72-E837-B5D201F9B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8450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project progresses from simple queries (retrieving data) to advanced analytics using window functions. By the end, you’ll be able to: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Explore datasets and understand their structure.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Calculate percentages and rankings.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Analyze customer spending behavior.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Compare employee salaries across departments.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Solve business-oriented problems using SQL queries.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30C2E3DF-5F61-9B0A-DBE7-7BBCF14A9C44}"/>
              </a:ext>
            </a:extLst>
          </p:cNvPr>
          <p:cNvSpPr txBox="1">
            <a:spLocks/>
          </p:cNvSpPr>
          <p:nvPr/>
        </p:nvSpPr>
        <p:spPr>
          <a:xfrm>
            <a:off x="838200" y="505394"/>
            <a:ext cx="9135447" cy="1045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  <a:endParaRPr lang="en-PK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5797CA-4213-C125-60CE-9CFCE7750EF8}"/>
              </a:ext>
            </a:extLst>
          </p:cNvPr>
          <p:cNvCxnSpPr>
            <a:cxnSpLocks/>
          </p:cNvCxnSpPr>
          <p:nvPr/>
        </p:nvCxnSpPr>
        <p:spPr>
          <a:xfrm>
            <a:off x="818567" y="1404453"/>
            <a:ext cx="2753308" cy="0"/>
          </a:xfrm>
          <a:prstGeom prst="line">
            <a:avLst/>
          </a:prstGeom>
          <a:ln w="1905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319BE63-8BD1-23B0-9AFB-5915A0843494}"/>
              </a:ext>
            </a:extLst>
          </p:cNvPr>
          <p:cNvSpPr txBox="1"/>
          <p:nvPr/>
        </p:nvSpPr>
        <p:spPr>
          <a:xfrm>
            <a:off x="7875038" y="6064898"/>
            <a:ext cx="424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By: Syed Daniyal Ahmed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Business Intelligence &amp; Data Analyst</a:t>
            </a:r>
            <a:endParaRPr lang="en-PK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78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126CD4-BAC2-7A5D-EBD2-B091A91FE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804" y="1708297"/>
            <a:ext cx="7828383" cy="4198721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086C594-BB32-D5BD-8388-B879C18745CF}"/>
              </a:ext>
            </a:extLst>
          </p:cNvPr>
          <p:cNvSpPr txBox="1">
            <a:spLocks/>
          </p:cNvSpPr>
          <p:nvPr/>
        </p:nvSpPr>
        <p:spPr>
          <a:xfrm>
            <a:off x="838200" y="505394"/>
            <a:ext cx="9135447" cy="1045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Dataset Overview</a:t>
            </a:r>
            <a:endParaRPr lang="en-PK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9F4A89-78D8-DD2E-844E-AF912B70BFBA}"/>
              </a:ext>
            </a:extLst>
          </p:cNvPr>
          <p:cNvCxnSpPr>
            <a:cxnSpLocks/>
          </p:cNvCxnSpPr>
          <p:nvPr/>
        </p:nvCxnSpPr>
        <p:spPr>
          <a:xfrm>
            <a:off x="818567" y="1404453"/>
            <a:ext cx="4910429" cy="0"/>
          </a:xfrm>
          <a:prstGeom prst="line">
            <a:avLst/>
          </a:prstGeom>
          <a:ln w="1905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ED76274-F457-7AC5-18C5-8ABFF5AA4F54}"/>
              </a:ext>
            </a:extLst>
          </p:cNvPr>
          <p:cNvSpPr txBox="1"/>
          <p:nvPr/>
        </p:nvSpPr>
        <p:spPr>
          <a:xfrm>
            <a:off x="7875038" y="6064898"/>
            <a:ext cx="424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By: Syed Daniyal Ahmed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Business Intelligence &amp; Data Analyst</a:t>
            </a:r>
            <a:endParaRPr lang="en-PK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68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3B02-8D7B-B38F-4B04-1DFF4B9D5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7008"/>
            <a:ext cx="10515600" cy="1113976"/>
          </a:xfrm>
        </p:spPr>
        <p:txBody>
          <a:bodyPr>
            <a:normAutofit fontScale="90000"/>
          </a:bodyPr>
          <a:lstStyle/>
          <a:p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Task 01: What columns are available, and how does the data describe product sales?</a:t>
            </a:r>
            <a:b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PK" altLang="en-PK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Explore the ordered_items table</a:t>
            </a:r>
            <a:r>
              <a:rPr kumimoji="0" lang="en-PK" altLang="en-PK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PK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72E4A78-5944-CE92-B5FA-4DCF1AA9613B}"/>
              </a:ext>
            </a:extLst>
          </p:cNvPr>
          <p:cNvCxnSpPr>
            <a:cxnSpLocks/>
          </p:cNvCxnSpPr>
          <p:nvPr/>
        </p:nvCxnSpPr>
        <p:spPr>
          <a:xfrm>
            <a:off x="818567" y="1870983"/>
            <a:ext cx="9491760" cy="0"/>
          </a:xfrm>
          <a:prstGeom prst="line">
            <a:avLst/>
          </a:prstGeom>
          <a:ln w="1905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DA1B1C9-0A6E-1805-70E9-DD5C8D9BFEA7}"/>
              </a:ext>
            </a:extLst>
          </p:cNvPr>
          <p:cNvSpPr txBox="1"/>
          <p:nvPr/>
        </p:nvSpPr>
        <p:spPr>
          <a:xfrm>
            <a:off x="7875038" y="6064898"/>
            <a:ext cx="424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By: Syed Daniyal Ahmed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Business Intelligence &amp; Data Analyst</a:t>
            </a:r>
            <a:endParaRPr lang="en-PK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662FD43-2C7F-35E8-6305-CBDFFAE73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586" y="2709382"/>
            <a:ext cx="6594827" cy="2581099"/>
          </a:xfrm>
        </p:spPr>
      </p:pic>
    </p:spTree>
    <p:extLst>
      <p:ext uri="{BB962C8B-B14F-4D97-AF65-F5344CB8AC3E}">
        <p14:creationId xmlns:p14="http://schemas.microsoft.com/office/powerpoint/2010/main" val="337380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DFEE8E-6C10-3D39-691D-3849FA603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511" y="2086064"/>
            <a:ext cx="2810978" cy="325104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3F44D7-486E-82DA-0201-4C72F9CA7FE5}"/>
              </a:ext>
            </a:extLst>
          </p:cNvPr>
          <p:cNvSpPr txBox="1"/>
          <p:nvPr/>
        </p:nvSpPr>
        <p:spPr>
          <a:xfrm>
            <a:off x="7875038" y="6064898"/>
            <a:ext cx="424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By: Syed Daniyal Ahmed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Business Intelligence &amp; Data Analyst</a:t>
            </a:r>
            <a:endParaRPr lang="en-PK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2B06A51-A748-F1FC-2C8B-6E5AC1C395FC}"/>
              </a:ext>
            </a:extLst>
          </p:cNvPr>
          <p:cNvSpPr txBox="1">
            <a:spLocks/>
          </p:cNvSpPr>
          <p:nvPr/>
        </p:nvSpPr>
        <p:spPr>
          <a:xfrm>
            <a:off x="838200" y="681039"/>
            <a:ext cx="10515600" cy="1003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Task 02: Which product IDs and quantities are recorded in the dataset?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Retrieve product IDs and their quantities.</a:t>
            </a:r>
            <a:endParaRPr lang="en-PK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7F8ADA-4240-702E-86D9-1AEE63DF255C}"/>
              </a:ext>
            </a:extLst>
          </p:cNvPr>
          <p:cNvCxnSpPr>
            <a:cxnSpLocks/>
          </p:cNvCxnSpPr>
          <p:nvPr/>
        </p:nvCxnSpPr>
        <p:spPr>
          <a:xfrm>
            <a:off x="818567" y="1684366"/>
            <a:ext cx="10144902" cy="0"/>
          </a:xfrm>
          <a:prstGeom prst="line">
            <a:avLst/>
          </a:prstGeom>
          <a:ln w="1905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687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F64E134-4062-B7ED-0363-3B4BA0C1C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792" y="2118048"/>
            <a:ext cx="5430416" cy="346210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499ACE-F7FD-185A-1B74-33EC541063CD}"/>
              </a:ext>
            </a:extLst>
          </p:cNvPr>
          <p:cNvSpPr txBox="1"/>
          <p:nvPr/>
        </p:nvSpPr>
        <p:spPr>
          <a:xfrm>
            <a:off x="7875038" y="6064898"/>
            <a:ext cx="424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By: Syed Daniyal Ahmed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Business Intelligence &amp; Data Analyst</a:t>
            </a:r>
            <a:endParaRPr lang="en-PK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8185D9C-5769-1407-74A7-2216FC18A0ED}"/>
              </a:ext>
            </a:extLst>
          </p:cNvPr>
          <p:cNvSpPr txBox="1">
            <a:spLocks/>
          </p:cNvSpPr>
          <p:nvPr/>
        </p:nvSpPr>
        <p:spPr>
          <a:xfrm>
            <a:off x="838200" y="681039"/>
            <a:ext cx="10515600" cy="1003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Task 03: How much does each row contribute to overall sales?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Calculate percentage contribution of each order record to total sales.</a:t>
            </a:r>
            <a:endParaRPr lang="en-PK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4ED1C47-4122-46D1-7E6D-1792FF715D84}"/>
              </a:ext>
            </a:extLst>
          </p:cNvPr>
          <p:cNvCxnSpPr>
            <a:cxnSpLocks/>
          </p:cNvCxnSpPr>
          <p:nvPr/>
        </p:nvCxnSpPr>
        <p:spPr>
          <a:xfrm>
            <a:off x="818567" y="1684366"/>
            <a:ext cx="10144902" cy="0"/>
          </a:xfrm>
          <a:prstGeom prst="line">
            <a:avLst/>
          </a:prstGeom>
          <a:ln w="1905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595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7749C4A-CC73-CE7B-C27B-12AAEE49A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197" y="2158450"/>
            <a:ext cx="5761605" cy="332795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6E07FC-F16D-C3D6-9C9A-0C8B46411219}"/>
              </a:ext>
            </a:extLst>
          </p:cNvPr>
          <p:cNvSpPr txBox="1"/>
          <p:nvPr/>
        </p:nvSpPr>
        <p:spPr>
          <a:xfrm>
            <a:off x="7875038" y="6064898"/>
            <a:ext cx="424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By: Syed Daniyal Ahmed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Business Intelligence &amp; Data Analyst</a:t>
            </a:r>
            <a:endParaRPr lang="en-PK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BF38210-B9E1-9B31-C2A2-78E0E98DD484}"/>
              </a:ext>
            </a:extLst>
          </p:cNvPr>
          <p:cNvSpPr txBox="1">
            <a:spLocks/>
          </p:cNvSpPr>
          <p:nvPr/>
        </p:nvSpPr>
        <p:spPr>
          <a:xfrm>
            <a:off x="838200" y="681039"/>
            <a:ext cx="10515600" cy="1003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Task 04: Which product contributes the most to bakery sales?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Find percentage contribution of each product to total sales.</a:t>
            </a:r>
            <a:endParaRPr lang="en-PK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E6095B-B04A-B9FB-CA5F-05E3258929EA}"/>
              </a:ext>
            </a:extLst>
          </p:cNvPr>
          <p:cNvCxnSpPr>
            <a:cxnSpLocks/>
          </p:cNvCxnSpPr>
          <p:nvPr/>
        </p:nvCxnSpPr>
        <p:spPr>
          <a:xfrm>
            <a:off x="818567" y="1684366"/>
            <a:ext cx="10144902" cy="0"/>
          </a:xfrm>
          <a:prstGeom prst="line">
            <a:avLst/>
          </a:prstGeom>
          <a:ln w="1905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359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0F7772-4248-3BE1-C625-CC187DA97C94}"/>
              </a:ext>
            </a:extLst>
          </p:cNvPr>
          <p:cNvSpPr txBox="1"/>
          <p:nvPr/>
        </p:nvSpPr>
        <p:spPr>
          <a:xfrm>
            <a:off x="7875038" y="6064898"/>
            <a:ext cx="4245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By: Syed Daniyal Ahmed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Business Intelligence &amp; Data Analyst</a:t>
            </a:r>
            <a:endParaRPr lang="en-PK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795507-03B0-478B-7869-1D625A92FCAC}"/>
              </a:ext>
            </a:extLst>
          </p:cNvPr>
          <p:cNvSpPr txBox="1">
            <a:spLocks/>
          </p:cNvSpPr>
          <p:nvPr/>
        </p:nvSpPr>
        <p:spPr>
          <a:xfrm>
            <a:off x="838200" y="681039"/>
            <a:ext cx="10515600" cy="1003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Task 05: What information is stored about customers?</a:t>
            </a:r>
          </a:p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PK" altLang="en-PK" sz="2400" b="1" dirty="0">
                <a:latin typeface="Arial" panose="020B0604020202020204" pitchFamily="34" charset="0"/>
              </a:rPr>
              <a:t>Explore the </a:t>
            </a:r>
            <a:r>
              <a:rPr lang="en-PK" altLang="en-PK" sz="2400" b="1" dirty="0">
                <a:latin typeface="Arial Unicode MS"/>
              </a:rPr>
              <a:t>customers</a:t>
            </a:r>
            <a:r>
              <a:rPr lang="en-PK" altLang="en-PK" sz="2400" b="1" dirty="0"/>
              <a:t> </a:t>
            </a:r>
            <a:r>
              <a:rPr lang="en-PK" altLang="en-PK" sz="2400" b="1" dirty="0">
                <a:latin typeface="Arial" panose="020B0604020202020204" pitchFamily="34" charset="0"/>
                <a:cs typeface="Arial" panose="020B0604020202020204" pitchFamily="34" charset="0"/>
              </a:rPr>
              <a:t>table.</a:t>
            </a:r>
            <a:r>
              <a:rPr lang="en-PK" altLang="en-PK" sz="2400" b="1" dirty="0"/>
              <a:t> </a:t>
            </a:r>
            <a:endParaRPr lang="en-PK" altLang="en-PK" sz="2400" b="1" dirty="0">
              <a:latin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C38389-DEA2-EADB-7F28-6A787621C8EC}"/>
              </a:ext>
            </a:extLst>
          </p:cNvPr>
          <p:cNvCxnSpPr>
            <a:cxnSpLocks/>
          </p:cNvCxnSpPr>
          <p:nvPr/>
        </p:nvCxnSpPr>
        <p:spPr>
          <a:xfrm>
            <a:off x="818567" y="1684366"/>
            <a:ext cx="10144902" cy="0"/>
          </a:xfrm>
          <a:prstGeom prst="line">
            <a:avLst/>
          </a:prstGeom>
          <a:ln w="19050">
            <a:solidFill>
              <a:srgbClr val="9966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824D007-58BD-F265-79FC-FE9F3D1BE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099" y="2573687"/>
            <a:ext cx="8861801" cy="2151872"/>
          </a:xfrm>
        </p:spPr>
      </p:pic>
    </p:spTree>
    <p:extLst>
      <p:ext uri="{BB962C8B-B14F-4D97-AF65-F5344CB8AC3E}">
        <p14:creationId xmlns:p14="http://schemas.microsoft.com/office/powerpoint/2010/main" val="3413482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515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Office Theme</vt:lpstr>
      <vt:lpstr>Bakery Project using</vt:lpstr>
      <vt:lpstr>PowerPoint Presentation</vt:lpstr>
      <vt:lpstr>PowerPoint Presentation</vt:lpstr>
      <vt:lpstr>PowerPoint Presentation</vt:lpstr>
      <vt:lpstr>Task 01: What columns are available, and how does the data describe product sales? Explore the ordered_items table.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Syed Daniyal Ahmed</dc:creator>
  <cp:lastModifiedBy>Syed Daniyal Ahmed</cp:lastModifiedBy>
  <cp:revision>18</cp:revision>
  <dcterms:created xsi:type="dcterms:W3CDTF">2025-08-19T14:59:12Z</dcterms:created>
  <dcterms:modified xsi:type="dcterms:W3CDTF">2025-08-21T16:21:11Z</dcterms:modified>
</cp:coreProperties>
</file>