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3C28-9C31-B417-264C-548C04906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A73BF-F619-A066-D660-3FFF44D25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199EA-7937-EACC-8EC6-73FBFB07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A2F-FAE9-4088-AA1D-52BED0C77A29}" type="datetimeFigureOut">
              <a:rPr lang="en-PK" smtClean="0"/>
              <a:t>19-Aug-2025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87CB-AD4C-BC4E-5889-609FFE47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4911-5CA1-F629-EECE-E0DF21E4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E599-F8E6-48EF-91A4-45BB13AAF2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081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D12B-FA87-B7F9-07C7-4D535777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2CB3D-7B6D-5A70-A1AE-DAA674B68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F7441-8658-C6B2-3313-CF51DEC0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A2F-FAE9-4088-AA1D-52BED0C77A29}" type="datetimeFigureOut">
              <a:rPr lang="en-PK" smtClean="0"/>
              <a:t>19-Aug-2025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3BEA1-AAC1-9920-2A72-63B2F96E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16AB-CB94-20AE-1B39-6463DD27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E599-F8E6-48EF-91A4-45BB13AAF2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722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59E9F-273D-E11C-28AF-8CA39A18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CA878-1D0D-226A-65CC-0F49F667C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346BB-EE4A-4B6E-5C65-21B4D774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A2F-FAE9-4088-AA1D-52BED0C77A29}" type="datetimeFigureOut">
              <a:rPr lang="en-PK" smtClean="0"/>
              <a:t>19-Aug-2025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9B34F-08F8-196F-470E-B0A582D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56614-4497-3241-7A5A-54B0FF28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E599-F8E6-48EF-91A4-45BB13AAF2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052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B1D8-719E-EE3B-384D-33CAEF50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AC5F-1448-8AD7-20A7-3C37DBA3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3837-5FA7-5B8F-12D7-3388A98A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A2F-FAE9-4088-AA1D-52BED0C77A29}" type="datetimeFigureOut">
              <a:rPr lang="en-PK" smtClean="0"/>
              <a:t>19-Aug-2025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2FF8-17F3-F739-E6D1-4390C526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CAC15-F407-2B11-6D67-564A2653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E599-F8E6-48EF-91A4-45BB13AAF2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148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B4DA-C453-1559-9BA3-44E6579E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C86F9-C263-ACE8-1B7E-FB226C9D2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4D38-C428-5A11-DDF8-581B8245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A2F-FAE9-4088-AA1D-52BED0C77A29}" type="datetimeFigureOut">
              <a:rPr lang="en-PK" smtClean="0"/>
              <a:t>19-Aug-2025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0FC3-87CD-1BF0-3B5D-4C4E37D3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DE9E-0535-4EE8-4D92-3BE6A29F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E599-F8E6-48EF-91A4-45BB13AAF2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57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B811-29B7-2873-7EDB-BC525709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9296-E93C-34B3-6425-B6A290926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6533F-A723-271F-9D55-69EB85ACA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F8FAD-39B3-D89C-B136-0261A14E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A2F-FAE9-4088-AA1D-52BED0C77A29}" type="datetimeFigureOut">
              <a:rPr lang="en-PK" smtClean="0"/>
              <a:t>19-Aug-2025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ABF4E-6549-429A-DDE3-59B8407D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3B5DF-67E0-BF7E-C944-AD843E97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E599-F8E6-48EF-91A4-45BB13AAF2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149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F4FB-94CA-1340-AED7-0EB15846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6A32F-7DEE-C982-8210-34E6A8BB2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CAE06-25DD-7F37-7723-2FB4DAF41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DE7BF-2C05-4AEE-1664-DC9EE61C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AA5FF-1A78-421F-6AB4-C06385EEA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9423C-D3CF-EB7E-69F8-DD27646E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A2F-FAE9-4088-AA1D-52BED0C77A29}" type="datetimeFigureOut">
              <a:rPr lang="en-PK" smtClean="0"/>
              <a:t>19-Aug-2025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9F66B-E7D1-9E31-DC3B-20B79F89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C2B74-2EBD-7370-EC17-579B5661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E599-F8E6-48EF-91A4-45BB13AAF2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744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A9D1-9AB2-D1F3-5F57-39441408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3F083-1DAD-C7CB-5C3A-C597AA6D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A2F-FAE9-4088-AA1D-52BED0C77A29}" type="datetimeFigureOut">
              <a:rPr lang="en-PK" smtClean="0"/>
              <a:t>19-Aug-2025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FD7AB-68B7-C592-0392-A65C1823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B76D5-4786-7005-F5E2-5C633758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E599-F8E6-48EF-91A4-45BB13AAF2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811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E986B-BC4F-8D98-9A0A-CF9E28D5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A2F-FAE9-4088-AA1D-52BED0C77A29}" type="datetimeFigureOut">
              <a:rPr lang="en-PK" smtClean="0"/>
              <a:t>19-Aug-2025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92C2B-C319-C72F-B83F-8DB6E82F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57560-5F26-793A-14E5-9FFCCAAC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E599-F8E6-48EF-91A4-45BB13AAF2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143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D9BB-CF99-7C2C-D605-AD9CBF5B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D64F-55D1-60A9-13A4-61BEE94D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2D14B-01BA-735B-1B9B-5463ACB74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3A68E-0B99-F4AB-0AAB-E909C92B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A2F-FAE9-4088-AA1D-52BED0C77A29}" type="datetimeFigureOut">
              <a:rPr lang="en-PK" smtClean="0"/>
              <a:t>19-Aug-2025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BAD80-30D3-D4B6-2D48-6D474698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813E9-F0C0-8B02-BC31-4CE33B8E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E599-F8E6-48EF-91A4-45BB13AAF2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148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8895-C316-1921-D53C-085AC0F7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37825-011A-3957-5E24-0CB375602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5BCB1-4A3A-A4EA-CD90-37FBE4724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B5896-9980-0DD1-F0F5-02E4ED65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85A2F-FAE9-4088-AA1D-52BED0C77A29}" type="datetimeFigureOut">
              <a:rPr lang="en-PK" smtClean="0"/>
              <a:t>19-Aug-2025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96168-B6D6-817A-B875-0BE4FAC6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A901-5B81-F33D-BF2E-7D461571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1E599-F8E6-48EF-91A4-45BB13AAF2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9078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BF0D6-191F-8EE9-0DEC-E7FD0862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FD46E-C5C2-2854-E06A-211E585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440CB-F0AC-F1E0-68D2-639E76230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5A2F-FAE9-4088-AA1D-52BED0C77A29}" type="datetimeFigureOut">
              <a:rPr lang="en-PK" smtClean="0"/>
              <a:t>19-Aug-2025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8FFB6-E724-0236-D915-E642620CB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07DFF-14B1-E554-9776-8401D1590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E599-F8E6-48EF-91A4-45BB13AAF2B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089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189E-A5DC-B115-7AE9-70B1FE41B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547" y="2036760"/>
            <a:ext cx="7853192" cy="1655762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Movies Database using </a:t>
            </a:r>
            <a:r>
              <a:rPr lang="en-US" sz="5400" b="1" dirty="0">
                <a:solidFill>
                  <a:srgbClr val="396C94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PostgreSQL</a:t>
            </a:r>
            <a:r>
              <a:rPr lang="en-US" sz="5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endParaRPr lang="en-PK" sz="54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29A00-55B2-9873-5CE8-B2712264A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12" y="2972522"/>
            <a:ext cx="775347" cy="720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737F26-6BA0-D42A-79AC-7F0A60E31FEB}"/>
              </a:ext>
            </a:extLst>
          </p:cNvPr>
          <p:cNvCxnSpPr>
            <a:cxnSpLocks/>
          </p:cNvCxnSpPr>
          <p:nvPr/>
        </p:nvCxnSpPr>
        <p:spPr>
          <a:xfrm>
            <a:off x="1160179" y="3825542"/>
            <a:ext cx="785319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C2ED7C-C589-41DA-E796-A6A0DE2288FD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4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BF7E4F-C87E-A262-FEE4-EC21D51D5A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20" y="2719873"/>
            <a:ext cx="8341568" cy="1730829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D2368AF-3083-A25D-04D7-7C5DBDB1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06: Create an overview of the addresses that are not associated to any customer.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B545F6-C237-7333-1011-D5A5564B6950}"/>
              </a:ext>
            </a:extLst>
          </p:cNvPr>
          <p:cNvCxnSpPr>
            <a:cxnSpLocks/>
          </p:cNvCxnSpPr>
          <p:nvPr/>
        </p:nvCxnSpPr>
        <p:spPr>
          <a:xfrm>
            <a:off x="838200" y="1604858"/>
            <a:ext cx="103305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CD6685-7D4E-8C49-4F47-C1AF100219C7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7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330EC5-C988-F5BC-26CA-82A4795FD4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37" y="2141682"/>
            <a:ext cx="6118868" cy="3130114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70B217-0693-4A8B-3713-FA82D668F051}"/>
              </a:ext>
            </a:extLst>
          </p:cNvPr>
          <p:cNvSpPr txBox="1">
            <a:spLocks/>
          </p:cNvSpPr>
          <p:nvPr/>
        </p:nvSpPr>
        <p:spPr>
          <a:xfrm>
            <a:off x="838200" y="4055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07: Create an overview of the cities and how much sales (sum of amount) have occurred there.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08BD03-48F6-C318-947C-BBF65642A3B2}"/>
              </a:ext>
            </a:extLst>
          </p:cNvPr>
          <p:cNvCxnSpPr>
            <a:cxnSpLocks/>
          </p:cNvCxnSpPr>
          <p:nvPr/>
        </p:nvCxnSpPr>
        <p:spPr>
          <a:xfrm>
            <a:off x="838200" y="1511550"/>
            <a:ext cx="103305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5953C6-3797-1AF3-5D7F-541A0710E899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5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997C0A-9B1B-9D9F-EB69-D8902FECA9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72" y="2041226"/>
            <a:ext cx="5113176" cy="3594464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C830107-207B-2670-3787-E6C01D71F562}"/>
              </a:ext>
            </a:extLst>
          </p:cNvPr>
          <p:cNvSpPr txBox="1">
            <a:spLocks/>
          </p:cNvSpPr>
          <p:nvPr/>
        </p:nvSpPr>
        <p:spPr>
          <a:xfrm>
            <a:off x="838200" y="4055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08: Create an overview of the revenue (sum of amount) grouped by a column in the format "country, city".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52242-A1A3-3A15-185E-435DB9F50B71}"/>
              </a:ext>
            </a:extLst>
          </p:cNvPr>
          <p:cNvCxnSpPr>
            <a:cxnSpLocks/>
          </p:cNvCxnSpPr>
          <p:nvPr/>
        </p:nvCxnSpPr>
        <p:spPr>
          <a:xfrm>
            <a:off x="838200" y="1511550"/>
            <a:ext cx="103305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4655B2-9F39-7179-7AE7-F969B8D68A73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9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AE48A2-C389-4F2F-8E77-240A90F00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12" y="2617544"/>
            <a:ext cx="5216518" cy="139462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4EEA1AC-780E-E6AF-0396-BB1DE373FBE3}"/>
              </a:ext>
            </a:extLst>
          </p:cNvPr>
          <p:cNvSpPr txBox="1">
            <a:spLocks/>
          </p:cNvSpPr>
          <p:nvPr/>
        </p:nvSpPr>
        <p:spPr>
          <a:xfrm>
            <a:off x="838200" y="4055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09: Create a list with the average of the sales amount each staff_id has per customer.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A3FA39-99F7-6764-CA55-57D3DF3F09D9}"/>
              </a:ext>
            </a:extLst>
          </p:cNvPr>
          <p:cNvCxnSpPr>
            <a:cxnSpLocks/>
          </p:cNvCxnSpPr>
          <p:nvPr/>
        </p:nvCxnSpPr>
        <p:spPr>
          <a:xfrm>
            <a:off x="838200" y="1511550"/>
            <a:ext cx="103305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293734-B54A-F784-176D-6680C379FE59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AF7B81C-9C90-9B01-1D75-A50411799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859" y="2837113"/>
            <a:ext cx="4222282" cy="1907658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BD3ADB-28CA-859B-75AE-9511628E4DCD}"/>
              </a:ext>
            </a:extLst>
          </p:cNvPr>
          <p:cNvCxnSpPr>
            <a:cxnSpLocks/>
          </p:cNvCxnSpPr>
          <p:nvPr/>
        </p:nvCxnSpPr>
        <p:spPr>
          <a:xfrm>
            <a:off x="838200" y="1511550"/>
            <a:ext cx="103305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1E48CAB1-3273-1F0D-E656-1418200AC51E}"/>
              </a:ext>
            </a:extLst>
          </p:cNvPr>
          <p:cNvSpPr txBox="1">
            <a:spLocks/>
          </p:cNvSpPr>
          <p:nvPr/>
        </p:nvSpPr>
        <p:spPr>
          <a:xfrm>
            <a:off x="838200" y="338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10: Create a query that shows average daily revenue of all Sundays.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65A9A-A3F6-ECFB-934D-0323457F74BC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3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32690DC-97C0-6E81-D947-89393F5CF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03" y="3343625"/>
            <a:ext cx="5986716" cy="1191669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2ABE79-DC18-ECD0-E4DB-020400F97193}"/>
              </a:ext>
            </a:extLst>
          </p:cNvPr>
          <p:cNvCxnSpPr>
            <a:cxnSpLocks/>
          </p:cNvCxnSpPr>
          <p:nvPr/>
        </p:nvCxnSpPr>
        <p:spPr>
          <a:xfrm>
            <a:off x="838200" y="1604857"/>
            <a:ext cx="103305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E1CC127-0DE7-3587-2280-D52D7D3F2CF1}"/>
              </a:ext>
            </a:extLst>
          </p:cNvPr>
          <p:cNvSpPr txBox="1">
            <a:spLocks/>
          </p:cNvSpPr>
          <p:nvPr/>
        </p:nvSpPr>
        <p:spPr>
          <a:xfrm>
            <a:off x="838200" y="338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11: Create a list of movies - with their length and their replacement cost - that are longer than the average length in each replacement cost group.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21B6E-18B8-ABC3-A346-84C24505E0C0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08BB5DC-5465-8A7B-286B-4AA101A8B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828802"/>
            <a:ext cx="5673012" cy="4133459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1545BA-8209-2086-7253-84B8272C418F}"/>
              </a:ext>
            </a:extLst>
          </p:cNvPr>
          <p:cNvCxnSpPr>
            <a:cxnSpLocks/>
          </p:cNvCxnSpPr>
          <p:nvPr/>
        </p:nvCxnSpPr>
        <p:spPr>
          <a:xfrm>
            <a:off x="838200" y="1511550"/>
            <a:ext cx="103305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C22A30DC-6D65-1EA7-84BF-95853BF76298}"/>
              </a:ext>
            </a:extLst>
          </p:cNvPr>
          <p:cNvSpPr txBox="1">
            <a:spLocks/>
          </p:cNvSpPr>
          <p:nvPr/>
        </p:nvSpPr>
        <p:spPr>
          <a:xfrm>
            <a:off x="838200" y="541177"/>
            <a:ext cx="10330544" cy="970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12: Create a list that shows the "average customer lifetime value" grouped by the different districts.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483-D6B6-F9F8-EF03-CB9701BB9687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13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4A6BBB-2DDD-6B90-3E65-49DAFFE92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007436"/>
            <a:ext cx="6499224" cy="356157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8BE693-4C50-838C-5611-E7710DE3B234}"/>
              </a:ext>
            </a:extLst>
          </p:cNvPr>
          <p:cNvCxnSpPr>
            <a:cxnSpLocks/>
          </p:cNvCxnSpPr>
          <p:nvPr/>
        </p:nvCxnSpPr>
        <p:spPr>
          <a:xfrm>
            <a:off x="838200" y="1511550"/>
            <a:ext cx="103305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C04DA31B-EB99-461F-68AB-7C1F3F5DAADF}"/>
              </a:ext>
            </a:extLst>
          </p:cNvPr>
          <p:cNvSpPr txBox="1">
            <a:spLocks/>
          </p:cNvSpPr>
          <p:nvPr/>
        </p:nvSpPr>
        <p:spPr>
          <a:xfrm>
            <a:off x="838200" y="541177"/>
            <a:ext cx="10515600" cy="970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13: Create a list that shows all payments including the payment_id, amount, and the film category (name) plus the total amount that was made in this category.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559C8-65ED-E8B5-B614-E58F8F25606E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22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298F572-F3AF-90BA-AC4E-869F002F4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931" y="1983473"/>
            <a:ext cx="3806889" cy="3810838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BC4E2A-3702-B267-A130-B5293F45978C}"/>
              </a:ext>
            </a:extLst>
          </p:cNvPr>
          <p:cNvCxnSpPr>
            <a:cxnSpLocks/>
          </p:cNvCxnSpPr>
          <p:nvPr/>
        </p:nvCxnSpPr>
        <p:spPr>
          <a:xfrm>
            <a:off x="838200" y="1511550"/>
            <a:ext cx="103305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E31B46DA-61E8-4C5C-136E-A6936C702AE1}"/>
              </a:ext>
            </a:extLst>
          </p:cNvPr>
          <p:cNvSpPr txBox="1">
            <a:spLocks/>
          </p:cNvSpPr>
          <p:nvPr/>
        </p:nvSpPr>
        <p:spPr>
          <a:xfrm>
            <a:off x="838200" y="541177"/>
            <a:ext cx="10515600" cy="970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Bonus Query: Create a list with the top overall revenue of a film title (sum of amount per title) for each category (name).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B80806-03A4-AC99-47C2-9A58E29BCE39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2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18CAE5-815E-3A5D-B205-F9C6940B6D68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AF7C2B-C602-43E4-4B02-693EC05CF4E0}"/>
              </a:ext>
            </a:extLst>
          </p:cNvPr>
          <p:cNvSpPr txBox="1">
            <a:spLocks/>
          </p:cNvSpPr>
          <p:nvPr/>
        </p:nvSpPr>
        <p:spPr>
          <a:xfrm>
            <a:off x="2323322" y="2372663"/>
            <a:ext cx="6951307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Thank </a:t>
            </a:r>
            <a:r>
              <a:rPr lang="en-US" sz="5400" b="1" dirty="0">
                <a:solidFill>
                  <a:srgbClr val="396C94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You</a:t>
            </a:r>
            <a:endParaRPr lang="en-PK" sz="5400" b="1" dirty="0">
              <a:solidFill>
                <a:srgbClr val="396C94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C3D09-02F9-C2A1-2EA6-D1AB4C44028C}"/>
              </a:ext>
            </a:extLst>
          </p:cNvPr>
          <p:cNvCxnSpPr>
            <a:cxnSpLocks/>
          </p:cNvCxnSpPr>
          <p:nvPr/>
        </p:nvCxnSpPr>
        <p:spPr>
          <a:xfrm>
            <a:off x="3418186" y="3722905"/>
            <a:ext cx="469944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D3C3-403A-B0EF-12C5-0B5DF290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4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About Movies Database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401C-2DF7-D81E-4E1A-DA19C8C2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353"/>
            <a:ext cx="10515600" cy="13255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movie database is a structured system designed to store and manage information about films, actors, directors, genres, and user ratings.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Such databases are the backbone of real-world platforms like IMDb, Netflix, and Rotten Tomatoes, where millions of users interact with movie-related data daily.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8F548A-B216-285F-CFFD-64D971F11DF2}"/>
              </a:ext>
            </a:extLst>
          </p:cNvPr>
          <p:cNvCxnSpPr>
            <a:cxnSpLocks/>
          </p:cNvCxnSpPr>
          <p:nvPr/>
        </p:nvCxnSpPr>
        <p:spPr>
          <a:xfrm>
            <a:off x="838200" y="1455564"/>
            <a:ext cx="545063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B07AF3-3F7C-25A4-F209-732677CC1EF9}"/>
              </a:ext>
            </a:extLst>
          </p:cNvPr>
          <p:cNvSpPr txBox="1"/>
          <p:nvPr/>
        </p:nvSpPr>
        <p:spPr>
          <a:xfrm>
            <a:off x="838201" y="3027776"/>
            <a:ext cx="10515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design and implement a relational database in PostgreSQL for storing movie-related data.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ensure data integrity using primary and foreign key relationships.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enable efficient querying for insights such as top-rated movies, movies by genre, and actor/director collaborations.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demonstrate the use of SQL concepts (joins, subqueries, views, indexing) in real-world scenarios.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foundation that can later integrate with visualization tools like Power BI for reporting and analytics.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134660-6DE6-70A1-79A0-B94441762B8D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8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6DC9-A787-17EF-4216-8EEDFD336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95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entertainment industry, massive amounts of data about movies, actors, directors, genres, and user ratings are generated every day. Without a proper database system: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becomes scattered and unorganized.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redundancy and inconsistency increase.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Retrieving insights (e.g., top-rated movies by genre, actor–director collaborations) becomes slow and inefficient.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Scaling for real-world applications like IMDb or Netflix becomes difficult.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17C177-7D35-07CB-1A58-93732A3E68AE}"/>
              </a:ext>
            </a:extLst>
          </p:cNvPr>
          <p:cNvSpPr txBox="1">
            <a:spLocks/>
          </p:cNvSpPr>
          <p:nvPr/>
        </p:nvSpPr>
        <p:spPr>
          <a:xfrm>
            <a:off x="855306" y="4024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B4A640-1CC1-2C04-9F9A-B6C0E468563F}"/>
              </a:ext>
            </a:extLst>
          </p:cNvPr>
          <p:cNvCxnSpPr>
            <a:cxnSpLocks/>
          </p:cNvCxnSpPr>
          <p:nvPr/>
        </p:nvCxnSpPr>
        <p:spPr>
          <a:xfrm>
            <a:off x="856862" y="1427577"/>
            <a:ext cx="450824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48E44F-4F38-5912-C7B4-DD4B25A77B61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3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46DE-0657-B83D-4F2B-C06BE5C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7FA86B-923A-7ECE-4D78-4F274FBBA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1" y="1694989"/>
            <a:ext cx="8864083" cy="4127306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A7CC65-17E7-248B-0173-21E232DC1965}"/>
              </a:ext>
            </a:extLst>
          </p:cNvPr>
          <p:cNvCxnSpPr>
            <a:cxnSpLocks/>
          </p:cNvCxnSpPr>
          <p:nvPr/>
        </p:nvCxnSpPr>
        <p:spPr>
          <a:xfrm>
            <a:off x="838200" y="1446237"/>
            <a:ext cx="397639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2DFBD2-5413-8CE3-F726-A8390D8B239E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5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644C-4FD7-05D4-F405-DCE76F6A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01: Create a list of all the different (distinct) replacement costs of the films.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45668B1-9042-B9DD-0465-F8EB24AC6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33" y="1917672"/>
            <a:ext cx="3093876" cy="4063251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5B1819-0EE6-0ACC-EBFA-23473376E5D5}"/>
              </a:ext>
            </a:extLst>
          </p:cNvPr>
          <p:cNvCxnSpPr>
            <a:cxnSpLocks/>
          </p:cNvCxnSpPr>
          <p:nvPr/>
        </p:nvCxnSpPr>
        <p:spPr>
          <a:xfrm>
            <a:off x="838200" y="1455564"/>
            <a:ext cx="103305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2D0DAD-5267-462B-88C5-05D60A4F570F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AFB9-BE05-E2CF-E68D-7C22248F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02: Write a query that gives an overview of how many films have replacements costs in the following cost ranges.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low: 9.99 - 19.99, medium: 20.00 - 24.99, high: 25.00 - 29.99</a:t>
            </a:r>
            <a:endParaRPr lang="en-PK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70937A-E479-730A-A28E-F51D2A6EB1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31" y="2711949"/>
            <a:ext cx="4690404" cy="2363904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9B4FC-0C5D-0381-B01A-48AD56D0C0BC}"/>
              </a:ext>
            </a:extLst>
          </p:cNvPr>
          <p:cNvCxnSpPr>
            <a:cxnSpLocks/>
          </p:cNvCxnSpPr>
          <p:nvPr/>
        </p:nvCxnSpPr>
        <p:spPr>
          <a:xfrm>
            <a:off x="838200" y="1651509"/>
            <a:ext cx="103305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6B0F8E-70EC-958A-B6B7-4853317F39A4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4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B996-B9F6-1019-C52A-26E2DE1F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03: Create a list of the film titles including their title, length, and category name ordered descending by length.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Filter the results to only the movies in the category 'Drama' or 'Sports'.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F40279-BB6D-A7FC-54D7-B4B841F70E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093" y="2109642"/>
            <a:ext cx="6554755" cy="3536301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6C2D76-6C93-8B72-551C-A476B0C399F2}"/>
              </a:ext>
            </a:extLst>
          </p:cNvPr>
          <p:cNvCxnSpPr>
            <a:cxnSpLocks/>
          </p:cNvCxnSpPr>
          <p:nvPr/>
        </p:nvCxnSpPr>
        <p:spPr>
          <a:xfrm>
            <a:off x="838200" y="1614187"/>
            <a:ext cx="103305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355A8A-7775-6D95-4D6A-639AFDD96DBD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6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0E6294-9703-93CA-CDBB-CD8C5522B2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09" y="1903445"/>
            <a:ext cx="4090600" cy="416145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24531A7-E266-2A53-CF85-AF9B80AA5E7A}"/>
              </a:ext>
            </a:extLst>
          </p:cNvPr>
          <p:cNvSpPr txBox="1">
            <a:spLocks/>
          </p:cNvSpPr>
          <p:nvPr/>
        </p:nvSpPr>
        <p:spPr>
          <a:xfrm>
            <a:off x="838200" y="4335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04: Create an overview of how many movies (titles) there are in each category (name).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96243F-7ECF-E09A-1E1A-CB7C3A2F05A5}"/>
              </a:ext>
            </a:extLst>
          </p:cNvPr>
          <p:cNvCxnSpPr>
            <a:cxnSpLocks/>
          </p:cNvCxnSpPr>
          <p:nvPr/>
        </p:nvCxnSpPr>
        <p:spPr>
          <a:xfrm>
            <a:off x="838200" y="1530212"/>
            <a:ext cx="103305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A0F8FB-E58F-7A5A-33F1-10E4EB04FA38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E0278B-C950-658C-BC4E-D16CF91379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90" y="2323322"/>
            <a:ext cx="5784161" cy="324705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086D19F-DE78-EB7F-C46C-F21D316BF0B0}"/>
              </a:ext>
            </a:extLst>
          </p:cNvPr>
          <p:cNvSpPr txBox="1">
            <a:spLocks/>
          </p:cNvSpPr>
          <p:nvPr/>
        </p:nvSpPr>
        <p:spPr>
          <a:xfrm>
            <a:off x="838200" y="4055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05: Create an overview of the actors' first and last names and in how many movies they appear in.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970A50-F444-FEF1-B41A-2B7117324B70}"/>
              </a:ext>
            </a:extLst>
          </p:cNvPr>
          <p:cNvCxnSpPr>
            <a:cxnSpLocks/>
          </p:cNvCxnSpPr>
          <p:nvPr/>
        </p:nvCxnSpPr>
        <p:spPr>
          <a:xfrm>
            <a:off x="838200" y="1511550"/>
            <a:ext cx="103305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C95016-B1BA-2266-1ADF-E5269B95A43F}"/>
              </a:ext>
            </a:extLst>
          </p:cNvPr>
          <p:cNvSpPr txBox="1"/>
          <p:nvPr/>
        </p:nvSpPr>
        <p:spPr>
          <a:xfrm>
            <a:off x="7875037" y="6064898"/>
            <a:ext cx="431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4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797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Movies Database using PostgreSQL </vt:lpstr>
      <vt:lpstr>About Movies Database</vt:lpstr>
      <vt:lpstr>PowerPoint Presentation</vt:lpstr>
      <vt:lpstr>Dataset Overview</vt:lpstr>
      <vt:lpstr>Task 01: Create a list of all the different (distinct) replacement costs of the films.</vt:lpstr>
      <vt:lpstr>Task 02: Write a query that gives an overview of how many films have replacements costs in the following cost ranges. low: 9.99 - 19.99, medium: 20.00 - 24.99, high: 25.00 - 29.99</vt:lpstr>
      <vt:lpstr>Task 03: Create a list of the film titles including their title, length, and category name ordered descending by length.  Filter the results to only the movies in the category 'Drama' or 'Sports'.</vt:lpstr>
      <vt:lpstr>PowerPoint Presentation</vt:lpstr>
      <vt:lpstr>PowerPoint Presentation</vt:lpstr>
      <vt:lpstr>Task 06: Create an overview of the addresses that are not associated to any customer.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Daniyal Ahmed</dc:creator>
  <cp:lastModifiedBy>Syed Daniyal Ahmed</cp:lastModifiedBy>
  <cp:revision>36</cp:revision>
  <dcterms:created xsi:type="dcterms:W3CDTF">2025-08-19T08:41:20Z</dcterms:created>
  <dcterms:modified xsi:type="dcterms:W3CDTF">2025-08-19T12:11:34Z</dcterms:modified>
</cp:coreProperties>
</file>