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FF96-7DED-53A3-0488-A1AB6F2DD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5A069-E1E3-830E-12B1-2126D8AA0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2BBC-2C6E-465F-036D-531C87DF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4339C-5F78-2705-7D5F-5AA40988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55941-F881-97ED-7605-5D0F3DC4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834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2BFD-8901-3C91-D905-8475BD43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DED01-F435-8689-23BE-7ABCDB690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F02E-0C25-4514-332F-D6EBBB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D96B-7CA8-6390-4AD8-CD125D73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59CCE-757A-B000-4417-80909DDE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10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D27F9-73C2-2EBD-093C-B6A0BA251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0048-37E0-CE4E-2E70-F4CA48E62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C538-16BF-A1CA-C0D7-CB1D3E5D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1551-7794-BC67-E0FC-05FC6E2D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3AB6-CD08-86B9-B6F4-021FEE65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512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609F-6698-C1B7-335F-B2F7EEE7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59E9-CFE9-B515-B8A0-95846F8F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04D7-3475-BB0B-8B16-A7101350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539F-C811-57A6-E8DC-AA8B3E0D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C62D-0439-59A6-3D60-47C27F1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961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6A56-4087-389F-127D-ABB8E67D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7C96-6260-D198-2884-414FC0A2D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0C231-F9D9-1906-7332-E01B1BC4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3BA04-B2F1-D4DF-F7CB-9CD57A2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E4E3-3449-0A13-5BCC-8882AD3B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00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80FD-714D-E6E1-CA86-8599ACE4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B611-DDAC-D2C1-C6CC-16853BB0F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759D3-B100-2525-6EB0-95D933960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D5787-A302-444F-C94D-A2125C1E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10869-1C95-F794-AF5F-A440E661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E956-924C-6A34-D66B-87B565E9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902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F63C-345E-B22E-E79F-15370096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418E-8C9E-C684-E96B-C249FFC6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BD710-0391-69BC-2EE8-EED702C28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D1E8C-7F66-5B7C-DC54-4E1215E3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FE3B4-146E-8FF7-96AB-A7222D824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5BBF1-580F-03E7-A0F2-DFF1E49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85284-8CB4-64C8-3D0B-2E0A25F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6D585-650C-9974-4BF0-E3A292C2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946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78F1-168C-9C7F-BA40-A73AD54B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2BD95-770F-F087-1541-31BB8DDC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C6680-8346-CDAF-0D93-D53BC84B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8858E-4633-579F-206A-E88309A0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412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AFF4A-DD82-FC22-0CB9-B67615A7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6C05C-DB3F-E7EE-571A-6AA9B72B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65F9D-8D87-E589-B5AE-97A494F1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485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DADD-21F2-AE53-9C3E-30B2A342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2D3B-737A-8DC0-DCAA-0B001AED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F16C6-BA70-2891-3773-EBAE1FD66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E73E3-6D2C-B3D8-241C-6E11B9A5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E3867-FA2C-2B59-5C18-7BB5584C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EC12B-E3A1-E5B2-1739-C40F6278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627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8C97-A8AD-4236-B684-3C3CEEE7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35470-9F00-DCF2-1D63-E291A98C7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3D4A2-2F3D-AB63-CF14-D1B2BF213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66EFA-60A2-F1DE-E702-A3EFC2B1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8F00-99FC-1C86-F544-F86E8B79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DF73E-B43B-ED8E-04F0-5E6120D6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975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88364-DB04-AEFD-4D7D-FAA04364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09974-F23C-934C-2DC1-AD9B060B4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76D1-DD89-4C66-3C16-3368FA04B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AC5B-593D-4AD7-963A-CF274673E9DE}" type="datetimeFigureOut">
              <a:rPr lang="en-PK" smtClean="0"/>
              <a:t>30-Aug-2025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5E4D0-9129-F37F-1A18-EF678052D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1DC1-600A-10C5-1F48-C9B031D31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71B6-3A5E-49F4-B66C-9C6CD12FD4D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604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19CB-6B0F-F006-C9AB-0115B887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Dollars &amp; Data: 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US Household Income with MySQL</a:t>
            </a:r>
            <a:endParaRPr lang="en-PK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128CC-4419-5351-44F2-5FF503D94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38" y="3936864"/>
            <a:ext cx="629950" cy="6299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F0B0E8-FB1D-7450-C6FF-76A5D5711C46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2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16141-C47A-012B-C979-926E0CAC0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719E-2A48-FFDD-976B-3752B31D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SQL query to display the </a:t>
            </a:r>
            <a:r>
              <a:rPr kumimoji="0" lang="en-PK" altLang="en-P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Avg_Land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PK" altLang="en-P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Avg_Water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 from the us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household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table. 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C73626-205B-5230-A8E9-3084C2701163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4224D7-0D2F-6838-60C4-BE09123F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985261-6DA8-D299-16B6-7E15EDA13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53" y="1905126"/>
            <a:ext cx="2925294" cy="3047748"/>
          </a:xfrm>
        </p:spPr>
      </p:pic>
    </p:spTree>
    <p:extLst>
      <p:ext uri="{BB962C8B-B14F-4D97-AF65-F5344CB8AC3E}">
        <p14:creationId xmlns:p14="http://schemas.microsoft.com/office/powerpoint/2010/main" val="262984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A4349-6C13-BEEB-C43A-1EF16EC0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3D4B-FC72-B99E-2781-0540663C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SQL query to calculate the average land area and average water area for each state in the us</a:t>
            </a:r>
            <a:r>
              <a:rPr lang="en-US" altLang="en-P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household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table, rounded to two decimal places. 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0E2D1A-1342-3A1F-167E-C3547F5A6AF4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2E06473-BC58-FEBF-DC3F-9BB0930C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E29E862-6316-97EC-9D48-C10EC47B7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47" y="1842294"/>
            <a:ext cx="5768906" cy="3170043"/>
          </a:xfrm>
        </p:spPr>
      </p:pic>
    </p:spTree>
    <p:extLst>
      <p:ext uri="{BB962C8B-B14F-4D97-AF65-F5344CB8AC3E}">
        <p14:creationId xmlns:p14="http://schemas.microsoft.com/office/powerpoint/2010/main" val="272069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CE287-8728-2E06-A96E-3CB0FDC0D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3054-663D-3F36-837E-1CD9EEC9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SQL query to display, for each state, the largest and smallest land area values and the largest and smallest water area values from the us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household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table. 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032A6A-7E6A-EBF1-4C79-17C8633B68A0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4A4E25-3CE2-6EEB-174F-D7AE55BC3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E121CA-9D72-8705-3BD8-F1C8E11E7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04" y="2179158"/>
            <a:ext cx="8149192" cy="2499683"/>
          </a:xfrm>
        </p:spPr>
      </p:pic>
    </p:spTree>
    <p:extLst>
      <p:ext uri="{BB962C8B-B14F-4D97-AF65-F5344CB8AC3E}">
        <p14:creationId xmlns:p14="http://schemas.microsoft.com/office/powerpoint/2010/main" val="250567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491AD-0021-1DFE-827B-8D07A1AF6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69F9-992B-A465-E700-49BBD3F6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Data: </a:t>
            </a:r>
            <a:r>
              <a:rPr kumimoji="0" lang="en-PK" altLang="en-PK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AD9B3E-AB66-EDFA-9CA4-EE610084C7D6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56A7E3-770B-8AF5-1C23-FDBA3452D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546CEC-3250-CEE8-7A67-FD176DF5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205"/>
            <a:ext cx="10515600" cy="2339852"/>
          </a:xfrm>
        </p:spPr>
      </p:pic>
    </p:spTree>
    <p:extLst>
      <p:ext uri="{BB962C8B-B14F-4D97-AF65-F5344CB8AC3E}">
        <p14:creationId xmlns:p14="http://schemas.microsoft.com/office/powerpoint/2010/main" val="226554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C5309-12DC-66A7-9D14-122AADB27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0D1-73A8-ADFE-2597-C307E551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Structured Data: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59E045-92C5-8AE4-9DF7-7B4A46B88E69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FD9899-8760-6666-034A-4DFAD9FFFB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4713" y="1701274"/>
            <a:ext cx="104790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row_id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ek surrogate key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row ko uniquely identify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karta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 dataset ka actual unique identifier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 source se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aaya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State_Code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ek numeric code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 state ko represent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karta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State_Name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 state ka naam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casing inconsistent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(Alabama vs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County_Information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mostly NULL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aur redundant lag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raha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County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county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 naam store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karta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Full_Address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composite field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jisme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city, county, state aur zip combine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aur Primary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dono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 "Track" repeat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rahe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aur extra lag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rahe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Area_Code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census ka geographic area code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phone code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nahi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Avg_Land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land area value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naam misleading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(better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Land_Area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Avg_Water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water area value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iska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naam misleading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(better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Water_Area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Latitude aur Longitude coordinates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hain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mapping aur GIS analysis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liye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672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0704B-CFBB-B06E-88EE-DFBB7AD0B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2A63-E967-ADAD-DA66-874A8ABD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Takeaways: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8E8DC3-5C9F-2A5C-E234-BF84591D00ED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7DBCB5-6053-5F8E-30C1-D2F23FA6B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479087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Household income isn’t just numbers</a:t>
            </a:r>
            <a:r>
              <a:rPr kumimoji="0" lang="en-US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quality of life. Income trends directly shape</a:t>
            </a:r>
            <a:r>
              <a:rPr kumimoji="0" lang="en-US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affordability, opportunity, and long-term economic security.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Inequality is widening. Wealth is concentrating at the top, while middle- and lower-income households</a:t>
            </a:r>
            <a:r>
              <a:rPr kumimoji="0" lang="en-US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wage stagnation and rising costs of living.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Demographics matter. Race, education, gender, and geography all play a huge role in shaping</a:t>
            </a:r>
            <a:r>
              <a:rPr kumimoji="0" lang="en-US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 outcomes, reflecting systemic imbalances.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vs. nominal income. Even when incomes rise on paper, inflation often erodes actual purchasing power.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power. Careful analysis of household income data helps identify structural issues, forecast trends, and guide evidence-based policymaking.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focus: Without addressing disparities, income inequality could threaten social mobility,</a:t>
            </a:r>
            <a:r>
              <a:rPr lang="en-US" altLang="en-PK" sz="1800" dirty="0">
                <a:latin typeface="Arial" panose="020B0604020202020204" pitchFamily="34" charset="0"/>
              </a:rPr>
              <a:t> </a:t>
            </a:r>
            <a:r>
              <a:rPr kumimoji="0" lang="en-PK" altLang="en-PK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stability, and trust in institutions.</a:t>
            </a:r>
          </a:p>
        </p:txBody>
      </p:sp>
    </p:spTree>
    <p:extLst>
      <p:ext uri="{BB962C8B-B14F-4D97-AF65-F5344CB8AC3E}">
        <p14:creationId xmlns:p14="http://schemas.microsoft.com/office/powerpoint/2010/main" val="232658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C8AF-09EA-1C15-812B-9F37668D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4CF592E-EAE4-FE0A-2F0B-5227A64D2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5506"/>
            <a:ext cx="10515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Household income is one of the most important indicators of economic well-being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United States.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directly impacts living standards, access to healthcare, education, housing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affordability, and social mobility.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recent decades, trends in household income have been influenced by inflation,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 stagnation, globalization, technological change, and demographic shifts.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income distribution patterns helps policymakers, researchers, and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design better economic strategies and social programs.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9213A7-90D0-4622-C330-870C8A8671D5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97EBE-88FD-DD2A-C0C5-B54B8ED7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AB51-2C93-CCAF-A0B1-068C3B73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B1EA10-1760-95D4-E20D-352EADE769C0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F39E42-EE92-9CB5-8EBF-0E4F3DA4E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analyzing U.S. household income data to uncover patterns, disparities, and long-term trends.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may include U.S. Census Bureau (Current Population Survey, American Community Survey), Bureau of Labor Statistics, and Federal Reserve reports.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covers aspects such as: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 household income (national, regional, state-level)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inequality (Gini coefficient, top vs. bottom percentiles)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 breakdowns (race, gender, age, education, employment sector)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of living vs. income growth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PK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is to provide data-driven insights into how income is distributed and what factors drive disparities.</a:t>
            </a:r>
          </a:p>
        </p:txBody>
      </p:sp>
    </p:spTree>
    <p:extLst>
      <p:ext uri="{BB962C8B-B14F-4D97-AF65-F5344CB8AC3E}">
        <p14:creationId xmlns:p14="http://schemas.microsoft.com/office/powerpoint/2010/main" val="25931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0DC42-2401-0D0C-F8E1-8B3DACEF2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7DB6-A60A-D7D7-D5F6-5AE9E6A4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C392AF-5D06-1112-2B74-DD39AE1BF5E2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56AB5B-ED45-06FD-4917-AFA4C3075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4576"/>
            <a:ext cx="105156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being one of the wealthiest nations, the U.S. faces growing income inequality and stagnant wages for middle- and lower-income households.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 household income growth has not kept pace with inflation, reducing real purchasing power.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Wealth is increasingly concentrated in the top income brackets, while many households struggle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basic affordability (housing, healthcare, education).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Disparities in income are highly correlated with race, education, and geographic region, reflecting</a:t>
            </a:r>
            <a:r>
              <a:rPr lang="en-US" alt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deep-rooted structural inequalities.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accurate data analysis, policies may fail to address the real challenges of income disparity,</a:t>
            </a:r>
            <a:r>
              <a:rPr kumimoji="0" lang="en-US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leaving vulnerable populations behind.</a:t>
            </a:r>
          </a:p>
        </p:txBody>
      </p:sp>
    </p:spTree>
    <p:extLst>
      <p:ext uri="{BB962C8B-B14F-4D97-AF65-F5344CB8AC3E}">
        <p14:creationId xmlns:p14="http://schemas.microsoft.com/office/powerpoint/2010/main" val="375362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8A876-7ACC-B2C7-4EC4-E57AF8B4E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BF8E-1FD5-72CF-50F3-A7FAC682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Data: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9B84A2-9A52-54CD-5DE0-BECE70D921C4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A36B3-5420-06E5-F1C4-F2FFF8BF1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3851" y="1882888"/>
            <a:ext cx="8884298" cy="206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78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14610-5D75-ADEF-966D-FDFC0191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9CDD-ED20-9DCB-0E6B-DAD2CE32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Problems:</a:t>
            </a:r>
            <a:endParaRPr lang="en-P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C22888B-36D8-072A-6FE4-D6551399C8D6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810F44-C3B2-2093-3BD3-1855BF63D6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3967" y="1690688"/>
            <a:ext cx="10479833" cy="380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Duplicate/confusing columns (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row_id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id, Type vs Primary).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Ambiguous names (Place, Type, Primary,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Area_Code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naming conventions (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snake_case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PascalCase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mix).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Abbreviations that aren’t self-explanatory (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ALand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AWater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Lat, Lon).</a:t>
            </a:r>
          </a:p>
          <a:p>
            <a:pPr algn="just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Case-sensitivity inconsistency in values (Alabama vs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alabama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51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661B-DA37-712E-C9C5-13A123183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6F0-A5E7-B4E0-E3B8-2BE7C430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me all the unique state names from the table us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household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income. 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DC317F-6F8A-9FF7-6B17-F737F4831DB7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00760D-BB8D-732A-5A08-F2AA19FE7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7532" y="1690688"/>
            <a:ext cx="1536936" cy="39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44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EA41F-E5AE-6BDD-9BCF-22FBE263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82C4-1C47-C56F-7510-E1E0A799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SQL query to display each state name along with the count of rows (places/records) for that state in the us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household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table. 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B5F7D9-C9AE-3DA4-5205-7AD54BA74F22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9C80F4-5DAE-A470-F8F2-0768D8DDC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45" y="2139809"/>
            <a:ext cx="3170710" cy="2578381"/>
          </a:xfrm>
        </p:spPr>
      </p:pic>
    </p:spTree>
    <p:extLst>
      <p:ext uri="{BB962C8B-B14F-4D97-AF65-F5344CB8AC3E}">
        <p14:creationId xmlns:p14="http://schemas.microsoft.com/office/powerpoint/2010/main" val="111952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9A0D1-5A2C-C609-9C34-7E5D2D73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DAA1-09CE-4CE7-E2EF-ECC2B287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Write a SQL query to list all states along with the number of places they contain, and display them in descending order of place count.</a:t>
            </a:r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67143A-6D6A-535E-01E0-6097C2D40793}"/>
              </a:ext>
            </a:extLst>
          </p:cNvPr>
          <p:cNvSpPr txBox="1">
            <a:spLocks/>
          </p:cNvSpPr>
          <p:nvPr/>
        </p:nvSpPr>
        <p:spPr>
          <a:xfrm>
            <a:off x="8042988" y="6195528"/>
            <a:ext cx="4149012" cy="662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by: Syed Daniyal Ahmed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&amp; Data Analyst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DD173F-59D6-30C5-1008-29788CB69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84" y="1868168"/>
            <a:ext cx="3401632" cy="3121663"/>
          </a:xfrm>
        </p:spPr>
      </p:pic>
    </p:spTree>
    <p:extLst>
      <p:ext uri="{BB962C8B-B14F-4D97-AF65-F5344CB8AC3E}">
        <p14:creationId xmlns:p14="http://schemas.microsoft.com/office/powerpoint/2010/main" val="242131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1104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Dollars &amp; Data:  Analyzing US Household Income with MySQL</vt:lpstr>
      <vt:lpstr>Introduction:</vt:lpstr>
      <vt:lpstr>Project Overview:</vt:lpstr>
      <vt:lpstr>Problem Statement:</vt:lpstr>
      <vt:lpstr>Unstructured Data:</vt:lpstr>
      <vt:lpstr>Summary of Problems:</vt:lpstr>
      <vt:lpstr>Q1: Show me all the unique state names from the table us_household_income. </vt:lpstr>
      <vt:lpstr>Q2: Write a SQL query to display each state name along with the count of rows (places/records) for that state in the us_household_income table. </vt:lpstr>
      <vt:lpstr>Q3: Write a SQL query to list all states along with the number of places they contain, and display them in descending order of place count.</vt:lpstr>
      <vt:lpstr>Q4: Write a SQL query to display the Avg_Land and Avg_Water values from the us_household_income table. </vt:lpstr>
      <vt:lpstr>Q5: Write a SQL query to calculate the average land area and average water area for each state in the us_household_income table, rounded to two decimal places. </vt:lpstr>
      <vt:lpstr>Q6: Write a SQL query to display, for each state, the largest and smallest land area values and the largest and smallest water area values from the us_household_income table. </vt:lpstr>
      <vt:lpstr>Structured Data:  </vt:lpstr>
      <vt:lpstr>Summary of Structured Data:</vt:lpstr>
      <vt:lpstr>Final 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Daniyal Ahmed</dc:creator>
  <cp:lastModifiedBy>Syed Daniyal Ahmed</cp:lastModifiedBy>
  <cp:revision>15</cp:revision>
  <dcterms:created xsi:type="dcterms:W3CDTF">2025-08-30T05:55:21Z</dcterms:created>
  <dcterms:modified xsi:type="dcterms:W3CDTF">2025-08-30T07:47:50Z</dcterms:modified>
</cp:coreProperties>
</file>