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FA3E-37AE-4E36-066F-6D1FADF9E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227A9-6503-8848-7B42-5B1340218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E9EA0-193A-5C71-5E61-47E48275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E382-A13E-436C-AB68-99E9031B98A3}" type="datetimeFigureOut">
              <a:rPr lang="en-PK" smtClean="0"/>
              <a:t>29-Aug-2025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4E153-FE12-40DB-70E3-7B4FE384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36469-494E-9D40-3920-3247D5A4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E27F-CA8C-49AD-BF59-6815677754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9853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B7E5-8091-6681-F842-CFB9FCBB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A9CE0-3A45-7BE7-381D-8C8BFEC24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1B465-B0D5-3C18-5DCC-88578AF3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E382-A13E-436C-AB68-99E9031B98A3}" type="datetimeFigureOut">
              <a:rPr lang="en-PK" smtClean="0"/>
              <a:t>29-Aug-2025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C0DF1-3934-5B3F-68C5-9EA02888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8CD73-B37D-01A7-CD2B-3D3C9CAB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E27F-CA8C-49AD-BF59-6815677754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2707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591D8-2DF6-726A-98B7-6D81F3644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B7F7E-E5E8-68FF-969B-47418F0CB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7D5FE-562F-79CE-F90E-CC3B439F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E382-A13E-436C-AB68-99E9031B98A3}" type="datetimeFigureOut">
              <a:rPr lang="en-PK" smtClean="0"/>
              <a:t>29-Aug-2025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913A9-08B2-1569-F6E1-03AA113D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A06CA-66D7-76B6-8ED7-EA1E22AD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E27F-CA8C-49AD-BF59-6815677754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0484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BBA9-FEAA-0E29-B8AB-22E6ECFE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4F53-FE4F-8D6A-41FF-4F64553B8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45511-9154-85D5-F4F5-38A13E51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E382-A13E-436C-AB68-99E9031B98A3}" type="datetimeFigureOut">
              <a:rPr lang="en-PK" smtClean="0"/>
              <a:t>29-Aug-2025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4BC51-B888-F272-94FB-38B6311E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F677-6838-FAF9-AF0B-44B98092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E27F-CA8C-49AD-BF59-6815677754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865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DCFE-DB7F-4FD9-4EFD-104F08559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46513-C21A-D1B8-181C-DD9ED3466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66D25-18FA-607C-7365-C664F007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E382-A13E-436C-AB68-99E9031B98A3}" type="datetimeFigureOut">
              <a:rPr lang="en-PK" smtClean="0"/>
              <a:t>29-Aug-2025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B0D2B-07F5-F67B-F1AC-DA556BF3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AF0CE-2989-4C4D-6C3D-C0A7BE52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E27F-CA8C-49AD-BF59-6815677754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166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8569-FDB2-735F-FF7E-64BDE970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6F3BA-95B4-A5D4-9C6D-BC845B2DB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7A1AF-B09C-AD17-16A2-695A16F76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709E-B870-377A-7EFE-CB2FEE5C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E382-A13E-436C-AB68-99E9031B98A3}" type="datetimeFigureOut">
              <a:rPr lang="en-PK" smtClean="0"/>
              <a:t>29-Aug-2025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F1BF7-FE78-59BB-6602-C31C8CE7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77BCD-B98B-1758-5E10-BA7C1DF1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E27F-CA8C-49AD-BF59-6815677754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819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A534-4622-8231-7999-A9BB7205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1D133-1245-9F18-977E-57CB6667C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72135-EB5C-83B1-0A14-610B323C3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15B61-0352-62A5-5B48-547C929A8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A9C07-452B-B8C4-104B-273E5C468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ECBF6-596D-C9D0-DE18-7720BDD7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E382-A13E-436C-AB68-99E9031B98A3}" type="datetimeFigureOut">
              <a:rPr lang="en-PK" smtClean="0"/>
              <a:t>29-Aug-2025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85E85-76F9-4346-FDD6-D9107C13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7F9F1E-FB74-AF19-93CE-9E71ED18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E27F-CA8C-49AD-BF59-6815677754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190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B2B5-8502-6C34-0EB9-4167759C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056E0-0206-4097-19D9-5237E427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E382-A13E-436C-AB68-99E9031B98A3}" type="datetimeFigureOut">
              <a:rPr lang="en-PK" smtClean="0"/>
              <a:t>29-Aug-2025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67FC3-B0FD-B385-43A6-E7150185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6D8FB-2E0D-D7DF-ED1A-B802CB58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E27F-CA8C-49AD-BF59-6815677754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0837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3D22F-3D3C-E818-F60E-0CBFAD18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E382-A13E-436C-AB68-99E9031B98A3}" type="datetimeFigureOut">
              <a:rPr lang="en-PK" smtClean="0"/>
              <a:t>29-Aug-2025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19F04-D323-09A6-7192-75B8D0EE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81C21-4E84-85FD-70A2-A0A38863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E27F-CA8C-49AD-BF59-6815677754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4571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D5E1-9E89-9E84-5096-8B2595B3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0F9B4-BD5D-15A0-0D16-AB591F4BB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84614-CE46-E239-33AC-B3621D2B3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616AA-871A-3322-EAAC-08BB2241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E382-A13E-436C-AB68-99E9031B98A3}" type="datetimeFigureOut">
              <a:rPr lang="en-PK" smtClean="0"/>
              <a:t>29-Aug-2025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E64CD-2DF6-5882-C4A9-39A03DEE5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6337E-9EAD-541D-C1FD-2E578595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E27F-CA8C-49AD-BF59-6815677754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7866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C076-8F45-4D07-BF66-C472C488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BFAC9-1D79-2912-E348-AF2BE4CC7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A667F-9837-8BD0-50A3-24A2E8B11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4667B-73D9-A7BA-F142-CC0FDE93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E382-A13E-436C-AB68-99E9031B98A3}" type="datetimeFigureOut">
              <a:rPr lang="en-PK" smtClean="0"/>
              <a:t>29-Aug-2025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0D7AD-FF33-800B-B6CC-08047307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132A0-D75C-28C1-3B8B-69D7C216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EE27F-CA8C-49AD-BF59-6815677754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4077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20000"/>
                <a:lumOff val="80000"/>
              </a:schemeClr>
            </a:gs>
            <a:gs pos="100000">
              <a:schemeClr val="accent5">
                <a:alpha val="75000"/>
                <a:lumMod val="50000"/>
                <a:lumOff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C33F4F-FEBA-B885-A6CE-AA5E710A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0F64A-84EC-9FD9-D8D1-D77F8DDC9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19ED-E14D-B0D8-C9DA-B8BE6C6A1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8E382-A13E-436C-AB68-99E9031B98A3}" type="datetimeFigureOut">
              <a:rPr lang="en-PK" smtClean="0"/>
              <a:t>29-Aug-2025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A054D-DD45-5D03-F2D9-AF3054BBB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9313F-3462-C730-D14C-1B6872AB4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EE27F-CA8C-49AD-BF59-6815677754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7025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BE24C7-3DD4-C4F3-AAE9-522B3A8BC078}"/>
              </a:ext>
            </a:extLst>
          </p:cNvPr>
          <p:cNvSpPr txBox="1"/>
          <p:nvPr/>
        </p:nvSpPr>
        <p:spPr>
          <a:xfrm>
            <a:off x="1156899" y="2767280"/>
            <a:ext cx="98782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Exploring Global Health Through Data: World Life Expectancy with MySQL</a:t>
            </a:r>
            <a:endParaRPr lang="en-PK" sz="4000" dirty="0">
              <a:solidFill>
                <a:srgbClr val="002060"/>
              </a:solidFill>
              <a:latin typeface="Georgia" panose="02040502050405020303" pitchFamily="18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54912-0E9D-4C83-5A5C-6B55B2C91572}"/>
              </a:ext>
            </a:extLst>
          </p:cNvPr>
          <p:cNvSpPr txBox="1"/>
          <p:nvPr/>
        </p:nvSpPr>
        <p:spPr>
          <a:xfrm>
            <a:off x="7705725" y="6150114"/>
            <a:ext cx="4486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Created by: Syed Daniyal Ahmed</a:t>
            </a:r>
            <a:b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Business Intelligence &amp; Data Analyst</a:t>
            </a:r>
            <a:endParaRPr lang="en-PK" sz="2000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9" name="AutoShape 2" descr="MySQL Logo PNG Transparent &amp; SVG Vector - Freebie Supply">
            <a:extLst>
              <a:ext uri="{FF2B5EF4-FFF2-40B4-BE49-F238E27FC236}">
                <a16:creationId xmlns:a16="http://schemas.microsoft.com/office/drawing/2014/main" id="{61D3CD39-482D-AB7E-F7BC-38AF93EB74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EEF0DE-5DE2-F3F3-F72C-3E6FDD90D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545" y="3471594"/>
            <a:ext cx="880318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0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6D4B2-3F83-3FFC-B4C3-78CDF4543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8782-D664-3D77-7850-9715B049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Q5: </a:t>
            </a:r>
            <a:r>
              <a:rPr lang="en-US" sz="2400" dirty="0">
                <a:solidFill>
                  <a:srgbClr val="002060"/>
                </a:solidFill>
                <a:latin typeface="Georgia" panose="02040502050405020303" pitchFamily="18" charset="0"/>
              </a:rPr>
              <a:t>What is the average life expectancy across all countries for each year, and how has it changed over time?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35D3FC-9995-0910-5D4E-F4BCDD9F85FD}"/>
              </a:ext>
            </a:extLst>
          </p:cNvPr>
          <p:cNvSpPr txBox="1"/>
          <p:nvPr/>
        </p:nvSpPr>
        <p:spPr>
          <a:xfrm>
            <a:off x="7724775" y="6150114"/>
            <a:ext cx="446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Created by: Syed Daniyal Ahmed</a:t>
            </a:r>
            <a:b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Business Intelligence &amp; Data Analyst</a:t>
            </a:r>
            <a:endParaRPr lang="en-PK" sz="2000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67840F-3785-475D-1BB6-1A4E00FD8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32" y="2153632"/>
            <a:ext cx="2714735" cy="3327741"/>
          </a:xfrm>
        </p:spPr>
      </p:pic>
    </p:spTree>
    <p:extLst>
      <p:ext uri="{BB962C8B-B14F-4D97-AF65-F5344CB8AC3E}">
        <p14:creationId xmlns:p14="http://schemas.microsoft.com/office/powerpoint/2010/main" val="85102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AB162-395C-40FE-7DB9-FE28B1FCA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A5E9D-B512-57BA-5691-FC83CA30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Q6: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How can we retrieve the life expectancy values of country along with their corresponding GDP from the world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_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life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_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expectancy dataset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?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C7270-3BAF-B01A-A9F2-FAED52DF0B45}"/>
              </a:ext>
            </a:extLst>
          </p:cNvPr>
          <p:cNvSpPr txBox="1"/>
          <p:nvPr/>
        </p:nvSpPr>
        <p:spPr>
          <a:xfrm>
            <a:off x="7724775" y="6150114"/>
            <a:ext cx="446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Created by: Syed Daniyal Ahmed</a:t>
            </a:r>
            <a:b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Business Intelligence &amp; Data Analyst</a:t>
            </a:r>
            <a:endParaRPr lang="en-PK" sz="2000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70DACC3-BB00-9A69-2E71-664FBD2FD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86" y="2408871"/>
            <a:ext cx="3403827" cy="3023060"/>
          </a:xfrm>
        </p:spPr>
      </p:pic>
    </p:spTree>
    <p:extLst>
      <p:ext uri="{BB962C8B-B14F-4D97-AF65-F5344CB8AC3E}">
        <p14:creationId xmlns:p14="http://schemas.microsoft.com/office/powerpoint/2010/main" val="223829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55775-53BA-F1EE-C28D-3B4DC78BD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B637-8015-1A11-B84E-2DBFBD31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Q7: </a:t>
            </a:r>
            <a:r>
              <a:rPr lang="en-US" sz="2400" dirty="0">
                <a:solidFill>
                  <a:srgbClr val="002060"/>
                </a:solidFill>
                <a:latin typeface="Georgia" panose="02040502050405020303" pitchFamily="18" charset="0"/>
              </a:rPr>
              <a:t>What is the average life expectancy and average GDP for each country, and how do countries rank when ordered by GDP in descending order?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98E587-2A1E-7593-7C4B-78D60F0BEB79}"/>
              </a:ext>
            </a:extLst>
          </p:cNvPr>
          <p:cNvSpPr txBox="1"/>
          <p:nvPr/>
        </p:nvSpPr>
        <p:spPr>
          <a:xfrm>
            <a:off x="7724775" y="6150114"/>
            <a:ext cx="446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Created by: Syed Daniyal Ahmed</a:t>
            </a:r>
            <a:b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Business Intelligence &amp; Data Analyst</a:t>
            </a:r>
            <a:endParaRPr lang="en-PK" sz="2000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AEA13D-FF37-EE96-8E6A-88566DEF3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985" y="2331755"/>
            <a:ext cx="3882030" cy="3177292"/>
          </a:xfrm>
        </p:spPr>
      </p:pic>
    </p:spTree>
    <p:extLst>
      <p:ext uri="{BB962C8B-B14F-4D97-AF65-F5344CB8AC3E}">
        <p14:creationId xmlns:p14="http://schemas.microsoft.com/office/powerpoint/2010/main" val="2082199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DEEF-2DC2-14F7-6922-E9A6EB60D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6B67-B381-6BAF-65B7-4877E1C3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Q8: </a:t>
            </a:r>
            <a:r>
              <a:rPr lang="en-US" sz="2400" dirty="0">
                <a:solidFill>
                  <a:srgbClr val="002060"/>
                </a:solidFill>
                <a:latin typeface="Georgia" panose="02040502050405020303" pitchFamily="18" charset="0"/>
              </a:rPr>
              <a:t>What is the average life expectancy for countries based on their development status (Developed vs. Developing)?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2B7B9-96FE-0A54-CAAA-856DFFAF943E}"/>
              </a:ext>
            </a:extLst>
          </p:cNvPr>
          <p:cNvSpPr txBox="1"/>
          <p:nvPr/>
        </p:nvSpPr>
        <p:spPr>
          <a:xfrm>
            <a:off x="7724775" y="6150114"/>
            <a:ext cx="446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Created by: Syed Daniyal Ahmed</a:t>
            </a:r>
            <a:b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Business Intelligence &amp; Data Analyst</a:t>
            </a:r>
            <a:endParaRPr lang="en-PK" sz="2000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D672DE-02D9-9AF6-E116-EF8555BE3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20" y="2684546"/>
            <a:ext cx="2884759" cy="1488908"/>
          </a:xfrm>
        </p:spPr>
      </p:pic>
    </p:spTree>
    <p:extLst>
      <p:ext uri="{BB962C8B-B14F-4D97-AF65-F5344CB8AC3E}">
        <p14:creationId xmlns:p14="http://schemas.microsoft.com/office/powerpoint/2010/main" val="1354826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E0609-610C-3CBB-DFFC-26D62E98B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0A2E-0DA9-83B6-52E1-5385A157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Q9: </a:t>
            </a:r>
            <a:r>
              <a:rPr lang="en-US" sz="2400" dirty="0">
                <a:solidFill>
                  <a:srgbClr val="002060"/>
                </a:solidFill>
                <a:latin typeface="Georgia" panose="02040502050405020303" pitchFamily="18" charset="0"/>
              </a:rPr>
              <a:t>For each country, how has adult mortality accumulated year by year, and what is the rolling total across time?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A96D8-9B06-B884-805A-1FB2D81B4AE7}"/>
              </a:ext>
            </a:extLst>
          </p:cNvPr>
          <p:cNvSpPr txBox="1"/>
          <p:nvPr/>
        </p:nvSpPr>
        <p:spPr>
          <a:xfrm>
            <a:off x="7724775" y="6150114"/>
            <a:ext cx="446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Created by: Syed Daniyal Ahmed</a:t>
            </a:r>
            <a:b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Business Intelligence &amp; Data Analyst</a:t>
            </a:r>
            <a:endParaRPr lang="en-PK" sz="2000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322AA8-6698-3764-00C0-966EEA5F5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922" y="2478446"/>
            <a:ext cx="4226038" cy="2883910"/>
          </a:xfrm>
        </p:spPr>
      </p:pic>
    </p:spTree>
    <p:extLst>
      <p:ext uri="{BB962C8B-B14F-4D97-AF65-F5344CB8AC3E}">
        <p14:creationId xmlns:p14="http://schemas.microsoft.com/office/powerpoint/2010/main" val="615772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EAEF4-95F5-DA30-A4B0-FE97F8552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38AF-5B38-6E55-3201-8BC34E55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Q10: </a:t>
            </a:r>
            <a:r>
              <a:rPr lang="en-US" sz="2400" dirty="0">
                <a:solidFill>
                  <a:srgbClr val="002060"/>
                </a:solidFill>
                <a:latin typeface="Georgia" panose="02040502050405020303" pitchFamily="18" charset="0"/>
              </a:rPr>
              <a:t>For countries whose names begin with 'United', what are their yearly adult mortality values, and how does the rolling total of adult mortality change over time within each country?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D5276-4B43-B62A-C4AE-3A1F0FEE4F04}"/>
              </a:ext>
            </a:extLst>
          </p:cNvPr>
          <p:cNvSpPr txBox="1"/>
          <p:nvPr/>
        </p:nvSpPr>
        <p:spPr>
          <a:xfrm>
            <a:off x="7724775" y="6150114"/>
            <a:ext cx="446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Created by: Syed Daniyal Ahmed</a:t>
            </a:r>
            <a:b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Business Intelligence &amp; Data Analyst</a:t>
            </a:r>
            <a:endParaRPr lang="en-PK" sz="2000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9D444D-D702-93CE-A811-B33D2DDFD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286" y="2481943"/>
            <a:ext cx="5015218" cy="2881551"/>
          </a:xfrm>
        </p:spPr>
      </p:pic>
    </p:spTree>
    <p:extLst>
      <p:ext uri="{BB962C8B-B14F-4D97-AF65-F5344CB8AC3E}">
        <p14:creationId xmlns:p14="http://schemas.microsoft.com/office/powerpoint/2010/main" val="163179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B235C-D7B1-7D62-01D5-0664FD2A2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6EDA-4F8F-80C7-5988-045D4D6B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Q11: </a:t>
            </a:r>
            <a:r>
              <a:rPr lang="en-US" sz="2400" dirty="0">
                <a:solidFill>
                  <a:srgbClr val="002060"/>
                </a:solidFill>
                <a:latin typeface="Georgia" panose="02040502050405020303" pitchFamily="18" charset="0"/>
              </a:rPr>
              <a:t>For ‘Pakistan', what are the yearly adult mortality values, and how does the rolling (cumulative) total of adult mortality progress over time?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A98A6-F2E4-B739-87FC-754D6FA49D6C}"/>
              </a:ext>
            </a:extLst>
          </p:cNvPr>
          <p:cNvSpPr txBox="1"/>
          <p:nvPr/>
        </p:nvSpPr>
        <p:spPr>
          <a:xfrm>
            <a:off x="7724775" y="6150114"/>
            <a:ext cx="446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Created by: Syed Daniyal Ahmed</a:t>
            </a:r>
            <a:b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Business Intelligence &amp; Data Analyst</a:t>
            </a:r>
            <a:endParaRPr lang="en-PK" sz="2000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5B4608-05F7-7E07-6B76-F85B353DB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01" y="2398777"/>
            <a:ext cx="4229997" cy="3043247"/>
          </a:xfrm>
        </p:spPr>
      </p:pic>
    </p:spTree>
    <p:extLst>
      <p:ext uri="{BB962C8B-B14F-4D97-AF65-F5344CB8AC3E}">
        <p14:creationId xmlns:p14="http://schemas.microsoft.com/office/powerpoint/2010/main" val="192997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DAEF9-DFDC-742D-C68E-39DB648E1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0A08-1176-A413-B3A3-2FB76C3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Q12: </a:t>
            </a:r>
            <a:r>
              <a:rPr lang="en-US" sz="2400" dirty="0">
                <a:solidFill>
                  <a:srgbClr val="002060"/>
                </a:solidFill>
                <a:latin typeface="Georgia" panose="02040502050405020303" pitchFamily="18" charset="0"/>
              </a:rPr>
              <a:t>Which countries and years have the highest health percentage expenditure, and how does that relate to life expectancy?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DC557D-6DFA-DFB2-C6F0-166DE66381AE}"/>
              </a:ext>
            </a:extLst>
          </p:cNvPr>
          <p:cNvSpPr txBox="1"/>
          <p:nvPr/>
        </p:nvSpPr>
        <p:spPr>
          <a:xfrm>
            <a:off x="7724775" y="6150114"/>
            <a:ext cx="446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Created by: Syed Daniyal Ahmed</a:t>
            </a:r>
            <a:b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Business Intelligence &amp; Data Analyst</a:t>
            </a:r>
            <a:endParaRPr lang="en-PK" sz="2000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4A0584-17C5-AD77-A0A8-35E138422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270" y="2470338"/>
            <a:ext cx="5075460" cy="2898676"/>
          </a:xfrm>
        </p:spPr>
      </p:pic>
    </p:spTree>
    <p:extLst>
      <p:ext uri="{BB962C8B-B14F-4D97-AF65-F5344CB8AC3E}">
        <p14:creationId xmlns:p14="http://schemas.microsoft.com/office/powerpoint/2010/main" val="2721833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09F0C-6F1D-F41D-2F43-124F8279C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4E5F-24B1-77A3-44D3-79D69903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Q13: </a:t>
            </a:r>
            <a:r>
              <a:rPr lang="en-US" sz="2400" dirty="0">
                <a:solidFill>
                  <a:srgbClr val="002060"/>
                </a:solidFill>
                <a:latin typeface="Georgia" panose="02040502050405020303" pitchFamily="18" charset="0"/>
              </a:rPr>
              <a:t>Which countries and years have the highest health percentage expenditure, and how does that relate to life expectancy?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F484C4-FC9A-F630-1945-8B2059821394}"/>
              </a:ext>
            </a:extLst>
          </p:cNvPr>
          <p:cNvSpPr txBox="1"/>
          <p:nvPr/>
        </p:nvSpPr>
        <p:spPr>
          <a:xfrm>
            <a:off x="7724775" y="6150114"/>
            <a:ext cx="446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Created by: Syed Daniyal Ahmed</a:t>
            </a:r>
            <a:b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Business Intelligence &amp; Data Analyst</a:t>
            </a:r>
            <a:endParaRPr lang="en-PK" sz="2000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02C702-40AC-1D57-D7A6-0595F05F1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270" y="2470338"/>
            <a:ext cx="5075460" cy="2898676"/>
          </a:xfrm>
        </p:spPr>
      </p:pic>
    </p:spTree>
    <p:extLst>
      <p:ext uri="{BB962C8B-B14F-4D97-AF65-F5344CB8AC3E}">
        <p14:creationId xmlns:p14="http://schemas.microsoft.com/office/powerpoint/2010/main" val="4095588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70EB5-3185-1C9F-2F98-FCEBB0B5A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12DE-71DF-EA0C-5687-C14D5A1F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Q14: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What are the values of BMI, life expectancy, adult mortality, and HIV/AIDS prevalence for each country and year in the world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_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life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_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expectancy dataset?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5F113-203C-6777-D5B5-B0014759BBC0}"/>
              </a:ext>
            </a:extLst>
          </p:cNvPr>
          <p:cNvSpPr txBox="1"/>
          <p:nvPr/>
        </p:nvSpPr>
        <p:spPr>
          <a:xfrm>
            <a:off x="7724775" y="6150114"/>
            <a:ext cx="446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Created by: Syed Daniyal Ahmed</a:t>
            </a:r>
            <a:b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Business Intelligence &amp; Data Analyst</a:t>
            </a:r>
            <a:endParaRPr lang="en-PK" sz="2000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340CF1-2203-6A22-7348-81908E750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378" y="2521141"/>
            <a:ext cx="5671244" cy="2798520"/>
          </a:xfrm>
        </p:spPr>
      </p:pic>
    </p:spTree>
    <p:extLst>
      <p:ext uri="{BB962C8B-B14F-4D97-AF65-F5344CB8AC3E}">
        <p14:creationId xmlns:p14="http://schemas.microsoft.com/office/powerpoint/2010/main" val="200187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97C3-6938-D180-CF06-C24D6A27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Georgia" panose="02040502050405020303" pitchFamily="18" charset="0"/>
              </a:rPr>
              <a:t>Introduction:</a:t>
            </a:r>
            <a:endParaRPr lang="en-PK" sz="4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858AFA-429B-C875-674A-00253C9AE3F8}"/>
              </a:ext>
            </a:extLst>
          </p:cNvPr>
          <p:cNvCxnSpPr>
            <a:cxnSpLocks/>
          </p:cNvCxnSpPr>
          <p:nvPr/>
        </p:nvCxnSpPr>
        <p:spPr>
          <a:xfrm>
            <a:off x="838200" y="1409700"/>
            <a:ext cx="32385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2039DD60-F658-E9CC-8703-179EBC55BB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36311"/>
            <a:ext cx="10515600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Life expectancy is one of the most widely used indicators to measure the overall health and development of populations across the globe.</a:t>
            </a:r>
          </a:p>
          <a:p>
            <a:pPr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It reflects the average number of years a person is expected to live, based on current mortality patterns.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The World Life Expectancy Project focuses on analyzing and comparing life expectancy trends</a:t>
            </a:r>
            <a:r>
              <a:rPr lang="en-US" altLang="en-PK" sz="2000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across countries, regions, and demographics.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It provides insights into public health outcomes, socio-economic disparities, and policy effectiveness.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20236-4B34-9565-803E-CCD831531A4F}"/>
              </a:ext>
            </a:extLst>
          </p:cNvPr>
          <p:cNvSpPr txBox="1"/>
          <p:nvPr/>
        </p:nvSpPr>
        <p:spPr>
          <a:xfrm>
            <a:off x="7724775" y="6150114"/>
            <a:ext cx="446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Created by: Syed Daniyal Ahmed</a:t>
            </a:r>
            <a:b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Business Intelligence &amp; Data Analyst</a:t>
            </a:r>
            <a:endParaRPr lang="en-PK" sz="2000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06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BDDC1-DF3A-1B4D-B4C5-F58DCCEBF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8665-2669-24ED-D22E-0BEC3E07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Q15: </a:t>
            </a:r>
            <a:r>
              <a:rPr lang="en-US" sz="2400" dirty="0">
                <a:solidFill>
                  <a:srgbClr val="002060"/>
                </a:solidFill>
                <a:latin typeface="Georgia" panose="02040502050405020303" pitchFamily="18" charset="0"/>
              </a:rPr>
              <a:t>What are the Polio and Diphtheria immunization rates for each country and year, considering only records where both values are available?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36C71-AF78-FEE6-D361-CAEC3E29515D}"/>
              </a:ext>
            </a:extLst>
          </p:cNvPr>
          <p:cNvSpPr txBox="1"/>
          <p:nvPr/>
        </p:nvSpPr>
        <p:spPr>
          <a:xfrm>
            <a:off x="7724775" y="6150114"/>
            <a:ext cx="446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Created by: Syed Daniyal Ahmed</a:t>
            </a:r>
            <a:b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Business Intelligence &amp; Data Analyst</a:t>
            </a:r>
            <a:endParaRPr lang="en-PK" sz="2000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B24EC2-5907-5D08-C49C-61940B5B4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056" y="2433736"/>
            <a:ext cx="3565719" cy="2973330"/>
          </a:xfrm>
        </p:spPr>
      </p:pic>
    </p:spTree>
    <p:extLst>
      <p:ext uri="{BB962C8B-B14F-4D97-AF65-F5344CB8AC3E}">
        <p14:creationId xmlns:p14="http://schemas.microsoft.com/office/powerpoint/2010/main" val="410749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D2277-4DA6-0A2E-5474-4A30B86AE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70F3-0AF0-6674-E0FC-85D77940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PK" sz="4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Organized Data:</a:t>
            </a:r>
            <a:endParaRPr kumimoji="0" lang="en-PK" altLang="en-PK" sz="4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6DAE2-7631-4A64-7138-F76072254C14}"/>
              </a:ext>
            </a:extLst>
          </p:cNvPr>
          <p:cNvSpPr txBox="1"/>
          <p:nvPr/>
        </p:nvSpPr>
        <p:spPr>
          <a:xfrm>
            <a:off x="7724775" y="6150114"/>
            <a:ext cx="446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Created by: Syed Daniyal Ahmed</a:t>
            </a:r>
            <a:b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Business Intelligence &amp; Data Analyst</a:t>
            </a:r>
            <a:endParaRPr lang="en-PK" sz="2000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2FCBBE-6478-A72C-E167-FA175FA54E7F}"/>
              </a:ext>
            </a:extLst>
          </p:cNvPr>
          <p:cNvCxnSpPr>
            <a:cxnSpLocks/>
          </p:cNvCxnSpPr>
          <p:nvPr/>
        </p:nvCxnSpPr>
        <p:spPr>
          <a:xfrm>
            <a:off x="838200" y="1409700"/>
            <a:ext cx="432162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FDDD57-6477-C68C-D7C6-C71F27205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4" y="2537927"/>
            <a:ext cx="10980576" cy="2080721"/>
          </a:xfrm>
        </p:spPr>
      </p:pic>
    </p:spTree>
    <p:extLst>
      <p:ext uri="{BB962C8B-B14F-4D97-AF65-F5344CB8AC3E}">
        <p14:creationId xmlns:p14="http://schemas.microsoft.com/office/powerpoint/2010/main" val="56775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60A83-ACF7-825B-BF44-55DC9E462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5467-8B44-F2FD-BA1F-F8D73638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4000" dirty="0">
                <a:solidFill>
                  <a:srgbClr val="002060"/>
                </a:solidFill>
                <a:latin typeface="Georgia" panose="02040502050405020303" pitchFamily="18" charset="0"/>
              </a:rPr>
              <a:t>Final Takeaways:</a:t>
            </a:r>
            <a:endParaRPr kumimoji="0" lang="en-PK" altLang="en-PK" sz="4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28C59-7F23-388E-A2E5-2A432097D857}"/>
              </a:ext>
            </a:extLst>
          </p:cNvPr>
          <p:cNvSpPr txBox="1"/>
          <p:nvPr/>
        </p:nvSpPr>
        <p:spPr>
          <a:xfrm>
            <a:off x="7724775" y="6150114"/>
            <a:ext cx="446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Created by: Syed Daniyal Ahmed</a:t>
            </a:r>
            <a:b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Business Intelligence &amp; Data Analyst</a:t>
            </a:r>
            <a:endParaRPr lang="en-PK" sz="2000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C31B2A9-BBA3-2A36-890D-F293FDDEC9C9}"/>
              </a:ext>
            </a:extLst>
          </p:cNvPr>
          <p:cNvCxnSpPr>
            <a:cxnSpLocks/>
          </p:cNvCxnSpPr>
          <p:nvPr/>
        </p:nvCxnSpPr>
        <p:spPr>
          <a:xfrm>
            <a:off x="838200" y="1409700"/>
            <a:ext cx="4321629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1">
            <a:extLst>
              <a:ext uri="{FF2B5EF4-FFF2-40B4-BE49-F238E27FC236}">
                <a16:creationId xmlns:a16="http://schemas.microsoft.com/office/drawing/2014/main" id="{7534A4D1-4A1B-471F-973A-2EB6CFFA0E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9103"/>
            <a:ext cx="10515600" cy="386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Global life expectancy has improved overall, but the gap between</a:t>
            </a:r>
            <a:r>
              <a:rPr lang="en-US" altLang="en-PK" sz="2000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developed and developing nations remains significant.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Economic strength matters → countries with higher GDP generally have higher life expectancy, though the relationship isn’t perfectly linear.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Health expenditure plays a role, but spending more doesn’t always guarantee</a:t>
            </a:r>
            <a:r>
              <a:rPr lang="en-US" altLang="en-PK" sz="2000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longer lives efficiency and access to healthcare matter too.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Adult mortality and HIV/AIDS prevalence are critical negative drivers, pulling life expectancy down in many low-income countries.</a:t>
            </a:r>
          </a:p>
          <a:p>
            <a:pPr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Immunization rates (Polio &amp; Diphtheria) show a positive association with better life expectancy, emphasizing the importance of preventive healthcare.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BMI and lifestyle indicators highlight growing risks in certain regions (obesity vs malnutrition), showing that both under- and over-nutrition are challenges.</a:t>
            </a:r>
          </a:p>
        </p:txBody>
      </p:sp>
    </p:spTree>
    <p:extLst>
      <p:ext uri="{BB962C8B-B14F-4D97-AF65-F5344CB8AC3E}">
        <p14:creationId xmlns:p14="http://schemas.microsoft.com/office/powerpoint/2010/main" val="41156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000B7-5A10-E14E-7472-C842F0522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0623-0558-56E5-5B72-A6E5164D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Georgia" panose="02040502050405020303" pitchFamily="18" charset="0"/>
              </a:rPr>
              <a:t>Overview:</a:t>
            </a:r>
            <a:endParaRPr lang="en-PK" sz="4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F016B-3836-734D-AD7C-0DFF8021D818}"/>
              </a:ext>
            </a:extLst>
          </p:cNvPr>
          <p:cNvCxnSpPr>
            <a:cxnSpLocks/>
          </p:cNvCxnSpPr>
          <p:nvPr/>
        </p:nvCxnSpPr>
        <p:spPr>
          <a:xfrm>
            <a:off x="838200" y="1409700"/>
            <a:ext cx="32385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1C1FED-C79C-1FFA-56E9-FF9BEEE9F2BD}"/>
              </a:ext>
            </a:extLst>
          </p:cNvPr>
          <p:cNvSpPr txBox="1"/>
          <p:nvPr/>
        </p:nvSpPr>
        <p:spPr>
          <a:xfrm>
            <a:off x="7724775" y="6150114"/>
            <a:ext cx="446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Created by: Syed Daniyal Ahmed</a:t>
            </a:r>
            <a:b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Business Intelligence &amp; Data Analyst</a:t>
            </a:r>
            <a:endParaRPr lang="en-PK" sz="2000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5EA9075-2B08-26BF-1FFF-0F41BF74CB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989431"/>
            <a:ext cx="10515600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The project collects and analyzes data from global organizations like WHO, UN, World Bank, and national health agencies.</a:t>
            </a:r>
          </a:p>
          <a:p>
            <a:pPr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Factors studied include healthcare access, lifestyle choices, income levels, education, </a:t>
            </a:r>
            <a:endParaRPr kumimoji="0" lang="en-US" altLang="en-PK" sz="20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Georgia" panose="02040502050405020303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environmental conditions, and disease prevalence.</a:t>
            </a:r>
          </a:p>
          <a:p>
            <a:pPr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It aims to highlight patterns, inequalities, and progress in life expectancy across nations.</a:t>
            </a:r>
          </a:p>
          <a:p>
            <a:pPr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The project can be used by researchers, policymakers, NGOs, and governments to design </a:t>
            </a:r>
            <a:endParaRPr kumimoji="0" lang="en-US" altLang="en-PK" sz="200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Georgia" panose="02040502050405020303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kumimoji="0" lang="en-PK" altLang="en-PK" sz="20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interventions that improve population health and longevity.</a:t>
            </a:r>
          </a:p>
        </p:txBody>
      </p:sp>
    </p:spTree>
    <p:extLst>
      <p:ext uri="{BB962C8B-B14F-4D97-AF65-F5344CB8AC3E}">
        <p14:creationId xmlns:p14="http://schemas.microsoft.com/office/powerpoint/2010/main" val="223705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501C5-736E-2F6E-2B37-2CE0D3CA5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E9F1-9E72-8662-6CFA-19C7AB12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Georgia" panose="02040502050405020303" pitchFamily="18" charset="0"/>
              </a:rPr>
              <a:t>Objectives:</a:t>
            </a:r>
            <a:endParaRPr lang="en-PK" sz="4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C87EEE-D03E-BD9C-33B6-79D074F17303}"/>
              </a:ext>
            </a:extLst>
          </p:cNvPr>
          <p:cNvCxnSpPr>
            <a:cxnSpLocks/>
          </p:cNvCxnSpPr>
          <p:nvPr/>
        </p:nvCxnSpPr>
        <p:spPr>
          <a:xfrm>
            <a:off x="838200" y="1409700"/>
            <a:ext cx="32385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5A8F97-86AC-AC2A-3741-8072145A2E68}"/>
              </a:ext>
            </a:extLst>
          </p:cNvPr>
          <p:cNvSpPr txBox="1"/>
          <p:nvPr/>
        </p:nvSpPr>
        <p:spPr>
          <a:xfrm>
            <a:off x="7724775" y="6150114"/>
            <a:ext cx="446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Created by: Syed Daniyal Ahmed</a:t>
            </a:r>
            <a:b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Business Intelligence &amp; Data Analyst</a:t>
            </a:r>
            <a:endParaRPr lang="en-PK" sz="2000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F49EE3-4D69-1E2D-C025-AA5C894F33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9156"/>
            <a:ext cx="10515600" cy="33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Analyze Trends: Study global, regional, and country-specific life expectancy patterns over time.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Identify Key Drivers: Pinpoint factors influencing variations in life expectancy (e.g., healthcare, poverty, epidemics, lifestyle, climate change).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Compare &amp; Benchmark: Compare life expectancy across countries to identify high-performing nations vs. struggling ones.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Support Policy Decisions: Provide evidence-based insights to governments and health organizations for better planning.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Promote Global Equity: Highlight inequalities in life expectancy to encourage actions that reduce gaps between developed and developing regions.</a:t>
            </a:r>
          </a:p>
        </p:txBody>
      </p:sp>
    </p:spTree>
    <p:extLst>
      <p:ext uri="{BB962C8B-B14F-4D97-AF65-F5344CB8AC3E}">
        <p14:creationId xmlns:p14="http://schemas.microsoft.com/office/powerpoint/2010/main" val="198312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29D86-39A6-82CA-0D47-D0FFF9D39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E4E1-D609-BA0D-2D3C-E51BDBC07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Georgia" panose="02040502050405020303" pitchFamily="18" charset="0"/>
              </a:rPr>
              <a:t>Problem Statement:</a:t>
            </a:r>
            <a:endParaRPr lang="en-PK" sz="40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54A500-788E-F1AF-8A96-1717BE6D3405}"/>
              </a:ext>
            </a:extLst>
          </p:cNvPr>
          <p:cNvCxnSpPr>
            <a:cxnSpLocks/>
          </p:cNvCxnSpPr>
          <p:nvPr/>
        </p:nvCxnSpPr>
        <p:spPr>
          <a:xfrm>
            <a:off x="838200" y="1409700"/>
            <a:ext cx="4924425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1413E6E-BF61-0E0C-D953-6656BF9C3BB5}"/>
              </a:ext>
            </a:extLst>
          </p:cNvPr>
          <p:cNvSpPr txBox="1"/>
          <p:nvPr/>
        </p:nvSpPr>
        <p:spPr>
          <a:xfrm>
            <a:off x="7724775" y="6150114"/>
            <a:ext cx="446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Created by: Syed Daniyal Ahmed</a:t>
            </a:r>
            <a:b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Business Intelligence &amp; Data Analyst</a:t>
            </a:r>
            <a:endParaRPr lang="en-PK" sz="2000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EF01F1-DDAB-2658-53A8-14D030283D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59580"/>
            <a:ext cx="10515600" cy="412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Despite advances in medicine, technology, and living standards, there are significant disparities in life expectancy worldwide.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Some countries have an average life expectancy above 80 years, while others remain below 60 years, showing inequality.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Contributing problems include:</a:t>
            </a:r>
          </a:p>
          <a:p>
            <a:pPr lvl="1" algn="just"/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Unequal access to healthcare and nutrition</a:t>
            </a:r>
          </a:p>
          <a:p>
            <a:pPr lvl="1" algn="just"/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High rates of infectious and chronic diseases</a:t>
            </a:r>
          </a:p>
          <a:p>
            <a:pPr lvl="1" algn="just"/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Poverty, war, and displacement</a:t>
            </a:r>
          </a:p>
          <a:p>
            <a:pPr lvl="1" algn="just"/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Environmental challenges (pollution, unsafe water, climate change)</a:t>
            </a:r>
          </a:p>
          <a:p>
            <a:pPr lvl="1" algn="just"/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Lifestyle risks (smoking, alcohol, poor diet, inactivity)</a:t>
            </a:r>
          </a:p>
          <a:p>
            <a:pPr algn="just"/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</a:rPr>
              <a:t>The World Life Expectancy Project steps in to bridge this gap, providing insights that can guide targeted interventions for better global health outcomes.</a:t>
            </a:r>
          </a:p>
        </p:txBody>
      </p:sp>
    </p:spTree>
    <p:extLst>
      <p:ext uri="{BB962C8B-B14F-4D97-AF65-F5344CB8AC3E}">
        <p14:creationId xmlns:p14="http://schemas.microsoft.com/office/powerpoint/2010/main" val="325806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6AE4C-C24E-DD41-DF4F-4B3C5C0D3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9B06-C2AA-FD9C-2749-F405DBA8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Q1: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How can we identify duplicate records in the world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_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life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_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expectancy table where the same country and year combination appears more than once? </a:t>
            </a:r>
            <a:endParaRPr lang="en-PK" sz="24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F81B9C-F65D-5686-CFA7-6B144D6AF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494" y="2535274"/>
            <a:ext cx="5839012" cy="178745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557ADF-949A-8088-4062-78ECFB36467B}"/>
              </a:ext>
            </a:extLst>
          </p:cNvPr>
          <p:cNvSpPr txBox="1"/>
          <p:nvPr/>
        </p:nvSpPr>
        <p:spPr>
          <a:xfrm>
            <a:off x="7724775" y="6150114"/>
            <a:ext cx="446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Created by: Syed Daniyal Ahmed</a:t>
            </a:r>
            <a:b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Business Intelligence &amp; Data Analyst</a:t>
            </a:r>
            <a:endParaRPr lang="en-PK" sz="2000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49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716F9-7389-7506-4F31-80796574F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83F5-30C7-6F6E-F8E9-A379F907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Q2: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How can we retrieve the list of countries along with their life expectancy values from the world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_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life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_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expectancy table? </a:t>
            </a:r>
            <a:endParaRPr lang="en-PK" sz="2400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FC0C7F-936E-6535-B185-1D2CF1EF87A5}"/>
              </a:ext>
            </a:extLst>
          </p:cNvPr>
          <p:cNvSpPr txBox="1"/>
          <p:nvPr/>
        </p:nvSpPr>
        <p:spPr>
          <a:xfrm>
            <a:off x="7724775" y="6150114"/>
            <a:ext cx="446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Created by: Syed Daniyal Ahmed</a:t>
            </a:r>
            <a:b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Business Intelligence &amp; Data Analyst</a:t>
            </a:r>
            <a:endParaRPr lang="en-PK" sz="2000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0B10C36-8061-79F5-5FBB-CA983C080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84" y="2080113"/>
            <a:ext cx="2910832" cy="3398165"/>
          </a:xfrm>
        </p:spPr>
      </p:pic>
    </p:spTree>
    <p:extLst>
      <p:ext uri="{BB962C8B-B14F-4D97-AF65-F5344CB8AC3E}">
        <p14:creationId xmlns:p14="http://schemas.microsoft.com/office/powerpoint/2010/main" val="329110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D3B88-DFD0-B489-6D95-5EC45506D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41ED4-03C2-339F-6513-B4DB0CD1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Q3: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For each country, what are the minimum and maximum life expectancy values recorded in the world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_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life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_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expectancy dataset?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6B6177-12C0-7657-8D3C-951BC1511C09}"/>
              </a:ext>
            </a:extLst>
          </p:cNvPr>
          <p:cNvSpPr txBox="1"/>
          <p:nvPr/>
        </p:nvSpPr>
        <p:spPr>
          <a:xfrm>
            <a:off x="7724775" y="6150114"/>
            <a:ext cx="446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Created by: Syed Daniyal Ahmed</a:t>
            </a:r>
            <a:b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Business Intelligence &amp; Data Analyst</a:t>
            </a:r>
            <a:endParaRPr lang="en-PK" sz="2000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5F7D10-9C3A-7828-9434-704C577C9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390" y="2295562"/>
            <a:ext cx="3767220" cy="3249678"/>
          </a:xfrm>
        </p:spPr>
      </p:pic>
    </p:spTree>
    <p:extLst>
      <p:ext uri="{BB962C8B-B14F-4D97-AF65-F5344CB8AC3E}">
        <p14:creationId xmlns:p14="http://schemas.microsoft.com/office/powerpoint/2010/main" val="388290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BE8C8-3BA0-DAD9-F306-449D67D67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9BD9-E054-6AD8-4F69-95CE5546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eorgia" panose="02040502050405020303" pitchFamily="18" charset="0"/>
              </a:rPr>
              <a:t>Q4: </a:t>
            </a:r>
            <a:r>
              <a:rPr lang="en-US" sz="2400" dirty="0">
                <a:solidFill>
                  <a:srgbClr val="002060"/>
                </a:solidFill>
                <a:latin typeface="Georgia" panose="02040502050405020303" pitchFamily="18" charset="0"/>
              </a:rPr>
              <a:t>Which countries have shown the greatest increase in life expectancy over time, and by how many years has life expectancy improved in each country?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F69BA8-1947-81F6-8088-F16A501C6ED4}"/>
              </a:ext>
            </a:extLst>
          </p:cNvPr>
          <p:cNvSpPr txBox="1"/>
          <p:nvPr/>
        </p:nvSpPr>
        <p:spPr>
          <a:xfrm>
            <a:off x="7724775" y="6150114"/>
            <a:ext cx="4467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Created by: Syed Daniyal Ahmed</a:t>
            </a:r>
            <a:b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2060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Business Intelligence &amp; Data Analyst</a:t>
            </a:r>
            <a:endParaRPr lang="en-PK" sz="2000" dirty="0">
              <a:solidFill>
                <a:srgbClr val="002060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671E4B-738B-CB6D-7A7D-32DD18D9D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536" y="2303403"/>
            <a:ext cx="5650928" cy="3237763"/>
          </a:xfrm>
        </p:spPr>
      </p:pic>
    </p:spTree>
    <p:extLst>
      <p:ext uri="{BB962C8B-B14F-4D97-AF65-F5344CB8AC3E}">
        <p14:creationId xmlns:p14="http://schemas.microsoft.com/office/powerpoint/2010/main" val="375669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1186</Words>
  <Application>Microsoft Office PowerPoint</Application>
  <PresentationFormat>Widescreen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Georgia</vt:lpstr>
      <vt:lpstr>Office Theme</vt:lpstr>
      <vt:lpstr>PowerPoint Presentation</vt:lpstr>
      <vt:lpstr>Introduction:</vt:lpstr>
      <vt:lpstr>Overview:</vt:lpstr>
      <vt:lpstr>Objectives:</vt:lpstr>
      <vt:lpstr>Problem Statement:</vt:lpstr>
      <vt:lpstr>Q1: How can we identify duplicate records in the world_life_expectancy table where the same country and year combination appears more than once? </vt:lpstr>
      <vt:lpstr>Q2: How can we retrieve the list of countries along with their life expectancy values from the world_life_expectancy table? </vt:lpstr>
      <vt:lpstr>Q3: For each country, what are the minimum and maximum life expectancy values recorded in the world_life_expectancy dataset? </vt:lpstr>
      <vt:lpstr>Q4: Which countries have shown the greatest increase in life expectancy over time, and by how many years has life expectancy improved in each country?</vt:lpstr>
      <vt:lpstr>Q5: What is the average life expectancy across all countries for each year, and how has it changed over time?</vt:lpstr>
      <vt:lpstr>Q6: How can we retrieve the life expectancy values of country along with their corresponding GDP from the world_life_expectancy dataset?</vt:lpstr>
      <vt:lpstr>Q7: What is the average life expectancy and average GDP for each country, and how do countries rank when ordered by GDP in descending order?</vt:lpstr>
      <vt:lpstr>Q8: What is the average life expectancy for countries based on their development status (Developed vs. Developing)?</vt:lpstr>
      <vt:lpstr>Q9: For each country, how has adult mortality accumulated year by year, and what is the rolling total across time?</vt:lpstr>
      <vt:lpstr>Q10: For countries whose names begin with 'United', what are their yearly adult mortality values, and how does the rolling total of adult mortality change over time within each country?</vt:lpstr>
      <vt:lpstr>Q11: For ‘Pakistan', what are the yearly adult mortality values, and how does the rolling (cumulative) total of adult mortality progress over time?</vt:lpstr>
      <vt:lpstr>Q12: Which countries and years have the highest health percentage expenditure, and how does that relate to life expectancy?</vt:lpstr>
      <vt:lpstr>Q13: Which countries and years have the highest health percentage expenditure, and how does that relate to life expectancy?</vt:lpstr>
      <vt:lpstr>Q14: What are the values of BMI, life expectancy, adult mortality, and HIV/AIDS prevalence for each country and year in the world_life_expectancy dataset? </vt:lpstr>
      <vt:lpstr>Q15: What are the Polio and Diphtheria immunization rates for each country and year, considering only records where both values are available?</vt:lpstr>
      <vt:lpstr>Organized Data:</vt:lpstr>
      <vt:lpstr>Final Takeaways: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Daniyal Ahmed</dc:creator>
  <cp:lastModifiedBy>Syed Daniyal Ahmed</cp:lastModifiedBy>
  <cp:revision>42</cp:revision>
  <dcterms:created xsi:type="dcterms:W3CDTF">2025-08-29T05:52:01Z</dcterms:created>
  <dcterms:modified xsi:type="dcterms:W3CDTF">2025-08-29T07:37:25Z</dcterms:modified>
</cp:coreProperties>
</file>