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8" r:id="rId1"/>
    <p:sldMasterId id="2147483721" r:id="rId2"/>
  </p:sldMasterIdLst>
  <p:notesMasterIdLst>
    <p:notesMasterId r:id="rId27"/>
  </p:notesMasterIdLst>
  <p:handoutMasterIdLst>
    <p:handoutMasterId r:id="rId28"/>
  </p:handoutMasterIdLst>
  <p:sldIdLst>
    <p:sldId id="257" r:id="rId3"/>
    <p:sldId id="315" r:id="rId4"/>
    <p:sldId id="260" r:id="rId5"/>
    <p:sldId id="261" r:id="rId6"/>
    <p:sldId id="263" r:id="rId7"/>
    <p:sldId id="264" r:id="rId8"/>
    <p:sldId id="266" r:id="rId9"/>
    <p:sldId id="324" r:id="rId10"/>
    <p:sldId id="320" r:id="rId11"/>
    <p:sldId id="308" r:id="rId12"/>
    <p:sldId id="299" r:id="rId13"/>
    <p:sldId id="300" r:id="rId14"/>
    <p:sldId id="318" r:id="rId15"/>
    <p:sldId id="319" r:id="rId16"/>
    <p:sldId id="317" r:id="rId17"/>
    <p:sldId id="301" r:id="rId18"/>
    <p:sldId id="322" r:id="rId19"/>
    <p:sldId id="323" r:id="rId20"/>
    <p:sldId id="316" r:id="rId21"/>
    <p:sldId id="309" r:id="rId22"/>
    <p:sldId id="269" r:id="rId23"/>
    <p:sldId id="313" r:id="rId24"/>
    <p:sldId id="270" r:id="rId25"/>
    <p:sldId id="31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A8CFC-09C7-4728-A232-EF35190CCAA7}" v="7" dt="2025-01-28T11:56:01.0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autoAdjust="0"/>
  </p:normalViewPr>
  <p:slideViewPr>
    <p:cSldViewPr snapToGrid="0">
      <p:cViewPr varScale="1">
        <p:scale>
          <a:sx n="85" d="100"/>
          <a:sy n="85" d="100"/>
        </p:scale>
        <p:origin x="581" y="48"/>
      </p:cViewPr>
      <p:guideLst>
        <p:guide orient="horz" pos="2160"/>
        <p:guide pos="3840"/>
      </p:guideLst>
    </p:cSldViewPr>
  </p:slideViewPr>
  <p:outlineViewPr>
    <p:cViewPr>
      <p:scale>
        <a:sx n="33" d="100"/>
        <a:sy n="33" d="100"/>
      </p:scale>
      <p:origin x="0" y="-13352"/>
    </p:cViewPr>
  </p:outlineViewPr>
  <p:notesTextViewPr>
    <p:cViewPr>
      <p:scale>
        <a:sx n="1" d="1"/>
        <a:sy n="1" d="1"/>
      </p:scale>
      <p:origin x="0" y="0"/>
    </p:cViewPr>
  </p:notesTextViewPr>
  <p:sorterViewPr>
    <p:cViewPr>
      <p:scale>
        <a:sx n="100" d="100"/>
        <a:sy n="100" d="100"/>
      </p:scale>
      <p:origin x="0" y="-8352"/>
    </p:cViewPr>
  </p:sorterViewPr>
  <p:notesViewPr>
    <p:cSldViewPr snapToGrid="0">
      <p:cViewPr varScale="1">
        <p:scale>
          <a:sx n="50" d="100"/>
          <a:sy n="50" d="100"/>
        </p:scale>
        <p:origin x="2708"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5644A9-5D17-DFB6-CD0C-DB4BFCA8DC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Title</a:t>
            </a:r>
          </a:p>
        </p:txBody>
      </p:sp>
      <p:sp>
        <p:nvSpPr>
          <p:cNvPr id="3" name="Date Placeholder 2">
            <a:extLst>
              <a:ext uri="{FF2B5EF4-FFF2-40B4-BE49-F238E27FC236}">
                <a16:creationId xmlns:a16="http://schemas.microsoft.com/office/drawing/2014/main" id="{232FACB1-4BA6-2E6D-527C-8D1DF349BE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25D18B-6670-48AF-8CCF-030B79A17C0F}" type="datetimeFigureOut">
              <a:rPr lang="en-IN" smtClean="0"/>
              <a:pPr/>
              <a:t>28-01-2025</a:t>
            </a:fld>
            <a:endParaRPr lang="en-IN"/>
          </a:p>
        </p:txBody>
      </p:sp>
      <p:sp>
        <p:nvSpPr>
          <p:cNvPr id="4" name="Footer Placeholder 3">
            <a:extLst>
              <a:ext uri="{FF2B5EF4-FFF2-40B4-BE49-F238E27FC236}">
                <a16:creationId xmlns:a16="http://schemas.microsoft.com/office/drawing/2014/main" id="{CC72EA46-AC2B-B732-CC7C-B186AACDE8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6" name="Slide Number Placeholder 5">
            <a:extLst>
              <a:ext uri="{FF2B5EF4-FFF2-40B4-BE49-F238E27FC236}">
                <a16:creationId xmlns:a16="http://schemas.microsoft.com/office/drawing/2014/main" id="{76B70FF3-AF52-1F69-58A0-0430A71922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B351CB-4999-4556-9738-A93467D0CF9A}" type="slidenum">
              <a:rPr lang="en-IN" smtClean="0"/>
              <a:pPr/>
              <a:t>‹#›</a:t>
            </a:fld>
            <a:endParaRPr lang="en-IN"/>
          </a:p>
        </p:txBody>
      </p:sp>
    </p:spTree>
    <p:extLst>
      <p:ext uri="{BB962C8B-B14F-4D97-AF65-F5344CB8AC3E}">
        <p14:creationId xmlns:p14="http://schemas.microsoft.com/office/powerpoint/2010/main" val="185623125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Title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07298D-C44A-47A4-BD63-417A2F63CA8B}" type="datetimeFigureOut">
              <a:rPr lang="en-IN" smtClean="0"/>
              <a:pPr/>
              <a:t>28-01-2025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B8BA6A-4A8C-4BC0-960B-4586A3060E60}" type="slidenum">
              <a:rPr lang="en-IN" smtClean="0"/>
              <a:pPr/>
              <a:t>‹#›</a:t>
            </a:fld>
            <a:endParaRPr lang="en-IN"/>
          </a:p>
        </p:txBody>
      </p:sp>
    </p:spTree>
    <p:extLst>
      <p:ext uri="{BB962C8B-B14F-4D97-AF65-F5344CB8AC3E}">
        <p14:creationId xmlns:p14="http://schemas.microsoft.com/office/powerpoint/2010/main" val="141519555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r>
              <a:rPr lang="en-IN"/>
              <a:t>Title</a:t>
            </a:r>
          </a:p>
        </p:txBody>
      </p:sp>
      <p:sp>
        <p:nvSpPr>
          <p:cNvPr id="5" name="Slide Number Placeholder 4"/>
          <p:cNvSpPr>
            <a:spLocks noGrp="1"/>
          </p:cNvSpPr>
          <p:nvPr>
            <p:ph type="sldNum" sz="quarter" idx="5"/>
          </p:nvPr>
        </p:nvSpPr>
        <p:spPr/>
        <p:txBody>
          <a:bodyPr/>
          <a:lstStyle/>
          <a:p>
            <a:fld id="{33B8BA6A-4A8C-4BC0-960B-4586A3060E60}" type="slidenum">
              <a:rPr lang="en-IN" smtClean="0"/>
              <a:pPr/>
              <a:t>24</a:t>
            </a:fld>
            <a:endParaRPr lang="en-IN"/>
          </a:p>
        </p:txBody>
      </p:sp>
    </p:spTree>
    <p:extLst>
      <p:ext uri="{BB962C8B-B14F-4D97-AF65-F5344CB8AC3E}">
        <p14:creationId xmlns:p14="http://schemas.microsoft.com/office/powerpoint/2010/main" val="3582557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a:prstGeom prst="rect">
            <a:avLst/>
          </a:prstGeo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dirty="0"/>
          </a:p>
        </p:txBody>
      </p:sp>
      <p:sp>
        <p:nvSpPr>
          <p:cNvPr id="5" name="Footer Placeholder 4"/>
          <p:cNvSpPr>
            <a:spLocks noGrp="1"/>
          </p:cNvSpPr>
          <p:nvPr>
            <p:ph type="ftr" sz="quarter" idx="11"/>
          </p:nvPr>
        </p:nvSpPr>
        <p:spPr>
          <a:xfrm>
            <a:off x="7418565" y="6428480"/>
            <a:ext cx="482280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55144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97280" y="1845734"/>
            <a:ext cx="10058400" cy="4023360"/>
          </a:xfrm>
          <a:prstGeom prst="rect">
            <a:avLst/>
          </a:prstGeo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IN"/>
          </a:p>
        </p:txBody>
      </p:sp>
      <p:sp>
        <p:nvSpPr>
          <p:cNvPr id="5" name="Footer Placeholder 4"/>
          <p:cNvSpPr>
            <a:spLocks noGrp="1"/>
          </p:cNvSpPr>
          <p:nvPr>
            <p:ph type="ftr" sz="quarter" idx="11"/>
          </p:nvPr>
        </p:nvSpPr>
        <p:spPr>
          <a:xfrm>
            <a:off x="7418565" y="6428480"/>
            <a:ext cx="4822804"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057FC71B-A887-48B0-A120-34C672576132}" type="slidenum">
              <a:rPr lang="en-IN" smtClean="0"/>
              <a:pPr/>
              <a:t>‹#›</a:t>
            </a:fld>
            <a:endParaRPr lang="en-IN"/>
          </a:p>
        </p:txBody>
      </p:sp>
    </p:spTree>
    <p:extLst>
      <p:ext uri="{BB962C8B-B14F-4D97-AF65-F5344CB8AC3E}">
        <p14:creationId xmlns:p14="http://schemas.microsoft.com/office/powerpoint/2010/main" val="295159646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a:prstGeom prst="rect">
            <a:avLst/>
          </a:prstGeo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IN"/>
          </a:p>
        </p:txBody>
      </p:sp>
      <p:sp>
        <p:nvSpPr>
          <p:cNvPr id="5" name="Footer Placeholder 4"/>
          <p:cNvSpPr>
            <a:spLocks noGrp="1"/>
          </p:cNvSpPr>
          <p:nvPr>
            <p:ph type="ftr" sz="quarter" idx="11"/>
          </p:nvPr>
        </p:nvSpPr>
        <p:spPr>
          <a:xfrm>
            <a:off x="7418565" y="6428480"/>
            <a:ext cx="4822804"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057FC71B-A887-48B0-A120-34C672576132}" type="slidenum">
              <a:rPr lang="en-IN" smtClean="0"/>
              <a:pPr/>
              <a:t>‹#›</a:t>
            </a:fld>
            <a:endParaRPr lang="en-IN"/>
          </a:p>
        </p:txBody>
      </p:sp>
    </p:spTree>
    <p:extLst>
      <p:ext uri="{BB962C8B-B14F-4D97-AF65-F5344CB8AC3E}">
        <p14:creationId xmlns:p14="http://schemas.microsoft.com/office/powerpoint/2010/main" val="1845463597"/>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Footer Placeholder 2"/>
          <p:cNvSpPr>
            <a:spLocks noGrp="1"/>
          </p:cNvSpPr>
          <p:nvPr>
            <p:ph type="ftr" sz="quarter" idx="10"/>
          </p:nvPr>
        </p:nvSpPr>
        <p:spPr>
          <a:xfrm>
            <a:off x="7418565" y="6428480"/>
            <a:ext cx="4822804" cy="365125"/>
          </a:xfrm>
          <a:prstGeom prst="rect">
            <a:avLst/>
          </a:prstGeom>
        </p:spPr>
        <p:txBody>
          <a:bodyPr/>
          <a:lstStyle/>
          <a:p>
            <a:endParaRPr lang="en-IN" dirty="0"/>
          </a:p>
        </p:txBody>
      </p:sp>
    </p:spTree>
    <p:extLst>
      <p:ext uri="{BB962C8B-B14F-4D97-AF65-F5344CB8AC3E}">
        <p14:creationId xmlns:p14="http://schemas.microsoft.com/office/powerpoint/2010/main" val="274246061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1BA3-6242-9F9A-56EE-B7955D4B7D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ECD486-E9AF-1BEE-A29F-B8A8580054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1335E8-197A-A16C-3CB6-BC576AFF0895}"/>
              </a:ext>
            </a:extLst>
          </p:cNvPr>
          <p:cNvSpPr>
            <a:spLocks noGrp="1"/>
          </p:cNvSpPr>
          <p:nvPr>
            <p:ph type="dt" sz="half" idx="10"/>
          </p:nvPr>
        </p:nvSpPr>
        <p:spPr/>
        <p:txBody>
          <a:bodyPr/>
          <a:lstStyle/>
          <a:p>
            <a:fld id="{5DF8878A-0FA3-4628-B150-380695073E07}" type="datetimeFigureOut">
              <a:rPr lang="en-IN" smtClean="0"/>
              <a:pPr/>
              <a:t>28-01-2025</a:t>
            </a:fld>
            <a:endParaRPr lang="en-IN"/>
          </a:p>
        </p:txBody>
      </p:sp>
      <p:sp>
        <p:nvSpPr>
          <p:cNvPr id="5" name="Footer Placeholder 4">
            <a:extLst>
              <a:ext uri="{FF2B5EF4-FFF2-40B4-BE49-F238E27FC236}">
                <a16:creationId xmlns:a16="http://schemas.microsoft.com/office/drawing/2014/main" id="{26949EC8-6D3A-16B3-CC96-04AF8E1BCE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8E73E6-DDA2-44C8-315A-82A779170889}"/>
              </a:ext>
            </a:extLst>
          </p:cNvPr>
          <p:cNvSpPr>
            <a:spLocks noGrp="1"/>
          </p:cNvSpPr>
          <p:nvPr>
            <p:ph type="sldNum" sz="quarter" idx="12"/>
          </p:nvPr>
        </p:nvSpPr>
        <p:spPr/>
        <p:txBody>
          <a:bodyPr/>
          <a:lstStyle/>
          <a:p>
            <a:fld id="{F210DAD7-2612-4E50-A4E5-BD7118626948}" type="slidenum">
              <a:rPr lang="en-IN" smtClean="0"/>
              <a:pPr/>
              <a:t>‹#›</a:t>
            </a:fld>
            <a:endParaRPr lang="en-IN"/>
          </a:p>
        </p:txBody>
      </p:sp>
    </p:spTree>
    <p:extLst>
      <p:ext uri="{BB962C8B-B14F-4D97-AF65-F5344CB8AC3E}">
        <p14:creationId xmlns:p14="http://schemas.microsoft.com/office/powerpoint/2010/main" val="30845581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9A0F-5CDB-0B26-E70A-D5CF57B7BC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60D9A1-5DBE-7D64-F38E-4FF1C3E88D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E4A10F-2F81-C7C2-4C0D-122FE01ACEC9}"/>
              </a:ext>
            </a:extLst>
          </p:cNvPr>
          <p:cNvSpPr>
            <a:spLocks noGrp="1"/>
          </p:cNvSpPr>
          <p:nvPr>
            <p:ph type="dt" sz="half" idx="10"/>
          </p:nvPr>
        </p:nvSpPr>
        <p:spPr/>
        <p:txBody>
          <a:bodyPr/>
          <a:lstStyle/>
          <a:p>
            <a:fld id="{5DF8878A-0FA3-4628-B150-380695073E07}" type="datetimeFigureOut">
              <a:rPr lang="en-IN" smtClean="0"/>
              <a:pPr/>
              <a:t>28-01-2025</a:t>
            </a:fld>
            <a:endParaRPr lang="en-IN"/>
          </a:p>
        </p:txBody>
      </p:sp>
      <p:sp>
        <p:nvSpPr>
          <p:cNvPr id="5" name="Footer Placeholder 4">
            <a:extLst>
              <a:ext uri="{FF2B5EF4-FFF2-40B4-BE49-F238E27FC236}">
                <a16:creationId xmlns:a16="http://schemas.microsoft.com/office/drawing/2014/main" id="{FA40AB9C-9B85-ED46-FB31-4919BCE9DA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441E20-B555-930F-C7C5-6FACECAB2BCD}"/>
              </a:ext>
            </a:extLst>
          </p:cNvPr>
          <p:cNvSpPr>
            <a:spLocks noGrp="1"/>
          </p:cNvSpPr>
          <p:nvPr>
            <p:ph type="sldNum" sz="quarter" idx="12"/>
          </p:nvPr>
        </p:nvSpPr>
        <p:spPr/>
        <p:txBody>
          <a:bodyPr/>
          <a:lstStyle/>
          <a:p>
            <a:fld id="{F210DAD7-2612-4E50-A4E5-BD7118626948}" type="slidenum">
              <a:rPr lang="en-IN" smtClean="0"/>
              <a:pPr/>
              <a:t>‹#›</a:t>
            </a:fld>
            <a:endParaRPr lang="en-IN"/>
          </a:p>
        </p:txBody>
      </p:sp>
    </p:spTree>
    <p:extLst>
      <p:ext uri="{BB962C8B-B14F-4D97-AF65-F5344CB8AC3E}">
        <p14:creationId xmlns:p14="http://schemas.microsoft.com/office/powerpoint/2010/main" val="1888772257"/>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F466-4613-D953-A8D2-A212F950E0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E73703-6AB8-EA8A-8F71-92EE8D5F1D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104FAC-A2D8-1C24-A872-C8EFB487B37E}"/>
              </a:ext>
            </a:extLst>
          </p:cNvPr>
          <p:cNvSpPr>
            <a:spLocks noGrp="1"/>
          </p:cNvSpPr>
          <p:nvPr>
            <p:ph type="dt" sz="half" idx="10"/>
          </p:nvPr>
        </p:nvSpPr>
        <p:spPr/>
        <p:txBody>
          <a:bodyPr/>
          <a:lstStyle/>
          <a:p>
            <a:fld id="{5DF8878A-0FA3-4628-B150-380695073E07}" type="datetimeFigureOut">
              <a:rPr lang="en-IN" smtClean="0"/>
              <a:pPr/>
              <a:t>28-01-2025</a:t>
            </a:fld>
            <a:endParaRPr lang="en-IN"/>
          </a:p>
        </p:txBody>
      </p:sp>
      <p:sp>
        <p:nvSpPr>
          <p:cNvPr id="5" name="Footer Placeholder 4">
            <a:extLst>
              <a:ext uri="{FF2B5EF4-FFF2-40B4-BE49-F238E27FC236}">
                <a16:creationId xmlns:a16="http://schemas.microsoft.com/office/drawing/2014/main" id="{90660F1C-107C-27C0-D335-1404A14C2F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39592-672B-0B4B-B8F3-4650EA7DEC1B}"/>
              </a:ext>
            </a:extLst>
          </p:cNvPr>
          <p:cNvSpPr>
            <a:spLocks noGrp="1"/>
          </p:cNvSpPr>
          <p:nvPr>
            <p:ph type="sldNum" sz="quarter" idx="12"/>
          </p:nvPr>
        </p:nvSpPr>
        <p:spPr/>
        <p:txBody>
          <a:bodyPr/>
          <a:lstStyle/>
          <a:p>
            <a:fld id="{F210DAD7-2612-4E50-A4E5-BD7118626948}" type="slidenum">
              <a:rPr lang="en-IN" smtClean="0"/>
              <a:pPr/>
              <a:t>‹#›</a:t>
            </a:fld>
            <a:endParaRPr lang="en-IN"/>
          </a:p>
        </p:txBody>
      </p:sp>
    </p:spTree>
    <p:extLst>
      <p:ext uri="{BB962C8B-B14F-4D97-AF65-F5344CB8AC3E}">
        <p14:creationId xmlns:p14="http://schemas.microsoft.com/office/powerpoint/2010/main" val="188696754"/>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84C7-6F85-1143-E536-695FA37E2E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530B98-4629-DBEF-EC71-FB812A7D42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1A54C4-8F7E-250D-E016-2791EA09A2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D77FA8-D643-7A98-C7FB-D455613F8243}"/>
              </a:ext>
            </a:extLst>
          </p:cNvPr>
          <p:cNvSpPr>
            <a:spLocks noGrp="1"/>
          </p:cNvSpPr>
          <p:nvPr>
            <p:ph type="dt" sz="half" idx="10"/>
          </p:nvPr>
        </p:nvSpPr>
        <p:spPr/>
        <p:txBody>
          <a:bodyPr/>
          <a:lstStyle/>
          <a:p>
            <a:fld id="{5DF8878A-0FA3-4628-B150-380695073E07}" type="datetimeFigureOut">
              <a:rPr lang="en-IN" smtClean="0"/>
              <a:pPr/>
              <a:t>28-01-2025</a:t>
            </a:fld>
            <a:endParaRPr lang="en-IN"/>
          </a:p>
        </p:txBody>
      </p:sp>
      <p:sp>
        <p:nvSpPr>
          <p:cNvPr id="6" name="Footer Placeholder 5">
            <a:extLst>
              <a:ext uri="{FF2B5EF4-FFF2-40B4-BE49-F238E27FC236}">
                <a16:creationId xmlns:a16="http://schemas.microsoft.com/office/drawing/2014/main" id="{E10B9526-07EB-E321-FE2F-E3EBC05F7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5AEE96-481D-8D85-D0E0-2612DBDEBB39}"/>
              </a:ext>
            </a:extLst>
          </p:cNvPr>
          <p:cNvSpPr>
            <a:spLocks noGrp="1"/>
          </p:cNvSpPr>
          <p:nvPr>
            <p:ph type="sldNum" sz="quarter" idx="12"/>
          </p:nvPr>
        </p:nvSpPr>
        <p:spPr/>
        <p:txBody>
          <a:bodyPr/>
          <a:lstStyle/>
          <a:p>
            <a:fld id="{F210DAD7-2612-4E50-A4E5-BD7118626948}" type="slidenum">
              <a:rPr lang="en-IN" smtClean="0"/>
              <a:pPr/>
              <a:t>‹#›</a:t>
            </a:fld>
            <a:endParaRPr lang="en-IN"/>
          </a:p>
        </p:txBody>
      </p:sp>
    </p:spTree>
    <p:extLst>
      <p:ext uri="{BB962C8B-B14F-4D97-AF65-F5344CB8AC3E}">
        <p14:creationId xmlns:p14="http://schemas.microsoft.com/office/powerpoint/2010/main" val="2537807869"/>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4438-DEB9-555A-D5C6-D0F9270E2B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571670-6DD6-F84E-1044-D755313FE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E7E8D5-BC6A-FFCA-CA88-5F75CE7274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437017-07BB-4A6D-1D22-0A979CA4FE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3E57E0-5FC5-48D9-E85F-F435DDFC6D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C222B7-7E99-07B1-19C0-940A20A2F783}"/>
              </a:ext>
            </a:extLst>
          </p:cNvPr>
          <p:cNvSpPr>
            <a:spLocks noGrp="1"/>
          </p:cNvSpPr>
          <p:nvPr>
            <p:ph type="dt" sz="half" idx="10"/>
          </p:nvPr>
        </p:nvSpPr>
        <p:spPr/>
        <p:txBody>
          <a:bodyPr/>
          <a:lstStyle/>
          <a:p>
            <a:fld id="{5DF8878A-0FA3-4628-B150-380695073E07}" type="datetimeFigureOut">
              <a:rPr lang="en-IN" smtClean="0"/>
              <a:pPr/>
              <a:t>28-01-2025</a:t>
            </a:fld>
            <a:endParaRPr lang="en-IN"/>
          </a:p>
        </p:txBody>
      </p:sp>
      <p:sp>
        <p:nvSpPr>
          <p:cNvPr id="8" name="Footer Placeholder 7">
            <a:extLst>
              <a:ext uri="{FF2B5EF4-FFF2-40B4-BE49-F238E27FC236}">
                <a16:creationId xmlns:a16="http://schemas.microsoft.com/office/drawing/2014/main" id="{D007C23A-BA38-C851-C242-D8E37EE71B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EC9842-5280-B432-A93B-16F7AFF0CDA1}"/>
              </a:ext>
            </a:extLst>
          </p:cNvPr>
          <p:cNvSpPr>
            <a:spLocks noGrp="1"/>
          </p:cNvSpPr>
          <p:nvPr>
            <p:ph type="sldNum" sz="quarter" idx="12"/>
          </p:nvPr>
        </p:nvSpPr>
        <p:spPr/>
        <p:txBody>
          <a:bodyPr/>
          <a:lstStyle/>
          <a:p>
            <a:fld id="{F210DAD7-2612-4E50-A4E5-BD7118626948}" type="slidenum">
              <a:rPr lang="en-IN" smtClean="0"/>
              <a:pPr/>
              <a:t>‹#›</a:t>
            </a:fld>
            <a:endParaRPr lang="en-IN"/>
          </a:p>
        </p:txBody>
      </p:sp>
    </p:spTree>
    <p:extLst>
      <p:ext uri="{BB962C8B-B14F-4D97-AF65-F5344CB8AC3E}">
        <p14:creationId xmlns:p14="http://schemas.microsoft.com/office/powerpoint/2010/main" val="1540071587"/>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250A-FE2B-C1B5-2851-11CF9F1BAF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6CF03F-38BE-B506-6712-B9FFD4FD10D8}"/>
              </a:ext>
            </a:extLst>
          </p:cNvPr>
          <p:cNvSpPr>
            <a:spLocks noGrp="1"/>
          </p:cNvSpPr>
          <p:nvPr>
            <p:ph type="dt" sz="half" idx="10"/>
          </p:nvPr>
        </p:nvSpPr>
        <p:spPr/>
        <p:txBody>
          <a:bodyPr/>
          <a:lstStyle/>
          <a:p>
            <a:fld id="{5DF8878A-0FA3-4628-B150-380695073E07}" type="datetimeFigureOut">
              <a:rPr lang="en-IN" smtClean="0"/>
              <a:pPr/>
              <a:t>28-01-2025</a:t>
            </a:fld>
            <a:endParaRPr lang="en-IN"/>
          </a:p>
        </p:txBody>
      </p:sp>
      <p:sp>
        <p:nvSpPr>
          <p:cNvPr id="4" name="Footer Placeholder 3">
            <a:extLst>
              <a:ext uri="{FF2B5EF4-FFF2-40B4-BE49-F238E27FC236}">
                <a16:creationId xmlns:a16="http://schemas.microsoft.com/office/drawing/2014/main" id="{88AD001E-AEBC-A059-54B1-2EA08A186B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2054D4-527C-9621-9DD6-7FAF1AE4B389}"/>
              </a:ext>
            </a:extLst>
          </p:cNvPr>
          <p:cNvSpPr>
            <a:spLocks noGrp="1"/>
          </p:cNvSpPr>
          <p:nvPr>
            <p:ph type="sldNum" sz="quarter" idx="12"/>
          </p:nvPr>
        </p:nvSpPr>
        <p:spPr/>
        <p:txBody>
          <a:bodyPr/>
          <a:lstStyle/>
          <a:p>
            <a:fld id="{F210DAD7-2612-4E50-A4E5-BD7118626948}" type="slidenum">
              <a:rPr lang="en-IN" smtClean="0"/>
              <a:pPr/>
              <a:t>‹#›</a:t>
            </a:fld>
            <a:endParaRPr lang="en-IN"/>
          </a:p>
        </p:txBody>
      </p:sp>
    </p:spTree>
    <p:extLst>
      <p:ext uri="{BB962C8B-B14F-4D97-AF65-F5344CB8AC3E}">
        <p14:creationId xmlns:p14="http://schemas.microsoft.com/office/powerpoint/2010/main" val="3747941371"/>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DD9A9-9C28-ACC6-71DE-176EB321188A}"/>
              </a:ext>
            </a:extLst>
          </p:cNvPr>
          <p:cNvSpPr>
            <a:spLocks noGrp="1"/>
          </p:cNvSpPr>
          <p:nvPr>
            <p:ph type="dt" sz="half" idx="10"/>
          </p:nvPr>
        </p:nvSpPr>
        <p:spPr/>
        <p:txBody>
          <a:bodyPr/>
          <a:lstStyle/>
          <a:p>
            <a:fld id="{5DF8878A-0FA3-4628-B150-380695073E07}" type="datetimeFigureOut">
              <a:rPr lang="en-IN" smtClean="0"/>
              <a:pPr/>
              <a:t>28-01-2025</a:t>
            </a:fld>
            <a:endParaRPr lang="en-IN"/>
          </a:p>
        </p:txBody>
      </p:sp>
      <p:sp>
        <p:nvSpPr>
          <p:cNvPr id="3" name="Footer Placeholder 2">
            <a:extLst>
              <a:ext uri="{FF2B5EF4-FFF2-40B4-BE49-F238E27FC236}">
                <a16:creationId xmlns:a16="http://schemas.microsoft.com/office/drawing/2014/main" id="{2CA16812-C8FB-7C02-E082-8430020981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840DAF-C5F3-CF91-B798-1E951E0A20A4}"/>
              </a:ext>
            </a:extLst>
          </p:cNvPr>
          <p:cNvSpPr>
            <a:spLocks noGrp="1"/>
          </p:cNvSpPr>
          <p:nvPr>
            <p:ph type="sldNum" sz="quarter" idx="12"/>
          </p:nvPr>
        </p:nvSpPr>
        <p:spPr/>
        <p:txBody>
          <a:bodyPr/>
          <a:lstStyle/>
          <a:p>
            <a:fld id="{F210DAD7-2612-4E50-A4E5-BD7118626948}" type="slidenum">
              <a:rPr lang="en-IN" smtClean="0"/>
              <a:pPr/>
              <a:t>‹#›</a:t>
            </a:fld>
            <a:endParaRPr lang="en-IN"/>
          </a:p>
        </p:txBody>
      </p:sp>
    </p:spTree>
    <p:extLst>
      <p:ext uri="{BB962C8B-B14F-4D97-AF65-F5344CB8AC3E}">
        <p14:creationId xmlns:p14="http://schemas.microsoft.com/office/powerpoint/2010/main" val="26021663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097280" y="1845734"/>
            <a:ext cx="10058400" cy="402336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6895089"/>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EEFA-63B1-BACF-F0DA-E87F3A688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DA5692-48C1-8CD2-2263-EC4CE88F9B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2732A4-2AB5-F44A-ECB7-DD8DAA161D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2708B1-3C9C-6E92-9410-23D71DE47867}"/>
              </a:ext>
            </a:extLst>
          </p:cNvPr>
          <p:cNvSpPr>
            <a:spLocks noGrp="1"/>
          </p:cNvSpPr>
          <p:nvPr>
            <p:ph type="dt" sz="half" idx="10"/>
          </p:nvPr>
        </p:nvSpPr>
        <p:spPr/>
        <p:txBody>
          <a:bodyPr/>
          <a:lstStyle/>
          <a:p>
            <a:fld id="{5DF8878A-0FA3-4628-B150-380695073E07}" type="datetimeFigureOut">
              <a:rPr lang="en-IN" smtClean="0"/>
              <a:pPr/>
              <a:t>28-01-2025</a:t>
            </a:fld>
            <a:endParaRPr lang="en-IN"/>
          </a:p>
        </p:txBody>
      </p:sp>
      <p:sp>
        <p:nvSpPr>
          <p:cNvPr id="6" name="Footer Placeholder 5">
            <a:extLst>
              <a:ext uri="{FF2B5EF4-FFF2-40B4-BE49-F238E27FC236}">
                <a16:creationId xmlns:a16="http://schemas.microsoft.com/office/drawing/2014/main" id="{59F5FA9E-CE59-53BC-A4A3-439256D419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CFB62B-A144-176D-4E5B-1F025B4D96DD}"/>
              </a:ext>
            </a:extLst>
          </p:cNvPr>
          <p:cNvSpPr>
            <a:spLocks noGrp="1"/>
          </p:cNvSpPr>
          <p:nvPr>
            <p:ph type="sldNum" sz="quarter" idx="12"/>
          </p:nvPr>
        </p:nvSpPr>
        <p:spPr/>
        <p:txBody>
          <a:bodyPr/>
          <a:lstStyle/>
          <a:p>
            <a:fld id="{F210DAD7-2612-4E50-A4E5-BD7118626948}" type="slidenum">
              <a:rPr lang="en-IN" smtClean="0"/>
              <a:pPr/>
              <a:t>‹#›</a:t>
            </a:fld>
            <a:endParaRPr lang="en-IN"/>
          </a:p>
        </p:txBody>
      </p:sp>
    </p:spTree>
    <p:extLst>
      <p:ext uri="{BB962C8B-B14F-4D97-AF65-F5344CB8AC3E}">
        <p14:creationId xmlns:p14="http://schemas.microsoft.com/office/powerpoint/2010/main" val="1538649163"/>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C0238-8963-9079-1BD0-265E33B7A2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4629BF-DFFF-0812-A2C6-05617E5227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D504DC-86FA-3FA0-2F5F-002105F35F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618D2E-2A85-7531-BE3E-25AD0CD2E2D9}"/>
              </a:ext>
            </a:extLst>
          </p:cNvPr>
          <p:cNvSpPr>
            <a:spLocks noGrp="1"/>
          </p:cNvSpPr>
          <p:nvPr>
            <p:ph type="dt" sz="half" idx="10"/>
          </p:nvPr>
        </p:nvSpPr>
        <p:spPr/>
        <p:txBody>
          <a:bodyPr/>
          <a:lstStyle/>
          <a:p>
            <a:fld id="{5DF8878A-0FA3-4628-B150-380695073E07}" type="datetimeFigureOut">
              <a:rPr lang="en-IN" smtClean="0"/>
              <a:pPr/>
              <a:t>28-01-2025</a:t>
            </a:fld>
            <a:endParaRPr lang="en-IN"/>
          </a:p>
        </p:txBody>
      </p:sp>
      <p:sp>
        <p:nvSpPr>
          <p:cNvPr id="6" name="Footer Placeholder 5">
            <a:extLst>
              <a:ext uri="{FF2B5EF4-FFF2-40B4-BE49-F238E27FC236}">
                <a16:creationId xmlns:a16="http://schemas.microsoft.com/office/drawing/2014/main" id="{A50DB8C4-E239-94F8-9554-73632819ED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DFA9E6-B7AC-8236-6D26-4DE87147D45C}"/>
              </a:ext>
            </a:extLst>
          </p:cNvPr>
          <p:cNvSpPr>
            <a:spLocks noGrp="1"/>
          </p:cNvSpPr>
          <p:nvPr>
            <p:ph type="sldNum" sz="quarter" idx="12"/>
          </p:nvPr>
        </p:nvSpPr>
        <p:spPr/>
        <p:txBody>
          <a:bodyPr/>
          <a:lstStyle/>
          <a:p>
            <a:fld id="{F210DAD7-2612-4E50-A4E5-BD7118626948}" type="slidenum">
              <a:rPr lang="en-IN" smtClean="0"/>
              <a:pPr/>
              <a:t>‹#›</a:t>
            </a:fld>
            <a:endParaRPr lang="en-IN"/>
          </a:p>
        </p:txBody>
      </p:sp>
    </p:spTree>
    <p:extLst>
      <p:ext uri="{BB962C8B-B14F-4D97-AF65-F5344CB8AC3E}">
        <p14:creationId xmlns:p14="http://schemas.microsoft.com/office/powerpoint/2010/main" val="3663855973"/>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459A-E599-4C3E-1788-E27A550726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A58D78-1DB0-C449-E7C8-31D0D2797B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9F583D-66F0-9680-0AB1-872E846329E2}"/>
              </a:ext>
            </a:extLst>
          </p:cNvPr>
          <p:cNvSpPr>
            <a:spLocks noGrp="1"/>
          </p:cNvSpPr>
          <p:nvPr>
            <p:ph type="dt" sz="half" idx="10"/>
          </p:nvPr>
        </p:nvSpPr>
        <p:spPr/>
        <p:txBody>
          <a:bodyPr/>
          <a:lstStyle/>
          <a:p>
            <a:fld id="{5DF8878A-0FA3-4628-B150-380695073E07}" type="datetimeFigureOut">
              <a:rPr lang="en-IN" smtClean="0"/>
              <a:pPr/>
              <a:t>28-01-2025</a:t>
            </a:fld>
            <a:endParaRPr lang="en-IN"/>
          </a:p>
        </p:txBody>
      </p:sp>
      <p:sp>
        <p:nvSpPr>
          <p:cNvPr id="5" name="Footer Placeholder 4">
            <a:extLst>
              <a:ext uri="{FF2B5EF4-FFF2-40B4-BE49-F238E27FC236}">
                <a16:creationId xmlns:a16="http://schemas.microsoft.com/office/drawing/2014/main" id="{C48B5BAE-8B42-44D8-2320-F976D81BC8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0FADD6-D996-3E6F-0FD9-3C4E713D7C32}"/>
              </a:ext>
            </a:extLst>
          </p:cNvPr>
          <p:cNvSpPr>
            <a:spLocks noGrp="1"/>
          </p:cNvSpPr>
          <p:nvPr>
            <p:ph type="sldNum" sz="quarter" idx="12"/>
          </p:nvPr>
        </p:nvSpPr>
        <p:spPr/>
        <p:txBody>
          <a:bodyPr/>
          <a:lstStyle/>
          <a:p>
            <a:fld id="{F210DAD7-2612-4E50-A4E5-BD7118626948}" type="slidenum">
              <a:rPr lang="en-IN" smtClean="0"/>
              <a:pPr/>
              <a:t>‹#›</a:t>
            </a:fld>
            <a:endParaRPr lang="en-IN"/>
          </a:p>
        </p:txBody>
      </p:sp>
    </p:spTree>
    <p:extLst>
      <p:ext uri="{BB962C8B-B14F-4D97-AF65-F5344CB8AC3E}">
        <p14:creationId xmlns:p14="http://schemas.microsoft.com/office/powerpoint/2010/main" val="3875127109"/>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94570-B4AD-B21F-5388-420FB2FD5A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368A65-7BA2-987F-0701-9C0937090A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110D66-E11F-A251-A4AE-AE87E914731B}"/>
              </a:ext>
            </a:extLst>
          </p:cNvPr>
          <p:cNvSpPr>
            <a:spLocks noGrp="1"/>
          </p:cNvSpPr>
          <p:nvPr>
            <p:ph type="dt" sz="half" idx="10"/>
          </p:nvPr>
        </p:nvSpPr>
        <p:spPr/>
        <p:txBody>
          <a:bodyPr/>
          <a:lstStyle/>
          <a:p>
            <a:fld id="{5DF8878A-0FA3-4628-B150-380695073E07}" type="datetimeFigureOut">
              <a:rPr lang="en-IN" smtClean="0"/>
              <a:pPr/>
              <a:t>28-01-2025</a:t>
            </a:fld>
            <a:endParaRPr lang="en-IN"/>
          </a:p>
        </p:txBody>
      </p:sp>
      <p:sp>
        <p:nvSpPr>
          <p:cNvPr id="5" name="Footer Placeholder 4">
            <a:extLst>
              <a:ext uri="{FF2B5EF4-FFF2-40B4-BE49-F238E27FC236}">
                <a16:creationId xmlns:a16="http://schemas.microsoft.com/office/drawing/2014/main" id="{C56CFD8D-BB89-3F59-C110-D0D90D599D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63F476-E4BF-047E-8036-AD1D6B5F0D39}"/>
              </a:ext>
            </a:extLst>
          </p:cNvPr>
          <p:cNvSpPr>
            <a:spLocks noGrp="1"/>
          </p:cNvSpPr>
          <p:nvPr>
            <p:ph type="sldNum" sz="quarter" idx="12"/>
          </p:nvPr>
        </p:nvSpPr>
        <p:spPr/>
        <p:txBody>
          <a:bodyPr/>
          <a:lstStyle/>
          <a:p>
            <a:fld id="{F210DAD7-2612-4E50-A4E5-BD7118626948}" type="slidenum">
              <a:rPr lang="en-IN" smtClean="0"/>
              <a:pPr/>
              <a:t>‹#›</a:t>
            </a:fld>
            <a:endParaRPr lang="en-IN"/>
          </a:p>
        </p:txBody>
      </p:sp>
    </p:spTree>
    <p:extLst>
      <p:ext uri="{BB962C8B-B14F-4D97-AF65-F5344CB8AC3E}">
        <p14:creationId xmlns:p14="http://schemas.microsoft.com/office/powerpoint/2010/main" val="367941736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a:prstGeom prst="rect">
            <a:avLst/>
          </a:prstGeo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a:prstGeom prst="rect">
            <a:avLst/>
          </a:prstGeo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IN"/>
          </a:p>
        </p:txBody>
      </p:sp>
      <p:sp>
        <p:nvSpPr>
          <p:cNvPr id="5" name="Footer Placeholder 4"/>
          <p:cNvSpPr>
            <a:spLocks noGrp="1"/>
          </p:cNvSpPr>
          <p:nvPr>
            <p:ph type="ftr" sz="quarter" idx="11"/>
          </p:nvPr>
        </p:nvSpPr>
        <p:spPr>
          <a:xfrm>
            <a:off x="7418565" y="6428480"/>
            <a:ext cx="4822804"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057FC71B-A887-48B0-A120-34C672576132}"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71854"/>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880657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a:prstGeom prst="rect">
            <a:avLst/>
          </a:prstGeo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a:prstGeom prst="rect">
            <a:avLst/>
          </a:prstGeo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en-IN"/>
          </a:p>
        </p:txBody>
      </p:sp>
      <p:sp>
        <p:nvSpPr>
          <p:cNvPr id="8" name="Footer Placeholder 7"/>
          <p:cNvSpPr>
            <a:spLocks noGrp="1"/>
          </p:cNvSpPr>
          <p:nvPr>
            <p:ph type="ftr" sz="quarter" idx="11"/>
          </p:nvPr>
        </p:nvSpPr>
        <p:spPr>
          <a:xfrm>
            <a:off x="7418565" y="6428480"/>
            <a:ext cx="4822804"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057FC71B-A887-48B0-A120-34C672576132}" type="slidenum">
              <a:rPr lang="en-IN" smtClean="0"/>
              <a:pPr/>
              <a:t>‹#›</a:t>
            </a:fld>
            <a:endParaRPr lang="en-IN"/>
          </a:p>
        </p:txBody>
      </p:sp>
    </p:spTree>
    <p:extLst>
      <p:ext uri="{BB962C8B-B14F-4D97-AF65-F5344CB8AC3E}">
        <p14:creationId xmlns:p14="http://schemas.microsoft.com/office/powerpoint/2010/main" val="386409166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endParaRPr lang="en-IN"/>
          </a:p>
        </p:txBody>
      </p:sp>
      <p:sp>
        <p:nvSpPr>
          <p:cNvPr id="4" name="Footer Placeholder 3"/>
          <p:cNvSpPr>
            <a:spLocks noGrp="1"/>
          </p:cNvSpPr>
          <p:nvPr>
            <p:ph type="ftr" sz="quarter" idx="11"/>
          </p:nvPr>
        </p:nvSpPr>
        <p:spPr>
          <a:xfrm>
            <a:off x="7418565" y="6428480"/>
            <a:ext cx="4822804"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057FC71B-A887-48B0-A120-34C672576132}" type="slidenum">
              <a:rPr lang="en-IN" smtClean="0"/>
              <a:pPr/>
              <a:t>‹#›</a:t>
            </a:fld>
            <a:endParaRPr lang="en-IN"/>
          </a:p>
        </p:txBody>
      </p:sp>
    </p:spTree>
    <p:extLst>
      <p:ext uri="{BB962C8B-B14F-4D97-AF65-F5344CB8AC3E}">
        <p14:creationId xmlns:p14="http://schemas.microsoft.com/office/powerpoint/2010/main" val="7862909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en-IN"/>
          </a:p>
        </p:txBody>
      </p:sp>
      <p:sp>
        <p:nvSpPr>
          <p:cNvPr id="8" name="Footer Placeholder 7"/>
          <p:cNvSpPr>
            <a:spLocks noGrp="1"/>
          </p:cNvSpPr>
          <p:nvPr>
            <p:ph type="ftr" sz="quarter" idx="11"/>
          </p:nvPr>
        </p:nvSpPr>
        <p:spPr>
          <a:xfrm>
            <a:off x="7418565" y="6428480"/>
            <a:ext cx="4822804" cy="365125"/>
          </a:xfrm>
          <a:prstGeom prst="rect">
            <a:avLst/>
          </a:prstGeom>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057FC71B-A887-48B0-A120-34C672576132}" type="slidenum">
              <a:rPr lang="en-IN" smtClean="0"/>
              <a:pPr/>
              <a:t>‹#›</a:t>
            </a:fld>
            <a:endParaRPr lang="en-IN"/>
          </a:p>
        </p:txBody>
      </p:sp>
    </p:spTree>
    <p:extLst>
      <p:ext uri="{BB962C8B-B14F-4D97-AF65-F5344CB8AC3E}">
        <p14:creationId xmlns:p14="http://schemas.microsoft.com/office/powerpoint/2010/main" val="381266609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a:prstGeom prst="rect">
            <a:avLst/>
          </a:prstGeo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a:prstGeom prst="rect">
            <a:avLst/>
          </a:prstGeo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endParaRPr lang="en-IN"/>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lvl1pPr>
              <a:defRPr>
                <a:solidFill>
                  <a:schemeClr val="tx2"/>
                </a:solidFill>
              </a:defRPr>
            </a:lvl1pPr>
          </a:lstStyle>
          <a:p>
            <a:fld id="{057FC71B-A887-48B0-A120-34C672576132}" type="slidenum">
              <a:rPr lang="en-IN" smtClean="0"/>
              <a:pPr/>
              <a:t>‹#›</a:t>
            </a:fld>
            <a:endParaRPr lang="en-IN"/>
          </a:p>
        </p:txBody>
      </p:sp>
    </p:spTree>
    <p:extLst>
      <p:ext uri="{BB962C8B-B14F-4D97-AF65-F5344CB8AC3E}">
        <p14:creationId xmlns:p14="http://schemas.microsoft.com/office/powerpoint/2010/main" val="282859336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a:prstGeom prst="rect">
            <a:avLst/>
          </a:prstGeo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prstGeom prst="rect">
            <a:avLst/>
          </a:prstGeo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a:prstGeom prst="rect">
            <a:avLst/>
          </a:prstGeo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IN"/>
          </a:p>
        </p:txBody>
      </p:sp>
      <p:sp>
        <p:nvSpPr>
          <p:cNvPr id="6" name="Footer Placeholder 5"/>
          <p:cNvSpPr>
            <a:spLocks noGrp="1"/>
          </p:cNvSpPr>
          <p:nvPr>
            <p:ph type="ftr" sz="quarter" idx="11"/>
          </p:nvPr>
        </p:nvSpPr>
        <p:spPr>
          <a:xfrm>
            <a:off x="7418565" y="6428480"/>
            <a:ext cx="4822804"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057FC71B-A887-48B0-A120-34C672576132}" type="slidenum">
              <a:rPr lang="en-IN" smtClean="0"/>
              <a:pPr/>
              <a:t>‹#›</a:t>
            </a:fld>
            <a:endParaRPr lang="en-IN"/>
          </a:p>
        </p:txBody>
      </p:sp>
    </p:spTree>
    <p:extLst>
      <p:ext uri="{BB962C8B-B14F-4D97-AF65-F5344CB8AC3E}">
        <p14:creationId xmlns:p14="http://schemas.microsoft.com/office/powerpoint/2010/main" val="262448983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6380354"/>
            <a:ext cx="12192001" cy="477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12" name="Footer Placeholder 4"/>
          <p:cNvSpPr txBox="1">
            <a:spLocks/>
          </p:cNvSpPr>
          <p:nvPr userDrawn="1"/>
        </p:nvSpPr>
        <p:spPr>
          <a:xfrm>
            <a:off x="0" y="6492875"/>
            <a:ext cx="6634767"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i="1" kern="1200" cap="all" baseline="0">
                <a:solidFill>
                  <a:schemeClr val="accent2">
                    <a:lumMod val="50000"/>
                  </a:schemeClr>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IN" sz="1800" dirty="0">
                <a:solidFill>
                  <a:schemeClr val="tx1"/>
                </a:solidFill>
              </a:rPr>
              <a:t>DEPARTMENT OF ECE, MRITS</a:t>
            </a:r>
          </a:p>
        </p:txBody>
      </p:sp>
    </p:spTree>
    <p:extLst>
      <p:ext uri="{BB962C8B-B14F-4D97-AF65-F5344CB8AC3E}">
        <p14:creationId xmlns:p14="http://schemas.microsoft.com/office/powerpoint/2010/main" val="30525304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ransition spd="slow">
    <p:push dir="u"/>
  </p:transition>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81CC99-5546-DEB9-B488-1041A7634B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431C88-F400-8F6E-DA4C-7209698B41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66A1DF-73E6-2793-7561-2E33ED19E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8878A-0FA3-4628-B150-380695073E07}" type="datetimeFigureOut">
              <a:rPr lang="en-IN" smtClean="0"/>
              <a:pPr/>
              <a:t>28-01-2025</a:t>
            </a:fld>
            <a:endParaRPr lang="en-IN"/>
          </a:p>
        </p:txBody>
      </p:sp>
      <p:sp>
        <p:nvSpPr>
          <p:cNvPr id="5" name="Footer Placeholder 4">
            <a:extLst>
              <a:ext uri="{FF2B5EF4-FFF2-40B4-BE49-F238E27FC236}">
                <a16:creationId xmlns:a16="http://schemas.microsoft.com/office/drawing/2014/main" id="{08921DF3-008A-E5F4-7643-4C03302007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29E93C-ED02-BF23-5EEA-AD5C408A62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0DAD7-2612-4E50-A4E5-BD7118626948}" type="slidenum">
              <a:rPr lang="en-IN" smtClean="0"/>
              <a:pPr/>
              <a:t>‹#›</a:t>
            </a:fld>
            <a:endParaRPr lang="en-IN"/>
          </a:p>
        </p:txBody>
      </p:sp>
    </p:spTree>
    <p:extLst>
      <p:ext uri="{BB962C8B-B14F-4D97-AF65-F5344CB8AC3E}">
        <p14:creationId xmlns:p14="http://schemas.microsoft.com/office/powerpoint/2010/main" val="3830627494"/>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B652899-2AAE-1426-F19F-4F50DEFA3A8A}"/>
              </a:ext>
            </a:extLst>
          </p:cNvPr>
          <p:cNvSpPr txBox="1"/>
          <p:nvPr/>
        </p:nvSpPr>
        <p:spPr>
          <a:xfrm>
            <a:off x="600635" y="2848101"/>
            <a:ext cx="10847294" cy="1077218"/>
          </a:xfrm>
          <a:prstGeom prst="rect">
            <a:avLst/>
          </a:prstGeom>
          <a:noFill/>
        </p:spPr>
        <p:txBody>
          <a:bodyPr wrap="square">
            <a:spAutoFit/>
          </a:bodyPr>
          <a:lstStyle/>
          <a:p>
            <a:pPr algn="ctr"/>
            <a:r>
              <a:rPr lang="en-US" sz="3200" b="1" dirty="0">
                <a:solidFill>
                  <a:schemeClr val="accent2">
                    <a:lumMod val="50000"/>
                  </a:schemeClr>
                </a:solidFill>
                <a:latin typeface="Times New Roman" pitchFamily="18" charset="0"/>
                <a:cs typeface="Times New Roman" pitchFamily="18" charset="0"/>
              </a:rPr>
              <a:t>A Mini Project On</a:t>
            </a:r>
            <a:br>
              <a:rPr lang="en-US" sz="3200" dirty="0">
                <a:solidFill>
                  <a:schemeClr val="accent6">
                    <a:lumMod val="50000"/>
                  </a:schemeClr>
                </a:solidFill>
                <a:latin typeface="Times New Roman" pitchFamily="18" charset="0"/>
                <a:cs typeface="Times New Roman" pitchFamily="18" charset="0"/>
              </a:rPr>
            </a:br>
            <a:r>
              <a:rPr lang="en-IN" sz="3200" b="1" dirty="0">
                <a:effectLst/>
                <a:latin typeface="Times New Roman" panose="02020603050405020304" pitchFamily="18" charset="0"/>
                <a:cs typeface="Times New Roman" panose="02020603050405020304" pitchFamily="18" charset="0"/>
              </a:rPr>
              <a:t>Heart Disease Prediction Using Bio Inspired Algorithm</a:t>
            </a:r>
            <a:endParaRPr lang="en-IN" sz="3200" b="1" dirty="0"/>
          </a:p>
        </p:txBody>
      </p:sp>
      <p:sp>
        <p:nvSpPr>
          <p:cNvPr id="11" name="TextBox 10">
            <a:extLst>
              <a:ext uri="{FF2B5EF4-FFF2-40B4-BE49-F238E27FC236}">
                <a16:creationId xmlns:a16="http://schemas.microsoft.com/office/drawing/2014/main" id="{3BD6B3FC-98F4-6D2D-92BC-65197A07243D}"/>
              </a:ext>
            </a:extLst>
          </p:cNvPr>
          <p:cNvSpPr txBox="1"/>
          <p:nvPr/>
        </p:nvSpPr>
        <p:spPr>
          <a:xfrm>
            <a:off x="7008559" y="4410054"/>
            <a:ext cx="6481924" cy="1324358"/>
          </a:xfrm>
          <a:prstGeom prst="rect">
            <a:avLst/>
          </a:prstGeom>
          <a:noFill/>
        </p:spPr>
        <p:txBody>
          <a:bodyPr wrap="square">
            <a:spAutoFit/>
          </a:bodyPr>
          <a:lstStyle/>
          <a:p>
            <a:pPr eaLnBrk="1" fontAlgn="auto" hangingPunct="1">
              <a:spcAft>
                <a:spcPts val="0"/>
              </a:spcAft>
              <a:buFont typeface="Wingdings 2"/>
              <a:buNone/>
              <a:defRPr/>
            </a:pPr>
            <a:r>
              <a:rPr lang="en-US" sz="2400" b="1" cap="none" dirty="0">
                <a:solidFill>
                  <a:schemeClr val="accent2">
                    <a:lumMod val="50000"/>
                  </a:schemeClr>
                </a:solidFill>
                <a:latin typeface="Times New Roman" pitchFamily="18" charset="0"/>
                <a:cs typeface="Times New Roman" pitchFamily="18" charset="0"/>
              </a:rPr>
              <a:t>Presented By </a:t>
            </a:r>
          </a:p>
          <a:p>
            <a:pPr algn="just" eaLnBrk="1" fontAlgn="auto" hangingPunct="1">
              <a:lnSpc>
                <a:spcPct val="150000"/>
              </a:lnSpc>
              <a:spcAft>
                <a:spcPts val="0"/>
              </a:spcAft>
              <a:buFont typeface="Wingdings 2"/>
              <a:buNone/>
              <a:defRPr/>
            </a:pPr>
            <a:r>
              <a:rPr lang="en-US" sz="2000" dirty="0">
                <a:solidFill>
                  <a:schemeClr val="bg2">
                    <a:lumMod val="25000"/>
                  </a:schemeClr>
                </a:solidFill>
                <a:latin typeface="Times New Roman" pitchFamily="18" charset="0"/>
                <a:cs typeface="Times New Roman" pitchFamily="18" charset="0"/>
              </a:rPr>
              <a:t>Manga Rekha                            </a:t>
            </a:r>
            <a:r>
              <a:rPr lang="en-US" sz="2400" dirty="0">
                <a:solidFill>
                  <a:schemeClr val="bg2">
                    <a:lumMod val="25000"/>
                  </a:schemeClr>
                </a:solidFill>
                <a:latin typeface="Times New Roman" pitchFamily="18" charset="0"/>
                <a:cs typeface="Times New Roman" pitchFamily="18" charset="0"/>
              </a:rPr>
              <a:t> </a:t>
            </a:r>
            <a:r>
              <a:rPr lang="en-US" sz="2000" dirty="0">
                <a:solidFill>
                  <a:schemeClr val="bg2">
                    <a:lumMod val="25000"/>
                  </a:schemeClr>
                </a:solidFill>
                <a:latin typeface="Times New Roman" pitchFamily="18" charset="0"/>
                <a:cs typeface="Times New Roman" pitchFamily="18" charset="0"/>
              </a:rPr>
              <a:t>21S11A0430</a:t>
            </a:r>
          </a:p>
          <a:p>
            <a:pPr algn="just" eaLnBrk="1" fontAlgn="auto" hangingPunct="1">
              <a:lnSpc>
                <a:spcPct val="150000"/>
              </a:lnSpc>
              <a:spcAft>
                <a:spcPts val="0"/>
              </a:spcAft>
              <a:buFont typeface="Wingdings 2"/>
              <a:buNone/>
              <a:defRPr/>
            </a:pPr>
            <a:r>
              <a:rPr lang="en-US" sz="2000" dirty="0">
                <a:solidFill>
                  <a:schemeClr val="bg2">
                    <a:lumMod val="25000"/>
                  </a:schemeClr>
                </a:solidFill>
                <a:latin typeface="Times New Roman" pitchFamily="18" charset="0"/>
                <a:cs typeface="Times New Roman" pitchFamily="18" charset="0"/>
              </a:rPr>
              <a:t>Syed Fahad                                 21S11A0445</a:t>
            </a:r>
          </a:p>
          <a:p>
            <a:pPr algn="just">
              <a:lnSpc>
                <a:spcPct val="150000"/>
              </a:lnSpc>
              <a:defRPr/>
            </a:pPr>
            <a:r>
              <a:rPr lang="en-US" sz="2000" dirty="0">
                <a:solidFill>
                  <a:schemeClr val="bg2">
                    <a:lumMod val="25000"/>
                  </a:schemeClr>
                </a:solidFill>
                <a:latin typeface="Times New Roman" pitchFamily="18" charset="0"/>
                <a:cs typeface="Times New Roman" pitchFamily="18" charset="0"/>
              </a:rPr>
              <a:t>Shiva Sai Kumar                        21S11A0440</a:t>
            </a:r>
          </a:p>
        </p:txBody>
      </p:sp>
      <p:sp>
        <p:nvSpPr>
          <p:cNvPr id="3" name="Rectangle 3">
            <a:extLst>
              <a:ext uri="{FF2B5EF4-FFF2-40B4-BE49-F238E27FC236}">
                <a16:creationId xmlns:a16="http://schemas.microsoft.com/office/drawing/2014/main" id="{16D257EA-C91A-FEA1-17AE-93BAEBF88976}"/>
              </a:ext>
            </a:extLst>
          </p:cNvPr>
          <p:cNvSpPr>
            <a:spLocks noChangeArrowheads="1"/>
          </p:cNvSpPr>
          <p:nvPr/>
        </p:nvSpPr>
        <p:spPr bwMode="auto">
          <a:xfrm>
            <a:off x="139151" y="-20193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DF3C2951-1869-B969-F9F5-6470DC0EFDB1}"/>
              </a:ext>
            </a:extLst>
          </p:cNvPr>
          <p:cNvSpPr>
            <a:spLocks noChangeArrowheads="1"/>
          </p:cNvSpPr>
          <p:nvPr/>
        </p:nvSpPr>
        <p:spPr bwMode="auto">
          <a:xfrm>
            <a:off x="139151" y="2552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FEE5E410-9148-FD65-F1C7-57319CE0B7C4}"/>
              </a:ext>
            </a:extLst>
          </p:cNvPr>
          <p:cNvSpPr txBox="1"/>
          <p:nvPr/>
        </p:nvSpPr>
        <p:spPr>
          <a:xfrm>
            <a:off x="139151" y="4515547"/>
            <a:ext cx="4498984" cy="1692771"/>
          </a:xfrm>
          <a:prstGeom prst="rect">
            <a:avLst/>
          </a:prstGeom>
          <a:noFill/>
        </p:spPr>
        <p:txBody>
          <a:bodyPr wrap="square">
            <a:spAutoFit/>
          </a:bodyPr>
          <a:lstStyle/>
          <a:p>
            <a:pPr algn="ctr" eaLnBrk="1" fontAlgn="auto" hangingPunct="1">
              <a:lnSpc>
                <a:spcPct val="150000"/>
              </a:lnSpc>
              <a:spcAft>
                <a:spcPts val="0"/>
              </a:spcAft>
              <a:buFont typeface="Wingdings 2"/>
              <a:buNone/>
              <a:defRPr/>
            </a:pPr>
            <a:r>
              <a:rPr lang="en-US" sz="2400" b="1" cap="none" dirty="0">
                <a:solidFill>
                  <a:schemeClr val="accent2">
                    <a:lumMod val="50000"/>
                  </a:schemeClr>
                </a:solidFill>
                <a:latin typeface="Times New Roman" pitchFamily="18" charset="0"/>
                <a:cs typeface="Times New Roman" pitchFamily="18" charset="0"/>
              </a:rPr>
              <a:t>Under the Guidance of</a:t>
            </a:r>
          </a:p>
          <a:p>
            <a:pPr algn="ctr" eaLnBrk="1" fontAlgn="auto" hangingPunct="1">
              <a:spcAft>
                <a:spcPts val="0"/>
              </a:spcAft>
              <a:buFont typeface="Wingdings 2"/>
              <a:buNone/>
              <a:defRPr/>
            </a:pPr>
            <a:r>
              <a:rPr lang="en-US" sz="2000" dirty="0">
                <a:latin typeface="Times New Roman" pitchFamily="18" charset="0"/>
                <a:cs typeface="Times New Roman" pitchFamily="18" charset="0"/>
              </a:rPr>
              <a:t>Mrs. G. Jyothi</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Assistant Professor</a:t>
            </a:r>
          </a:p>
          <a:p>
            <a:pPr algn="ctr" eaLnBrk="1" fontAlgn="auto" hangingPunct="1">
              <a:spcAft>
                <a:spcPts val="0"/>
              </a:spcAft>
              <a:buFont typeface="Wingdings 2"/>
              <a:buNone/>
              <a:defRPr/>
            </a:pPr>
            <a:r>
              <a:rPr lang="en-US" sz="2000" dirty="0" err="1">
                <a:latin typeface="Times New Roman" pitchFamily="18" charset="0"/>
                <a:cs typeface="Times New Roman" pitchFamily="18" charset="0"/>
              </a:rPr>
              <a:t>B.Tech</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M.Tech</a:t>
            </a:r>
            <a:r>
              <a:rPr lang="en-US" sz="200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3CBE2531-32BC-909A-D182-07DEC8570E45}"/>
              </a:ext>
            </a:extLst>
          </p:cNvPr>
          <p:cNvSpPr txBox="1"/>
          <p:nvPr/>
        </p:nvSpPr>
        <p:spPr>
          <a:xfrm>
            <a:off x="0" y="6459794"/>
            <a:ext cx="4493342" cy="371536"/>
          </a:xfrm>
          <a:prstGeom prst="rect">
            <a:avLst/>
          </a:prstGeom>
          <a:noFill/>
        </p:spPr>
        <p:txBody>
          <a:bodyPr wrap="square" rtlCol="0">
            <a:spAutoFit/>
          </a:bodyPr>
          <a:lstStyle/>
          <a:p>
            <a:r>
              <a:rPr lang="en-IN" dirty="0"/>
              <a:t>DEPARTMENT OF ECE, MRITS</a:t>
            </a:r>
          </a:p>
        </p:txBody>
      </p:sp>
      <p:sp>
        <p:nvSpPr>
          <p:cNvPr id="23" name="TextBox 22">
            <a:extLst>
              <a:ext uri="{FF2B5EF4-FFF2-40B4-BE49-F238E27FC236}">
                <a16:creationId xmlns:a16="http://schemas.microsoft.com/office/drawing/2014/main" id="{7DC6BFD1-9E34-FE1F-82FD-B0B4CDE1848B}"/>
              </a:ext>
            </a:extLst>
          </p:cNvPr>
          <p:cNvSpPr txBox="1"/>
          <p:nvPr/>
        </p:nvSpPr>
        <p:spPr>
          <a:xfrm>
            <a:off x="1393813" y="2227666"/>
            <a:ext cx="9682675" cy="400110"/>
          </a:xfrm>
          <a:prstGeom prst="rect">
            <a:avLst/>
          </a:prstGeom>
          <a:noFill/>
        </p:spPr>
        <p:txBody>
          <a:bodyPr wrap="square">
            <a:spAutoFit/>
          </a:bodyPr>
          <a:lstStyle/>
          <a:p>
            <a:r>
              <a:rPr lang="en-IN" sz="2000" b="1" dirty="0">
                <a:solidFill>
                  <a:srgbClr val="C00000"/>
                </a:solidFill>
                <a:latin typeface="Times New Roman" panose="02020603050405020304" pitchFamily="18" charset="0"/>
                <a:cs typeface="Times New Roman" panose="02020603050405020304" pitchFamily="18" charset="0"/>
              </a:rPr>
              <a:t>DEPARTMENT OF ELECTRONICS AND COMMUNICATION ENGINEERING</a:t>
            </a:r>
          </a:p>
        </p:txBody>
      </p:sp>
      <p:pic>
        <p:nvPicPr>
          <p:cNvPr id="7" name="Picture 6">
            <a:extLst>
              <a:ext uri="{FF2B5EF4-FFF2-40B4-BE49-F238E27FC236}">
                <a16:creationId xmlns:a16="http://schemas.microsoft.com/office/drawing/2014/main" id="{3A94A2C8-6231-CC5A-956F-9A1D734D0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51" y="255270"/>
            <a:ext cx="11963400" cy="1895475"/>
          </a:xfrm>
          <a:prstGeom prst="rect">
            <a:avLst/>
          </a:prstGeom>
        </p:spPr>
      </p:pic>
    </p:spTree>
    <p:extLst>
      <p:ext uri="{BB962C8B-B14F-4D97-AF65-F5344CB8AC3E}">
        <p14:creationId xmlns:p14="http://schemas.microsoft.com/office/powerpoint/2010/main" val="3893130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83733" y="228600"/>
            <a:ext cx="8974667" cy="1143000"/>
          </a:xfrm>
        </p:spPr>
        <p:txBody>
          <a:bodyPr>
            <a:normAutofit/>
          </a:bodyPr>
          <a:lstStyle/>
          <a:p>
            <a:pPr algn="ctr"/>
            <a:r>
              <a:rPr lang="en-US" sz="4000" dirty="0">
                <a:solidFill>
                  <a:schemeClr val="accent2">
                    <a:lumMod val="50000"/>
                  </a:schemeClr>
                </a:solidFill>
                <a:latin typeface="Cambria" pitchFamily="18" charset="0"/>
              </a:rPr>
              <a:t>RESULTS</a:t>
            </a:r>
          </a:p>
        </p:txBody>
      </p:sp>
      <p:sp>
        <p:nvSpPr>
          <p:cNvPr id="3" name="Rectangle 2"/>
          <p:cNvSpPr/>
          <p:nvPr/>
        </p:nvSpPr>
        <p:spPr>
          <a:xfrm>
            <a:off x="4884019" y="5864630"/>
            <a:ext cx="1746440" cy="369332"/>
          </a:xfrm>
          <a:prstGeom prst="rect">
            <a:avLst/>
          </a:prstGeom>
        </p:spPr>
        <p:txBody>
          <a:bodyPr wrap="none">
            <a:spAutoFit/>
          </a:bodyPr>
          <a:lstStyle/>
          <a:p>
            <a:r>
              <a:rPr lang="en-IN" b="1" dirty="0"/>
              <a:t>Upload  dataset </a:t>
            </a:r>
            <a:endParaRPr lang="en-IN" dirty="0"/>
          </a:p>
        </p:txBody>
      </p:sp>
      <p:pic>
        <p:nvPicPr>
          <p:cNvPr id="4" name="Picture 3">
            <a:extLst>
              <a:ext uri="{FF2B5EF4-FFF2-40B4-BE49-F238E27FC236}">
                <a16:creationId xmlns:a16="http://schemas.microsoft.com/office/drawing/2014/main" id="{7C2587F4-1758-7A8C-4765-B6D93A6903D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
        <p:nvSpPr>
          <p:cNvPr id="5" name="TextBox 4">
            <a:extLst>
              <a:ext uri="{FF2B5EF4-FFF2-40B4-BE49-F238E27FC236}">
                <a16:creationId xmlns:a16="http://schemas.microsoft.com/office/drawing/2014/main" id="{6CCB68D9-F9BE-C8BD-EA25-299FFBCC4099}"/>
              </a:ext>
            </a:extLst>
          </p:cNvPr>
          <p:cNvSpPr txBox="1"/>
          <p:nvPr/>
        </p:nvSpPr>
        <p:spPr>
          <a:xfrm>
            <a:off x="0" y="6459794"/>
            <a:ext cx="4493342" cy="371536"/>
          </a:xfrm>
          <a:prstGeom prst="rect">
            <a:avLst/>
          </a:prstGeom>
          <a:noFill/>
        </p:spPr>
        <p:txBody>
          <a:bodyPr wrap="square" rtlCol="0">
            <a:spAutoFit/>
          </a:bodyPr>
          <a:lstStyle/>
          <a:p>
            <a:r>
              <a:rPr lang="en-IN" dirty="0"/>
              <a:t>DEPARTMENT OF ECE, MRITS</a:t>
            </a:r>
          </a:p>
        </p:txBody>
      </p:sp>
      <p:pic>
        <p:nvPicPr>
          <p:cNvPr id="7" name="Picture 6">
            <a:extLst>
              <a:ext uri="{FF2B5EF4-FFF2-40B4-BE49-F238E27FC236}">
                <a16:creationId xmlns:a16="http://schemas.microsoft.com/office/drawing/2014/main" id="{F8D2D1A6-D362-B501-39B1-C7208815A523}"/>
              </a:ext>
            </a:extLst>
          </p:cNvPr>
          <p:cNvPicPr>
            <a:picLocks/>
          </p:cNvPicPr>
          <p:nvPr/>
        </p:nvPicPr>
        <p:blipFill>
          <a:blip r:embed="rId3" cstate="print"/>
          <a:srcRect r="-329" b="4880"/>
          <a:stretch/>
        </p:blipFill>
        <p:spPr>
          <a:xfrm>
            <a:off x="746449" y="758628"/>
            <a:ext cx="10879494" cy="4849070"/>
          </a:xfrm>
          <a:prstGeom prst="rect">
            <a:avLst/>
          </a:prstGeom>
        </p:spPr>
      </p:pic>
    </p:spTree>
    <p:extLst>
      <p:ext uri="{BB962C8B-B14F-4D97-AF65-F5344CB8AC3E}">
        <p14:creationId xmlns:p14="http://schemas.microsoft.com/office/powerpoint/2010/main" val="1454939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1513-639B-4435-A22A-E72EFE950ADB}"/>
              </a:ext>
            </a:extLst>
          </p:cNvPr>
          <p:cNvSpPr>
            <a:spLocks noGrp="1"/>
          </p:cNvSpPr>
          <p:nvPr>
            <p:ph type="title"/>
          </p:nvPr>
        </p:nvSpPr>
        <p:spPr/>
        <p:txBody>
          <a:bodyPr>
            <a:normAutofit/>
          </a:bodyPr>
          <a:lstStyle/>
          <a:p>
            <a:pPr algn="ct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9" name="Content Placeholder 8">
            <a:extLst>
              <a:ext uri="{FF2B5EF4-FFF2-40B4-BE49-F238E27FC236}">
                <a16:creationId xmlns:a16="http://schemas.microsoft.com/office/drawing/2014/main" id="{00C21414-F3A9-9ABC-214D-1D040CBAAE4A}"/>
              </a:ext>
            </a:extLst>
          </p:cNvPr>
          <p:cNvPicPr>
            <a:picLocks noGrp="1"/>
          </p:cNvPicPr>
          <p:nvPr>
            <p:ph idx="1"/>
          </p:nvPr>
        </p:nvPicPr>
        <p:blipFill>
          <a:blip r:embed="rId2" cstate="print"/>
          <a:srcRect b="5147"/>
          <a:stretch/>
        </p:blipFill>
        <p:spPr>
          <a:xfrm>
            <a:off x="838200" y="96253"/>
            <a:ext cx="10058400" cy="5119559"/>
          </a:xfrm>
          <a:prstGeom prst="rect">
            <a:avLst/>
          </a:prstGeom>
        </p:spPr>
      </p:pic>
      <p:sp>
        <p:nvSpPr>
          <p:cNvPr id="6" name="Rectangle 5"/>
          <p:cNvSpPr/>
          <p:nvPr/>
        </p:nvSpPr>
        <p:spPr>
          <a:xfrm>
            <a:off x="4747837" y="5694344"/>
            <a:ext cx="2291012" cy="369332"/>
          </a:xfrm>
          <a:prstGeom prst="rect">
            <a:avLst/>
          </a:prstGeom>
        </p:spPr>
        <p:txBody>
          <a:bodyPr wrap="square">
            <a:spAutoFit/>
          </a:bodyPr>
          <a:lstStyle/>
          <a:p>
            <a:r>
              <a:rPr lang="en-IN" b="1" dirty="0" err="1"/>
              <a:t>Uplaod</a:t>
            </a:r>
            <a:r>
              <a:rPr lang="en-IN" b="1" dirty="0"/>
              <a:t> dataset</a:t>
            </a:r>
          </a:p>
        </p:txBody>
      </p:sp>
      <p:pic>
        <p:nvPicPr>
          <p:cNvPr id="3" name="Picture 2">
            <a:extLst>
              <a:ext uri="{FF2B5EF4-FFF2-40B4-BE49-F238E27FC236}">
                <a16:creationId xmlns:a16="http://schemas.microsoft.com/office/drawing/2014/main" id="{1C232D39-9045-CDFB-CEBC-738E2BDB904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
        <p:nvSpPr>
          <p:cNvPr id="4" name="TextBox 3">
            <a:extLst>
              <a:ext uri="{FF2B5EF4-FFF2-40B4-BE49-F238E27FC236}">
                <a16:creationId xmlns:a16="http://schemas.microsoft.com/office/drawing/2014/main" id="{2790B0EB-9B95-DEBE-30CD-FBD3F49C3397}"/>
              </a:ext>
            </a:extLst>
          </p:cNvPr>
          <p:cNvSpPr txBox="1"/>
          <p:nvPr/>
        </p:nvSpPr>
        <p:spPr>
          <a:xfrm>
            <a:off x="0" y="6459794"/>
            <a:ext cx="4493342" cy="371536"/>
          </a:xfrm>
          <a:prstGeom prst="rect">
            <a:avLst/>
          </a:prstGeom>
          <a:noFill/>
        </p:spPr>
        <p:txBody>
          <a:bodyPr wrap="square" rtlCol="0">
            <a:spAutoFit/>
          </a:bodyPr>
          <a:lstStyle/>
          <a:p>
            <a:r>
              <a:rPr lang="en-IN" dirty="0"/>
              <a:t>DEPARTMENT OF ECE, MRITS</a:t>
            </a:r>
          </a:p>
        </p:txBody>
      </p:sp>
    </p:spTree>
    <p:extLst>
      <p:ext uri="{BB962C8B-B14F-4D97-AF65-F5344CB8AC3E}">
        <p14:creationId xmlns:p14="http://schemas.microsoft.com/office/powerpoint/2010/main" val="682910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1513-639B-4435-A22A-E72EFE950ADB}"/>
              </a:ext>
            </a:extLst>
          </p:cNvPr>
          <p:cNvSpPr>
            <a:spLocks noGrp="1"/>
          </p:cNvSpPr>
          <p:nvPr>
            <p:ph type="title"/>
          </p:nvPr>
        </p:nvSpPr>
        <p:spPr/>
        <p:txBody>
          <a:bodyPr>
            <a:normAutofit/>
          </a:bodyPr>
          <a:lstStyle/>
          <a:p>
            <a:pPr algn="ct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9" name="Content Placeholder 8">
            <a:extLst>
              <a:ext uri="{FF2B5EF4-FFF2-40B4-BE49-F238E27FC236}">
                <a16:creationId xmlns:a16="http://schemas.microsoft.com/office/drawing/2014/main" id="{62DCC5CA-B5D2-A833-1CE5-2BDE75E9FE69}"/>
              </a:ext>
            </a:extLst>
          </p:cNvPr>
          <p:cNvPicPr>
            <a:picLocks noGrp="1"/>
          </p:cNvPicPr>
          <p:nvPr>
            <p:ph idx="1"/>
          </p:nvPr>
        </p:nvPicPr>
        <p:blipFill>
          <a:blip r:embed="rId2" cstate="print"/>
          <a:srcRect b="5204"/>
          <a:stretch/>
        </p:blipFill>
        <p:spPr>
          <a:xfrm>
            <a:off x="529389" y="202131"/>
            <a:ext cx="10781036" cy="5228285"/>
          </a:xfrm>
          <a:prstGeom prst="rect">
            <a:avLst/>
          </a:prstGeom>
        </p:spPr>
      </p:pic>
      <p:sp>
        <p:nvSpPr>
          <p:cNvPr id="4" name="Rectangle 3"/>
          <p:cNvSpPr/>
          <p:nvPr/>
        </p:nvSpPr>
        <p:spPr>
          <a:xfrm>
            <a:off x="5147124" y="5857630"/>
            <a:ext cx="1552670" cy="369332"/>
          </a:xfrm>
          <a:prstGeom prst="rect">
            <a:avLst/>
          </a:prstGeom>
        </p:spPr>
        <p:txBody>
          <a:bodyPr wrap="square">
            <a:spAutoFit/>
          </a:bodyPr>
          <a:lstStyle/>
          <a:p>
            <a:r>
              <a:rPr lang="en-IN" b="1" dirty="0"/>
              <a:t>Dataset </a:t>
            </a:r>
            <a:endParaRPr lang="en-IN" dirty="0"/>
          </a:p>
        </p:txBody>
      </p:sp>
      <p:pic>
        <p:nvPicPr>
          <p:cNvPr id="3" name="Picture 2">
            <a:extLst>
              <a:ext uri="{FF2B5EF4-FFF2-40B4-BE49-F238E27FC236}">
                <a16:creationId xmlns:a16="http://schemas.microsoft.com/office/drawing/2014/main" id="{DD5EE70F-525B-C30A-8E6E-25E6804B130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
        <p:nvSpPr>
          <p:cNvPr id="6" name="TextBox 5">
            <a:extLst>
              <a:ext uri="{FF2B5EF4-FFF2-40B4-BE49-F238E27FC236}">
                <a16:creationId xmlns:a16="http://schemas.microsoft.com/office/drawing/2014/main" id="{0B84E191-FBFB-57AA-519B-00A3FE8AE178}"/>
              </a:ext>
            </a:extLst>
          </p:cNvPr>
          <p:cNvSpPr txBox="1"/>
          <p:nvPr/>
        </p:nvSpPr>
        <p:spPr>
          <a:xfrm>
            <a:off x="0" y="6459794"/>
            <a:ext cx="4493342" cy="371536"/>
          </a:xfrm>
          <a:prstGeom prst="rect">
            <a:avLst/>
          </a:prstGeom>
          <a:noFill/>
        </p:spPr>
        <p:txBody>
          <a:bodyPr wrap="square" rtlCol="0">
            <a:spAutoFit/>
          </a:bodyPr>
          <a:lstStyle/>
          <a:p>
            <a:r>
              <a:rPr lang="en-IN" dirty="0"/>
              <a:t>DEPARTMENT OF ECE, MRITS</a:t>
            </a:r>
          </a:p>
        </p:txBody>
      </p:sp>
    </p:spTree>
    <p:extLst>
      <p:ext uri="{BB962C8B-B14F-4D97-AF65-F5344CB8AC3E}">
        <p14:creationId xmlns:p14="http://schemas.microsoft.com/office/powerpoint/2010/main" val="1009320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1513-639B-4435-A22A-E72EFE950ADB}"/>
              </a:ext>
            </a:extLst>
          </p:cNvPr>
          <p:cNvSpPr>
            <a:spLocks noGrp="1"/>
          </p:cNvSpPr>
          <p:nvPr>
            <p:ph type="title"/>
          </p:nvPr>
        </p:nvSpPr>
        <p:spPr/>
        <p:txBody>
          <a:bodyPr>
            <a:normAutofit/>
          </a:bodyPr>
          <a:lstStyle/>
          <a:p>
            <a:pPr algn="ct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51A8D72C-D5BF-0582-CA63-DF9424CBADDE}"/>
              </a:ext>
            </a:extLst>
          </p:cNvPr>
          <p:cNvPicPr>
            <a:picLocks noGrp="1"/>
          </p:cNvPicPr>
          <p:nvPr>
            <p:ph idx="1"/>
          </p:nvPr>
        </p:nvPicPr>
        <p:blipFill>
          <a:blip r:embed="rId2" cstate="print"/>
          <a:srcRect r="422" b="5346"/>
          <a:stretch/>
        </p:blipFill>
        <p:spPr>
          <a:xfrm>
            <a:off x="763605" y="221382"/>
            <a:ext cx="10619742" cy="4938448"/>
          </a:xfrm>
          <a:prstGeom prst="rect">
            <a:avLst/>
          </a:prstGeom>
        </p:spPr>
      </p:pic>
      <p:sp>
        <p:nvSpPr>
          <p:cNvPr id="4" name="Rectangle 3"/>
          <p:cNvSpPr/>
          <p:nvPr/>
        </p:nvSpPr>
        <p:spPr>
          <a:xfrm>
            <a:off x="5214499" y="5549622"/>
            <a:ext cx="2916777" cy="369332"/>
          </a:xfrm>
          <a:prstGeom prst="rect">
            <a:avLst/>
          </a:prstGeom>
        </p:spPr>
        <p:txBody>
          <a:bodyPr wrap="square">
            <a:spAutoFit/>
          </a:bodyPr>
          <a:lstStyle/>
          <a:p>
            <a:r>
              <a:rPr lang="en-IN" sz="1800" b="1" dirty="0">
                <a:effectLst/>
                <a:latin typeface="Times New Roman" panose="02020603050405020304" pitchFamily="18" charset="0"/>
                <a:ea typeface="Calibri" panose="020F0502020204030204" pitchFamily="34" charset="0"/>
              </a:rPr>
              <a:t>Records in dataset </a:t>
            </a:r>
            <a:endParaRPr lang="en-IN" dirty="0"/>
          </a:p>
        </p:txBody>
      </p:sp>
      <p:pic>
        <p:nvPicPr>
          <p:cNvPr id="3" name="Picture 2">
            <a:extLst>
              <a:ext uri="{FF2B5EF4-FFF2-40B4-BE49-F238E27FC236}">
                <a16:creationId xmlns:a16="http://schemas.microsoft.com/office/drawing/2014/main" id="{DD5EE70F-525B-C30A-8E6E-25E6804B130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
        <p:nvSpPr>
          <p:cNvPr id="6" name="TextBox 5">
            <a:extLst>
              <a:ext uri="{FF2B5EF4-FFF2-40B4-BE49-F238E27FC236}">
                <a16:creationId xmlns:a16="http://schemas.microsoft.com/office/drawing/2014/main" id="{0B84E191-FBFB-57AA-519B-00A3FE8AE178}"/>
              </a:ext>
            </a:extLst>
          </p:cNvPr>
          <p:cNvSpPr txBox="1"/>
          <p:nvPr/>
        </p:nvSpPr>
        <p:spPr>
          <a:xfrm>
            <a:off x="0" y="6459794"/>
            <a:ext cx="4493342" cy="371536"/>
          </a:xfrm>
          <a:prstGeom prst="rect">
            <a:avLst/>
          </a:prstGeom>
          <a:noFill/>
        </p:spPr>
        <p:txBody>
          <a:bodyPr wrap="square" rtlCol="0">
            <a:spAutoFit/>
          </a:bodyPr>
          <a:lstStyle/>
          <a:p>
            <a:r>
              <a:rPr lang="en-IN" dirty="0"/>
              <a:t>DEPARTMENT OF ECE, MRITS</a:t>
            </a:r>
          </a:p>
        </p:txBody>
      </p:sp>
    </p:spTree>
    <p:extLst>
      <p:ext uri="{BB962C8B-B14F-4D97-AF65-F5344CB8AC3E}">
        <p14:creationId xmlns:p14="http://schemas.microsoft.com/office/powerpoint/2010/main" val="1482707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1513-639B-4435-A22A-E72EFE950ADB}"/>
              </a:ext>
            </a:extLst>
          </p:cNvPr>
          <p:cNvSpPr>
            <a:spLocks noGrp="1"/>
          </p:cNvSpPr>
          <p:nvPr>
            <p:ph type="title"/>
          </p:nvPr>
        </p:nvSpPr>
        <p:spPr/>
        <p:txBody>
          <a:bodyPr>
            <a:normAutofit/>
          </a:bodyPr>
          <a:lstStyle/>
          <a:p>
            <a:pPr algn="ct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9" name="Content Placeholder 8">
            <a:extLst>
              <a:ext uri="{FF2B5EF4-FFF2-40B4-BE49-F238E27FC236}">
                <a16:creationId xmlns:a16="http://schemas.microsoft.com/office/drawing/2014/main" id="{EC2AFBD1-209C-4AE7-0370-0749265FA39A}"/>
              </a:ext>
            </a:extLst>
          </p:cNvPr>
          <p:cNvPicPr>
            <a:picLocks noGrp="1"/>
          </p:cNvPicPr>
          <p:nvPr>
            <p:ph idx="1"/>
          </p:nvPr>
        </p:nvPicPr>
        <p:blipFill>
          <a:blip r:embed="rId2" cstate="print"/>
          <a:srcRect r="172" b="6257"/>
          <a:stretch/>
        </p:blipFill>
        <p:spPr>
          <a:xfrm>
            <a:off x="673768" y="510139"/>
            <a:ext cx="10830877" cy="5312163"/>
          </a:xfrm>
          <a:prstGeom prst="rect">
            <a:avLst/>
          </a:prstGeom>
        </p:spPr>
      </p:pic>
      <p:pic>
        <p:nvPicPr>
          <p:cNvPr id="3" name="Picture 2">
            <a:extLst>
              <a:ext uri="{FF2B5EF4-FFF2-40B4-BE49-F238E27FC236}">
                <a16:creationId xmlns:a16="http://schemas.microsoft.com/office/drawing/2014/main" id="{DD5EE70F-525B-C30A-8E6E-25E6804B130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
        <p:nvSpPr>
          <p:cNvPr id="6" name="TextBox 5">
            <a:extLst>
              <a:ext uri="{FF2B5EF4-FFF2-40B4-BE49-F238E27FC236}">
                <a16:creationId xmlns:a16="http://schemas.microsoft.com/office/drawing/2014/main" id="{0B84E191-FBFB-57AA-519B-00A3FE8AE178}"/>
              </a:ext>
            </a:extLst>
          </p:cNvPr>
          <p:cNvSpPr txBox="1"/>
          <p:nvPr/>
        </p:nvSpPr>
        <p:spPr>
          <a:xfrm>
            <a:off x="0" y="6459794"/>
            <a:ext cx="4493342" cy="371536"/>
          </a:xfrm>
          <a:prstGeom prst="rect">
            <a:avLst/>
          </a:prstGeom>
          <a:noFill/>
        </p:spPr>
        <p:txBody>
          <a:bodyPr wrap="square" rtlCol="0">
            <a:spAutoFit/>
          </a:bodyPr>
          <a:lstStyle/>
          <a:p>
            <a:r>
              <a:rPr lang="en-IN" dirty="0"/>
              <a:t>DEPARTMENT OF ECE, MRITS</a:t>
            </a:r>
          </a:p>
        </p:txBody>
      </p:sp>
    </p:spTree>
    <p:extLst>
      <p:ext uri="{BB962C8B-B14F-4D97-AF65-F5344CB8AC3E}">
        <p14:creationId xmlns:p14="http://schemas.microsoft.com/office/powerpoint/2010/main" val="1634267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1513-639B-4435-A22A-E72EFE950ADB}"/>
              </a:ext>
            </a:extLst>
          </p:cNvPr>
          <p:cNvSpPr>
            <a:spLocks noGrp="1"/>
          </p:cNvSpPr>
          <p:nvPr>
            <p:ph type="title"/>
          </p:nvPr>
        </p:nvSpPr>
        <p:spPr/>
        <p:txBody>
          <a:bodyPr>
            <a:normAutofit/>
          </a:bodyPr>
          <a:lstStyle/>
          <a:p>
            <a:pPr algn="ctr"/>
            <a:br>
              <a:rPr lang="en-IN" sz="18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D5D3DB61-DB1C-BD42-9166-E56E68915422}"/>
              </a:ext>
            </a:extLst>
          </p:cNvPr>
          <p:cNvPicPr>
            <a:picLocks noGrp="1"/>
          </p:cNvPicPr>
          <p:nvPr>
            <p:ph idx="1"/>
          </p:nvPr>
        </p:nvPicPr>
        <p:blipFill>
          <a:blip r:embed="rId2" cstate="print"/>
          <a:srcRect b="5412"/>
          <a:stretch/>
        </p:blipFill>
        <p:spPr>
          <a:xfrm>
            <a:off x="673768" y="677803"/>
            <a:ext cx="10636657" cy="4855250"/>
          </a:xfrm>
          <a:prstGeom prst="rect">
            <a:avLst/>
          </a:prstGeom>
        </p:spPr>
      </p:pic>
      <p:pic>
        <p:nvPicPr>
          <p:cNvPr id="3" name="Picture 2">
            <a:extLst>
              <a:ext uri="{FF2B5EF4-FFF2-40B4-BE49-F238E27FC236}">
                <a16:creationId xmlns:a16="http://schemas.microsoft.com/office/drawing/2014/main" id="{DD5EE70F-525B-C30A-8E6E-25E6804B130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
        <p:nvSpPr>
          <p:cNvPr id="6" name="TextBox 5">
            <a:extLst>
              <a:ext uri="{FF2B5EF4-FFF2-40B4-BE49-F238E27FC236}">
                <a16:creationId xmlns:a16="http://schemas.microsoft.com/office/drawing/2014/main" id="{0B84E191-FBFB-57AA-519B-00A3FE8AE178}"/>
              </a:ext>
            </a:extLst>
          </p:cNvPr>
          <p:cNvSpPr txBox="1"/>
          <p:nvPr/>
        </p:nvSpPr>
        <p:spPr>
          <a:xfrm>
            <a:off x="0" y="6459794"/>
            <a:ext cx="4493342" cy="371536"/>
          </a:xfrm>
          <a:prstGeom prst="rect">
            <a:avLst/>
          </a:prstGeom>
          <a:noFill/>
        </p:spPr>
        <p:txBody>
          <a:bodyPr wrap="square" rtlCol="0">
            <a:spAutoFit/>
          </a:bodyPr>
          <a:lstStyle/>
          <a:p>
            <a:r>
              <a:rPr lang="en-IN" dirty="0"/>
              <a:t>DEPARTMENT OF ECE, MRITS</a:t>
            </a:r>
          </a:p>
        </p:txBody>
      </p:sp>
    </p:spTree>
    <p:extLst>
      <p:ext uri="{BB962C8B-B14F-4D97-AF65-F5344CB8AC3E}">
        <p14:creationId xmlns:p14="http://schemas.microsoft.com/office/powerpoint/2010/main" val="666573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EBA84E-D74E-303A-5F89-A05C822F885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10274"/>
            <a:ext cx="881575" cy="899178"/>
          </a:xfrm>
          <a:prstGeom prst="rect">
            <a:avLst/>
          </a:prstGeom>
          <a:noFill/>
          <a:ln>
            <a:noFill/>
          </a:ln>
        </p:spPr>
      </p:pic>
      <p:sp>
        <p:nvSpPr>
          <p:cNvPr id="4" name="TextBox 3">
            <a:extLst>
              <a:ext uri="{FF2B5EF4-FFF2-40B4-BE49-F238E27FC236}">
                <a16:creationId xmlns:a16="http://schemas.microsoft.com/office/drawing/2014/main" id="{78F242C5-177F-0F24-FF79-F11EB4FE5DCA}"/>
              </a:ext>
            </a:extLst>
          </p:cNvPr>
          <p:cNvSpPr txBox="1"/>
          <p:nvPr/>
        </p:nvSpPr>
        <p:spPr>
          <a:xfrm>
            <a:off x="0" y="6459794"/>
            <a:ext cx="4493342" cy="371536"/>
          </a:xfrm>
          <a:prstGeom prst="rect">
            <a:avLst/>
          </a:prstGeom>
          <a:noFill/>
        </p:spPr>
        <p:txBody>
          <a:bodyPr wrap="square" rtlCol="0">
            <a:spAutoFit/>
          </a:bodyPr>
          <a:lstStyle/>
          <a:p>
            <a:r>
              <a:rPr lang="en-IN" dirty="0"/>
              <a:t>DEPARTMENT OF ECE, MRITS</a:t>
            </a:r>
          </a:p>
        </p:txBody>
      </p:sp>
      <p:pic>
        <p:nvPicPr>
          <p:cNvPr id="8" name="Content Placeholder 7">
            <a:extLst>
              <a:ext uri="{FF2B5EF4-FFF2-40B4-BE49-F238E27FC236}">
                <a16:creationId xmlns:a16="http://schemas.microsoft.com/office/drawing/2014/main" id="{ADD6E4D7-3AA7-07D0-351C-F844A5D116B7}"/>
              </a:ext>
            </a:extLst>
          </p:cNvPr>
          <p:cNvPicPr>
            <a:picLocks noGrp="1"/>
          </p:cNvPicPr>
          <p:nvPr>
            <p:ph idx="1"/>
          </p:nvPr>
        </p:nvPicPr>
        <p:blipFill>
          <a:blip r:embed="rId3" cstate="print"/>
          <a:srcRect r="353" b="6517"/>
          <a:stretch/>
        </p:blipFill>
        <p:spPr>
          <a:xfrm>
            <a:off x="664145" y="433137"/>
            <a:ext cx="10551251" cy="5090585"/>
          </a:xfrm>
          <a:prstGeom prst="rect">
            <a:avLst/>
          </a:prstGeom>
        </p:spPr>
      </p:pic>
    </p:spTree>
    <p:extLst>
      <p:ext uri="{BB962C8B-B14F-4D97-AF65-F5344CB8AC3E}">
        <p14:creationId xmlns:p14="http://schemas.microsoft.com/office/powerpoint/2010/main" val="4164685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80F0-4383-C7E4-BAD0-22C8E44A4775}"/>
              </a:ext>
            </a:extLst>
          </p:cNvPr>
          <p:cNvSpPr>
            <a:spLocks noGrp="1"/>
          </p:cNvSpPr>
          <p:nvPr>
            <p:ph type="title"/>
          </p:nvPr>
        </p:nvSpPr>
        <p:spPr>
          <a:xfrm rot="10800000" flipV="1">
            <a:off x="683394" y="6092791"/>
            <a:ext cx="10058400" cy="286603"/>
          </a:xfrm>
        </p:spPr>
        <p:txBody>
          <a:bodyPr>
            <a:normAutofit/>
          </a:bodyPr>
          <a:lstStyle/>
          <a:p>
            <a:r>
              <a:rPr lang="en-IN" sz="800" dirty="0"/>
              <a:t>  </a:t>
            </a:r>
          </a:p>
        </p:txBody>
      </p:sp>
      <p:pic>
        <p:nvPicPr>
          <p:cNvPr id="4" name="Content Placeholder 3">
            <a:extLst>
              <a:ext uri="{FF2B5EF4-FFF2-40B4-BE49-F238E27FC236}">
                <a16:creationId xmlns:a16="http://schemas.microsoft.com/office/drawing/2014/main" id="{2C069E6E-CC64-471F-7EDB-06FE999F41A0}"/>
              </a:ext>
            </a:extLst>
          </p:cNvPr>
          <p:cNvPicPr>
            <a:picLocks noGrp="1"/>
          </p:cNvPicPr>
          <p:nvPr>
            <p:ph idx="1"/>
          </p:nvPr>
        </p:nvPicPr>
        <p:blipFill>
          <a:blip r:embed="rId2" cstate="print"/>
          <a:srcRect r="323" b="5260"/>
          <a:stretch/>
        </p:blipFill>
        <p:spPr>
          <a:xfrm>
            <a:off x="760289" y="369871"/>
            <a:ext cx="10361802" cy="5209835"/>
          </a:xfrm>
          <a:prstGeom prst="rect">
            <a:avLst/>
          </a:prstGeom>
        </p:spPr>
      </p:pic>
      <p:pic>
        <p:nvPicPr>
          <p:cNvPr id="5" name="Picture 4">
            <a:extLst>
              <a:ext uri="{FF2B5EF4-FFF2-40B4-BE49-F238E27FC236}">
                <a16:creationId xmlns:a16="http://schemas.microsoft.com/office/drawing/2014/main" id="{070E3CF6-BED3-4362-D075-0C5FD3BA257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Tree>
    <p:extLst>
      <p:ext uri="{BB962C8B-B14F-4D97-AF65-F5344CB8AC3E}">
        <p14:creationId xmlns:p14="http://schemas.microsoft.com/office/powerpoint/2010/main" val="2689912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1A715-571D-4C79-6E1F-7CF5A4DE4AF3}"/>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57616EE-FB6E-B662-E931-D7D6DF423E34}"/>
              </a:ext>
            </a:extLst>
          </p:cNvPr>
          <p:cNvPicPr>
            <a:picLocks noGrp="1"/>
          </p:cNvPicPr>
          <p:nvPr>
            <p:ph idx="1"/>
          </p:nvPr>
        </p:nvPicPr>
        <p:blipFill>
          <a:blip r:embed="rId2" cstate="print"/>
          <a:srcRect b="5015"/>
          <a:stretch/>
        </p:blipFill>
        <p:spPr>
          <a:xfrm>
            <a:off x="698644" y="286603"/>
            <a:ext cx="10611781" cy="5778295"/>
          </a:xfrm>
          <a:prstGeom prst="rect">
            <a:avLst/>
          </a:prstGeom>
        </p:spPr>
      </p:pic>
      <p:pic>
        <p:nvPicPr>
          <p:cNvPr id="5" name="Picture 4">
            <a:extLst>
              <a:ext uri="{FF2B5EF4-FFF2-40B4-BE49-F238E27FC236}">
                <a16:creationId xmlns:a16="http://schemas.microsoft.com/office/drawing/2014/main" id="{3DDB5373-170C-28C4-2D3D-F0B55C53B85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Tree>
    <p:extLst>
      <p:ext uri="{BB962C8B-B14F-4D97-AF65-F5344CB8AC3E}">
        <p14:creationId xmlns:p14="http://schemas.microsoft.com/office/powerpoint/2010/main" val="1897667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C6A8-7A4F-9B48-0C25-749BCEA9D101}"/>
              </a:ext>
            </a:extLst>
          </p:cNvPr>
          <p:cNvSpPr>
            <a:spLocks noGrp="1"/>
          </p:cNvSpPr>
          <p:nvPr>
            <p:ph type="title"/>
          </p:nvPr>
        </p:nvSpPr>
        <p:spPr>
          <a:xfrm>
            <a:off x="596766" y="436880"/>
            <a:ext cx="10182993" cy="788658"/>
          </a:xfrm>
        </p:spPr>
        <p:txBody>
          <a:bodyPr/>
          <a:lstStyle/>
          <a:p>
            <a:pPr algn="ctr"/>
            <a:r>
              <a:rPr lang="en-IN" sz="3600" dirty="0">
                <a:solidFill>
                  <a:schemeClr val="accent2">
                    <a:lumMod val="50000"/>
                  </a:schemeClr>
                </a:solidFill>
                <a:latin typeface="Times New Roman" panose="02020603050405020304" pitchFamily="18" charset="0"/>
                <a:cs typeface="Times New Roman" panose="02020603050405020304" pitchFamily="18" charset="0"/>
              </a:rPr>
              <a:t>ADVANTAGES</a:t>
            </a:r>
            <a:r>
              <a:rPr lang="en-IN" sz="4000" dirty="0">
                <a:solidFill>
                  <a:schemeClr val="accent2">
                    <a:lumMod val="50000"/>
                  </a:schemeClr>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507B6C3F-2E55-7B41-E3ED-47BCCBA106C4}"/>
              </a:ext>
            </a:extLst>
          </p:cNvPr>
          <p:cNvSpPr>
            <a:spLocks noGrp="1"/>
          </p:cNvSpPr>
          <p:nvPr>
            <p:ph sz="half" idx="1"/>
          </p:nvPr>
        </p:nvSpPr>
        <p:spPr>
          <a:xfrm>
            <a:off x="820287" y="1312333"/>
            <a:ext cx="4960753" cy="4233334"/>
          </a:xfrm>
        </p:spPr>
        <p:txBody>
          <a:bodyPr/>
          <a:lstStyle/>
          <a:p>
            <a:pPr>
              <a:lnSpc>
                <a:spcPct val="10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High optimization ability</a:t>
            </a:r>
          </a:p>
          <a:p>
            <a:pPr>
              <a:lnSpc>
                <a:spcPct val="10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Scalability</a:t>
            </a:r>
          </a:p>
          <a:p>
            <a:pPr>
              <a:lnSpc>
                <a:spcPct val="10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Flexibility</a:t>
            </a:r>
          </a:p>
          <a:p>
            <a:pPr>
              <a:lnSpc>
                <a:spcPct val="10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Faster convergence</a:t>
            </a:r>
          </a:p>
          <a:p>
            <a:pPr>
              <a:lnSpc>
                <a:spcPct val="10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decision support</a:t>
            </a:r>
          </a:p>
          <a:p>
            <a:pPr>
              <a:lnSpc>
                <a:spcPct val="10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Handles complex data</a:t>
            </a:r>
          </a:p>
          <a:p>
            <a:pPr>
              <a:lnSpc>
                <a:spcPct val="10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Better accuracy</a:t>
            </a:r>
          </a:p>
        </p:txBody>
      </p:sp>
      <p:pic>
        <p:nvPicPr>
          <p:cNvPr id="4" name="Picture 3">
            <a:extLst>
              <a:ext uri="{FF2B5EF4-FFF2-40B4-BE49-F238E27FC236}">
                <a16:creationId xmlns:a16="http://schemas.microsoft.com/office/drawing/2014/main" id="{3E81E930-38E0-76C2-3645-EA89A8BD97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25401"/>
            <a:ext cx="881575" cy="899178"/>
          </a:xfrm>
          <a:prstGeom prst="rect">
            <a:avLst/>
          </a:prstGeom>
          <a:noFill/>
          <a:ln>
            <a:noFill/>
          </a:ln>
        </p:spPr>
      </p:pic>
      <p:sp>
        <p:nvSpPr>
          <p:cNvPr id="5" name="TextBox 4">
            <a:extLst>
              <a:ext uri="{FF2B5EF4-FFF2-40B4-BE49-F238E27FC236}">
                <a16:creationId xmlns:a16="http://schemas.microsoft.com/office/drawing/2014/main" id="{305D46E6-40D6-6EF6-76A4-EC1F97160545}"/>
              </a:ext>
            </a:extLst>
          </p:cNvPr>
          <p:cNvSpPr txBox="1"/>
          <p:nvPr/>
        </p:nvSpPr>
        <p:spPr>
          <a:xfrm>
            <a:off x="-9832" y="6489290"/>
            <a:ext cx="4493342" cy="371536"/>
          </a:xfrm>
          <a:prstGeom prst="rect">
            <a:avLst/>
          </a:prstGeom>
          <a:noFill/>
        </p:spPr>
        <p:txBody>
          <a:bodyPr wrap="square" rtlCol="0">
            <a:spAutoFit/>
          </a:bodyPr>
          <a:lstStyle/>
          <a:p>
            <a:r>
              <a:rPr lang="en-IN" dirty="0"/>
              <a:t>DEPARTMENT OF ECE, MRITS</a:t>
            </a:r>
          </a:p>
        </p:txBody>
      </p:sp>
    </p:spTree>
    <p:extLst>
      <p:ext uri="{BB962C8B-B14F-4D97-AF65-F5344CB8AC3E}">
        <p14:creationId xmlns:p14="http://schemas.microsoft.com/office/powerpoint/2010/main" val="1118326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6950" y="260100"/>
            <a:ext cx="10058400" cy="588039"/>
          </a:xfrm>
        </p:spPr>
        <p:txBody>
          <a:bodyPr>
            <a:normAutofit fontScale="90000"/>
          </a:bodyPr>
          <a:lstStyle/>
          <a:p>
            <a:pPr algn="ctr"/>
            <a:r>
              <a:rPr lang="en-IN" sz="4000" dirty="0">
                <a:solidFill>
                  <a:schemeClr val="accent2">
                    <a:lumMod val="50000"/>
                  </a:schemeClr>
                </a:solidFill>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368779" y="1092200"/>
            <a:ext cx="5261056" cy="5003800"/>
          </a:xfrm>
        </p:spPr>
        <p:txBody>
          <a:bodyPr>
            <a:normAutofit lnSpcReduction="10000"/>
          </a:bodyPr>
          <a:lstStyle/>
          <a:p>
            <a:pPr>
              <a:lnSpc>
                <a:spcPct val="10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ABSTRACT</a:t>
            </a:r>
          </a:p>
          <a:p>
            <a:pPr>
              <a:lnSpc>
                <a:spcPct val="10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INTRODUCTION</a:t>
            </a:r>
          </a:p>
          <a:p>
            <a:pPr>
              <a:lnSpc>
                <a:spcPct val="10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TOOLS REQUIRED</a:t>
            </a:r>
          </a:p>
          <a:p>
            <a:pPr>
              <a:lnSpc>
                <a:spcPct val="10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EXSISTING METHOD</a:t>
            </a:r>
          </a:p>
          <a:p>
            <a:pPr>
              <a:lnSpc>
                <a:spcPct val="10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PROPOSED METHOD</a:t>
            </a:r>
          </a:p>
          <a:p>
            <a:pPr>
              <a:lnSpc>
                <a:spcPct val="10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FLOW CHART OF PROPOSED METHOD</a:t>
            </a:r>
          </a:p>
          <a:p>
            <a:pPr>
              <a:lnSpc>
                <a:spcPct val="10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RESULTS</a:t>
            </a:r>
          </a:p>
          <a:p>
            <a:pPr>
              <a:lnSpc>
                <a:spcPct val="10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APPLICATIONS</a:t>
            </a:r>
          </a:p>
          <a:p>
            <a:pPr>
              <a:lnSpc>
                <a:spcPct val="10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ADVANTAGES </a:t>
            </a:r>
          </a:p>
          <a:p>
            <a:pPr>
              <a:lnSpc>
                <a:spcPct val="10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FUTURESCOPE &amp; CONCLUSION</a:t>
            </a:r>
          </a:p>
          <a:p>
            <a:pPr>
              <a:lnSpc>
                <a:spcPct val="10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REFERENCES</a:t>
            </a:r>
          </a:p>
          <a:p>
            <a:pPr marL="0" indent="0">
              <a:lnSpc>
                <a:spcPct val="100000"/>
              </a:lnSpc>
              <a:buNone/>
            </a:pPr>
            <a:endParaRPr lang="en-US" sz="2400" dirty="0">
              <a:solidFill>
                <a:srgbClr val="374151"/>
              </a:solidFill>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endParaRPr lang="en-US" sz="2400" dirty="0">
              <a:solidFill>
                <a:srgbClr val="374151"/>
              </a:solidFill>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endParaRPr lang="en-US" sz="2400" dirty="0">
              <a:solidFill>
                <a:srgbClr val="374151"/>
              </a:solidFill>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endParaRPr lang="en-US" sz="2400" dirty="0">
              <a:solidFill>
                <a:srgbClr val="374151"/>
              </a:solidFill>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endParaRPr lang="en-US" sz="2400" dirty="0">
              <a:solidFill>
                <a:srgbClr val="374151"/>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sz="2800" dirty="0">
              <a:solidFill>
                <a:srgbClr val="374151"/>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sz="2800" dirty="0">
              <a:solidFill>
                <a:srgbClr val="374151"/>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sz="2800" dirty="0">
              <a:solidFill>
                <a:srgbClr val="374151"/>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sz="2800" dirty="0">
              <a:solidFill>
                <a:srgbClr val="374151"/>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1800" i="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4CF1B69-45A1-7A15-DE12-63D6ABB298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
        <p:nvSpPr>
          <p:cNvPr id="4" name="TextBox 3">
            <a:extLst>
              <a:ext uri="{FF2B5EF4-FFF2-40B4-BE49-F238E27FC236}">
                <a16:creationId xmlns:a16="http://schemas.microsoft.com/office/drawing/2014/main" id="{870A4300-BBBC-3A39-3F8F-E502CE583229}"/>
              </a:ext>
            </a:extLst>
          </p:cNvPr>
          <p:cNvSpPr txBox="1"/>
          <p:nvPr/>
        </p:nvSpPr>
        <p:spPr>
          <a:xfrm>
            <a:off x="0" y="6459794"/>
            <a:ext cx="4493342" cy="371536"/>
          </a:xfrm>
          <a:prstGeom prst="rect">
            <a:avLst/>
          </a:prstGeom>
          <a:noFill/>
        </p:spPr>
        <p:txBody>
          <a:bodyPr wrap="square" rtlCol="0">
            <a:spAutoFit/>
          </a:bodyPr>
          <a:lstStyle/>
          <a:p>
            <a:r>
              <a:rPr lang="en-IN" dirty="0"/>
              <a:t>DEPARTMENT OF ECE, MRITS</a:t>
            </a:r>
          </a:p>
        </p:txBody>
      </p:sp>
      <p:sp>
        <p:nvSpPr>
          <p:cNvPr id="5" name="AutoShape 2">
            <a:extLst>
              <a:ext uri="{FF2B5EF4-FFF2-40B4-BE49-F238E27FC236}">
                <a16:creationId xmlns:a16="http://schemas.microsoft.com/office/drawing/2014/main" id="{B6FB4F33-DDF1-A2F3-727E-6646F5E4BFF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9760BB54-2780-BCA8-4037-DE50DA36D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21097"/>
            <a:ext cx="5863646" cy="3911006"/>
          </a:xfrm>
          <a:prstGeom prst="rect">
            <a:avLst/>
          </a:prstGeom>
        </p:spPr>
      </p:pic>
    </p:spTree>
    <p:extLst>
      <p:ext uri="{BB962C8B-B14F-4D97-AF65-F5344CB8AC3E}">
        <p14:creationId xmlns:p14="http://schemas.microsoft.com/office/powerpoint/2010/main" val="3791068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C6A8-7A4F-9B48-0C25-749BCEA9D101}"/>
              </a:ext>
            </a:extLst>
          </p:cNvPr>
          <p:cNvSpPr>
            <a:spLocks noGrp="1"/>
          </p:cNvSpPr>
          <p:nvPr>
            <p:ph type="title"/>
          </p:nvPr>
        </p:nvSpPr>
        <p:spPr>
          <a:xfrm>
            <a:off x="1194273" y="286603"/>
            <a:ext cx="10058400" cy="797130"/>
          </a:xfrm>
        </p:spPr>
        <p:txBody>
          <a:bodyPr/>
          <a:lstStyle/>
          <a:p>
            <a:pPr algn="ctr"/>
            <a:r>
              <a:rPr lang="en-IN" sz="3600" dirty="0">
                <a:solidFill>
                  <a:schemeClr val="accent2">
                    <a:lumMod val="50000"/>
                  </a:schemeClr>
                </a:solidFill>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507B6C3F-2E55-7B41-E3ED-47BCCBA106C4}"/>
              </a:ext>
            </a:extLst>
          </p:cNvPr>
          <p:cNvSpPr>
            <a:spLocks noGrp="1"/>
          </p:cNvSpPr>
          <p:nvPr>
            <p:ph idx="1"/>
          </p:nvPr>
        </p:nvSpPr>
        <p:spPr>
          <a:xfrm>
            <a:off x="1283904" y="1249680"/>
            <a:ext cx="7514656" cy="3799840"/>
          </a:xfrm>
        </p:spPr>
        <p:txBody>
          <a:bodyPr/>
          <a:lstStyle/>
          <a:p>
            <a:pPr>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Early Risk Detection</a:t>
            </a:r>
          </a:p>
          <a:p>
            <a:pPr>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Personalized Treatment</a:t>
            </a:r>
          </a:p>
          <a:p>
            <a:pPr>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Patient Monitoring</a:t>
            </a:r>
          </a:p>
          <a:p>
            <a:pPr>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Clinical Support</a:t>
            </a:r>
          </a:p>
          <a:p>
            <a:pPr>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Remote Healthcare</a:t>
            </a:r>
          </a:p>
          <a:p>
            <a:pPr>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E81E930-38E0-76C2-3645-EA89A8BD97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25401"/>
            <a:ext cx="881575" cy="899178"/>
          </a:xfrm>
          <a:prstGeom prst="rect">
            <a:avLst/>
          </a:prstGeom>
          <a:noFill/>
          <a:ln>
            <a:noFill/>
          </a:ln>
        </p:spPr>
      </p:pic>
      <p:sp>
        <p:nvSpPr>
          <p:cNvPr id="5" name="TextBox 4">
            <a:extLst>
              <a:ext uri="{FF2B5EF4-FFF2-40B4-BE49-F238E27FC236}">
                <a16:creationId xmlns:a16="http://schemas.microsoft.com/office/drawing/2014/main" id="{305D46E6-40D6-6EF6-76A4-EC1F97160545}"/>
              </a:ext>
            </a:extLst>
          </p:cNvPr>
          <p:cNvSpPr txBox="1"/>
          <p:nvPr/>
        </p:nvSpPr>
        <p:spPr>
          <a:xfrm>
            <a:off x="-9832" y="6489290"/>
            <a:ext cx="4493342" cy="371536"/>
          </a:xfrm>
          <a:prstGeom prst="rect">
            <a:avLst/>
          </a:prstGeom>
          <a:noFill/>
        </p:spPr>
        <p:txBody>
          <a:bodyPr wrap="square" rtlCol="0">
            <a:spAutoFit/>
          </a:bodyPr>
          <a:lstStyle/>
          <a:p>
            <a:r>
              <a:rPr lang="en-IN" dirty="0"/>
              <a:t>DEPARTMENT OF ECE, MRITS</a:t>
            </a:r>
          </a:p>
        </p:txBody>
      </p:sp>
    </p:spTree>
    <p:extLst>
      <p:ext uri="{BB962C8B-B14F-4D97-AF65-F5344CB8AC3E}">
        <p14:creationId xmlns:p14="http://schemas.microsoft.com/office/powerpoint/2010/main" val="3826151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91927" y="303718"/>
            <a:ext cx="4329954" cy="609600"/>
          </a:xfrm>
        </p:spPr>
        <p:txBody>
          <a:bodyPr>
            <a:normAutofit/>
          </a:bodyPr>
          <a:lstStyle/>
          <a:p>
            <a:pPr algn="ctr"/>
            <a:r>
              <a:rPr lang="en-US" sz="3600" dirty="0">
                <a:solidFill>
                  <a:schemeClr val="accent2">
                    <a:lumMod val="50000"/>
                  </a:schemeClr>
                </a:solidFill>
                <a:latin typeface="Cambria" pitchFamily="18" charset="0"/>
              </a:rPr>
              <a:t>CONCLUSION</a:t>
            </a:r>
          </a:p>
        </p:txBody>
      </p:sp>
      <p:pic>
        <p:nvPicPr>
          <p:cNvPr id="4" name="Picture 3">
            <a:extLst>
              <a:ext uri="{FF2B5EF4-FFF2-40B4-BE49-F238E27FC236}">
                <a16:creationId xmlns:a16="http://schemas.microsoft.com/office/drawing/2014/main" id="{90A79686-6863-D1CD-8F00-8E8DCAD7D5F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
        <p:nvSpPr>
          <p:cNvPr id="5" name="TextBox 4">
            <a:extLst>
              <a:ext uri="{FF2B5EF4-FFF2-40B4-BE49-F238E27FC236}">
                <a16:creationId xmlns:a16="http://schemas.microsoft.com/office/drawing/2014/main" id="{B55C4AD8-3C27-895F-BFE1-D6DE66555ACD}"/>
              </a:ext>
            </a:extLst>
          </p:cNvPr>
          <p:cNvSpPr txBox="1"/>
          <p:nvPr/>
        </p:nvSpPr>
        <p:spPr>
          <a:xfrm>
            <a:off x="0" y="6459794"/>
            <a:ext cx="4493342" cy="371536"/>
          </a:xfrm>
          <a:prstGeom prst="rect">
            <a:avLst/>
          </a:prstGeom>
          <a:noFill/>
        </p:spPr>
        <p:txBody>
          <a:bodyPr wrap="square" rtlCol="0">
            <a:spAutoFit/>
          </a:bodyPr>
          <a:lstStyle/>
          <a:p>
            <a:r>
              <a:rPr lang="en-IN" dirty="0"/>
              <a:t>DEPARTMENT OF ECE, MRITS</a:t>
            </a:r>
          </a:p>
        </p:txBody>
      </p:sp>
      <p:sp>
        <p:nvSpPr>
          <p:cNvPr id="6" name="Rectangle 1">
            <a:extLst>
              <a:ext uri="{FF2B5EF4-FFF2-40B4-BE49-F238E27FC236}">
                <a16:creationId xmlns:a16="http://schemas.microsoft.com/office/drawing/2014/main" id="{AD983AB8-E0B8-B956-1447-75E66979041E}"/>
              </a:ext>
            </a:extLst>
          </p:cNvPr>
          <p:cNvSpPr>
            <a:spLocks noGrp="1" noChangeArrowheads="1"/>
          </p:cNvSpPr>
          <p:nvPr>
            <p:ph idx="1"/>
          </p:nvPr>
        </p:nvSpPr>
        <p:spPr bwMode="auto">
          <a:xfrm>
            <a:off x="429895" y="645511"/>
            <a:ext cx="10766425" cy="445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Bio-inspired algorithms improve prediction accuracy for heart disease.</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They handle complex and large datasets effectively.</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algorithms help identify heart disease risk before symptoms appear.</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They enable tailored treatment plans based on individual risk profiles.</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Bio-inspired algorithms support better clinical decisions, improving patient outcomes and reducing healthcare costs.</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9692-26BF-8BD9-51CA-405A48CEFFC4}"/>
              </a:ext>
            </a:extLst>
          </p:cNvPr>
          <p:cNvSpPr>
            <a:spLocks noGrp="1"/>
          </p:cNvSpPr>
          <p:nvPr>
            <p:ph type="title"/>
          </p:nvPr>
        </p:nvSpPr>
        <p:spPr>
          <a:xfrm>
            <a:off x="1097280" y="286603"/>
            <a:ext cx="10058400" cy="702303"/>
          </a:xfrm>
        </p:spPr>
        <p:txBody>
          <a:bodyPr/>
          <a:lstStyle/>
          <a:p>
            <a:pPr algn="ctr"/>
            <a:r>
              <a:rPr lang="en-IN" sz="3600" dirty="0">
                <a:solidFill>
                  <a:schemeClr val="accent2">
                    <a:lumMod val="50000"/>
                  </a:schemeClr>
                </a:solidFill>
                <a:latin typeface="Times New Roman" panose="02020603050405020304" pitchFamily="18" charset="0"/>
                <a:cs typeface="Times New Roman" panose="02020603050405020304" pitchFamily="18" charset="0"/>
              </a:rPr>
              <a:t>FUTURESCOPE</a:t>
            </a:r>
          </a:p>
        </p:txBody>
      </p:sp>
      <p:sp>
        <p:nvSpPr>
          <p:cNvPr id="3" name="Content Placeholder 2">
            <a:extLst>
              <a:ext uri="{FF2B5EF4-FFF2-40B4-BE49-F238E27FC236}">
                <a16:creationId xmlns:a16="http://schemas.microsoft.com/office/drawing/2014/main" id="{95192564-C6AA-9101-6F73-21F92B9766AB}"/>
              </a:ext>
            </a:extLst>
          </p:cNvPr>
          <p:cNvSpPr>
            <a:spLocks noGrp="1"/>
          </p:cNvSpPr>
          <p:nvPr>
            <p:ph idx="1"/>
          </p:nvPr>
        </p:nvSpPr>
        <p:spPr>
          <a:xfrm>
            <a:off x="622150" y="988905"/>
            <a:ext cx="10858650" cy="5083649"/>
          </a:xfrm>
        </p:spPr>
        <p:txBody>
          <a:bodyPr>
            <a:noAutofit/>
          </a:bodyPr>
          <a:lstStyle/>
          <a:p>
            <a:pPr>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Integration with Wearable Devices:</a:t>
            </a:r>
            <a:r>
              <a:rPr lang="en-US" sz="1800" dirty="0">
                <a:latin typeface="Times New Roman" panose="02020603050405020304" pitchFamily="18" charset="0"/>
                <a:cs typeface="Times New Roman" panose="02020603050405020304" pitchFamily="18" charset="0"/>
              </a:rPr>
              <a:t> Bio-inspired algorithms can be used in conjunction with wearable technology for continuous heart disease monitoring.</a:t>
            </a:r>
          </a:p>
          <a:p>
            <a:pPr>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Real-Time Predictions: </a:t>
            </a:r>
            <a:r>
              <a:rPr lang="en-US" sz="1800" dirty="0">
                <a:latin typeface="Times New Roman" panose="02020603050405020304" pitchFamily="18" charset="0"/>
                <a:cs typeface="Times New Roman" panose="02020603050405020304" pitchFamily="18" charset="0"/>
              </a:rPr>
              <a:t>Enhancements in processing speed could enable real-time heart disease risk prediction during medical visits or remote monitoring.</a:t>
            </a:r>
          </a:p>
          <a:p>
            <a:pPr>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Cross-Platform Application: </a:t>
            </a:r>
            <a:r>
              <a:rPr lang="en-US" sz="1800" dirty="0">
                <a:latin typeface="Times New Roman" panose="02020603050405020304" pitchFamily="18" charset="0"/>
                <a:cs typeface="Times New Roman" panose="02020603050405020304" pitchFamily="18" charset="0"/>
              </a:rPr>
              <a:t>Expansion to mobile and telemedicine platforms for wider accessibility and use in diverse healthcare settings.</a:t>
            </a:r>
          </a:p>
          <a:p>
            <a:pPr>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Improved Data Fusion: </a:t>
            </a:r>
            <a:r>
              <a:rPr lang="en-US" sz="1800" dirty="0">
                <a:latin typeface="Times New Roman" panose="02020603050405020304" pitchFamily="18" charset="0"/>
                <a:cs typeface="Times New Roman" panose="02020603050405020304" pitchFamily="18" charset="0"/>
              </a:rPr>
              <a:t>Combining more diverse data types, such as genomic and environmental factors, to further enhance prediction models.</a:t>
            </a:r>
          </a:p>
          <a:p>
            <a:pPr>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Global Health Monitoring: </a:t>
            </a:r>
            <a:r>
              <a:rPr lang="en-US" sz="1800" dirty="0">
                <a:latin typeface="Times New Roman" panose="02020603050405020304" pitchFamily="18" charset="0"/>
                <a:cs typeface="Times New Roman" panose="02020603050405020304" pitchFamily="18" charset="0"/>
              </a:rPr>
              <a:t>Application of these algorithms in global health systems to provide scalable solutions for heart disease prevention, especially in underserved regions.</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8743F99-4210-0FAF-E134-96CF959595D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
        <p:nvSpPr>
          <p:cNvPr id="5" name="TextBox 4">
            <a:extLst>
              <a:ext uri="{FF2B5EF4-FFF2-40B4-BE49-F238E27FC236}">
                <a16:creationId xmlns:a16="http://schemas.microsoft.com/office/drawing/2014/main" id="{5F3C81C9-9FCA-E7D6-9395-9DE96406E4E6}"/>
              </a:ext>
            </a:extLst>
          </p:cNvPr>
          <p:cNvSpPr txBox="1"/>
          <p:nvPr/>
        </p:nvSpPr>
        <p:spPr>
          <a:xfrm>
            <a:off x="0" y="6459794"/>
            <a:ext cx="4493342" cy="371536"/>
          </a:xfrm>
          <a:prstGeom prst="rect">
            <a:avLst/>
          </a:prstGeom>
          <a:noFill/>
        </p:spPr>
        <p:txBody>
          <a:bodyPr wrap="square" rtlCol="0">
            <a:spAutoFit/>
          </a:bodyPr>
          <a:lstStyle/>
          <a:p>
            <a:r>
              <a:rPr lang="en-IN" dirty="0"/>
              <a:t>DEPARTMENT OF ECE, MRITS</a:t>
            </a:r>
          </a:p>
        </p:txBody>
      </p:sp>
    </p:spTree>
    <p:extLst>
      <p:ext uri="{BB962C8B-B14F-4D97-AF65-F5344CB8AC3E}">
        <p14:creationId xmlns:p14="http://schemas.microsoft.com/office/powerpoint/2010/main" val="3158443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9067" y="270934"/>
            <a:ext cx="9211733" cy="431800"/>
          </a:xfrm>
        </p:spPr>
        <p:txBody>
          <a:bodyPr>
            <a:noAutofit/>
          </a:bodyPr>
          <a:lstStyle/>
          <a:p>
            <a:r>
              <a:rPr lang="en-US" sz="3600" dirty="0">
                <a:solidFill>
                  <a:schemeClr val="accent2">
                    <a:lumMod val="50000"/>
                  </a:schemeClr>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06400" y="702734"/>
            <a:ext cx="10904025" cy="5515185"/>
          </a:xfrm>
        </p:spPr>
        <p:txBody>
          <a:bodyPr>
            <a:noAutofit/>
          </a:bodyPr>
          <a:lstStyle/>
          <a:p>
            <a:pPr algn="just">
              <a:lnSpc>
                <a:spcPct val="150000"/>
              </a:lnSpc>
              <a:spcBef>
                <a:spcPts val="1200"/>
              </a:spcBef>
              <a:spcAft>
                <a:spcPts val="1000"/>
              </a:spcAft>
            </a:pPr>
            <a:r>
              <a:rPr lang="en-US" sz="1800" dirty="0">
                <a:effectLst/>
                <a:latin typeface="Times New Roman" panose="02020603050405020304" pitchFamily="18" charset="0"/>
                <a:ea typeface="SimSun" panose="02010600030101010101" pitchFamily="2" charset="-122"/>
                <a:cs typeface="SimSun" panose="02010600030101010101" pitchFamily="2" charset="-122"/>
              </a:rPr>
              <a:t>[1]</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 Groves, B.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Kayyali</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D. Knott, and S. van Kuiken, The 'Big Data' Revolution in Healthcare: Accelerating Value and Innovation. USA: Center for US Health System Reform Business Technology Office, 2019.</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Bef>
                <a:spcPts val="1200"/>
              </a:spcBef>
              <a:spcAft>
                <a:spcPts val="10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[2] M. Chen, S. Mao, and Y. Liu, ``Big data: A survey,'' Mobile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Netw</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Appl., vol. 19, no. 2, pp. 171209, Apr. 2018. </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Bef>
                <a:spcPts val="1200"/>
              </a:spcBef>
              <a:spcAft>
                <a:spcPts val="10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[3] P. B. Jensen, L. J. Jensen, and S. Brunak, ``Mining electronic health records: Towards better research applications and clinical care,'' Nature Rev. Genet., vol. 13, no. 6, pp. 395405, 2015. </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Bef>
                <a:spcPts val="1200"/>
              </a:spcBef>
              <a:spcAft>
                <a:spcPts val="10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[4] D. Tian, J. Zhou, Y. Wang, Y. Lu, H. Xia, and Z. Yi, ``A dynamic and self-adaptive network selection method for multimode communications in heterogeneous vehicular telematics,'' IEEE Trans.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Intell</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Transp. Syst., vol. 16, no. 6, pp. 30333049, Dec. 2015. </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Bef>
                <a:spcPts val="1200"/>
              </a:spcBef>
              <a:spcAft>
                <a:spcPts val="10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[5] M. Chen, Y. Ma, Y. Li, D. Wu, Y. Zhang, and C. Youn, ``Wearable 2.0: Enable human-cloud integration in next generation healthcare system,'' IEEE Commun., vol. 55, no. 1, pp. 5461, Jan. 2017. </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endParaRPr lang="en-IN" sz="18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2B17C9A3-E2E0-BB25-39B6-462E423AF8D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
        <p:nvSpPr>
          <p:cNvPr id="5" name="TextBox 4">
            <a:extLst>
              <a:ext uri="{FF2B5EF4-FFF2-40B4-BE49-F238E27FC236}">
                <a16:creationId xmlns:a16="http://schemas.microsoft.com/office/drawing/2014/main" id="{1BD2E7DB-B1CC-4EFA-D46A-F43EA61B1393}"/>
              </a:ext>
            </a:extLst>
          </p:cNvPr>
          <p:cNvSpPr txBox="1"/>
          <p:nvPr/>
        </p:nvSpPr>
        <p:spPr>
          <a:xfrm>
            <a:off x="0" y="6459794"/>
            <a:ext cx="4493342" cy="371536"/>
          </a:xfrm>
          <a:prstGeom prst="rect">
            <a:avLst/>
          </a:prstGeom>
          <a:noFill/>
        </p:spPr>
        <p:txBody>
          <a:bodyPr wrap="square" rtlCol="0">
            <a:spAutoFit/>
          </a:bodyPr>
          <a:lstStyle/>
          <a:p>
            <a:r>
              <a:rPr lang="en-IN" dirty="0"/>
              <a:t>DEPARTMENT OF ECE, MRITS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C6A8-7A4F-9B48-0C25-749BCEA9D101}"/>
              </a:ext>
            </a:extLst>
          </p:cNvPr>
          <p:cNvSpPr>
            <a:spLocks noGrp="1"/>
          </p:cNvSpPr>
          <p:nvPr>
            <p:ph type="title"/>
          </p:nvPr>
        </p:nvSpPr>
        <p:spPr>
          <a:xfrm>
            <a:off x="1066800" y="2210783"/>
            <a:ext cx="10058400" cy="2436433"/>
          </a:xfrm>
        </p:spPr>
        <p:txBody>
          <a:bodyPr/>
          <a:lstStyle/>
          <a:p>
            <a:pPr algn="ctr"/>
            <a:r>
              <a:rPr lang="en-IN" sz="8800" dirty="0">
                <a:latin typeface="Times New Roman" panose="02020603050405020304" pitchFamily="18" charset="0"/>
                <a:cs typeface="Times New Roman" panose="02020603050405020304" pitchFamily="18" charset="0"/>
              </a:rPr>
              <a:t>THANK YOU</a:t>
            </a:r>
          </a:p>
        </p:txBody>
      </p:sp>
      <p:pic>
        <p:nvPicPr>
          <p:cNvPr id="4" name="Picture 3">
            <a:extLst>
              <a:ext uri="{FF2B5EF4-FFF2-40B4-BE49-F238E27FC236}">
                <a16:creationId xmlns:a16="http://schemas.microsoft.com/office/drawing/2014/main" id="{3E81E930-38E0-76C2-3645-EA89A8BD97B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0425" y="25401"/>
            <a:ext cx="881575" cy="899178"/>
          </a:xfrm>
          <a:prstGeom prst="rect">
            <a:avLst/>
          </a:prstGeom>
          <a:noFill/>
          <a:ln>
            <a:noFill/>
          </a:ln>
        </p:spPr>
      </p:pic>
      <p:sp>
        <p:nvSpPr>
          <p:cNvPr id="5" name="TextBox 4">
            <a:extLst>
              <a:ext uri="{FF2B5EF4-FFF2-40B4-BE49-F238E27FC236}">
                <a16:creationId xmlns:a16="http://schemas.microsoft.com/office/drawing/2014/main" id="{305D46E6-40D6-6EF6-76A4-EC1F97160545}"/>
              </a:ext>
            </a:extLst>
          </p:cNvPr>
          <p:cNvSpPr txBox="1"/>
          <p:nvPr/>
        </p:nvSpPr>
        <p:spPr>
          <a:xfrm>
            <a:off x="-9832" y="6489290"/>
            <a:ext cx="4493342" cy="37153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DEPARTMENT OF ECE, MRITS</a:t>
            </a:r>
          </a:p>
        </p:txBody>
      </p:sp>
    </p:spTree>
    <p:extLst>
      <p:ext uri="{BB962C8B-B14F-4D97-AF65-F5344CB8AC3E}">
        <p14:creationId xmlns:p14="http://schemas.microsoft.com/office/powerpoint/2010/main" val="989828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91478" y="423402"/>
            <a:ext cx="10045590" cy="605826"/>
          </a:xfrm>
        </p:spPr>
        <p:txBody>
          <a:bodyPr>
            <a:normAutofit fontScale="90000"/>
          </a:bodyPr>
          <a:lstStyle/>
          <a:p>
            <a:pPr algn="ctr"/>
            <a:r>
              <a:rPr lang="en-IN" sz="4000" dirty="0">
                <a:solidFill>
                  <a:schemeClr val="accent2">
                    <a:lumMod val="50000"/>
                  </a:schemeClr>
                </a:solidFill>
                <a:latin typeface="Times New Roman" panose="02020603050405020304" pitchFamily="18" charset="0"/>
                <a:cs typeface="Times New Roman" panose="02020603050405020304" pitchFamily="18" charset="0"/>
              </a:rPr>
              <a:t>  ABSTRACT</a:t>
            </a:r>
          </a:p>
        </p:txBody>
      </p:sp>
      <p:pic>
        <p:nvPicPr>
          <p:cNvPr id="7" name="Picture 6">
            <a:extLst>
              <a:ext uri="{FF2B5EF4-FFF2-40B4-BE49-F238E27FC236}">
                <a16:creationId xmlns:a16="http://schemas.microsoft.com/office/drawing/2014/main" id="{24CF1B69-45A1-7A15-DE12-63D6ABB298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
        <p:nvSpPr>
          <p:cNvPr id="4" name="TextBox 3">
            <a:extLst>
              <a:ext uri="{FF2B5EF4-FFF2-40B4-BE49-F238E27FC236}">
                <a16:creationId xmlns:a16="http://schemas.microsoft.com/office/drawing/2014/main" id="{870A4300-BBBC-3A39-3F8F-E502CE583229}"/>
              </a:ext>
            </a:extLst>
          </p:cNvPr>
          <p:cNvSpPr txBox="1"/>
          <p:nvPr/>
        </p:nvSpPr>
        <p:spPr>
          <a:xfrm>
            <a:off x="0" y="6459794"/>
            <a:ext cx="4493342" cy="371536"/>
          </a:xfrm>
          <a:prstGeom prst="rect">
            <a:avLst/>
          </a:prstGeom>
          <a:noFill/>
        </p:spPr>
        <p:txBody>
          <a:bodyPr wrap="square" rtlCol="0">
            <a:spAutoFit/>
          </a:bodyPr>
          <a:lstStyle/>
          <a:p>
            <a:r>
              <a:rPr lang="en-IN" dirty="0"/>
              <a:t>DEPARTMENT OF ECE, MRITS</a:t>
            </a:r>
          </a:p>
        </p:txBody>
      </p:sp>
      <p:sp>
        <p:nvSpPr>
          <p:cNvPr id="3" name="Rectangle 1">
            <a:extLst>
              <a:ext uri="{FF2B5EF4-FFF2-40B4-BE49-F238E27FC236}">
                <a16:creationId xmlns:a16="http://schemas.microsoft.com/office/drawing/2014/main" id="{9C7750B1-1131-EDF0-EC84-3455E8D6BFB7}"/>
              </a:ext>
            </a:extLst>
          </p:cNvPr>
          <p:cNvSpPr>
            <a:spLocks noGrp="1" noChangeArrowheads="1"/>
          </p:cNvSpPr>
          <p:nvPr>
            <p:ph idx="1"/>
          </p:nvPr>
        </p:nvSpPr>
        <p:spPr bwMode="auto">
          <a:xfrm>
            <a:off x="419099" y="1310949"/>
            <a:ext cx="1125349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objective of developing a model for heart disease prediction using bio-inspired algorithms, such as Genetic Algorithms (GA), focuses on enhancing the accuracy of predictions by leveraging advanced optimization techniques. These algorithms are particularly effective at handling complex, high-dimensional data, improving the model’s ability to identify patterns and relationships that may not be apparent through traditional methods. The application of GA in heart disease prediction results in more accurate models that are better at early detection, enabling timely interventions. This proactive approach to patient care can significantly reduce healthcare burdens by facilitating earlier diagnoses and improving treatment outcomes. Ultimately, the use of bio-inspired algorithms offers a powerful tool for advancing predictive healthcare, benefiting both patients and healthcare providers alike.</a:t>
            </a:r>
          </a:p>
        </p:txBody>
      </p:sp>
    </p:spTree>
    <p:extLst>
      <p:ext uri="{BB962C8B-B14F-4D97-AF65-F5344CB8AC3E}">
        <p14:creationId xmlns:p14="http://schemas.microsoft.com/office/powerpoint/2010/main" val="2730717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6950" y="260100"/>
            <a:ext cx="10058400" cy="588039"/>
          </a:xfrm>
        </p:spPr>
        <p:txBody>
          <a:bodyPr>
            <a:normAutofit fontScale="90000"/>
          </a:bodyPr>
          <a:lstStyle/>
          <a:p>
            <a:pPr algn="ctr"/>
            <a:r>
              <a:rPr lang="en-IN" sz="4000" dirty="0">
                <a:solidFill>
                  <a:schemeClr val="accent2">
                    <a:lumMod val="50000"/>
                  </a:schemeClr>
                </a:solidFill>
                <a:latin typeface="Times New Roman" panose="02020603050405020304" pitchFamily="18" charset="0"/>
                <a:cs typeface="Times New Roman" panose="02020603050405020304" pitchFamily="18" charset="0"/>
              </a:rPr>
              <a:t>INTRODUCTION</a:t>
            </a:r>
          </a:p>
        </p:txBody>
      </p:sp>
      <p:sp>
        <p:nvSpPr>
          <p:cNvPr id="5" name="Content Placeholder 2">
            <a:extLst>
              <a:ext uri="{FF2B5EF4-FFF2-40B4-BE49-F238E27FC236}">
                <a16:creationId xmlns:a16="http://schemas.microsoft.com/office/drawing/2014/main" id="{762384D5-79AF-8569-440D-37280DD994F6}"/>
              </a:ext>
            </a:extLst>
          </p:cNvPr>
          <p:cNvSpPr>
            <a:spLocks noGrp="1"/>
          </p:cNvSpPr>
          <p:nvPr>
            <p:ph idx="1"/>
          </p:nvPr>
        </p:nvSpPr>
        <p:spPr>
          <a:xfrm>
            <a:off x="368300" y="1092200"/>
            <a:ext cx="11374438" cy="5062538"/>
          </a:xfrm>
        </p:spPr>
        <p:txBody>
          <a:bodyPr>
            <a:normAutofit/>
          </a:bodyPr>
          <a:lstStyle/>
          <a:p>
            <a:pPr marL="0" indent="0" algn="just">
              <a:buNone/>
            </a:pPr>
            <a:r>
              <a:rPr lang="en-IN" sz="2400" b="1" dirty="0">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24CF1B69-45A1-7A15-DE12-63D6ABB298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
        <p:nvSpPr>
          <p:cNvPr id="3" name="TextBox 2">
            <a:extLst>
              <a:ext uri="{FF2B5EF4-FFF2-40B4-BE49-F238E27FC236}">
                <a16:creationId xmlns:a16="http://schemas.microsoft.com/office/drawing/2014/main" id="{A97D649F-5662-0B19-8FE4-239C46C5D0F0}"/>
              </a:ext>
            </a:extLst>
          </p:cNvPr>
          <p:cNvSpPr txBox="1"/>
          <p:nvPr/>
        </p:nvSpPr>
        <p:spPr>
          <a:xfrm>
            <a:off x="0" y="6459794"/>
            <a:ext cx="4493342" cy="371536"/>
          </a:xfrm>
          <a:prstGeom prst="rect">
            <a:avLst/>
          </a:prstGeom>
          <a:noFill/>
        </p:spPr>
        <p:txBody>
          <a:bodyPr wrap="square" rtlCol="0">
            <a:spAutoFit/>
          </a:bodyPr>
          <a:lstStyle/>
          <a:p>
            <a:r>
              <a:rPr lang="en-IN" dirty="0"/>
              <a:t>DEPARTMENT OF ECE, MRITS</a:t>
            </a:r>
          </a:p>
        </p:txBody>
      </p:sp>
      <p:sp>
        <p:nvSpPr>
          <p:cNvPr id="6" name="TextBox 5">
            <a:extLst>
              <a:ext uri="{FF2B5EF4-FFF2-40B4-BE49-F238E27FC236}">
                <a16:creationId xmlns:a16="http://schemas.microsoft.com/office/drawing/2014/main" id="{4F513CCE-14EC-D58D-3359-4067047E5E67}"/>
              </a:ext>
            </a:extLst>
          </p:cNvPr>
          <p:cNvSpPr txBox="1"/>
          <p:nvPr/>
        </p:nvSpPr>
        <p:spPr>
          <a:xfrm>
            <a:off x="817563" y="3726096"/>
            <a:ext cx="10726449" cy="336118"/>
          </a:xfrm>
          <a:prstGeom prst="rect">
            <a:avLst/>
          </a:prstGeom>
          <a:noFill/>
        </p:spPr>
        <p:txBody>
          <a:bodyPr wrap="square">
            <a:spAutoFit/>
          </a:bodyPr>
          <a:lstStyle/>
          <a:p>
            <a:pPr marL="342900" indent="-342900">
              <a:lnSpc>
                <a:spcPct val="150000"/>
              </a:lnSpc>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p:txBody>
      </p:sp>
      <p:sp>
        <p:nvSpPr>
          <p:cNvPr id="8" name="Rectangle 1">
            <a:extLst>
              <a:ext uri="{FF2B5EF4-FFF2-40B4-BE49-F238E27FC236}">
                <a16:creationId xmlns:a16="http://schemas.microsoft.com/office/drawing/2014/main" id="{229BAF32-6AC6-5BEE-72CC-4DAFE016F473}"/>
              </a:ext>
            </a:extLst>
          </p:cNvPr>
          <p:cNvSpPr>
            <a:spLocks noChangeArrowheads="1"/>
          </p:cNvSpPr>
          <p:nvPr/>
        </p:nvSpPr>
        <p:spPr bwMode="auto">
          <a:xfrm>
            <a:off x="606950" y="1485242"/>
            <a:ext cx="1061777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Advances in medical data collection, including EHRs and real-time big data from mobile users, enable more comprehensive health monitoring. However, current prediction models are limited by small datasets and manual feature selection. Big data and machine learning improve accuracy by automating feature selection and risk classification. The CNN-MDRP algorithm combines structured and unstructured data with a latent factor model and uses CNN for automatic feature extraction, achieving 94.8% prediction accuracy and faster convergence. This solution aims to improve early detection, risk stratification, and personalized treatment, optimizing health outcomes, reducing costs, and enhancing public health through proactive care.</a:t>
            </a:r>
          </a:p>
        </p:txBody>
      </p:sp>
    </p:spTree>
    <p:extLst>
      <p:ext uri="{BB962C8B-B14F-4D97-AF65-F5344CB8AC3E}">
        <p14:creationId xmlns:p14="http://schemas.microsoft.com/office/powerpoint/2010/main" val="313119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355600"/>
            <a:ext cx="11118320" cy="1554480"/>
          </a:xfrm>
        </p:spPr>
        <p:txBody>
          <a:bodyPr>
            <a:normAutofit/>
          </a:bodyPr>
          <a:lstStyle/>
          <a:p>
            <a:pPr algn="ctr"/>
            <a:r>
              <a:rPr lang="en-IN" sz="3600" dirty="0">
                <a:solidFill>
                  <a:schemeClr val="accent2">
                    <a:lumMod val="50000"/>
                  </a:schemeClr>
                </a:solidFill>
                <a:latin typeface="Times New Roman" panose="02020603050405020304" pitchFamily="18" charset="0"/>
                <a:cs typeface="Times New Roman" panose="02020603050405020304" pitchFamily="18" charset="0"/>
              </a:rPr>
              <a:t>TOOLS</a:t>
            </a:r>
            <a:r>
              <a:rPr lang="en-IN" sz="4000" dirty="0">
                <a:solidFill>
                  <a:schemeClr val="accent2">
                    <a:lumMod val="50000"/>
                  </a:schemeClr>
                </a:solidFill>
                <a:latin typeface="Times New Roman" panose="02020603050405020304" pitchFamily="18" charset="0"/>
                <a:cs typeface="Times New Roman" panose="02020603050405020304" pitchFamily="18" charset="0"/>
              </a:rPr>
              <a:t> </a:t>
            </a:r>
            <a:r>
              <a:rPr lang="en-IN" sz="3600" dirty="0">
                <a:solidFill>
                  <a:schemeClr val="accent2">
                    <a:lumMod val="50000"/>
                  </a:schemeClr>
                </a:solidFill>
                <a:latin typeface="Times New Roman" panose="02020603050405020304" pitchFamily="18" charset="0"/>
                <a:cs typeface="Times New Roman" panose="02020603050405020304" pitchFamily="18" charset="0"/>
              </a:rPr>
              <a:t>REQUIRED</a:t>
            </a:r>
          </a:p>
        </p:txBody>
      </p:sp>
      <p:sp>
        <p:nvSpPr>
          <p:cNvPr id="8" name="Content Placeholder 7">
            <a:extLst>
              <a:ext uri="{FF2B5EF4-FFF2-40B4-BE49-F238E27FC236}">
                <a16:creationId xmlns:a16="http://schemas.microsoft.com/office/drawing/2014/main" id="{62A5BF60-8E28-BF44-EE80-DBBCE5D92B5D}"/>
              </a:ext>
            </a:extLst>
          </p:cNvPr>
          <p:cNvSpPr>
            <a:spLocks noGrp="1"/>
          </p:cNvSpPr>
          <p:nvPr>
            <p:ph sz="quarter" idx="4"/>
          </p:nvPr>
        </p:nvSpPr>
        <p:spPr>
          <a:xfrm>
            <a:off x="1362345" y="1480237"/>
            <a:ext cx="3595138" cy="2704699"/>
          </a:xfrm>
        </p:spPr>
        <p:txBody>
          <a:bodyPr>
            <a:noAutofit/>
          </a:bodyPr>
          <a:lstStyle/>
          <a:p>
            <a:pPr marL="0" indent="0">
              <a:buNone/>
            </a:pPr>
            <a:r>
              <a:rPr lang="en-IN" sz="2200" b="1" dirty="0">
                <a:latin typeface="Times New Roman" panose="02020603050405020304" pitchFamily="18" charset="0"/>
                <a:cs typeface="Times New Roman" panose="02020603050405020304" pitchFamily="18" charset="0"/>
              </a:rPr>
              <a:t>Hardware Requirement:</a:t>
            </a:r>
            <a:endParaRPr lang="en-IN"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Processor Type: Pentium –IV</a:t>
            </a:r>
          </a:p>
          <a:p>
            <a:pPr>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Speed: 1.1Ghz</a:t>
            </a:r>
          </a:p>
          <a:p>
            <a:pPr>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RAM: 256 MB(min)</a:t>
            </a:r>
          </a:p>
          <a:p>
            <a:pPr>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Hard disk: 20 GB</a:t>
            </a:r>
          </a:p>
          <a:p>
            <a:pPr>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Monitor : SVGA</a:t>
            </a:r>
          </a:p>
          <a:p>
            <a:endParaRPr lang="en-IN" sz="2200" dirty="0"/>
          </a:p>
        </p:txBody>
      </p:sp>
      <p:pic>
        <p:nvPicPr>
          <p:cNvPr id="7" name="Picture 6">
            <a:extLst>
              <a:ext uri="{FF2B5EF4-FFF2-40B4-BE49-F238E27FC236}">
                <a16:creationId xmlns:a16="http://schemas.microsoft.com/office/drawing/2014/main" id="{24CF1B69-45A1-7A15-DE12-63D6ABB298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
        <p:nvSpPr>
          <p:cNvPr id="4" name="TextBox 3">
            <a:extLst>
              <a:ext uri="{FF2B5EF4-FFF2-40B4-BE49-F238E27FC236}">
                <a16:creationId xmlns:a16="http://schemas.microsoft.com/office/drawing/2014/main" id="{C90BDCC2-3B64-2B82-15AD-9EA6285EA456}"/>
              </a:ext>
            </a:extLst>
          </p:cNvPr>
          <p:cNvSpPr txBox="1"/>
          <p:nvPr/>
        </p:nvSpPr>
        <p:spPr>
          <a:xfrm>
            <a:off x="0" y="6459794"/>
            <a:ext cx="4493342" cy="371536"/>
          </a:xfrm>
          <a:prstGeom prst="rect">
            <a:avLst/>
          </a:prstGeom>
          <a:noFill/>
        </p:spPr>
        <p:txBody>
          <a:bodyPr wrap="square" rtlCol="0">
            <a:spAutoFit/>
          </a:bodyPr>
          <a:lstStyle/>
          <a:p>
            <a:r>
              <a:rPr lang="en-IN" dirty="0"/>
              <a:t>DEPARTMENT OF ECE, MRITS</a:t>
            </a:r>
          </a:p>
        </p:txBody>
      </p:sp>
      <p:sp>
        <p:nvSpPr>
          <p:cNvPr id="6" name="Content Placeholder 3">
            <a:extLst>
              <a:ext uri="{FF2B5EF4-FFF2-40B4-BE49-F238E27FC236}">
                <a16:creationId xmlns:a16="http://schemas.microsoft.com/office/drawing/2014/main" id="{85155790-A125-D4A9-63B4-BF1D69082563}"/>
              </a:ext>
            </a:extLst>
          </p:cNvPr>
          <p:cNvSpPr txBox="1">
            <a:spLocks/>
          </p:cNvSpPr>
          <p:nvPr/>
        </p:nvSpPr>
        <p:spPr>
          <a:xfrm>
            <a:off x="7478314" y="1511165"/>
            <a:ext cx="4005765" cy="191783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IN" sz="2200" b="1" dirty="0">
                <a:latin typeface="Times New Roman" panose="02020603050405020304" pitchFamily="18" charset="0"/>
                <a:cs typeface="Times New Roman" panose="02020603050405020304" pitchFamily="18" charset="0"/>
              </a:rPr>
              <a:t>Software Requirement:</a:t>
            </a:r>
            <a:endParaRPr lang="en-IN"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Operating System: Windows </a:t>
            </a:r>
          </a:p>
          <a:p>
            <a:pPr>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Front-End: python</a:t>
            </a:r>
          </a:p>
          <a:p>
            <a:pPr>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Coding Language : python</a:t>
            </a:r>
          </a:p>
          <a:p>
            <a:pPr marL="0" indent="0">
              <a:buNone/>
            </a:pPr>
            <a:endParaRPr lang="en-IN"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0" indent="0">
              <a:buFont typeface="Calibri" panose="020F0502020204030204" pitchFamily="34" charset="0"/>
              <a:buNone/>
            </a:pPr>
            <a:r>
              <a:rPr lang="en-IN" sz="2200" dirty="0">
                <a:latin typeface="Times New Roman" panose="02020603050405020304" pitchFamily="18" charset="0"/>
                <a:cs typeface="Times New Roman" panose="02020603050405020304" pitchFamily="18" charset="0"/>
              </a:rPr>
              <a:t> </a:t>
            </a:r>
          </a:p>
          <a:p>
            <a:pPr algn="just"/>
            <a:endParaRPr lang="en-US" sz="2200" b="1" dirty="0">
              <a:latin typeface="Times New Roman" panose="02020603050405020304" pitchFamily="18" charset="0"/>
              <a:ea typeface="Cambria" pitchFamily="18" charset="0"/>
              <a:cs typeface="Times New Roman" panose="02020603050405020304" pitchFamily="18" charset="0"/>
            </a:endParaRPr>
          </a:p>
        </p:txBody>
      </p:sp>
    </p:spTree>
    <p:extLst>
      <p:ext uri="{BB962C8B-B14F-4D97-AF65-F5344CB8AC3E}">
        <p14:creationId xmlns:p14="http://schemas.microsoft.com/office/powerpoint/2010/main" val="4195547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97535" y="250022"/>
            <a:ext cx="10812890" cy="399133"/>
          </a:xfrm>
        </p:spPr>
        <p:txBody>
          <a:bodyPr>
            <a:normAutofit fontScale="90000"/>
          </a:bodyPr>
          <a:lstStyle/>
          <a:p>
            <a:pPr algn="ctr"/>
            <a:r>
              <a:rPr lang="en-IN" sz="4000" dirty="0">
                <a:solidFill>
                  <a:schemeClr val="accent2">
                    <a:lumMod val="50000"/>
                  </a:schemeClr>
                </a:solidFill>
                <a:latin typeface="Times New Roman" panose="02020603050405020304" pitchFamily="18" charset="0"/>
                <a:cs typeface="Times New Roman" panose="02020603050405020304" pitchFamily="18" charset="0"/>
              </a:rPr>
              <a:t>EXISTING METHOD </a:t>
            </a:r>
          </a:p>
        </p:txBody>
      </p:sp>
      <p:pic>
        <p:nvPicPr>
          <p:cNvPr id="7" name="Picture 6">
            <a:extLst>
              <a:ext uri="{FF2B5EF4-FFF2-40B4-BE49-F238E27FC236}">
                <a16:creationId xmlns:a16="http://schemas.microsoft.com/office/drawing/2014/main" id="{24CF1B69-45A1-7A15-DE12-63D6ABB298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
        <p:nvSpPr>
          <p:cNvPr id="3" name="TextBox 2">
            <a:extLst>
              <a:ext uri="{FF2B5EF4-FFF2-40B4-BE49-F238E27FC236}">
                <a16:creationId xmlns:a16="http://schemas.microsoft.com/office/drawing/2014/main" id="{B38448CA-EB59-8E64-EF46-736C6DA73317}"/>
              </a:ext>
            </a:extLst>
          </p:cNvPr>
          <p:cNvSpPr txBox="1"/>
          <p:nvPr/>
        </p:nvSpPr>
        <p:spPr>
          <a:xfrm>
            <a:off x="0" y="6459794"/>
            <a:ext cx="4493342" cy="371536"/>
          </a:xfrm>
          <a:prstGeom prst="rect">
            <a:avLst/>
          </a:prstGeom>
          <a:noFill/>
        </p:spPr>
        <p:txBody>
          <a:bodyPr wrap="square" rtlCol="0">
            <a:spAutoFit/>
          </a:bodyPr>
          <a:lstStyle/>
          <a:p>
            <a:r>
              <a:rPr lang="en-IN" dirty="0"/>
              <a:t>DEPARTMENT OF ECE, MRITS</a:t>
            </a:r>
          </a:p>
        </p:txBody>
      </p:sp>
      <p:sp>
        <p:nvSpPr>
          <p:cNvPr id="4" name="Rectangle 1">
            <a:extLst>
              <a:ext uri="{FF2B5EF4-FFF2-40B4-BE49-F238E27FC236}">
                <a16:creationId xmlns:a16="http://schemas.microsoft.com/office/drawing/2014/main" id="{4B4D518E-FD27-CF58-F0DC-5BDA39ABEF15}"/>
              </a:ext>
            </a:extLst>
          </p:cNvPr>
          <p:cNvSpPr>
            <a:spLocks noGrp="1" noChangeArrowheads="1"/>
          </p:cNvSpPr>
          <p:nvPr>
            <p:ph idx="1"/>
          </p:nvPr>
        </p:nvSpPr>
        <p:spPr bwMode="auto">
          <a:xfrm>
            <a:off x="497535" y="612845"/>
            <a:ext cx="1140813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Heart Disease Prediction Systems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data from HER(Electronic Health record), medical history, and lifestyle for training models like logistic regression and neural networks.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Limitations of Existing Systems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Lower accuracy, data quality issues, complexity, scalability problems, and limited interpretability.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Proposed Solution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CNN-based multimodal disease risk prediction algorithm using both structured and unstructured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Achieves 94.8% accuracy and faster convergence compared to existing CNN-based models.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7943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6950" y="350639"/>
            <a:ext cx="10894171" cy="497500"/>
          </a:xfrm>
        </p:spPr>
        <p:txBody>
          <a:bodyPr>
            <a:normAutofit fontScale="90000"/>
          </a:bodyPr>
          <a:lstStyle/>
          <a:p>
            <a:pPr algn="ctr"/>
            <a:r>
              <a:rPr lang="en-IN" sz="4000" dirty="0">
                <a:solidFill>
                  <a:schemeClr val="accent2">
                    <a:lumMod val="50000"/>
                  </a:schemeClr>
                </a:solidFill>
                <a:latin typeface="Times New Roman" panose="02020603050405020304" pitchFamily="18" charset="0"/>
                <a:cs typeface="Times New Roman" panose="02020603050405020304" pitchFamily="18" charset="0"/>
              </a:rPr>
              <a:t>PROPOSED METHOD </a:t>
            </a:r>
          </a:p>
        </p:txBody>
      </p:sp>
      <p:pic>
        <p:nvPicPr>
          <p:cNvPr id="7" name="Picture 6">
            <a:extLst>
              <a:ext uri="{FF2B5EF4-FFF2-40B4-BE49-F238E27FC236}">
                <a16:creationId xmlns:a16="http://schemas.microsoft.com/office/drawing/2014/main" id="{24CF1B69-45A1-7A15-DE12-63D6ABB298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
        <p:nvSpPr>
          <p:cNvPr id="4" name="TextBox 3">
            <a:extLst>
              <a:ext uri="{FF2B5EF4-FFF2-40B4-BE49-F238E27FC236}">
                <a16:creationId xmlns:a16="http://schemas.microsoft.com/office/drawing/2014/main" id="{B84AE0EF-7245-A016-B7E1-F70906987148}"/>
              </a:ext>
            </a:extLst>
          </p:cNvPr>
          <p:cNvSpPr txBox="1"/>
          <p:nvPr/>
        </p:nvSpPr>
        <p:spPr>
          <a:xfrm>
            <a:off x="0" y="6459794"/>
            <a:ext cx="4493342" cy="371536"/>
          </a:xfrm>
          <a:prstGeom prst="rect">
            <a:avLst/>
          </a:prstGeom>
          <a:noFill/>
        </p:spPr>
        <p:txBody>
          <a:bodyPr wrap="square" rtlCol="0">
            <a:spAutoFit/>
          </a:bodyPr>
          <a:lstStyle/>
          <a:p>
            <a:r>
              <a:rPr lang="en-IN" dirty="0"/>
              <a:t>DEPARTMENT OF ECE, MRITS</a:t>
            </a:r>
          </a:p>
        </p:txBody>
      </p:sp>
      <p:sp>
        <p:nvSpPr>
          <p:cNvPr id="5" name="Rectangle 1">
            <a:extLst>
              <a:ext uri="{FF2B5EF4-FFF2-40B4-BE49-F238E27FC236}">
                <a16:creationId xmlns:a16="http://schemas.microsoft.com/office/drawing/2014/main" id="{B52AA1E0-2F03-DE0C-53EC-26353B687D58}"/>
              </a:ext>
            </a:extLst>
          </p:cNvPr>
          <p:cNvSpPr>
            <a:spLocks noGrp="1" noChangeArrowheads="1"/>
          </p:cNvSpPr>
          <p:nvPr>
            <p:ph idx="1"/>
          </p:nvPr>
        </p:nvSpPr>
        <p:spPr bwMode="auto">
          <a:xfrm>
            <a:off x="606950" y="78666"/>
            <a:ext cx="10894171"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b="1" dirty="0">
              <a:solidFill>
                <a:schemeClr val="tx1"/>
              </a:solidFill>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Proposed Solution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CNN-based multimodal disease risk prediction algorithm using both structured and unstructured hospital data, achieving 94.8% accuracy and faster convergence than previous models.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SDLC Overview</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Software Development Life Cycle (SDLC) is a standard process used to develop software, starting with requirements gathering and leading through to design and implementation.</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Requirements Stage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Involves identifying goals, refining them into detailed requirements, and creating the Requirements Document and Requirements Traceability Matrix (RTM) to link each requirement to project goals.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Analysis Stage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Focuses on high-level project planning, feasibility studies, and risk evaluation. Outputs include project plans, quality assurance plans, and scheduling.</a:t>
            </a:r>
            <a:endParaRPr lang="en-US" alt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4266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13974-D21E-00CC-16D6-FD4A8E85996A}"/>
              </a:ext>
            </a:extLst>
          </p:cNvPr>
          <p:cNvSpPr>
            <a:spLocks noGrp="1"/>
          </p:cNvSpPr>
          <p:nvPr>
            <p:ph idx="1"/>
          </p:nvPr>
        </p:nvSpPr>
        <p:spPr>
          <a:xfrm>
            <a:off x="299720" y="479114"/>
            <a:ext cx="11592560" cy="6222628"/>
          </a:xfrm>
        </p:spPr>
        <p:txBody>
          <a:bodyPr/>
          <a:lstStyle/>
          <a:p>
            <a:pPr>
              <a:lnSpc>
                <a:spcPct val="150000"/>
              </a:lnSpc>
              <a:buFont typeface="Arial" panose="020B0604020202020204" pitchFamily="34" charset="0"/>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Stage</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:Translates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requirements into detailed design elements such as diagrams and pseudo code, enabling programmers to develop the software. The RTM is updated to link design elements with requirements.</a:t>
            </a:r>
          </a:p>
          <a:p>
            <a:pPr>
              <a:lnSpc>
                <a:spcPct val="150000"/>
              </a:lnSpc>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Development Stage: </a:t>
            </a:r>
            <a:r>
              <a:rPr lang="en-US" sz="2400" dirty="0">
                <a:solidFill>
                  <a:schemeClr val="tx1"/>
                </a:solidFill>
                <a:latin typeface="Times New Roman" panose="02020603050405020304" pitchFamily="18" charset="0"/>
                <a:cs typeface="Times New Roman" panose="02020603050405020304" pitchFamily="18" charset="0"/>
              </a:rPr>
              <a:t>Create software artifacts, update RTM, develop test cases and online help system.</a:t>
            </a:r>
          </a:p>
          <a:p>
            <a:pPr>
              <a:lnSpc>
                <a:spcPct val="150000"/>
              </a:lnSpc>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Integration &amp; Test Stage</a:t>
            </a:r>
            <a:r>
              <a:rPr lang="en-US" sz="2400" dirty="0">
                <a:solidFill>
                  <a:schemeClr val="tx1"/>
                </a:solidFill>
                <a:latin typeface="Times New Roman" panose="02020603050405020304" pitchFamily="18" charset="0"/>
                <a:cs typeface="Times New Roman" panose="02020603050405020304" pitchFamily="18" charset="0"/>
              </a:rPr>
              <a:t>: Migrate software to test environment, run test cases, finalize reference data and users.</a:t>
            </a:r>
          </a:p>
          <a:p>
            <a:pPr>
              <a:lnSpc>
                <a:spcPct val="150000"/>
              </a:lnSpc>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Installation &amp; Acceptance Test: </a:t>
            </a:r>
            <a:r>
              <a:rPr lang="en-US" sz="2400" dirty="0">
                <a:solidFill>
                  <a:schemeClr val="tx1"/>
                </a:solidFill>
                <a:latin typeface="Times New Roman" panose="02020603050405020304" pitchFamily="18" charset="0"/>
                <a:cs typeface="Times New Roman" panose="02020603050405020304" pitchFamily="18" charset="0"/>
              </a:rPr>
              <a:t>Install software, run acceptance tests, customer verifies results, formal acceptance.</a:t>
            </a:r>
          </a:p>
          <a:p>
            <a:pPr marL="0" indent="0">
              <a:lnSpc>
                <a:spcPct val="150000"/>
              </a:lnSpc>
              <a:buNone/>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461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93180" y="195186"/>
            <a:ext cx="10058400" cy="588039"/>
          </a:xfrm>
        </p:spPr>
        <p:txBody>
          <a:bodyPr>
            <a:normAutofit fontScale="90000"/>
          </a:bodyPr>
          <a:lstStyle/>
          <a:p>
            <a:pPr algn="ctr"/>
            <a:r>
              <a:rPr lang="en-IN" sz="4000" dirty="0">
                <a:solidFill>
                  <a:schemeClr val="accent2">
                    <a:lumMod val="75000"/>
                  </a:schemeClr>
                </a:solidFill>
                <a:latin typeface="Times New Roman" panose="02020603050405020304" pitchFamily="18" charset="0"/>
                <a:cs typeface="Times New Roman" panose="02020603050405020304" pitchFamily="18" charset="0"/>
              </a:rPr>
              <a:t>FLOW CHART OF PROPOSED METHOD</a:t>
            </a:r>
          </a:p>
        </p:txBody>
      </p:sp>
      <p:pic>
        <p:nvPicPr>
          <p:cNvPr id="7" name="Picture 6">
            <a:extLst>
              <a:ext uri="{FF2B5EF4-FFF2-40B4-BE49-F238E27FC236}">
                <a16:creationId xmlns:a16="http://schemas.microsoft.com/office/drawing/2014/main" id="{24CF1B69-45A1-7A15-DE12-63D6ABB298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0425" y="0"/>
            <a:ext cx="881575" cy="899178"/>
          </a:xfrm>
          <a:prstGeom prst="rect">
            <a:avLst/>
          </a:prstGeom>
          <a:noFill/>
          <a:ln>
            <a:noFill/>
          </a:ln>
        </p:spPr>
      </p:pic>
      <p:sp>
        <p:nvSpPr>
          <p:cNvPr id="3" name="TextBox 2">
            <a:extLst>
              <a:ext uri="{FF2B5EF4-FFF2-40B4-BE49-F238E27FC236}">
                <a16:creationId xmlns:a16="http://schemas.microsoft.com/office/drawing/2014/main" id="{AC247B5E-CF09-CF19-5E3B-9B180491F507}"/>
              </a:ext>
            </a:extLst>
          </p:cNvPr>
          <p:cNvSpPr txBox="1"/>
          <p:nvPr/>
        </p:nvSpPr>
        <p:spPr>
          <a:xfrm>
            <a:off x="0" y="6459794"/>
            <a:ext cx="4493342" cy="371536"/>
          </a:xfrm>
          <a:prstGeom prst="rect">
            <a:avLst/>
          </a:prstGeom>
          <a:noFill/>
        </p:spPr>
        <p:txBody>
          <a:bodyPr wrap="square" rtlCol="0">
            <a:spAutoFit/>
          </a:bodyPr>
          <a:lstStyle/>
          <a:p>
            <a:r>
              <a:rPr lang="en-IN" dirty="0"/>
              <a:t>DEPARTMENT OF ECE, MRITS</a:t>
            </a:r>
          </a:p>
        </p:txBody>
      </p:sp>
      <p:sp>
        <p:nvSpPr>
          <p:cNvPr id="33" name="AutoShape 42" hidden="1">
            <a:extLst>
              <a:ext uri="{FF2B5EF4-FFF2-40B4-BE49-F238E27FC236}">
                <a16:creationId xmlns:a16="http://schemas.microsoft.com/office/drawing/2014/main" id="{0DEFA8A3-D00E-AD9B-25EE-FBD78E6351DE}"/>
              </a:ext>
            </a:extLst>
          </p:cNvPr>
          <p:cNvSpPr>
            <a:spLocks noSelect="1" noChangeShapeType="1"/>
          </p:cNvSpPr>
          <p:nvPr/>
        </p:nvSpPr>
        <p:spPr bwMode="auto">
          <a:xfrm>
            <a:off x="0" y="457200"/>
            <a:ext cx="1587500" cy="15875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34" name="AutoShape 27" hidden="1">
            <a:extLst>
              <a:ext uri="{FF2B5EF4-FFF2-40B4-BE49-F238E27FC236}">
                <a16:creationId xmlns:a16="http://schemas.microsoft.com/office/drawing/2014/main" id="{A0E5F2E7-FC7C-2F70-A34C-B324594B5E58}"/>
              </a:ext>
            </a:extLst>
          </p:cNvPr>
          <p:cNvSpPr>
            <a:spLocks noSelect="1" noChangeArrowheads="1"/>
          </p:cNvSpPr>
          <p:nvPr/>
        </p:nvSpPr>
        <p:spPr bwMode="auto">
          <a:xfrm>
            <a:off x="0" y="2044700"/>
            <a:ext cx="1587500" cy="1587500"/>
          </a:xfrm>
          <a:custGeom>
            <a:avLst/>
            <a:gdLst>
              <a:gd name="G0" fmla="+- 5400 0 0"/>
              <a:gd name="G1" fmla="+- 21600 0 5400"/>
              <a:gd name="G2" fmla="+- 21600 0 5400"/>
              <a:gd name="G3" fmla="*/ G0 2929 10000"/>
              <a:gd name="G4" fmla="+- 21600 0 G3"/>
              <a:gd name="G5" fmla="+- 21600 0 G3"/>
              <a:gd name="T0" fmla="*/ 3163 w 21600"/>
              <a:gd name="T1" fmla="*/ 3163 h 21600"/>
              <a:gd name="T2" fmla="*/ 18437 w 21600"/>
              <a:gd name="T3" fmla="*/ 18437 h 21600"/>
            </a:gdLst>
            <a:ahLst/>
            <a:cxnLst>
              <a:cxn ang="0">
                <a:pos x="r" y="vc"/>
              </a:cxn>
              <a:cxn ang="5400000">
                <a:pos x="hc" y="b"/>
              </a:cxn>
              <a:cxn ang="10800000">
                <a:pos x="l" y="vc"/>
              </a:cxn>
              <a:cxn ang="16200000">
                <a:pos x="hc" y="t"/>
              </a:cxn>
            </a:cxnLst>
            <a:rect l="T0" t="T1" r="T2" b="T3"/>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6E44F71C-9F83-5718-8154-119B9E3A0A2B}"/>
              </a:ext>
            </a:extLst>
          </p:cNvPr>
          <p:cNvPicPr>
            <a:picLocks/>
          </p:cNvPicPr>
          <p:nvPr/>
        </p:nvPicPr>
        <p:blipFill>
          <a:blip r:embed="rId3" cstate="print"/>
          <a:srcRect/>
          <a:stretch/>
        </p:blipFill>
        <p:spPr>
          <a:xfrm>
            <a:off x="3220478" y="575877"/>
            <a:ext cx="5943600" cy="6226810"/>
          </a:xfrm>
          <a:prstGeom prst="rect">
            <a:avLst/>
          </a:prstGeom>
          <a:ln>
            <a:noFill/>
          </a:ln>
        </p:spPr>
      </p:pic>
    </p:spTree>
    <p:extLst>
      <p:ext uri="{BB962C8B-B14F-4D97-AF65-F5344CB8AC3E}">
        <p14:creationId xmlns:p14="http://schemas.microsoft.com/office/powerpoint/2010/main" val="3940945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1262</Words>
  <Application>Microsoft Office PowerPoint</Application>
  <PresentationFormat>Widescreen</PresentationFormat>
  <Paragraphs>144</Paragraphs>
  <Slides>24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Calibri Light</vt:lpstr>
      <vt:lpstr>Cambria</vt:lpstr>
      <vt:lpstr>Times New Roman</vt:lpstr>
      <vt:lpstr>Wingdings 2</vt:lpstr>
      <vt:lpstr>Retrospect</vt:lpstr>
      <vt:lpstr>Custom Design</vt:lpstr>
      <vt:lpstr>PowerPoint Presentation</vt:lpstr>
      <vt:lpstr>CONTENT</vt:lpstr>
      <vt:lpstr>  ABSTRACT</vt:lpstr>
      <vt:lpstr>INTRODUCTION</vt:lpstr>
      <vt:lpstr>TOOLS REQUIRED</vt:lpstr>
      <vt:lpstr>EXISTING METHOD </vt:lpstr>
      <vt:lpstr>PROPOSED METHOD </vt:lpstr>
      <vt:lpstr>PowerPoint Presentation</vt:lpstr>
      <vt:lpstr>FLOW CHART OF PROPOSED METHOD</vt:lpstr>
      <vt:lpstr>RESULTS</vt:lpstr>
      <vt:lpstr> </vt:lpstr>
      <vt:lpstr> </vt:lpstr>
      <vt:lpstr> </vt:lpstr>
      <vt:lpstr> </vt:lpstr>
      <vt:lpstr> </vt:lpstr>
      <vt:lpstr>PowerPoint Presentation</vt:lpstr>
      <vt:lpstr>  </vt:lpstr>
      <vt:lpstr>PowerPoint Presentation</vt:lpstr>
      <vt:lpstr>ADVANTAGES                                                           </vt:lpstr>
      <vt:lpstr>APPLICATIONS</vt:lpstr>
      <vt:lpstr>CONCLUSION</vt:lpstr>
      <vt:lpstr>FUTURESCOPE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2023-12-06T16:47:15Z</dcterms:created>
  <dcterms:modified xsi:type="dcterms:W3CDTF">2025-01-28T13:46:18Z</dcterms:modified>
</cp:coreProperties>
</file>