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 varScale="1">
        <p:scale>
          <a:sx n="60" d="100"/>
          <a:sy n="60" d="100"/>
        </p:scale>
        <p:origin x="9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23BAF-D53F-9690-7FC7-EFB0AFAC7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3D534-FF6B-2B4E-8AB2-04D09C370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74395-0C79-1ECB-BA6B-6C4E5E8B5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692E-8F15-4B36-99DC-A374AFFFABCA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351E4-05AD-AE6B-B08C-E2E3FA9FC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12A71-8C78-8428-6BE2-CF6A3051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9FE7-AB4D-4F71-A7A4-4C8DF0B07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5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F026-303C-CD3A-0C0B-8A04AB7E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9FE7F-5A1A-761C-7C3B-0AAC5CD72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5F554-D6FA-D976-15DB-94721FEDD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692E-8F15-4B36-99DC-A374AFFFABCA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B41C4-F9D7-6F3E-1312-689D38876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E24C3-B2CE-AAC3-134A-0B3858232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9FE7-AB4D-4F71-A7A4-4C8DF0B07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9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2915E-24D9-57BC-FD2C-93AB0C1E7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64247-6B90-FADD-1CA8-C49BDE393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CED02-439D-02E1-375D-8B891A06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692E-8F15-4B36-99DC-A374AFFFABCA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066AB-9A8A-E0DF-AD94-CAB6F99F9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A2D8A-4133-BA40-42FB-461C8BAC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9FE7-AB4D-4F71-A7A4-4C8DF0B07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8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B7DB-0E66-77FC-7B9A-523D2712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3718E-DCC7-4924-C865-795355B86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822A-6091-9F2E-171B-E195A9D0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692E-8F15-4B36-99DC-A374AFFFABCA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4AD8F-9F71-D610-E172-F74DAC779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EB2F4-C628-3DAE-CEC3-51925DBF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9FE7-AB4D-4F71-A7A4-4C8DF0B07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1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C1F7-0F63-3D34-3270-B8167CA7F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94C10-07FC-A345-0070-4F36AE31D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10874-B162-EA20-376E-A4DE6180E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692E-8F15-4B36-99DC-A374AFFFABCA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541E5-646E-5049-09E5-550E34E4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7C2CA-5CCF-F8F4-F393-81DB8249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9FE7-AB4D-4F71-A7A4-4C8DF0B07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3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FD06-CB6F-D1BD-9D40-18E721D5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AF046-12C9-5A6A-A76C-92CE89126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5CF89-AE7D-BDF0-C9DF-433BE0846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C5A3F-E7AE-B568-145B-33A43A187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692E-8F15-4B36-99DC-A374AFFFABCA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EAA13-F9E6-D50C-EC3C-7FEA14B58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E06B2-6979-29C0-04B2-A9673C51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9FE7-AB4D-4F71-A7A4-4C8DF0B07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7E6F7-6CD8-B594-4C85-011E96680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4BE56-D025-B3DC-471B-C79D63BCF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13B5C-7B3B-FAA8-DA49-38A8391EB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7F3AA-CE86-6BF2-76E3-E6873B5FE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A1AB6-9A6B-FC43-F1D5-E4912EB14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417EB6-E9C1-5EE0-35DC-4B9CE97E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692E-8F15-4B36-99DC-A374AFFFABCA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CDA3-D376-58C6-9A62-17A0A23F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85021D-1C6E-6267-73D0-3FA99CB5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9FE7-AB4D-4F71-A7A4-4C8DF0B07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5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8B943-B098-5548-F36C-AEE7B858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5AA677-5F4A-E3FC-F233-62B9A2FE5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692E-8F15-4B36-99DC-A374AFFFABCA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12F2C-CE56-4D44-360E-CDB502151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F3415-85DB-3390-557D-B9979771F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9FE7-AB4D-4F71-A7A4-4C8DF0B07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7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A3934E-D4CD-6571-0394-D5528C87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692E-8F15-4B36-99DC-A374AFFFABCA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42AE50-EE0B-2B02-07B4-546FD6FA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86CB1-3938-DC9C-7030-DD50641D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9FE7-AB4D-4F71-A7A4-4C8DF0B07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1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A977C-D6FC-C458-B374-41B3E3D64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DA22D-6807-435E-AFC1-D3AA3531E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52136-CF73-7EB3-ED0D-76FD4E121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E0C94-A3BD-85E3-90F9-3B0F5F75C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692E-8F15-4B36-99DC-A374AFFFABCA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94C12-67EF-574A-7FAC-59AA89718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9A13D-4626-BE7F-2F40-F918CED4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9FE7-AB4D-4F71-A7A4-4C8DF0B07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3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55E9A-3B5C-693B-6844-DF68D0B7E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7999D-26C7-A361-6E8C-9CE2FADED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F1BE7-7315-CC2D-768C-DC9134A96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52917-F724-EF5D-AD2B-C12C44E49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692E-8F15-4B36-99DC-A374AFFFABCA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65815-7E38-DA46-D7E7-E19972D94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76F50-4AC7-18E9-D139-1F4F0981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9FE7-AB4D-4F71-A7A4-4C8DF0B07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5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FBB1C7-E397-F1F2-5302-6FA7AE530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E8F40-F05E-0420-6F0F-74610C987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F149E-7963-49E5-2B13-EF9D78365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F692E-8F15-4B36-99DC-A374AFFFABCA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6D961-8582-B48F-74B4-F6E40330A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9A947-DEDF-3269-0355-2ECCC8D6E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59FE7-AB4D-4F71-A7A4-4C8DF0B07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7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7D17-C2E1-91A5-F542-39B39A8EF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77492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rial Black" panose="020B0A04020102020204" pitchFamily="34" charset="0"/>
              </a:rPr>
              <a:t>Control Systems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32CDD-483D-0F41-8142-ECAD96958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40181"/>
            <a:ext cx="9144000" cy="2632363"/>
          </a:xfrm>
        </p:spPr>
        <p:txBody>
          <a:bodyPr>
            <a:normAutofit/>
          </a:bodyPr>
          <a:lstStyle/>
          <a:p>
            <a:r>
              <a:rPr lang="en-US" sz="2800" dirty="0"/>
              <a:t>SYED FAHD ALI</a:t>
            </a:r>
          </a:p>
          <a:p>
            <a:r>
              <a:rPr lang="en-US" sz="2800" dirty="0"/>
              <a:t>Section C, DCSE</a:t>
            </a:r>
          </a:p>
          <a:p>
            <a:r>
              <a:rPr lang="en-US" sz="2800" dirty="0"/>
              <a:t>21PWCSE1992</a:t>
            </a:r>
          </a:p>
          <a:p>
            <a:endParaRPr lang="en-US" sz="2800" dirty="0"/>
          </a:p>
          <a:p>
            <a:r>
              <a:rPr lang="en-US" sz="2800" dirty="0"/>
              <a:t>8</a:t>
            </a:r>
            <a:r>
              <a:rPr lang="en-US" sz="2800" baseline="30000" dirty="0"/>
              <a:t>th</a:t>
            </a:r>
            <a:r>
              <a:rPr lang="en-US" sz="2800" dirty="0"/>
              <a:t> January, 2024</a:t>
            </a:r>
          </a:p>
        </p:txBody>
      </p:sp>
    </p:spTree>
    <p:extLst>
      <p:ext uri="{BB962C8B-B14F-4D97-AF65-F5344CB8AC3E}">
        <p14:creationId xmlns:p14="http://schemas.microsoft.com/office/powerpoint/2010/main" val="2415889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F4D6D-05C3-72D1-2628-16648D259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Results (1)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44E9FC-0211-1FF7-1502-F6254B87E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DC gain before Controller: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DC gain after Controller: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FD66FB-BE0D-1959-8CEB-7764F55D9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064" y="2241895"/>
            <a:ext cx="3496473" cy="5209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928D2D-CD66-A85D-C12D-019F3EDDC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064" y="4391268"/>
            <a:ext cx="3359889" cy="12656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71BFD3-7CCE-597A-BBD3-A4D1E4416FC8}"/>
              </a:ext>
            </a:extLst>
          </p:cNvPr>
          <p:cNvSpPr txBox="1"/>
          <p:nvPr/>
        </p:nvSpPr>
        <p:spPr>
          <a:xfrm>
            <a:off x="755664" y="2466891"/>
            <a:ext cx="6097772" cy="287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</a:pPr>
            <a:r>
              <a:rPr lang="en-US" b="0" i="0" dirty="0" err="1">
                <a:solidFill>
                  <a:srgbClr val="212121"/>
                </a:solidFill>
                <a:effectLst/>
                <a:latin typeface="Menlo"/>
              </a:rPr>
              <a:t>dc_gain_before_controller</a:t>
            </a: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 =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Menlo"/>
              </a:rPr>
              <a:t>dcgain</a:t>
            </a: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(A,B,C,D)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569187-0CA6-C444-0BF3-E43E9F7F5CE1}"/>
              </a:ext>
            </a:extLst>
          </p:cNvPr>
          <p:cNvSpPr txBox="1"/>
          <p:nvPr/>
        </p:nvSpPr>
        <p:spPr>
          <a:xfrm>
            <a:off x="838200" y="4391268"/>
            <a:ext cx="6097772" cy="1006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</a:pPr>
            <a:r>
              <a:rPr lang="en-US" b="0" i="0" dirty="0" err="1">
                <a:solidFill>
                  <a:srgbClr val="212121"/>
                </a:solidFill>
                <a:effectLst/>
                <a:latin typeface="Menlo"/>
              </a:rPr>
              <a:t>dc_gain_sfc</a:t>
            </a: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 =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Menlo"/>
              </a:rPr>
              <a:t>dcgain</a:t>
            </a: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(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Menlo"/>
              </a:rPr>
              <a:t>A_clp,B_clp,C_clp,D_clp</a:t>
            </a: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)</a:t>
            </a:r>
          </a:p>
          <a:p>
            <a:pPr>
              <a:lnSpc>
                <a:spcPts val="1350"/>
              </a:lnSpc>
            </a:pPr>
            <a:endParaRPr lang="en-US" b="0" i="0" dirty="0">
              <a:solidFill>
                <a:srgbClr val="212121"/>
              </a:solidFill>
              <a:effectLst/>
              <a:latin typeface="Menlo"/>
            </a:endParaRPr>
          </a:p>
          <a:p>
            <a:pPr>
              <a:lnSpc>
                <a:spcPts val="1350"/>
              </a:lnSpc>
            </a:pPr>
            <a:r>
              <a:rPr lang="en-US" b="0" i="0" dirty="0" err="1">
                <a:solidFill>
                  <a:srgbClr val="212121"/>
                </a:solidFill>
                <a:effectLst/>
                <a:latin typeface="Menlo"/>
              </a:rPr>
              <a:t>dc_gain_obs</a:t>
            </a: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 =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Menlo"/>
              </a:rPr>
              <a:t>dcgain</a:t>
            </a: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(A_clp2,B_clp,C_clp,D_clp)</a:t>
            </a:r>
          </a:p>
          <a:p>
            <a:pPr>
              <a:lnSpc>
                <a:spcPts val="1350"/>
              </a:lnSpc>
            </a:pPr>
            <a:endParaRPr lang="en-US" b="0" i="0" dirty="0">
              <a:solidFill>
                <a:srgbClr val="212121"/>
              </a:solidFill>
              <a:effectLst/>
              <a:latin typeface="Menlo"/>
            </a:endParaRPr>
          </a:p>
          <a:p>
            <a:pPr>
              <a:lnSpc>
                <a:spcPts val="1350"/>
              </a:lnSpc>
            </a:pPr>
            <a:r>
              <a:rPr lang="en-US" b="0" i="0" dirty="0" err="1">
                <a:solidFill>
                  <a:srgbClr val="212121"/>
                </a:solidFill>
                <a:effectLst/>
                <a:latin typeface="Menlo"/>
              </a:rPr>
              <a:t>dc_gain_pid</a:t>
            </a: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 =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Menlo"/>
              </a:rPr>
              <a:t>dcgain</a:t>
            </a: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(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Menlo"/>
              </a:rPr>
              <a:t>sys_now</a:t>
            </a: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8845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52D3-B7DF-22EA-1CA6-EDF6B1E3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Results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69E20-0D09-F484-3498-8E6209813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Steady-state errors before, and after controller: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9A81CA-6FA7-25F5-B8B6-154A176C1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832" y="2741288"/>
            <a:ext cx="3880883" cy="25200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7358C4-4F60-28B4-6459-E40BB1954653}"/>
              </a:ext>
            </a:extLst>
          </p:cNvPr>
          <p:cNvSpPr txBox="1"/>
          <p:nvPr/>
        </p:nvSpPr>
        <p:spPr>
          <a:xfrm>
            <a:off x="985285" y="3015746"/>
            <a:ext cx="6097772" cy="1365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</a:pPr>
            <a:r>
              <a:rPr lang="en-US" b="0" i="0" dirty="0" err="1">
                <a:solidFill>
                  <a:srgbClr val="212121"/>
                </a:solidFill>
                <a:effectLst/>
                <a:latin typeface="Menlo"/>
              </a:rPr>
              <a:t>error_before_controller</a:t>
            </a: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 = 1/(1+dc_gain_before_controller)</a:t>
            </a:r>
          </a:p>
          <a:p>
            <a:pPr>
              <a:lnSpc>
                <a:spcPts val="1350"/>
              </a:lnSpc>
            </a:pPr>
            <a:endParaRPr lang="en-US" b="0" i="0" dirty="0">
              <a:solidFill>
                <a:srgbClr val="212121"/>
              </a:solidFill>
              <a:effectLst/>
              <a:latin typeface="Menlo"/>
            </a:endParaRPr>
          </a:p>
          <a:p>
            <a:pPr>
              <a:lnSpc>
                <a:spcPts val="1350"/>
              </a:lnSpc>
            </a:pPr>
            <a:r>
              <a:rPr lang="en-US" b="0" i="0" dirty="0" err="1">
                <a:solidFill>
                  <a:srgbClr val="212121"/>
                </a:solidFill>
                <a:effectLst/>
                <a:latin typeface="Menlo"/>
              </a:rPr>
              <a:t>error_sfc</a:t>
            </a: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= 1/(1+dc_gain_sfc)</a:t>
            </a:r>
          </a:p>
          <a:p>
            <a:pPr>
              <a:lnSpc>
                <a:spcPts val="1350"/>
              </a:lnSpc>
            </a:pPr>
            <a:endParaRPr lang="en-US" b="0" i="0" dirty="0">
              <a:solidFill>
                <a:srgbClr val="212121"/>
              </a:solidFill>
              <a:effectLst/>
              <a:latin typeface="Menlo"/>
            </a:endParaRPr>
          </a:p>
          <a:p>
            <a:pPr>
              <a:lnSpc>
                <a:spcPts val="1350"/>
              </a:lnSpc>
            </a:pPr>
            <a:r>
              <a:rPr lang="en-US" b="0" i="0" dirty="0" err="1">
                <a:solidFill>
                  <a:srgbClr val="212121"/>
                </a:solidFill>
                <a:effectLst/>
                <a:latin typeface="Menlo"/>
              </a:rPr>
              <a:t>error_obs</a:t>
            </a: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= 1/(1+dc_gain_obs)</a:t>
            </a:r>
          </a:p>
          <a:p>
            <a:pPr>
              <a:lnSpc>
                <a:spcPts val="1350"/>
              </a:lnSpc>
            </a:pPr>
            <a:endParaRPr lang="en-US" b="0" i="0" dirty="0">
              <a:solidFill>
                <a:srgbClr val="212121"/>
              </a:solidFill>
              <a:effectLst/>
              <a:latin typeface="Menlo"/>
            </a:endParaRPr>
          </a:p>
          <a:p>
            <a:pPr>
              <a:lnSpc>
                <a:spcPts val="1350"/>
              </a:lnSpc>
            </a:pPr>
            <a:r>
              <a:rPr lang="en-US" b="0" i="0" dirty="0" err="1">
                <a:solidFill>
                  <a:srgbClr val="212121"/>
                </a:solidFill>
                <a:effectLst/>
                <a:latin typeface="Menlo"/>
              </a:rPr>
              <a:t>error_pid</a:t>
            </a: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= 1/(1+dc_gain_pid)</a:t>
            </a:r>
          </a:p>
        </p:txBody>
      </p:sp>
    </p:spTree>
    <p:extLst>
      <p:ext uri="{BB962C8B-B14F-4D97-AF65-F5344CB8AC3E}">
        <p14:creationId xmlns:p14="http://schemas.microsoft.com/office/powerpoint/2010/main" val="1165695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BDB4-1DFE-7E97-25FB-1FC3BEC6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Introduction to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7919D-3E47-19FC-DEBC-83D1396AE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7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3195-6FE4-1ED2-5EA4-BC2FCB3F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75" y="503671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Project Required Tasks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7F21DA-3681-0341-DE93-2DD06971A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78182"/>
            <a:ext cx="11666350" cy="3375170"/>
          </a:xfrm>
        </p:spPr>
      </p:pic>
    </p:spTree>
    <p:extLst>
      <p:ext uri="{BB962C8B-B14F-4D97-AF65-F5344CB8AC3E}">
        <p14:creationId xmlns:p14="http://schemas.microsoft.com/office/powerpoint/2010/main" val="2009749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976DA-E119-756E-03EE-EDA8ABBB5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rial Black" panose="020B0A04020102020204" pitchFamily="34" charset="0"/>
              </a:rPr>
              <a:t>Space State Representation of System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206D0F-6E6D-45EE-194B-2AF142CA0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3165" y="2232837"/>
            <a:ext cx="6845669" cy="3588532"/>
          </a:xfrm>
        </p:spPr>
      </p:pic>
    </p:spTree>
    <p:extLst>
      <p:ext uri="{BB962C8B-B14F-4D97-AF65-F5344CB8AC3E}">
        <p14:creationId xmlns:p14="http://schemas.microsoft.com/office/powerpoint/2010/main" val="1756663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6346B-96B2-73B4-0231-14ACF771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Arial Black" panose="020B0A04020102020204" pitchFamily="34" charset="0"/>
              </a:rPr>
              <a:t>Stability Analysis of the System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67D8B-62FA-2E45-250F-C7A1D887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578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Eigen values of the system are :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l-GR" sz="1800" b="0" i="0" dirty="0">
                <a:solidFill>
                  <a:srgbClr val="EEF0FF"/>
                </a:solidFill>
                <a:effectLst/>
                <a:latin typeface="Google Sans"/>
              </a:rPr>
              <a:t> </a:t>
            </a:r>
            <a:r>
              <a:rPr lang="el-GR" sz="1800" dirty="0"/>
              <a:t>λ</a:t>
            </a:r>
            <a:r>
              <a:rPr lang="en-US" sz="1800" dirty="0">
                <a:latin typeface="Google Sans"/>
              </a:rPr>
              <a:t>1 =  0</a:t>
            </a:r>
          </a:p>
          <a:p>
            <a:pPr marL="0" indent="0">
              <a:buNone/>
            </a:pPr>
            <a:r>
              <a:rPr lang="en-US" sz="1800" dirty="0">
                <a:latin typeface="Google Sans"/>
              </a:rPr>
              <a:t>	</a:t>
            </a:r>
            <a:r>
              <a:rPr lang="el-GR" sz="1800" dirty="0"/>
              <a:t> λ</a:t>
            </a:r>
            <a:r>
              <a:rPr lang="en-US" sz="1800" dirty="0">
                <a:latin typeface="Google Sans"/>
              </a:rPr>
              <a:t>2 =  5.5670</a:t>
            </a:r>
          </a:p>
          <a:p>
            <a:pPr marL="0" indent="0">
              <a:buNone/>
            </a:pPr>
            <a:r>
              <a:rPr lang="en-US" sz="1800" dirty="0">
                <a:latin typeface="Google Sans"/>
              </a:rPr>
              <a:t>	</a:t>
            </a:r>
            <a:r>
              <a:rPr lang="el-GR" sz="1800" dirty="0"/>
              <a:t> λ</a:t>
            </a:r>
            <a:r>
              <a:rPr lang="en-US" sz="1800" dirty="0"/>
              <a:t>3 = -5.5670</a:t>
            </a:r>
          </a:p>
          <a:p>
            <a:pPr marL="0" indent="0">
              <a:buNone/>
            </a:pPr>
            <a:r>
              <a:rPr lang="en-US" sz="1800" dirty="0">
                <a:latin typeface="Google Sans"/>
              </a:rPr>
              <a:t>	</a:t>
            </a:r>
            <a:r>
              <a:rPr lang="el-GR" sz="1800" dirty="0"/>
              <a:t> λ</a:t>
            </a:r>
            <a:r>
              <a:rPr lang="en-US" sz="1800" dirty="0"/>
              <a:t>4 = -0.7783</a:t>
            </a:r>
            <a:endParaRPr lang="en-US" sz="1800" dirty="0">
              <a:latin typeface="Google Sans"/>
            </a:endParaRPr>
          </a:p>
          <a:p>
            <a:pPr marL="0" indent="0">
              <a:buNone/>
            </a:pPr>
            <a:r>
              <a:rPr lang="en-US" sz="1800" dirty="0">
                <a:latin typeface="Google Sans"/>
              </a:rPr>
              <a:t>	</a:t>
            </a:r>
          </a:p>
          <a:p>
            <a:pPr marL="0" indent="0">
              <a:buNone/>
            </a:pPr>
            <a:r>
              <a:rPr lang="en-US" sz="1800" dirty="0"/>
              <a:t>Poles of the system are :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l-GR" sz="1800" b="0" i="0" dirty="0">
                <a:solidFill>
                  <a:srgbClr val="EEF0FF"/>
                </a:solidFill>
                <a:effectLst/>
                <a:latin typeface="Google Sans"/>
              </a:rPr>
              <a:t> </a:t>
            </a:r>
            <a:r>
              <a:rPr lang="el-GR" sz="1800" dirty="0"/>
              <a:t>λ</a:t>
            </a:r>
            <a:r>
              <a:rPr lang="en-US" sz="1800" dirty="0">
                <a:latin typeface="Google Sans"/>
              </a:rPr>
              <a:t>1 =  0</a:t>
            </a:r>
          </a:p>
          <a:p>
            <a:pPr marL="0" indent="0">
              <a:buNone/>
            </a:pPr>
            <a:r>
              <a:rPr lang="en-US" sz="1800" dirty="0">
                <a:latin typeface="Google Sans"/>
              </a:rPr>
              <a:t>	</a:t>
            </a:r>
            <a:r>
              <a:rPr lang="el-GR" sz="1800" dirty="0"/>
              <a:t> λ</a:t>
            </a:r>
            <a:r>
              <a:rPr lang="en-US" sz="1800" dirty="0">
                <a:latin typeface="Google Sans"/>
              </a:rPr>
              <a:t>2 =  5.5670</a:t>
            </a:r>
          </a:p>
          <a:p>
            <a:pPr marL="0" indent="0">
              <a:buNone/>
            </a:pPr>
            <a:r>
              <a:rPr lang="en-US" sz="1800" dirty="0">
                <a:latin typeface="Google Sans"/>
              </a:rPr>
              <a:t>	</a:t>
            </a:r>
            <a:r>
              <a:rPr lang="el-GR" sz="1800" dirty="0"/>
              <a:t> λ</a:t>
            </a:r>
            <a:r>
              <a:rPr lang="en-US" sz="1800" dirty="0"/>
              <a:t>3 = -5.5670</a:t>
            </a:r>
          </a:p>
          <a:p>
            <a:pPr marL="0" indent="0">
              <a:buNone/>
            </a:pPr>
            <a:r>
              <a:rPr lang="en-US" sz="1800" dirty="0">
                <a:latin typeface="Google Sans"/>
              </a:rPr>
              <a:t>	</a:t>
            </a:r>
            <a:r>
              <a:rPr lang="el-GR" sz="1800" dirty="0"/>
              <a:t> λ</a:t>
            </a:r>
            <a:r>
              <a:rPr lang="en-US" sz="1800" dirty="0"/>
              <a:t>4 = -0.7783</a:t>
            </a:r>
            <a:endParaRPr lang="en-US" sz="1800" dirty="0">
              <a:latin typeface="Google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F9138A-86F9-5597-F17D-39A05544C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044" y="1916002"/>
            <a:ext cx="3630133" cy="37124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ABC42B-58F0-E8D4-70C4-765D35B48605}"/>
              </a:ext>
            </a:extLst>
          </p:cNvPr>
          <p:cNvSpPr txBox="1"/>
          <p:nvPr/>
        </p:nvSpPr>
        <p:spPr>
          <a:xfrm>
            <a:off x="7751135" y="1916002"/>
            <a:ext cx="4327451" cy="1724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</a:pPr>
            <a:r>
              <a:rPr lang="en-US" b="0" i="0" u="none" strike="noStrike" dirty="0">
                <a:solidFill>
                  <a:srgbClr val="008013"/>
                </a:solidFill>
                <a:effectLst/>
                <a:latin typeface="Menlo"/>
              </a:rPr>
              <a:t>% Method 1- poles of </a:t>
            </a:r>
            <a:r>
              <a:rPr lang="en-US" b="0" i="0" u="none" strike="noStrike" dirty="0" err="1">
                <a:solidFill>
                  <a:srgbClr val="008013"/>
                </a:solidFill>
                <a:effectLst/>
                <a:latin typeface="Menlo"/>
              </a:rPr>
              <a:t>tf</a:t>
            </a:r>
            <a:endParaRPr lang="en-US" b="0" i="0" u="none" strike="noStrike" dirty="0">
              <a:solidFill>
                <a:srgbClr val="008013"/>
              </a:solidFill>
              <a:effectLst/>
              <a:latin typeface="Menlo"/>
            </a:endParaRPr>
          </a:p>
          <a:p>
            <a:pPr>
              <a:lnSpc>
                <a:spcPts val="1350"/>
              </a:lnSpc>
            </a:pPr>
            <a:endParaRPr lang="en-US" b="0" i="0" dirty="0">
              <a:solidFill>
                <a:srgbClr val="212121"/>
              </a:solidFill>
              <a:effectLst/>
              <a:latin typeface="Menlo"/>
            </a:endParaRPr>
          </a:p>
          <a:p>
            <a:pPr>
              <a:lnSpc>
                <a:spcPts val="1350"/>
              </a:lnSpc>
            </a:pP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[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Menlo"/>
              </a:rPr>
              <a:t>n,d</a:t>
            </a: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]= ss2tf(A,B,C,D)</a:t>
            </a:r>
          </a:p>
          <a:p>
            <a:pPr>
              <a:lnSpc>
                <a:spcPts val="1350"/>
              </a:lnSpc>
            </a:pPr>
            <a:endParaRPr lang="en-US" b="0" i="0" dirty="0">
              <a:solidFill>
                <a:srgbClr val="212121"/>
              </a:solidFill>
              <a:effectLst/>
              <a:latin typeface="Menlo"/>
            </a:endParaRPr>
          </a:p>
          <a:p>
            <a:pPr>
              <a:lnSpc>
                <a:spcPts val="1350"/>
              </a:lnSpc>
            </a:pPr>
            <a:r>
              <a:rPr lang="en-US" b="0" i="0" dirty="0" err="1">
                <a:solidFill>
                  <a:srgbClr val="212121"/>
                </a:solidFill>
                <a:effectLst/>
                <a:latin typeface="Menlo"/>
              </a:rPr>
              <a:t>poles_of_tf</a:t>
            </a: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= roots(d);</a:t>
            </a:r>
          </a:p>
          <a:p>
            <a:pPr>
              <a:lnSpc>
                <a:spcPts val="1350"/>
              </a:lnSpc>
            </a:pPr>
            <a:endParaRPr lang="en-US" b="0" i="0" dirty="0">
              <a:solidFill>
                <a:srgbClr val="212121"/>
              </a:solidFill>
              <a:effectLst/>
              <a:latin typeface="Menlo"/>
            </a:endParaRPr>
          </a:p>
          <a:p>
            <a:pPr>
              <a:lnSpc>
                <a:spcPts val="1350"/>
              </a:lnSpc>
            </a:pPr>
            <a:r>
              <a:rPr lang="en-US" b="0" i="0" dirty="0" err="1">
                <a:solidFill>
                  <a:srgbClr val="212121"/>
                </a:solidFill>
                <a:effectLst/>
                <a:latin typeface="Menlo"/>
              </a:rPr>
              <a:t>disp</a:t>
            </a: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(</a:t>
            </a:r>
            <a:r>
              <a:rPr lang="en-US" b="0" i="0" u="none" strike="noStrike" dirty="0">
                <a:solidFill>
                  <a:srgbClr val="A709F5"/>
                </a:solidFill>
                <a:effectLst/>
                <a:latin typeface="Menlo"/>
              </a:rPr>
              <a:t>'The poles of the transfer function are’</a:t>
            </a: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)</a:t>
            </a:r>
          </a:p>
          <a:p>
            <a:pPr>
              <a:lnSpc>
                <a:spcPts val="1350"/>
              </a:lnSpc>
            </a:pPr>
            <a:endParaRPr lang="en-US" b="0" i="0" dirty="0">
              <a:solidFill>
                <a:srgbClr val="212121"/>
              </a:solidFill>
              <a:effectLst/>
              <a:latin typeface="Menlo"/>
            </a:endParaRPr>
          </a:p>
          <a:p>
            <a:pPr>
              <a:lnSpc>
                <a:spcPts val="1350"/>
              </a:lnSpc>
            </a:pPr>
            <a:r>
              <a:rPr lang="en-US" b="0" i="0" dirty="0" err="1">
                <a:solidFill>
                  <a:srgbClr val="212121"/>
                </a:solidFill>
                <a:effectLst/>
                <a:latin typeface="Menlo"/>
              </a:rPr>
              <a:t>poles_of_tf</a:t>
            </a:r>
            <a:endParaRPr lang="en-US" b="0" i="0" dirty="0">
              <a:solidFill>
                <a:srgbClr val="212121"/>
              </a:solidFill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261292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0868-3969-B91F-5597-E1359DAEC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Arial Black" panose="020B0A04020102020204" pitchFamily="34" charset="0"/>
              </a:rPr>
              <a:t>Stability Analysis of the System (3)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24F11-E865-AA0D-04EC-160FE2ABE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step response of the system is: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F95D2B22-5115-2EB4-F1C7-925847E8D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647" y="2300370"/>
            <a:ext cx="5337655" cy="401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79A14F-9487-7B3D-B6D3-3D56A4EBDAB7}"/>
              </a:ext>
            </a:extLst>
          </p:cNvPr>
          <p:cNvSpPr txBox="1"/>
          <p:nvPr/>
        </p:nvSpPr>
        <p:spPr>
          <a:xfrm>
            <a:off x="838200" y="2871597"/>
            <a:ext cx="4836154" cy="646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</a:pP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step(A,B,C,D)</a:t>
            </a:r>
          </a:p>
          <a:p>
            <a:pPr>
              <a:lnSpc>
                <a:spcPts val="1350"/>
              </a:lnSpc>
            </a:pP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title(</a:t>
            </a:r>
            <a:r>
              <a:rPr lang="en-US" b="0" i="0" u="none" strike="noStrike" dirty="0">
                <a:solidFill>
                  <a:srgbClr val="A709F5"/>
                </a:solidFill>
                <a:effectLst/>
                <a:latin typeface="Menlo"/>
              </a:rPr>
              <a:t>'Step response of the system'</a:t>
            </a: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)</a:t>
            </a:r>
          </a:p>
          <a:p>
            <a:pPr>
              <a:lnSpc>
                <a:spcPts val="1350"/>
              </a:lnSpc>
            </a:pPr>
            <a:r>
              <a:rPr lang="en-US" b="0" i="0" dirty="0" err="1">
                <a:solidFill>
                  <a:srgbClr val="212121"/>
                </a:solidFill>
                <a:effectLst/>
                <a:latin typeface="Menlo"/>
              </a:rPr>
              <a:t>ylabel</a:t>
            </a: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(</a:t>
            </a:r>
            <a:r>
              <a:rPr lang="en-US" b="0" i="0" u="none" strike="noStrike" dirty="0">
                <a:solidFill>
                  <a:srgbClr val="A709F5"/>
                </a:solidFill>
                <a:effectLst/>
                <a:latin typeface="Menlo"/>
              </a:rPr>
              <a:t>'Amplitude in response of step unit'</a:t>
            </a: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55470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7E695-8A0D-B494-EB12-D656F86A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Controllability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F1EA7D-6D1E-86B5-F058-9B71C9C3C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120" y="1874293"/>
            <a:ext cx="3303181" cy="21764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5077CA-21D0-4560-D206-FE699BC63D35}"/>
              </a:ext>
            </a:extLst>
          </p:cNvPr>
          <p:cNvSpPr txBox="1"/>
          <p:nvPr/>
        </p:nvSpPr>
        <p:spPr>
          <a:xfrm>
            <a:off x="1454004" y="1874293"/>
            <a:ext cx="4096192" cy="2980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</a:pPr>
            <a:r>
              <a:rPr lang="en-US" b="0" i="0" u="none" strike="noStrike" dirty="0">
                <a:solidFill>
                  <a:srgbClr val="008013"/>
                </a:solidFill>
                <a:effectLst/>
                <a:latin typeface="Menlo"/>
              </a:rPr>
              <a:t>% Completing Pre requisites </a:t>
            </a:r>
            <a:endParaRPr lang="en-US" dirty="0">
              <a:solidFill>
                <a:srgbClr val="008013"/>
              </a:solidFill>
              <a:latin typeface="Menlo"/>
            </a:endParaRPr>
          </a:p>
          <a:p>
            <a:pPr>
              <a:lnSpc>
                <a:spcPts val="1350"/>
              </a:lnSpc>
            </a:pPr>
            <a:endParaRPr lang="en-US" b="0" i="0" dirty="0">
              <a:solidFill>
                <a:srgbClr val="212121"/>
              </a:solidFill>
              <a:effectLst/>
              <a:latin typeface="Menlo"/>
            </a:endParaRPr>
          </a:p>
          <a:p>
            <a:pPr>
              <a:lnSpc>
                <a:spcPts val="1350"/>
              </a:lnSpc>
            </a:pP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P=[B A*B A*A*B A*A*A*B];</a:t>
            </a:r>
          </a:p>
          <a:p>
            <a:pPr>
              <a:lnSpc>
                <a:spcPts val="1350"/>
              </a:lnSpc>
            </a:pP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Q=[ C; </a:t>
            </a:r>
          </a:p>
          <a:p>
            <a:pPr>
              <a:lnSpc>
                <a:spcPts val="1350"/>
              </a:lnSpc>
            </a:pP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C*A; </a:t>
            </a:r>
          </a:p>
          <a:p>
            <a:pPr>
              <a:lnSpc>
                <a:spcPts val="1350"/>
              </a:lnSpc>
            </a:pP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C*A*A; </a:t>
            </a:r>
          </a:p>
          <a:p>
            <a:pPr>
              <a:lnSpc>
                <a:spcPts val="1350"/>
              </a:lnSpc>
            </a:pP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C*A*A*A</a:t>
            </a:r>
          </a:p>
          <a:p>
            <a:pPr>
              <a:lnSpc>
                <a:spcPts val="1350"/>
              </a:lnSpc>
            </a:pP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];</a:t>
            </a:r>
          </a:p>
          <a:p>
            <a:pPr>
              <a:lnSpc>
                <a:spcPts val="1350"/>
              </a:lnSpc>
            </a:pPr>
            <a:r>
              <a:rPr lang="en-US" b="0" i="0" dirty="0" err="1">
                <a:solidFill>
                  <a:srgbClr val="212121"/>
                </a:solidFill>
                <a:effectLst/>
                <a:latin typeface="Menlo"/>
              </a:rPr>
              <a:t>disp</a:t>
            </a: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(</a:t>
            </a:r>
            <a:r>
              <a:rPr lang="en-US" b="0" i="0" u="none" strike="noStrike" dirty="0">
                <a:solidFill>
                  <a:srgbClr val="A709F5"/>
                </a:solidFill>
                <a:effectLst/>
                <a:latin typeface="Menlo"/>
              </a:rPr>
              <a:t>'The rank of matrix P is'</a:t>
            </a: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)</a:t>
            </a:r>
          </a:p>
          <a:p>
            <a:pPr>
              <a:lnSpc>
                <a:spcPts val="1350"/>
              </a:lnSpc>
            </a:pP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rank(P)</a:t>
            </a:r>
          </a:p>
          <a:p>
            <a:pPr>
              <a:lnSpc>
                <a:spcPts val="1350"/>
              </a:lnSpc>
            </a:pPr>
            <a:r>
              <a:rPr lang="en-US" b="0" i="0" dirty="0" err="1">
                <a:solidFill>
                  <a:srgbClr val="212121"/>
                </a:solidFill>
                <a:effectLst/>
                <a:latin typeface="Menlo"/>
              </a:rPr>
              <a:t>disp</a:t>
            </a: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(</a:t>
            </a:r>
            <a:r>
              <a:rPr lang="en-US" b="0" i="0" u="none" strike="noStrike" dirty="0">
                <a:solidFill>
                  <a:srgbClr val="A709F5"/>
                </a:solidFill>
                <a:effectLst/>
                <a:latin typeface="Menlo"/>
              </a:rPr>
              <a:t>'The rank of matrix Q is'</a:t>
            </a: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)</a:t>
            </a:r>
          </a:p>
          <a:p>
            <a:pPr>
              <a:lnSpc>
                <a:spcPts val="1350"/>
              </a:lnSpc>
            </a:pP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rank(Q)</a:t>
            </a:r>
          </a:p>
          <a:p>
            <a:pPr>
              <a:lnSpc>
                <a:spcPts val="1350"/>
              </a:lnSpc>
            </a:pPr>
            <a:r>
              <a:rPr lang="en-US" b="0" i="0" dirty="0" err="1">
                <a:solidFill>
                  <a:srgbClr val="212121"/>
                </a:solidFill>
                <a:effectLst/>
                <a:latin typeface="Menlo"/>
              </a:rPr>
              <a:t>disp</a:t>
            </a: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(</a:t>
            </a:r>
            <a:r>
              <a:rPr lang="en-US" b="0" i="0" u="none" strike="noStrike" dirty="0">
                <a:solidFill>
                  <a:srgbClr val="A709F5"/>
                </a:solidFill>
                <a:effectLst/>
                <a:latin typeface="Menlo"/>
              </a:rPr>
              <a:t>'Order of system is'</a:t>
            </a: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)</a:t>
            </a:r>
          </a:p>
          <a:p>
            <a:pPr>
              <a:lnSpc>
                <a:spcPts val="1350"/>
              </a:lnSpc>
            </a:pP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size(A,1)</a:t>
            </a:r>
          </a:p>
          <a:p>
            <a:pPr>
              <a:lnSpc>
                <a:spcPts val="1350"/>
              </a:lnSpc>
            </a:pPr>
            <a:r>
              <a:rPr lang="en-US" b="0" i="0" u="none" strike="noStrike" dirty="0">
                <a:solidFill>
                  <a:srgbClr val="008013"/>
                </a:solidFill>
                <a:effectLst/>
                <a:latin typeface="Menlo"/>
              </a:rPr>
              <a:t>%both are 4 = order of matrix A </a:t>
            </a:r>
            <a:endParaRPr lang="en-US" b="0" i="0" dirty="0">
              <a:solidFill>
                <a:srgbClr val="212121"/>
              </a:solidFill>
              <a:effectLst/>
              <a:latin typeface="Menlo"/>
            </a:endParaRPr>
          </a:p>
          <a:p>
            <a:pPr>
              <a:lnSpc>
                <a:spcPts val="1350"/>
              </a:lnSpc>
            </a:pPr>
            <a:r>
              <a:rPr lang="en-US" b="0" i="0" u="none" strike="noStrike" dirty="0">
                <a:solidFill>
                  <a:srgbClr val="008013"/>
                </a:solidFill>
                <a:effectLst/>
                <a:latin typeface="Menlo"/>
              </a:rPr>
              <a:t>%System is controllable</a:t>
            </a:r>
            <a:endParaRPr lang="en-US" b="0" i="0" dirty="0">
              <a:solidFill>
                <a:srgbClr val="212121"/>
              </a:solidFill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416382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9A75-B508-CA5E-84EE-BF066518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Observability Analysis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63B588-F528-3D6E-0498-54D2DDC51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62B973-FF41-B4ED-70B6-449FBE078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132" y="1690688"/>
            <a:ext cx="7331735" cy="413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44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CBFD-4EA2-BF9F-8BB0-0420E9FB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Controller Design</a:t>
            </a:r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6A7CAFB5-62A3-E1D1-B8F5-0A24AA0C3F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83" y="1709737"/>
            <a:ext cx="3907498" cy="293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D1A0D5C-6679-4139-580E-55AFEA30E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807" y="1736318"/>
            <a:ext cx="3872130" cy="291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B0C35340-FE5E-5334-462A-3817FEF8F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794" y="1717269"/>
            <a:ext cx="3872130" cy="291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91BF3B-627B-B893-F579-4C1785715383}"/>
              </a:ext>
            </a:extLst>
          </p:cNvPr>
          <p:cNvSpPr txBox="1"/>
          <p:nvPr/>
        </p:nvSpPr>
        <p:spPr>
          <a:xfrm>
            <a:off x="838200" y="5273749"/>
            <a:ext cx="2787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Feedback Controller</a:t>
            </a:r>
          </a:p>
          <a:p>
            <a:pPr algn="ctr"/>
            <a:r>
              <a:rPr lang="en-US" dirty="0"/>
              <a:t>Response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D0FAE7-BACB-1CAC-C4DC-1D7AD4358A35}"/>
              </a:ext>
            </a:extLst>
          </p:cNvPr>
          <p:cNvSpPr txBox="1"/>
          <p:nvPr/>
        </p:nvSpPr>
        <p:spPr>
          <a:xfrm>
            <a:off x="4459378" y="5273748"/>
            <a:ext cx="30169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Observer Feedback Controller</a:t>
            </a:r>
          </a:p>
          <a:p>
            <a:pPr algn="ctr"/>
            <a:r>
              <a:rPr lang="en-US" dirty="0"/>
              <a:t>Response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6B03A1-C6B7-0B8A-9DFA-E767C47704AA}"/>
              </a:ext>
            </a:extLst>
          </p:cNvPr>
          <p:cNvSpPr txBox="1"/>
          <p:nvPr/>
        </p:nvSpPr>
        <p:spPr>
          <a:xfrm>
            <a:off x="8700292" y="5168552"/>
            <a:ext cx="14963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PID Controller</a:t>
            </a:r>
          </a:p>
          <a:p>
            <a:pPr algn="ctr"/>
            <a:r>
              <a:rPr lang="en-US" dirty="0"/>
              <a:t>Response </a:t>
            </a:r>
          </a:p>
        </p:txBody>
      </p:sp>
    </p:spTree>
    <p:extLst>
      <p:ext uri="{BB962C8B-B14F-4D97-AF65-F5344CB8AC3E}">
        <p14:creationId xmlns:p14="http://schemas.microsoft.com/office/powerpoint/2010/main" val="1487251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468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Google Sans</vt:lpstr>
      <vt:lpstr>Menlo</vt:lpstr>
      <vt:lpstr>Office Theme</vt:lpstr>
      <vt:lpstr>Control Systems Project</vt:lpstr>
      <vt:lpstr>Introduction to Project</vt:lpstr>
      <vt:lpstr>Project Required Tasks</vt:lpstr>
      <vt:lpstr>Space State Representation of System</vt:lpstr>
      <vt:lpstr>Stability Analysis of the System (1)</vt:lpstr>
      <vt:lpstr>Stability Analysis of the System (3)</vt:lpstr>
      <vt:lpstr>Controllability Analysis</vt:lpstr>
      <vt:lpstr>Observability Analysis</vt:lpstr>
      <vt:lpstr>Controller Design</vt:lpstr>
      <vt:lpstr>Results (1)</vt:lpstr>
      <vt:lpstr>Results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Khizar Hayat Khan</dc:creator>
  <cp:lastModifiedBy>Fahd Ali</cp:lastModifiedBy>
  <cp:revision>6</cp:revision>
  <dcterms:created xsi:type="dcterms:W3CDTF">2025-01-05T18:44:11Z</dcterms:created>
  <dcterms:modified xsi:type="dcterms:W3CDTF">2025-01-07T16:24:18Z</dcterms:modified>
</cp:coreProperties>
</file>