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83" r:id="rId2"/>
    <p:sldId id="284" r:id="rId3"/>
    <p:sldId id="285" r:id="rId4"/>
    <p:sldId id="287" r:id="rId5"/>
    <p:sldId id="286" r:id="rId6"/>
    <p:sldId id="311" r:id="rId7"/>
    <p:sldId id="326" r:id="rId8"/>
    <p:sldId id="292" r:id="rId9"/>
    <p:sldId id="308" r:id="rId10"/>
    <p:sldId id="291" r:id="rId11"/>
    <p:sldId id="290" r:id="rId12"/>
    <p:sldId id="296" r:id="rId13"/>
    <p:sldId id="295" r:id="rId14"/>
    <p:sldId id="297" r:id="rId15"/>
    <p:sldId id="328" r:id="rId16"/>
    <p:sldId id="329" r:id="rId17"/>
    <p:sldId id="330" r:id="rId18"/>
    <p:sldId id="331" r:id="rId19"/>
    <p:sldId id="305" r:id="rId20"/>
    <p:sldId id="30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5" r:id="rId30"/>
    <p:sldId id="346" r:id="rId31"/>
    <p:sldId id="315" r:id="rId32"/>
    <p:sldId id="307" r:id="rId33"/>
    <p:sldId id="316" r:id="rId34"/>
    <p:sldId id="317" r:id="rId35"/>
    <p:sldId id="318" r:id="rId36"/>
    <p:sldId id="319" r:id="rId37"/>
    <p:sldId id="320" r:id="rId38"/>
    <p:sldId id="322" r:id="rId39"/>
    <p:sldId id="347" r:id="rId40"/>
    <p:sldId id="348" r:id="rId41"/>
    <p:sldId id="349" r:id="rId42"/>
    <p:sldId id="350" r:id="rId43"/>
    <p:sldId id="351" r:id="rId44"/>
    <p:sldId id="353" r:id="rId45"/>
    <p:sldId id="354" r:id="rId46"/>
    <p:sldId id="323" r:id="rId47"/>
    <p:sldId id="355" r:id="rId48"/>
    <p:sldId id="324" r:id="rId49"/>
    <p:sldId id="325" r:id="rId50"/>
    <p:sldId id="356" r:id="rId5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1F6"/>
    <a:srgbClr val="6593BC"/>
    <a:srgbClr val="618EB5"/>
    <a:srgbClr val="6B99C3"/>
    <a:srgbClr val="6F9EC7"/>
    <a:srgbClr val="F3F9FA"/>
    <a:srgbClr val="BBE0E3"/>
    <a:srgbClr val="C8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7167" autoAdjust="0"/>
  </p:normalViewPr>
  <p:slideViewPr>
    <p:cSldViewPr>
      <p:cViewPr varScale="1">
        <p:scale>
          <a:sx n="86" d="100"/>
          <a:sy n="86" d="100"/>
        </p:scale>
        <p:origin x="12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970F8-4096-4528-8E96-04A170BC08C2}" type="doc">
      <dgm:prSet loTypeId="urn:microsoft.com/office/officeart/2009/3/layout/SubStep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4AABA8-0781-4018-9956-399188337434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091C0551-B232-4170-9068-33BB9545E953}" type="parTrans" cxnId="{1EA34A0A-A03F-410F-9109-5106717055C5}">
      <dgm:prSet/>
      <dgm:spPr/>
      <dgm:t>
        <a:bodyPr/>
        <a:lstStyle/>
        <a:p>
          <a:endParaRPr lang="en-US"/>
        </a:p>
      </dgm:t>
    </dgm:pt>
    <dgm:pt modelId="{2974BB0C-C3C1-4561-A039-8F55F490765E}" type="sibTrans" cxnId="{1EA34A0A-A03F-410F-9109-5106717055C5}">
      <dgm:prSet/>
      <dgm:spPr/>
      <dgm:t>
        <a:bodyPr/>
        <a:lstStyle/>
        <a:p>
          <a:endParaRPr lang="en-US"/>
        </a:p>
      </dgm:t>
    </dgm:pt>
    <dgm:pt modelId="{BB8FD50F-BF72-4063-AFDA-7E509438B9C2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4EC34A3-7F17-4D6B-AB52-0EC81D895CEA}" type="parTrans" cxnId="{A141CE59-F161-400A-BDDD-87A811509090}">
      <dgm:prSet/>
      <dgm:spPr/>
      <dgm:t>
        <a:bodyPr/>
        <a:lstStyle/>
        <a:p>
          <a:endParaRPr lang="en-US"/>
        </a:p>
      </dgm:t>
    </dgm:pt>
    <dgm:pt modelId="{EF199CCD-474A-43C2-A98C-50E963604C87}" type="sibTrans" cxnId="{A141CE59-F161-400A-BDDD-87A811509090}">
      <dgm:prSet/>
      <dgm:spPr/>
      <dgm:t>
        <a:bodyPr/>
        <a:lstStyle/>
        <a:p>
          <a:endParaRPr lang="en-US"/>
        </a:p>
      </dgm:t>
    </dgm:pt>
    <dgm:pt modelId="{3BB81BDD-14A7-4F2D-AC98-165F966D4660}">
      <dgm:prSet phldrT="[Text]"/>
      <dgm:spPr/>
      <dgm:t>
        <a:bodyPr/>
        <a:lstStyle/>
        <a:p>
          <a:r>
            <a:rPr lang="en-US"/>
            <a:t>Future Plan</a:t>
          </a:r>
          <a:endParaRPr lang="en-US" dirty="0"/>
        </a:p>
      </dgm:t>
    </dgm:pt>
    <dgm:pt modelId="{45050126-0CD6-4E15-9D90-6DBFC83B9ACE}" type="parTrans" cxnId="{7D59A959-0161-45CC-B4EF-0A3E621551BD}">
      <dgm:prSet/>
      <dgm:spPr/>
      <dgm:t>
        <a:bodyPr/>
        <a:lstStyle/>
        <a:p>
          <a:endParaRPr lang="en-US"/>
        </a:p>
      </dgm:t>
    </dgm:pt>
    <dgm:pt modelId="{B6B7D69C-52D8-4142-A91B-56488A4E1035}" type="sibTrans" cxnId="{7D59A959-0161-45CC-B4EF-0A3E621551BD}">
      <dgm:prSet/>
      <dgm:spPr/>
      <dgm:t>
        <a:bodyPr/>
        <a:lstStyle/>
        <a:p>
          <a:endParaRPr lang="en-US"/>
        </a:p>
      </dgm:t>
    </dgm:pt>
    <dgm:pt modelId="{BC55C511-EA72-4ACA-B27D-3278D783DBC6}">
      <dgm:prSet phldrT="[Text]"/>
      <dgm:spPr/>
      <dgm:t>
        <a:bodyPr/>
        <a:lstStyle/>
        <a:p>
          <a:r>
            <a:rPr lang="en-US" dirty="0"/>
            <a:t>Result &amp; Discussion</a:t>
          </a:r>
        </a:p>
      </dgm:t>
    </dgm:pt>
    <dgm:pt modelId="{D627BD63-4EED-4762-BA85-1DF2E2C19A85}" type="sibTrans" cxnId="{FC454645-C44B-41C5-B1B2-368C137B8756}">
      <dgm:prSet/>
      <dgm:spPr/>
      <dgm:t>
        <a:bodyPr/>
        <a:lstStyle/>
        <a:p>
          <a:endParaRPr lang="en-US"/>
        </a:p>
      </dgm:t>
    </dgm:pt>
    <dgm:pt modelId="{089B0120-C365-4E10-A318-AB40DD1D8423}" type="parTrans" cxnId="{FC454645-C44B-41C5-B1B2-368C137B8756}">
      <dgm:prSet/>
      <dgm:spPr/>
      <dgm:t>
        <a:bodyPr/>
        <a:lstStyle/>
        <a:p>
          <a:endParaRPr lang="en-US"/>
        </a:p>
      </dgm:t>
    </dgm:pt>
    <dgm:pt modelId="{4A295B7C-4101-466A-A4BF-0337F6E83000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FE29679E-5FF8-47EE-ACE3-60DB761CCDA7}" type="sibTrans" cxnId="{E7516AB1-ED60-4ECA-892F-D275728700E2}">
      <dgm:prSet/>
      <dgm:spPr/>
      <dgm:t>
        <a:bodyPr/>
        <a:lstStyle/>
        <a:p>
          <a:endParaRPr lang="en-US"/>
        </a:p>
      </dgm:t>
    </dgm:pt>
    <dgm:pt modelId="{E4BDF166-3A84-4461-BFF1-A58C2F20C48F}" type="parTrans" cxnId="{E7516AB1-ED60-4ECA-892F-D275728700E2}">
      <dgm:prSet/>
      <dgm:spPr/>
      <dgm:t>
        <a:bodyPr/>
        <a:lstStyle/>
        <a:p>
          <a:endParaRPr lang="en-US"/>
        </a:p>
      </dgm:t>
    </dgm:pt>
    <dgm:pt modelId="{5FCCCB3D-6D03-4761-9402-3DD1610FA0E1}">
      <dgm:prSet phldrT="[Text]"/>
      <dgm:spPr/>
      <dgm:t>
        <a:bodyPr/>
        <a:lstStyle/>
        <a:p>
          <a:r>
            <a:rPr lang="en-US" dirty="0"/>
            <a:t>Literature Review</a:t>
          </a:r>
        </a:p>
      </dgm:t>
    </dgm:pt>
    <dgm:pt modelId="{0C8DE685-765A-4CC6-8DE7-B1660FC45ABD}" type="sibTrans" cxnId="{CC9EB273-AB75-4606-B9F6-85913F655EE0}">
      <dgm:prSet/>
      <dgm:spPr/>
      <dgm:t>
        <a:bodyPr/>
        <a:lstStyle/>
        <a:p>
          <a:endParaRPr lang="en-US"/>
        </a:p>
      </dgm:t>
    </dgm:pt>
    <dgm:pt modelId="{704489A9-39BB-41FB-925E-DDB6B5DEC374}" type="parTrans" cxnId="{CC9EB273-AB75-4606-B9F6-85913F655EE0}">
      <dgm:prSet/>
      <dgm:spPr/>
      <dgm:t>
        <a:bodyPr/>
        <a:lstStyle/>
        <a:p>
          <a:endParaRPr lang="en-US"/>
        </a:p>
      </dgm:t>
    </dgm:pt>
    <dgm:pt modelId="{3B96C57B-364B-42F0-8614-A2115C312A37}" type="pres">
      <dgm:prSet presAssocID="{E4B970F8-4096-4528-8E96-04A170BC08C2}" presName="Name0" presStyleCnt="0">
        <dgm:presLayoutVars>
          <dgm:chMax val="7"/>
          <dgm:dir/>
          <dgm:animOne val="branch"/>
        </dgm:presLayoutVars>
      </dgm:prSet>
      <dgm:spPr/>
    </dgm:pt>
    <dgm:pt modelId="{E06A12CE-B290-4D02-9E17-C0B7025FB58A}" type="pres">
      <dgm:prSet presAssocID="{1F4AABA8-0781-4018-9956-399188337434}" presName="parTx1" presStyleLbl="node1" presStyleIdx="0" presStyleCnt="6"/>
      <dgm:spPr/>
    </dgm:pt>
    <dgm:pt modelId="{5E2E3CC4-48EA-49D1-B31D-000D2C4184D7}" type="pres">
      <dgm:prSet presAssocID="{5FCCCB3D-6D03-4761-9402-3DD1610FA0E1}" presName="parTx2" presStyleLbl="node1" presStyleIdx="1" presStyleCnt="6"/>
      <dgm:spPr/>
    </dgm:pt>
    <dgm:pt modelId="{22C2DF98-52C0-417D-8449-5075E2165299}" type="pres">
      <dgm:prSet presAssocID="{4A295B7C-4101-466A-A4BF-0337F6E83000}" presName="parTx3" presStyleLbl="node1" presStyleIdx="2" presStyleCnt="6"/>
      <dgm:spPr/>
    </dgm:pt>
    <dgm:pt modelId="{D2FF4FA1-366D-4EAB-A34F-312395E72367}" type="pres">
      <dgm:prSet presAssocID="{BC55C511-EA72-4ACA-B27D-3278D783DBC6}" presName="parTx4" presStyleLbl="node1" presStyleIdx="3" presStyleCnt="6"/>
      <dgm:spPr/>
    </dgm:pt>
    <dgm:pt modelId="{DC41B3DA-CB05-4311-9777-A2CF52F16892}" type="pres">
      <dgm:prSet presAssocID="{3BB81BDD-14A7-4F2D-AC98-165F966D4660}" presName="parTx5" presStyleLbl="node1" presStyleIdx="4" presStyleCnt="6"/>
      <dgm:spPr/>
    </dgm:pt>
    <dgm:pt modelId="{2D59437E-3EC8-4237-A43B-39FD44D123D0}" type="pres">
      <dgm:prSet presAssocID="{BB8FD50F-BF72-4063-AFDA-7E509438B9C2}" presName="parTx6" presStyleLbl="node1" presStyleIdx="5" presStyleCnt="6"/>
      <dgm:spPr/>
    </dgm:pt>
  </dgm:ptLst>
  <dgm:cxnLst>
    <dgm:cxn modelId="{C726DB04-98D4-42C3-A9C6-04B35C940D41}" type="presOf" srcId="{BB8FD50F-BF72-4063-AFDA-7E509438B9C2}" destId="{2D59437E-3EC8-4237-A43B-39FD44D123D0}" srcOrd="0" destOrd="0" presId="urn:microsoft.com/office/officeart/2009/3/layout/SubStepProcess"/>
    <dgm:cxn modelId="{1EA34A0A-A03F-410F-9109-5106717055C5}" srcId="{E4B970F8-4096-4528-8E96-04A170BC08C2}" destId="{1F4AABA8-0781-4018-9956-399188337434}" srcOrd="0" destOrd="0" parTransId="{091C0551-B232-4170-9068-33BB9545E953}" sibTransId="{2974BB0C-C3C1-4561-A039-8F55F490765E}"/>
    <dgm:cxn modelId="{ED56BB0D-3DD5-4DFF-860B-FFE9FC5415FA}" type="presOf" srcId="{5FCCCB3D-6D03-4761-9402-3DD1610FA0E1}" destId="{5E2E3CC4-48EA-49D1-B31D-000D2C4184D7}" srcOrd="0" destOrd="0" presId="urn:microsoft.com/office/officeart/2009/3/layout/SubStepProcess"/>
    <dgm:cxn modelId="{CB0A8310-B1C4-4B9B-90B0-4DFC34E45846}" type="presOf" srcId="{1F4AABA8-0781-4018-9956-399188337434}" destId="{E06A12CE-B290-4D02-9E17-C0B7025FB58A}" srcOrd="0" destOrd="0" presId="urn:microsoft.com/office/officeart/2009/3/layout/SubStepProcess"/>
    <dgm:cxn modelId="{1F1AB019-B626-4493-A6E0-9BDC9D55D4A4}" type="presOf" srcId="{BC55C511-EA72-4ACA-B27D-3278D783DBC6}" destId="{D2FF4FA1-366D-4EAB-A34F-312395E72367}" srcOrd="0" destOrd="0" presId="urn:microsoft.com/office/officeart/2009/3/layout/SubStepProcess"/>
    <dgm:cxn modelId="{AE99B025-9B66-470D-86F1-EC847A505CE5}" type="presOf" srcId="{E4B970F8-4096-4528-8E96-04A170BC08C2}" destId="{3B96C57B-364B-42F0-8614-A2115C312A37}" srcOrd="0" destOrd="0" presId="urn:microsoft.com/office/officeart/2009/3/layout/SubStepProcess"/>
    <dgm:cxn modelId="{FC454645-C44B-41C5-B1B2-368C137B8756}" srcId="{E4B970F8-4096-4528-8E96-04A170BC08C2}" destId="{BC55C511-EA72-4ACA-B27D-3278D783DBC6}" srcOrd="3" destOrd="0" parTransId="{089B0120-C365-4E10-A318-AB40DD1D8423}" sibTransId="{D627BD63-4EED-4762-BA85-1DF2E2C19A85}"/>
    <dgm:cxn modelId="{CC9EB273-AB75-4606-B9F6-85913F655EE0}" srcId="{E4B970F8-4096-4528-8E96-04A170BC08C2}" destId="{5FCCCB3D-6D03-4761-9402-3DD1610FA0E1}" srcOrd="1" destOrd="0" parTransId="{704489A9-39BB-41FB-925E-DDB6B5DEC374}" sibTransId="{0C8DE685-765A-4CC6-8DE7-B1660FC45ABD}"/>
    <dgm:cxn modelId="{7D59A959-0161-45CC-B4EF-0A3E621551BD}" srcId="{E4B970F8-4096-4528-8E96-04A170BC08C2}" destId="{3BB81BDD-14A7-4F2D-AC98-165F966D4660}" srcOrd="4" destOrd="0" parTransId="{45050126-0CD6-4E15-9D90-6DBFC83B9ACE}" sibTransId="{B6B7D69C-52D8-4142-A91B-56488A4E1035}"/>
    <dgm:cxn modelId="{A141CE59-F161-400A-BDDD-87A811509090}" srcId="{E4B970F8-4096-4528-8E96-04A170BC08C2}" destId="{BB8FD50F-BF72-4063-AFDA-7E509438B9C2}" srcOrd="5" destOrd="0" parTransId="{64EC34A3-7F17-4D6B-AB52-0EC81D895CEA}" sibTransId="{EF199CCD-474A-43C2-A98C-50E963604C87}"/>
    <dgm:cxn modelId="{B0BA097A-BA81-43C2-9C5F-00973BDD3239}" type="presOf" srcId="{4A295B7C-4101-466A-A4BF-0337F6E83000}" destId="{22C2DF98-52C0-417D-8449-5075E2165299}" srcOrd="0" destOrd="0" presId="urn:microsoft.com/office/officeart/2009/3/layout/SubStepProcess"/>
    <dgm:cxn modelId="{E7516AB1-ED60-4ECA-892F-D275728700E2}" srcId="{E4B970F8-4096-4528-8E96-04A170BC08C2}" destId="{4A295B7C-4101-466A-A4BF-0337F6E83000}" srcOrd="2" destOrd="0" parTransId="{E4BDF166-3A84-4461-BFF1-A58C2F20C48F}" sibTransId="{FE29679E-5FF8-47EE-ACE3-60DB761CCDA7}"/>
    <dgm:cxn modelId="{7E0E94FB-9991-4333-86C9-F9C93FABFE69}" type="presOf" srcId="{3BB81BDD-14A7-4F2D-AC98-165F966D4660}" destId="{DC41B3DA-CB05-4311-9777-A2CF52F16892}" srcOrd="0" destOrd="0" presId="urn:microsoft.com/office/officeart/2009/3/layout/SubStepProcess"/>
    <dgm:cxn modelId="{0F9DA8F4-AC25-4745-8073-B4318F8D2A68}" type="presParOf" srcId="{3B96C57B-364B-42F0-8614-A2115C312A37}" destId="{E06A12CE-B290-4D02-9E17-C0B7025FB58A}" srcOrd="0" destOrd="0" presId="urn:microsoft.com/office/officeart/2009/3/layout/SubStepProcess"/>
    <dgm:cxn modelId="{B98F80D8-EE18-4070-BDF1-A0F71E84F8B6}" type="presParOf" srcId="{3B96C57B-364B-42F0-8614-A2115C312A37}" destId="{5E2E3CC4-48EA-49D1-B31D-000D2C4184D7}" srcOrd="1" destOrd="0" presId="urn:microsoft.com/office/officeart/2009/3/layout/SubStepProcess"/>
    <dgm:cxn modelId="{13372AE1-AA94-4830-80D2-BD2A85C64BA2}" type="presParOf" srcId="{3B96C57B-364B-42F0-8614-A2115C312A37}" destId="{22C2DF98-52C0-417D-8449-5075E2165299}" srcOrd="2" destOrd="0" presId="urn:microsoft.com/office/officeart/2009/3/layout/SubStepProcess"/>
    <dgm:cxn modelId="{2F55D2DB-CC96-4A03-AE2F-F70BEB8C8140}" type="presParOf" srcId="{3B96C57B-364B-42F0-8614-A2115C312A37}" destId="{D2FF4FA1-366D-4EAB-A34F-312395E72367}" srcOrd="3" destOrd="0" presId="urn:microsoft.com/office/officeart/2009/3/layout/SubStepProcess"/>
    <dgm:cxn modelId="{93243C24-0BBE-4F7F-ABF4-38517C0F4A77}" type="presParOf" srcId="{3B96C57B-364B-42F0-8614-A2115C312A37}" destId="{DC41B3DA-CB05-4311-9777-A2CF52F16892}" srcOrd="4" destOrd="0" presId="urn:microsoft.com/office/officeart/2009/3/layout/SubStepProcess"/>
    <dgm:cxn modelId="{FE5DF2F4-4B1A-4763-90D6-0E41F5B6D7E4}" type="presParOf" srcId="{3B96C57B-364B-42F0-8614-A2115C312A37}" destId="{2D59437E-3EC8-4237-A43B-39FD44D123D0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F9C7E-0C46-4FFC-BD48-88E9171DCE4A}" type="doc">
      <dgm:prSet loTypeId="urn:microsoft.com/office/officeart/2005/8/layout/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27DF99-132E-4232-B34D-F8A173D8AA3F}">
      <dgm:prSet phldrT="[Text]" custT="1"/>
      <dgm:spPr/>
      <dgm:t>
        <a:bodyPr/>
        <a:lstStyle/>
        <a:p>
          <a:r>
            <a:rPr lang="en-US" sz="1800" dirty="0"/>
            <a:t>Input MRI Image</a:t>
          </a:r>
        </a:p>
      </dgm:t>
    </dgm:pt>
    <dgm:pt modelId="{B960F461-5999-4028-A6A2-3B148982C49D}" type="parTrans" cxnId="{6F74596D-31E6-4CF0-A1C8-D0CEF6483A91}">
      <dgm:prSet/>
      <dgm:spPr/>
      <dgm:t>
        <a:bodyPr/>
        <a:lstStyle/>
        <a:p>
          <a:endParaRPr lang="en-US"/>
        </a:p>
      </dgm:t>
    </dgm:pt>
    <dgm:pt modelId="{38B93A58-E4AC-4554-AA0D-D66D5AC14E71}" type="sibTrans" cxnId="{6F74596D-31E6-4CF0-A1C8-D0CEF6483A91}">
      <dgm:prSet/>
      <dgm:spPr/>
      <dgm:t>
        <a:bodyPr/>
        <a:lstStyle/>
        <a:p>
          <a:endParaRPr lang="en-US"/>
        </a:p>
      </dgm:t>
    </dgm:pt>
    <dgm:pt modelId="{550A57D1-DAFF-40B9-BC65-02940DC860F3}">
      <dgm:prSet phldrT="[Text]" custT="1"/>
      <dgm:spPr/>
      <dgm:t>
        <a:bodyPr/>
        <a:lstStyle/>
        <a:p>
          <a:r>
            <a:rPr lang="en-US" sz="1800" dirty="0"/>
            <a:t>Standardization</a:t>
          </a:r>
        </a:p>
      </dgm:t>
    </dgm:pt>
    <dgm:pt modelId="{AB5308BC-4943-426E-AA95-97C8320A41EC}" type="parTrans" cxnId="{7D198E5E-FCBE-43E8-88B5-0AECFBD514AA}">
      <dgm:prSet/>
      <dgm:spPr/>
      <dgm:t>
        <a:bodyPr/>
        <a:lstStyle/>
        <a:p>
          <a:endParaRPr lang="en-US"/>
        </a:p>
      </dgm:t>
    </dgm:pt>
    <dgm:pt modelId="{057F9463-96D7-48A4-BAFC-68D858DF94CE}" type="sibTrans" cxnId="{7D198E5E-FCBE-43E8-88B5-0AECFBD514AA}">
      <dgm:prSet/>
      <dgm:spPr/>
      <dgm:t>
        <a:bodyPr/>
        <a:lstStyle/>
        <a:p>
          <a:endParaRPr lang="en-US"/>
        </a:p>
      </dgm:t>
    </dgm:pt>
    <dgm:pt modelId="{F9E5333E-08FA-4874-821C-B2AEAE9719C9}">
      <dgm:prSet phldrT="[Text]" custT="1"/>
      <dgm:spPr/>
      <dgm:t>
        <a:bodyPr/>
        <a:lstStyle/>
        <a:p>
          <a:r>
            <a:rPr lang="en-US" sz="1800" dirty="0"/>
            <a:t>Data Augmentation</a:t>
          </a:r>
        </a:p>
      </dgm:t>
    </dgm:pt>
    <dgm:pt modelId="{8A63805F-B61F-4FD3-B33F-C759C7B6F929}" type="parTrans" cxnId="{1BF3B17B-9205-4AC5-9BBF-724BDA194BE7}">
      <dgm:prSet/>
      <dgm:spPr/>
      <dgm:t>
        <a:bodyPr/>
        <a:lstStyle/>
        <a:p>
          <a:endParaRPr lang="en-US"/>
        </a:p>
      </dgm:t>
    </dgm:pt>
    <dgm:pt modelId="{D340BF9E-7AA7-4BEE-829A-1FE03DFD8B07}" type="sibTrans" cxnId="{1BF3B17B-9205-4AC5-9BBF-724BDA194BE7}">
      <dgm:prSet/>
      <dgm:spPr/>
      <dgm:t>
        <a:bodyPr/>
        <a:lstStyle/>
        <a:p>
          <a:endParaRPr lang="en-US"/>
        </a:p>
      </dgm:t>
    </dgm:pt>
    <dgm:pt modelId="{97F6EB2C-3734-4773-B5C7-C70FA35BCC04}">
      <dgm:prSet phldrT="[Text]" custT="1"/>
      <dgm:spPr/>
      <dgm:t>
        <a:bodyPr/>
        <a:lstStyle/>
        <a:p>
          <a:r>
            <a:rPr lang="en-US" sz="1800" dirty="0"/>
            <a:t>CNN Based Architecture</a:t>
          </a:r>
        </a:p>
      </dgm:t>
    </dgm:pt>
    <dgm:pt modelId="{BF336735-2A85-4C89-A18E-67BC423D87E8}" type="parTrans" cxnId="{63408608-0231-4758-A06E-3D959E67B433}">
      <dgm:prSet/>
      <dgm:spPr/>
      <dgm:t>
        <a:bodyPr/>
        <a:lstStyle/>
        <a:p>
          <a:endParaRPr lang="en-US"/>
        </a:p>
      </dgm:t>
    </dgm:pt>
    <dgm:pt modelId="{B8C38160-234B-4254-8D89-0206EF52F128}" type="sibTrans" cxnId="{63408608-0231-4758-A06E-3D959E67B433}">
      <dgm:prSet/>
      <dgm:spPr/>
      <dgm:t>
        <a:bodyPr/>
        <a:lstStyle/>
        <a:p>
          <a:endParaRPr lang="en-US"/>
        </a:p>
      </dgm:t>
    </dgm:pt>
    <dgm:pt modelId="{A5913B7E-ABB2-473B-8DD2-67E35BFC096B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</a:t>
          </a:r>
        </a:p>
      </dgm:t>
    </dgm:pt>
    <dgm:pt modelId="{76F94818-919D-452D-8020-1149E6D64286}" type="parTrans" cxnId="{1C8A6E8F-152B-4690-8774-F6E23D6E4631}">
      <dgm:prSet/>
      <dgm:spPr/>
      <dgm:t>
        <a:bodyPr/>
        <a:lstStyle/>
        <a:p>
          <a:endParaRPr lang="en-US"/>
        </a:p>
      </dgm:t>
    </dgm:pt>
    <dgm:pt modelId="{26387721-0941-40A4-9C8D-C93BADCB324D}" type="sibTrans" cxnId="{1C8A6E8F-152B-4690-8774-F6E23D6E4631}">
      <dgm:prSet/>
      <dgm:spPr/>
      <dgm:t>
        <a:bodyPr/>
        <a:lstStyle/>
        <a:p>
          <a:endParaRPr lang="en-US"/>
        </a:p>
      </dgm:t>
    </dgm:pt>
    <dgm:pt modelId="{6E0861B0-22C8-45BF-AECF-617D3CA84454}" type="pres">
      <dgm:prSet presAssocID="{F7DF9C7E-0C46-4FFC-BD48-88E9171DCE4A}" presName="diagram" presStyleCnt="0">
        <dgm:presLayoutVars>
          <dgm:dir/>
          <dgm:resizeHandles val="exact"/>
        </dgm:presLayoutVars>
      </dgm:prSet>
      <dgm:spPr/>
    </dgm:pt>
    <dgm:pt modelId="{4E6DC8E0-00D4-4FA2-A098-847CD3660F27}" type="pres">
      <dgm:prSet presAssocID="{F427DF99-132E-4232-B34D-F8A173D8AA3F}" presName="node" presStyleLbl="node1" presStyleIdx="0" presStyleCnt="5" custScaleX="84920">
        <dgm:presLayoutVars>
          <dgm:bulletEnabled val="1"/>
        </dgm:presLayoutVars>
      </dgm:prSet>
      <dgm:spPr/>
    </dgm:pt>
    <dgm:pt modelId="{50756196-2324-45EA-97C1-0E3D6F78C291}" type="pres">
      <dgm:prSet presAssocID="{38B93A58-E4AC-4554-AA0D-D66D5AC14E71}" presName="sibTrans" presStyleLbl="sibTrans2D1" presStyleIdx="0" presStyleCnt="4"/>
      <dgm:spPr/>
    </dgm:pt>
    <dgm:pt modelId="{014E6049-5D73-455C-82AE-17C7C9ECCDBE}" type="pres">
      <dgm:prSet presAssocID="{38B93A58-E4AC-4554-AA0D-D66D5AC14E71}" presName="connectorText" presStyleLbl="sibTrans2D1" presStyleIdx="0" presStyleCnt="4"/>
      <dgm:spPr/>
    </dgm:pt>
    <dgm:pt modelId="{49F3F066-6F50-40C0-B3FF-0AF8E457404B}" type="pres">
      <dgm:prSet presAssocID="{550A57D1-DAFF-40B9-BC65-02940DC860F3}" presName="node" presStyleLbl="node1" presStyleIdx="1" presStyleCnt="5" custScaleX="90679">
        <dgm:presLayoutVars>
          <dgm:bulletEnabled val="1"/>
        </dgm:presLayoutVars>
      </dgm:prSet>
      <dgm:spPr/>
    </dgm:pt>
    <dgm:pt modelId="{31EDBF41-1F7F-47B2-88A3-6A9D8620488E}" type="pres">
      <dgm:prSet presAssocID="{057F9463-96D7-48A4-BAFC-68D858DF94CE}" presName="sibTrans" presStyleLbl="sibTrans2D1" presStyleIdx="1" presStyleCnt="4"/>
      <dgm:spPr/>
    </dgm:pt>
    <dgm:pt modelId="{F70D6D73-4D47-4077-8A4C-29CB7A131644}" type="pres">
      <dgm:prSet presAssocID="{057F9463-96D7-48A4-BAFC-68D858DF94CE}" presName="connectorText" presStyleLbl="sibTrans2D1" presStyleIdx="1" presStyleCnt="4"/>
      <dgm:spPr/>
    </dgm:pt>
    <dgm:pt modelId="{FACCA642-76FF-4502-962D-03A2EDD782F5}" type="pres">
      <dgm:prSet presAssocID="{F9E5333E-08FA-4874-821C-B2AEAE9719C9}" presName="node" presStyleLbl="node1" presStyleIdx="2" presStyleCnt="5" custScaleX="86228">
        <dgm:presLayoutVars>
          <dgm:bulletEnabled val="1"/>
        </dgm:presLayoutVars>
      </dgm:prSet>
      <dgm:spPr/>
    </dgm:pt>
    <dgm:pt modelId="{7EB4FAB4-5267-42A2-A5F1-6E6203FFC0AA}" type="pres">
      <dgm:prSet presAssocID="{D340BF9E-7AA7-4BEE-829A-1FE03DFD8B07}" presName="sibTrans" presStyleLbl="sibTrans2D1" presStyleIdx="2" presStyleCnt="4"/>
      <dgm:spPr/>
    </dgm:pt>
    <dgm:pt modelId="{5E995F15-4F27-4266-A3C9-47C12A23A51E}" type="pres">
      <dgm:prSet presAssocID="{D340BF9E-7AA7-4BEE-829A-1FE03DFD8B07}" presName="connectorText" presStyleLbl="sibTrans2D1" presStyleIdx="2" presStyleCnt="4"/>
      <dgm:spPr/>
    </dgm:pt>
    <dgm:pt modelId="{6127646F-6BEB-4CC9-A348-00D4D07CBC75}" type="pres">
      <dgm:prSet presAssocID="{97F6EB2C-3734-4773-B5C7-C70FA35BCC04}" presName="node" presStyleLbl="node1" presStyleIdx="3" presStyleCnt="5" custScaleX="92639" custLinFactNeighborX="4193" custLinFactNeighborY="-1374">
        <dgm:presLayoutVars>
          <dgm:bulletEnabled val="1"/>
        </dgm:presLayoutVars>
      </dgm:prSet>
      <dgm:spPr/>
    </dgm:pt>
    <dgm:pt modelId="{6D15A2B4-6049-4F4E-A04A-ED873CF8AB77}" type="pres">
      <dgm:prSet presAssocID="{B8C38160-234B-4254-8D89-0206EF52F128}" presName="sibTrans" presStyleLbl="sibTrans2D1" presStyleIdx="3" presStyleCnt="4"/>
      <dgm:spPr/>
    </dgm:pt>
    <dgm:pt modelId="{EDF0B5F8-8A36-4CCF-9683-382C159900FE}" type="pres">
      <dgm:prSet presAssocID="{B8C38160-234B-4254-8D89-0206EF52F128}" presName="connectorText" presStyleLbl="sibTrans2D1" presStyleIdx="3" presStyleCnt="4"/>
      <dgm:spPr/>
    </dgm:pt>
    <dgm:pt modelId="{FD25606D-DC65-4D33-9A23-1EFEE9672050}" type="pres">
      <dgm:prSet presAssocID="{A5913B7E-ABB2-473B-8DD2-67E35BFC096B}" presName="node" presStyleLbl="node1" presStyleIdx="4" presStyleCnt="5" custScaleX="92032" custLinFactNeighborX="7742" custLinFactNeighborY="-318">
        <dgm:presLayoutVars>
          <dgm:bulletEnabled val="1"/>
        </dgm:presLayoutVars>
      </dgm:prSet>
      <dgm:spPr/>
    </dgm:pt>
  </dgm:ptLst>
  <dgm:cxnLst>
    <dgm:cxn modelId="{63408608-0231-4758-A06E-3D959E67B433}" srcId="{F7DF9C7E-0C46-4FFC-BD48-88E9171DCE4A}" destId="{97F6EB2C-3734-4773-B5C7-C70FA35BCC04}" srcOrd="3" destOrd="0" parTransId="{BF336735-2A85-4C89-A18E-67BC423D87E8}" sibTransId="{B8C38160-234B-4254-8D89-0206EF52F128}"/>
    <dgm:cxn modelId="{73199B1D-DA7F-4401-B8E4-AD1387603CAC}" type="presOf" srcId="{B8C38160-234B-4254-8D89-0206EF52F128}" destId="{6D15A2B4-6049-4F4E-A04A-ED873CF8AB77}" srcOrd="0" destOrd="0" presId="urn:microsoft.com/office/officeart/2005/8/layout/process5"/>
    <dgm:cxn modelId="{F981A526-16B8-4C72-9612-6F64C7447420}" type="presOf" srcId="{F9E5333E-08FA-4874-821C-B2AEAE9719C9}" destId="{FACCA642-76FF-4502-962D-03A2EDD782F5}" srcOrd="0" destOrd="0" presId="urn:microsoft.com/office/officeart/2005/8/layout/process5"/>
    <dgm:cxn modelId="{60384E32-63ED-4ACD-8D45-37FFCC2452A3}" type="presOf" srcId="{A5913B7E-ABB2-473B-8DD2-67E35BFC096B}" destId="{FD25606D-DC65-4D33-9A23-1EFEE9672050}" srcOrd="0" destOrd="0" presId="urn:microsoft.com/office/officeart/2005/8/layout/process5"/>
    <dgm:cxn modelId="{A407373B-991F-4743-A9EC-C8A27206C579}" type="presOf" srcId="{38B93A58-E4AC-4554-AA0D-D66D5AC14E71}" destId="{014E6049-5D73-455C-82AE-17C7C9ECCDBE}" srcOrd="1" destOrd="0" presId="urn:microsoft.com/office/officeart/2005/8/layout/process5"/>
    <dgm:cxn modelId="{FDA2653E-D52E-40E1-B5A2-5B8A40BB937C}" type="presOf" srcId="{F7DF9C7E-0C46-4FFC-BD48-88E9171DCE4A}" destId="{6E0861B0-22C8-45BF-AECF-617D3CA84454}" srcOrd="0" destOrd="0" presId="urn:microsoft.com/office/officeart/2005/8/layout/process5"/>
    <dgm:cxn modelId="{7D198E5E-FCBE-43E8-88B5-0AECFBD514AA}" srcId="{F7DF9C7E-0C46-4FFC-BD48-88E9171DCE4A}" destId="{550A57D1-DAFF-40B9-BC65-02940DC860F3}" srcOrd="1" destOrd="0" parTransId="{AB5308BC-4943-426E-AA95-97C8320A41EC}" sibTransId="{057F9463-96D7-48A4-BAFC-68D858DF94CE}"/>
    <dgm:cxn modelId="{2CD6415F-5631-4026-B833-C0B9FDF7E3E4}" type="presOf" srcId="{D340BF9E-7AA7-4BEE-829A-1FE03DFD8B07}" destId="{7EB4FAB4-5267-42A2-A5F1-6E6203FFC0AA}" srcOrd="0" destOrd="0" presId="urn:microsoft.com/office/officeart/2005/8/layout/process5"/>
    <dgm:cxn modelId="{00C4A543-D8C3-4BE2-9368-9A971A652C25}" type="presOf" srcId="{550A57D1-DAFF-40B9-BC65-02940DC860F3}" destId="{49F3F066-6F50-40C0-B3FF-0AF8E457404B}" srcOrd="0" destOrd="0" presId="urn:microsoft.com/office/officeart/2005/8/layout/process5"/>
    <dgm:cxn modelId="{764A8D4B-63E0-46C6-A2EF-9546B66833F6}" type="presOf" srcId="{057F9463-96D7-48A4-BAFC-68D858DF94CE}" destId="{F70D6D73-4D47-4077-8A4C-29CB7A131644}" srcOrd="1" destOrd="0" presId="urn:microsoft.com/office/officeart/2005/8/layout/process5"/>
    <dgm:cxn modelId="{6F74596D-31E6-4CF0-A1C8-D0CEF6483A91}" srcId="{F7DF9C7E-0C46-4FFC-BD48-88E9171DCE4A}" destId="{F427DF99-132E-4232-B34D-F8A173D8AA3F}" srcOrd="0" destOrd="0" parTransId="{B960F461-5999-4028-A6A2-3B148982C49D}" sibTransId="{38B93A58-E4AC-4554-AA0D-D66D5AC14E71}"/>
    <dgm:cxn modelId="{1BF3B17B-9205-4AC5-9BBF-724BDA194BE7}" srcId="{F7DF9C7E-0C46-4FFC-BD48-88E9171DCE4A}" destId="{F9E5333E-08FA-4874-821C-B2AEAE9719C9}" srcOrd="2" destOrd="0" parTransId="{8A63805F-B61F-4FD3-B33F-C759C7B6F929}" sibTransId="{D340BF9E-7AA7-4BEE-829A-1FE03DFD8B07}"/>
    <dgm:cxn modelId="{1C8A6E8F-152B-4690-8774-F6E23D6E4631}" srcId="{F7DF9C7E-0C46-4FFC-BD48-88E9171DCE4A}" destId="{A5913B7E-ABB2-473B-8DD2-67E35BFC096B}" srcOrd="4" destOrd="0" parTransId="{76F94818-919D-452D-8020-1149E6D64286}" sibTransId="{26387721-0941-40A4-9C8D-C93BADCB324D}"/>
    <dgm:cxn modelId="{F1FEFA95-60A4-42D6-89D8-32826B4BD488}" type="presOf" srcId="{057F9463-96D7-48A4-BAFC-68D858DF94CE}" destId="{31EDBF41-1F7F-47B2-88A3-6A9D8620488E}" srcOrd="0" destOrd="0" presId="urn:microsoft.com/office/officeart/2005/8/layout/process5"/>
    <dgm:cxn modelId="{F4612BA2-505A-435F-A101-4D681A939388}" type="presOf" srcId="{B8C38160-234B-4254-8D89-0206EF52F128}" destId="{EDF0B5F8-8A36-4CCF-9683-382C159900FE}" srcOrd="1" destOrd="0" presId="urn:microsoft.com/office/officeart/2005/8/layout/process5"/>
    <dgm:cxn modelId="{AFDCD5CF-10A3-4C8B-8088-EDA0EA12503E}" type="presOf" srcId="{D340BF9E-7AA7-4BEE-829A-1FE03DFD8B07}" destId="{5E995F15-4F27-4266-A3C9-47C12A23A51E}" srcOrd="1" destOrd="0" presId="urn:microsoft.com/office/officeart/2005/8/layout/process5"/>
    <dgm:cxn modelId="{962C55D6-39E8-4288-8B9B-F8DA230011E1}" type="presOf" srcId="{38B93A58-E4AC-4554-AA0D-D66D5AC14E71}" destId="{50756196-2324-45EA-97C1-0E3D6F78C291}" srcOrd="0" destOrd="0" presId="urn:microsoft.com/office/officeart/2005/8/layout/process5"/>
    <dgm:cxn modelId="{4E5163DA-2CF1-4168-A0EB-D85247A90D2A}" type="presOf" srcId="{97F6EB2C-3734-4773-B5C7-C70FA35BCC04}" destId="{6127646F-6BEB-4CC9-A348-00D4D07CBC75}" srcOrd="0" destOrd="0" presId="urn:microsoft.com/office/officeart/2005/8/layout/process5"/>
    <dgm:cxn modelId="{0E9B08EE-6DB8-4A20-8C55-913B9A717629}" type="presOf" srcId="{F427DF99-132E-4232-B34D-F8A173D8AA3F}" destId="{4E6DC8E0-00D4-4FA2-A098-847CD3660F27}" srcOrd="0" destOrd="0" presId="urn:microsoft.com/office/officeart/2005/8/layout/process5"/>
    <dgm:cxn modelId="{5AB77C32-7082-4156-8056-94419B5C0690}" type="presParOf" srcId="{6E0861B0-22C8-45BF-AECF-617D3CA84454}" destId="{4E6DC8E0-00D4-4FA2-A098-847CD3660F27}" srcOrd="0" destOrd="0" presId="urn:microsoft.com/office/officeart/2005/8/layout/process5"/>
    <dgm:cxn modelId="{BFD841A9-C2A4-4DB9-90B0-02D115EF2B8A}" type="presParOf" srcId="{6E0861B0-22C8-45BF-AECF-617D3CA84454}" destId="{50756196-2324-45EA-97C1-0E3D6F78C291}" srcOrd="1" destOrd="0" presId="urn:microsoft.com/office/officeart/2005/8/layout/process5"/>
    <dgm:cxn modelId="{D7C8FA79-E974-4365-8119-04B926CC0D29}" type="presParOf" srcId="{50756196-2324-45EA-97C1-0E3D6F78C291}" destId="{014E6049-5D73-455C-82AE-17C7C9ECCDBE}" srcOrd="0" destOrd="0" presId="urn:microsoft.com/office/officeart/2005/8/layout/process5"/>
    <dgm:cxn modelId="{7784FF68-D2C4-4AE3-B8D5-D76140473F76}" type="presParOf" srcId="{6E0861B0-22C8-45BF-AECF-617D3CA84454}" destId="{49F3F066-6F50-40C0-B3FF-0AF8E457404B}" srcOrd="2" destOrd="0" presId="urn:microsoft.com/office/officeart/2005/8/layout/process5"/>
    <dgm:cxn modelId="{EDC62B33-3CA7-4681-AEC6-1525723EA634}" type="presParOf" srcId="{6E0861B0-22C8-45BF-AECF-617D3CA84454}" destId="{31EDBF41-1F7F-47B2-88A3-6A9D8620488E}" srcOrd="3" destOrd="0" presId="urn:microsoft.com/office/officeart/2005/8/layout/process5"/>
    <dgm:cxn modelId="{A7EE9BDA-A482-495B-9055-66C3736DBFC6}" type="presParOf" srcId="{31EDBF41-1F7F-47B2-88A3-6A9D8620488E}" destId="{F70D6D73-4D47-4077-8A4C-29CB7A131644}" srcOrd="0" destOrd="0" presId="urn:microsoft.com/office/officeart/2005/8/layout/process5"/>
    <dgm:cxn modelId="{7AB0C098-771C-4B4A-BFE9-8BE5BAEBA518}" type="presParOf" srcId="{6E0861B0-22C8-45BF-AECF-617D3CA84454}" destId="{FACCA642-76FF-4502-962D-03A2EDD782F5}" srcOrd="4" destOrd="0" presId="urn:microsoft.com/office/officeart/2005/8/layout/process5"/>
    <dgm:cxn modelId="{25641E1D-EFE1-4CAB-8F91-728B23E8261C}" type="presParOf" srcId="{6E0861B0-22C8-45BF-AECF-617D3CA84454}" destId="{7EB4FAB4-5267-42A2-A5F1-6E6203FFC0AA}" srcOrd="5" destOrd="0" presId="urn:microsoft.com/office/officeart/2005/8/layout/process5"/>
    <dgm:cxn modelId="{7686FBF8-479B-417A-8812-0472E1D59268}" type="presParOf" srcId="{7EB4FAB4-5267-42A2-A5F1-6E6203FFC0AA}" destId="{5E995F15-4F27-4266-A3C9-47C12A23A51E}" srcOrd="0" destOrd="0" presId="urn:microsoft.com/office/officeart/2005/8/layout/process5"/>
    <dgm:cxn modelId="{C3A6DD6C-FB2F-41B0-945A-F20DCBCDA296}" type="presParOf" srcId="{6E0861B0-22C8-45BF-AECF-617D3CA84454}" destId="{6127646F-6BEB-4CC9-A348-00D4D07CBC75}" srcOrd="6" destOrd="0" presId="urn:microsoft.com/office/officeart/2005/8/layout/process5"/>
    <dgm:cxn modelId="{E15C54E0-EE9F-4936-9088-C0F956AD747F}" type="presParOf" srcId="{6E0861B0-22C8-45BF-AECF-617D3CA84454}" destId="{6D15A2B4-6049-4F4E-A04A-ED873CF8AB77}" srcOrd="7" destOrd="0" presId="urn:microsoft.com/office/officeart/2005/8/layout/process5"/>
    <dgm:cxn modelId="{E9D75A00-A4F1-4675-8AB5-67B9489D8D6D}" type="presParOf" srcId="{6D15A2B4-6049-4F4E-A04A-ED873CF8AB77}" destId="{EDF0B5F8-8A36-4CCF-9683-382C159900FE}" srcOrd="0" destOrd="0" presId="urn:microsoft.com/office/officeart/2005/8/layout/process5"/>
    <dgm:cxn modelId="{0BD42E0D-AA53-4455-ABC7-B95E100D2DD2}" type="presParOf" srcId="{6E0861B0-22C8-45BF-AECF-617D3CA84454}" destId="{FD25606D-DC65-4D33-9A23-1EFEE967205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F9C7E-0C46-4FFC-BD48-88E9171DCE4A}" type="doc">
      <dgm:prSet loTypeId="urn:microsoft.com/office/officeart/2005/8/layout/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27DF99-132E-4232-B34D-F8A173D8AA3F}">
      <dgm:prSet phldrT="[Text]" custT="1"/>
      <dgm:spPr/>
      <dgm:t>
        <a:bodyPr/>
        <a:lstStyle/>
        <a:p>
          <a:r>
            <a:rPr lang="en-US" sz="1800" dirty="0"/>
            <a:t>Input MRI Image</a:t>
          </a:r>
        </a:p>
      </dgm:t>
    </dgm:pt>
    <dgm:pt modelId="{B960F461-5999-4028-A6A2-3B148982C49D}" type="parTrans" cxnId="{6F74596D-31E6-4CF0-A1C8-D0CEF6483A91}">
      <dgm:prSet/>
      <dgm:spPr/>
      <dgm:t>
        <a:bodyPr/>
        <a:lstStyle/>
        <a:p>
          <a:endParaRPr lang="en-US"/>
        </a:p>
      </dgm:t>
    </dgm:pt>
    <dgm:pt modelId="{38B93A58-E4AC-4554-AA0D-D66D5AC14E71}" type="sibTrans" cxnId="{6F74596D-31E6-4CF0-A1C8-D0CEF6483A91}">
      <dgm:prSet/>
      <dgm:spPr/>
      <dgm:t>
        <a:bodyPr/>
        <a:lstStyle/>
        <a:p>
          <a:endParaRPr lang="en-US"/>
        </a:p>
      </dgm:t>
    </dgm:pt>
    <dgm:pt modelId="{550A57D1-DAFF-40B9-BC65-02940DC860F3}">
      <dgm:prSet phldrT="[Text]" custT="1"/>
      <dgm:spPr/>
      <dgm:t>
        <a:bodyPr/>
        <a:lstStyle/>
        <a:p>
          <a:r>
            <a:rPr lang="en-US" sz="1800" dirty="0"/>
            <a:t>Standardization</a:t>
          </a:r>
        </a:p>
      </dgm:t>
    </dgm:pt>
    <dgm:pt modelId="{AB5308BC-4943-426E-AA95-97C8320A41EC}" type="parTrans" cxnId="{7D198E5E-FCBE-43E8-88B5-0AECFBD514AA}">
      <dgm:prSet/>
      <dgm:spPr/>
      <dgm:t>
        <a:bodyPr/>
        <a:lstStyle/>
        <a:p>
          <a:endParaRPr lang="en-US"/>
        </a:p>
      </dgm:t>
    </dgm:pt>
    <dgm:pt modelId="{057F9463-96D7-48A4-BAFC-68D858DF94CE}" type="sibTrans" cxnId="{7D198E5E-FCBE-43E8-88B5-0AECFBD514AA}">
      <dgm:prSet/>
      <dgm:spPr/>
      <dgm:t>
        <a:bodyPr/>
        <a:lstStyle/>
        <a:p>
          <a:endParaRPr lang="en-US"/>
        </a:p>
      </dgm:t>
    </dgm:pt>
    <dgm:pt modelId="{F9E5333E-08FA-4874-821C-B2AEAE9719C9}">
      <dgm:prSet phldrT="[Text]" custT="1"/>
      <dgm:spPr/>
      <dgm:t>
        <a:bodyPr/>
        <a:lstStyle/>
        <a:p>
          <a:r>
            <a:rPr lang="en-US" sz="1800" dirty="0"/>
            <a:t>Data Augmentation</a:t>
          </a:r>
        </a:p>
      </dgm:t>
    </dgm:pt>
    <dgm:pt modelId="{8A63805F-B61F-4FD3-B33F-C759C7B6F929}" type="parTrans" cxnId="{1BF3B17B-9205-4AC5-9BBF-724BDA194BE7}">
      <dgm:prSet/>
      <dgm:spPr/>
      <dgm:t>
        <a:bodyPr/>
        <a:lstStyle/>
        <a:p>
          <a:endParaRPr lang="en-US"/>
        </a:p>
      </dgm:t>
    </dgm:pt>
    <dgm:pt modelId="{D340BF9E-7AA7-4BEE-829A-1FE03DFD8B07}" type="sibTrans" cxnId="{1BF3B17B-9205-4AC5-9BBF-724BDA194BE7}">
      <dgm:prSet/>
      <dgm:spPr/>
      <dgm:t>
        <a:bodyPr/>
        <a:lstStyle/>
        <a:p>
          <a:endParaRPr lang="en-US"/>
        </a:p>
      </dgm:t>
    </dgm:pt>
    <dgm:pt modelId="{97F6EB2C-3734-4773-B5C7-C70FA35BCC04}">
      <dgm:prSet phldrT="[Text]" custT="1"/>
      <dgm:spPr/>
      <dgm:t>
        <a:bodyPr/>
        <a:lstStyle/>
        <a:p>
          <a:r>
            <a:rPr lang="en-US" sz="1800" dirty="0"/>
            <a:t>3D U-net</a:t>
          </a:r>
        </a:p>
      </dgm:t>
    </dgm:pt>
    <dgm:pt modelId="{BF336735-2A85-4C89-A18E-67BC423D87E8}" type="parTrans" cxnId="{63408608-0231-4758-A06E-3D959E67B433}">
      <dgm:prSet/>
      <dgm:spPr/>
      <dgm:t>
        <a:bodyPr/>
        <a:lstStyle/>
        <a:p>
          <a:endParaRPr lang="en-US"/>
        </a:p>
      </dgm:t>
    </dgm:pt>
    <dgm:pt modelId="{B8C38160-234B-4254-8D89-0206EF52F128}" type="sibTrans" cxnId="{63408608-0231-4758-A06E-3D959E67B433}">
      <dgm:prSet/>
      <dgm:spPr/>
      <dgm:t>
        <a:bodyPr/>
        <a:lstStyle/>
        <a:p>
          <a:endParaRPr lang="en-US"/>
        </a:p>
      </dgm:t>
    </dgm:pt>
    <dgm:pt modelId="{A5913B7E-ABB2-473B-8DD2-67E35BFC096B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</a:p>
      </dgm:t>
    </dgm:pt>
    <dgm:pt modelId="{76F94818-919D-452D-8020-1149E6D64286}" type="parTrans" cxnId="{1C8A6E8F-152B-4690-8774-F6E23D6E4631}">
      <dgm:prSet/>
      <dgm:spPr/>
      <dgm:t>
        <a:bodyPr/>
        <a:lstStyle/>
        <a:p>
          <a:endParaRPr lang="en-US"/>
        </a:p>
      </dgm:t>
    </dgm:pt>
    <dgm:pt modelId="{26387721-0941-40A4-9C8D-C93BADCB324D}" type="sibTrans" cxnId="{1C8A6E8F-152B-4690-8774-F6E23D6E4631}">
      <dgm:prSet/>
      <dgm:spPr/>
      <dgm:t>
        <a:bodyPr/>
        <a:lstStyle/>
        <a:p>
          <a:endParaRPr lang="en-US"/>
        </a:p>
      </dgm:t>
    </dgm:pt>
    <dgm:pt modelId="{10C38128-76D2-42B9-86A9-7B1425F09788}">
      <dgm:prSet phldrT="[Text]" custT="1"/>
      <dgm:spPr/>
      <dgm:t>
        <a:bodyPr/>
        <a:lstStyle/>
        <a:p>
          <a:r>
            <a:rPr lang="en-US" sz="1800" dirty="0"/>
            <a:t>Image Re-sizing</a:t>
          </a:r>
        </a:p>
      </dgm:t>
    </dgm:pt>
    <dgm:pt modelId="{02C393CA-2F60-4B94-A3C2-5CC6C611C985}" type="parTrans" cxnId="{970C6DCE-E005-48AC-848C-DE285734C1E3}">
      <dgm:prSet/>
      <dgm:spPr/>
      <dgm:t>
        <a:bodyPr/>
        <a:lstStyle/>
        <a:p>
          <a:endParaRPr lang="en-US"/>
        </a:p>
      </dgm:t>
    </dgm:pt>
    <dgm:pt modelId="{6558BFB7-3EA7-4C53-802C-9375FCC5D5FC}" type="sibTrans" cxnId="{970C6DCE-E005-48AC-848C-DE285734C1E3}">
      <dgm:prSet/>
      <dgm:spPr/>
      <dgm:t>
        <a:bodyPr/>
        <a:lstStyle/>
        <a:p>
          <a:endParaRPr lang="en-US"/>
        </a:p>
      </dgm:t>
    </dgm:pt>
    <dgm:pt modelId="{6E0861B0-22C8-45BF-AECF-617D3CA84454}" type="pres">
      <dgm:prSet presAssocID="{F7DF9C7E-0C46-4FFC-BD48-88E9171DCE4A}" presName="diagram" presStyleCnt="0">
        <dgm:presLayoutVars>
          <dgm:dir/>
          <dgm:resizeHandles val="exact"/>
        </dgm:presLayoutVars>
      </dgm:prSet>
      <dgm:spPr/>
    </dgm:pt>
    <dgm:pt modelId="{4E6DC8E0-00D4-4FA2-A098-847CD3660F27}" type="pres">
      <dgm:prSet presAssocID="{F427DF99-132E-4232-B34D-F8A173D8AA3F}" presName="node" presStyleLbl="node1" presStyleIdx="0" presStyleCnt="6" custScaleX="84920">
        <dgm:presLayoutVars>
          <dgm:bulletEnabled val="1"/>
        </dgm:presLayoutVars>
      </dgm:prSet>
      <dgm:spPr/>
    </dgm:pt>
    <dgm:pt modelId="{50756196-2324-45EA-97C1-0E3D6F78C291}" type="pres">
      <dgm:prSet presAssocID="{38B93A58-E4AC-4554-AA0D-D66D5AC14E71}" presName="sibTrans" presStyleLbl="sibTrans2D1" presStyleIdx="0" presStyleCnt="5"/>
      <dgm:spPr/>
    </dgm:pt>
    <dgm:pt modelId="{014E6049-5D73-455C-82AE-17C7C9ECCDBE}" type="pres">
      <dgm:prSet presAssocID="{38B93A58-E4AC-4554-AA0D-D66D5AC14E71}" presName="connectorText" presStyleLbl="sibTrans2D1" presStyleIdx="0" presStyleCnt="5"/>
      <dgm:spPr/>
    </dgm:pt>
    <dgm:pt modelId="{49F3F066-6F50-40C0-B3FF-0AF8E457404B}" type="pres">
      <dgm:prSet presAssocID="{550A57D1-DAFF-40B9-BC65-02940DC860F3}" presName="node" presStyleLbl="node1" presStyleIdx="1" presStyleCnt="6" custScaleX="90679">
        <dgm:presLayoutVars>
          <dgm:bulletEnabled val="1"/>
        </dgm:presLayoutVars>
      </dgm:prSet>
      <dgm:spPr/>
    </dgm:pt>
    <dgm:pt modelId="{31EDBF41-1F7F-47B2-88A3-6A9D8620488E}" type="pres">
      <dgm:prSet presAssocID="{057F9463-96D7-48A4-BAFC-68D858DF94CE}" presName="sibTrans" presStyleLbl="sibTrans2D1" presStyleIdx="1" presStyleCnt="5"/>
      <dgm:spPr/>
    </dgm:pt>
    <dgm:pt modelId="{F70D6D73-4D47-4077-8A4C-29CB7A131644}" type="pres">
      <dgm:prSet presAssocID="{057F9463-96D7-48A4-BAFC-68D858DF94CE}" presName="connectorText" presStyleLbl="sibTrans2D1" presStyleIdx="1" presStyleCnt="5"/>
      <dgm:spPr/>
    </dgm:pt>
    <dgm:pt modelId="{B09704AE-AFC4-4F11-BD16-23F0DC1B1B67}" type="pres">
      <dgm:prSet presAssocID="{10C38128-76D2-42B9-86A9-7B1425F09788}" presName="node" presStyleLbl="node1" presStyleIdx="2" presStyleCnt="6">
        <dgm:presLayoutVars>
          <dgm:bulletEnabled val="1"/>
        </dgm:presLayoutVars>
      </dgm:prSet>
      <dgm:spPr/>
    </dgm:pt>
    <dgm:pt modelId="{85F3AA54-3B4A-4DE3-9588-FF53C8C48453}" type="pres">
      <dgm:prSet presAssocID="{6558BFB7-3EA7-4C53-802C-9375FCC5D5FC}" presName="sibTrans" presStyleLbl="sibTrans2D1" presStyleIdx="2" presStyleCnt="5"/>
      <dgm:spPr/>
    </dgm:pt>
    <dgm:pt modelId="{84B9732D-37DE-4874-A8C5-A4CAD8FD3849}" type="pres">
      <dgm:prSet presAssocID="{6558BFB7-3EA7-4C53-802C-9375FCC5D5FC}" presName="connectorText" presStyleLbl="sibTrans2D1" presStyleIdx="2" presStyleCnt="5"/>
      <dgm:spPr/>
    </dgm:pt>
    <dgm:pt modelId="{FACCA642-76FF-4502-962D-03A2EDD782F5}" type="pres">
      <dgm:prSet presAssocID="{F9E5333E-08FA-4874-821C-B2AEAE9719C9}" presName="node" presStyleLbl="node1" presStyleIdx="3" presStyleCnt="6" custScaleX="102228">
        <dgm:presLayoutVars>
          <dgm:bulletEnabled val="1"/>
        </dgm:presLayoutVars>
      </dgm:prSet>
      <dgm:spPr/>
    </dgm:pt>
    <dgm:pt modelId="{7EB4FAB4-5267-42A2-A5F1-6E6203FFC0AA}" type="pres">
      <dgm:prSet presAssocID="{D340BF9E-7AA7-4BEE-829A-1FE03DFD8B07}" presName="sibTrans" presStyleLbl="sibTrans2D1" presStyleIdx="3" presStyleCnt="5"/>
      <dgm:spPr/>
    </dgm:pt>
    <dgm:pt modelId="{5E995F15-4F27-4266-A3C9-47C12A23A51E}" type="pres">
      <dgm:prSet presAssocID="{D340BF9E-7AA7-4BEE-829A-1FE03DFD8B07}" presName="connectorText" presStyleLbl="sibTrans2D1" presStyleIdx="3" presStyleCnt="5"/>
      <dgm:spPr/>
    </dgm:pt>
    <dgm:pt modelId="{6127646F-6BEB-4CC9-A348-00D4D07CBC75}" type="pres">
      <dgm:prSet presAssocID="{97F6EB2C-3734-4773-B5C7-C70FA35BCC04}" presName="node" presStyleLbl="node1" presStyleIdx="4" presStyleCnt="6" custScaleX="92639" custLinFactNeighborX="4193" custLinFactNeighborY="-1374">
        <dgm:presLayoutVars>
          <dgm:bulletEnabled val="1"/>
        </dgm:presLayoutVars>
      </dgm:prSet>
      <dgm:spPr/>
    </dgm:pt>
    <dgm:pt modelId="{6D15A2B4-6049-4F4E-A04A-ED873CF8AB77}" type="pres">
      <dgm:prSet presAssocID="{B8C38160-234B-4254-8D89-0206EF52F128}" presName="sibTrans" presStyleLbl="sibTrans2D1" presStyleIdx="4" presStyleCnt="5"/>
      <dgm:spPr/>
    </dgm:pt>
    <dgm:pt modelId="{EDF0B5F8-8A36-4CCF-9683-382C159900FE}" type="pres">
      <dgm:prSet presAssocID="{B8C38160-234B-4254-8D89-0206EF52F128}" presName="connectorText" presStyleLbl="sibTrans2D1" presStyleIdx="4" presStyleCnt="5"/>
      <dgm:spPr/>
    </dgm:pt>
    <dgm:pt modelId="{FD25606D-DC65-4D33-9A23-1EFEE9672050}" type="pres">
      <dgm:prSet presAssocID="{A5913B7E-ABB2-473B-8DD2-67E35BFC096B}" presName="node" presStyleLbl="node1" presStyleIdx="5" presStyleCnt="6" custScaleX="92032" custLinFactNeighborX="7742" custLinFactNeighborY="-318">
        <dgm:presLayoutVars>
          <dgm:bulletEnabled val="1"/>
        </dgm:presLayoutVars>
      </dgm:prSet>
      <dgm:spPr/>
    </dgm:pt>
  </dgm:ptLst>
  <dgm:cxnLst>
    <dgm:cxn modelId="{A3A35E03-1DB3-45F3-B0A0-CB6540F10659}" type="presOf" srcId="{10C38128-76D2-42B9-86A9-7B1425F09788}" destId="{B09704AE-AFC4-4F11-BD16-23F0DC1B1B67}" srcOrd="0" destOrd="0" presId="urn:microsoft.com/office/officeart/2005/8/layout/process5"/>
    <dgm:cxn modelId="{63408608-0231-4758-A06E-3D959E67B433}" srcId="{F7DF9C7E-0C46-4FFC-BD48-88E9171DCE4A}" destId="{97F6EB2C-3734-4773-B5C7-C70FA35BCC04}" srcOrd="4" destOrd="0" parTransId="{BF336735-2A85-4C89-A18E-67BC423D87E8}" sibTransId="{B8C38160-234B-4254-8D89-0206EF52F128}"/>
    <dgm:cxn modelId="{94C1BC14-CA01-4BBE-A154-BEA1FACF1319}" type="presOf" srcId="{A5913B7E-ABB2-473B-8DD2-67E35BFC096B}" destId="{FD25606D-DC65-4D33-9A23-1EFEE9672050}" srcOrd="0" destOrd="0" presId="urn:microsoft.com/office/officeart/2005/8/layout/process5"/>
    <dgm:cxn modelId="{754C3A26-2E9F-4FFF-9AD5-558C21192498}" type="presOf" srcId="{F9E5333E-08FA-4874-821C-B2AEAE9719C9}" destId="{FACCA642-76FF-4502-962D-03A2EDD782F5}" srcOrd="0" destOrd="0" presId="urn:microsoft.com/office/officeart/2005/8/layout/process5"/>
    <dgm:cxn modelId="{487EAD26-488F-44D4-826A-8BBBFFF67294}" type="presOf" srcId="{057F9463-96D7-48A4-BAFC-68D858DF94CE}" destId="{31EDBF41-1F7F-47B2-88A3-6A9D8620488E}" srcOrd="0" destOrd="0" presId="urn:microsoft.com/office/officeart/2005/8/layout/process5"/>
    <dgm:cxn modelId="{7D198E5E-FCBE-43E8-88B5-0AECFBD514AA}" srcId="{F7DF9C7E-0C46-4FFC-BD48-88E9171DCE4A}" destId="{550A57D1-DAFF-40B9-BC65-02940DC860F3}" srcOrd="1" destOrd="0" parTransId="{AB5308BC-4943-426E-AA95-97C8320A41EC}" sibTransId="{057F9463-96D7-48A4-BAFC-68D858DF94CE}"/>
    <dgm:cxn modelId="{18D8A96C-5EF7-4490-BC56-8B732A191827}" type="presOf" srcId="{38B93A58-E4AC-4554-AA0D-D66D5AC14E71}" destId="{50756196-2324-45EA-97C1-0E3D6F78C291}" srcOrd="0" destOrd="0" presId="urn:microsoft.com/office/officeart/2005/8/layout/process5"/>
    <dgm:cxn modelId="{6F74596D-31E6-4CF0-A1C8-D0CEF6483A91}" srcId="{F7DF9C7E-0C46-4FFC-BD48-88E9171DCE4A}" destId="{F427DF99-132E-4232-B34D-F8A173D8AA3F}" srcOrd="0" destOrd="0" parTransId="{B960F461-5999-4028-A6A2-3B148982C49D}" sibTransId="{38B93A58-E4AC-4554-AA0D-D66D5AC14E71}"/>
    <dgm:cxn modelId="{8850997A-AC1D-487F-8A6C-81F6F22E55F9}" type="presOf" srcId="{D340BF9E-7AA7-4BEE-829A-1FE03DFD8B07}" destId="{5E995F15-4F27-4266-A3C9-47C12A23A51E}" srcOrd="1" destOrd="0" presId="urn:microsoft.com/office/officeart/2005/8/layout/process5"/>
    <dgm:cxn modelId="{1BF3B17B-9205-4AC5-9BBF-724BDA194BE7}" srcId="{F7DF9C7E-0C46-4FFC-BD48-88E9171DCE4A}" destId="{F9E5333E-08FA-4874-821C-B2AEAE9719C9}" srcOrd="3" destOrd="0" parTransId="{8A63805F-B61F-4FD3-B33F-C759C7B6F929}" sibTransId="{D340BF9E-7AA7-4BEE-829A-1FE03DFD8B07}"/>
    <dgm:cxn modelId="{1C8A6E8F-152B-4690-8774-F6E23D6E4631}" srcId="{F7DF9C7E-0C46-4FFC-BD48-88E9171DCE4A}" destId="{A5913B7E-ABB2-473B-8DD2-67E35BFC096B}" srcOrd="5" destOrd="0" parTransId="{76F94818-919D-452D-8020-1149E6D64286}" sibTransId="{26387721-0941-40A4-9C8D-C93BADCB324D}"/>
    <dgm:cxn modelId="{94727196-F987-4224-B325-72D4490C3D81}" type="presOf" srcId="{6558BFB7-3EA7-4C53-802C-9375FCC5D5FC}" destId="{84B9732D-37DE-4874-A8C5-A4CAD8FD3849}" srcOrd="1" destOrd="0" presId="urn:microsoft.com/office/officeart/2005/8/layout/process5"/>
    <dgm:cxn modelId="{A68F8897-DCFF-4370-915C-F5F765591DF8}" type="presOf" srcId="{F7DF9C7E-0C46-4FFC-BD48-88E9171DCE4A}" destId="{6E0861B0-22C8-45BF-AECF-617D3CA84454}" srcOrd="0" destOrd="0" presId="urn:microsoft.com/office/officeart/2005/8/layout/process5"/>
    <dgm:cxn modelId="{74D3AE9B-CF71-4BB1-A44C-999FE08CAB64}" type="presOf" srcId="{057F9463-96D7-48A4-BAFC-68D858DF94CE}" destId="{F70D6D73-4D47-4077-8A4C-29CB7A131644}" srcOrd="1" destOrd="0" presId="urn:microsoft.com/office/officeart/2005/8/layout/process5"/>
    <dgm:cxn modelId="{8CBD35B1-79E1-48D3-9E8A-D163F9EAF495}" type="presOf" srcId="{D340BF9E-7AA7-4BEE-829A-1FE03DFD8B07}" destId="{7EB4FAB4-5267-42A2-A5F1-6E6203FFC0AA}" srcOrd="0" destOrd="0" presId="urn:microsoft.com/office/officeart/2005/8/layout/process5"/>
    <dgm:cxn modelId="{E02779B1-52B2-49C0-87CB-E4DC5A5C6F23}" type="presOf" srcId="{6558BFB7-3EA7-4C53-802C-9375FCC5D5FC}" destId="{85F3AA54-3B4A-4DE3-9588-FF53C8C48453}" srcOrd="0" destOrd="0" presId="urn:microsoft.com/office/officeart/2005/8/layout/process5"/>
    <dgm:cxn modelId="{AB513DB9-5D2F-4F16-A320-8E0D03CB2C57}" type="presOf" srcId="{B8C38160-234B-4254-8D89-0206EF52F128}" destId="{EDF0B5F8-8A36-4CCF-9683-382C159900FE}" srcOrd="1" destOrd="0" presId="urn:microsoft.com/office/officeart/2005/8/layout/process5"/>
    <dgm:cxn modelId="{F9E5FCBA-21CA-4023-9B75-A22D2F5CE2D7}" type="presOf" srcId="{38B93A58-E4AC-4554-AA0D-D66D5AC14E71}" destId="{014E6049-5D73-455C-82AE-17C7C9ECCDBE}" srcOrd="1" destOrd="0" presId="urn:microsoft.com/office/officeart/2005/8/layout/process5"/>
    <dgm:cxn modelId="{970C6DCE-E005-48AC-848C-DE285734C1E3}" srcId="{F7DF9C7E-0C46-4FFC-BD48-88E9171DCE4A}" destId="{10C38128-76D2-42B9-86A9-7B1425F09788}" srcOrd="2" destOrd="0" parTransId="{02C393CA-2F60-4B94-A3C2-5CC6C611C985}" sibTransId="{6558BFB7-3EA7-4C53-802C-9375FCC5D5FC}"/>
    <dgm:cxn modelId="{D71EE0DA-6C75-4BDC-901D-0648E309E69D}" type="presOf" srcId="{97F6EB2C-3734-4773-B5C7-C70FA35BCC04}" destId="{6127646F-6BEB-4CC9-A348-00D4D07CBC75}" srcOrd="0" destOrd="0" presId="urn:microsoft.com/office/officeart/2005/8/layout/process5"/>
    <dgm:cxn modelId="{1815E8DA-52E8-4ED4-8EB2-D8E15F0E7ABC}" type="presOf" srcId="{F427DF99-132E-4232-B34D-F8A173D8AA3F}" destId="{4E6DC8E0-00D4-4FA2-A098-847CD3660F27}" srcOrd="0" destOrd="0" presId="urn:microsoft.com/office/officeart/2005/8/layout/process5"/>
    <dgm:cxn modelId="{D7F8F4DA-9AAE-4BA3-99AF-A4DC73DEB361}" type="presOf" srcId="{550A57D1-DAFF-40B9-BC65-02940DC860F3}" destId="{49F3F066-6F50-40C0-B3FF-0AF8E457404B}" srcOrd="0" destOrd="0" presId="urn:microsoft.com/office/officeart/2005/8/layout/process5"/>
    <dgm:cxn modelId="{250AC4DB-DD5F-41CB-9BB3-6BEFCECFC6E7}" type="presOf" srcId="{B8C38160-234B-4254-8D89-0206EF52F128}" destId="{6D15A2B4-6049-4F4E-A04A-ED873CF8AB77}" srcOrd="0" destOrd="0" presId="urn:microsoft.com/office/officeart/2005/8/layout/process5"/>
    <dgm:cxn modelId="{F972041A-D1E5-4E1E-AE5B-3CA9F2781D44}" type="presParOf" srcId="{6E0861B0-22C8-45BF-AECF-617D3CA84454}" destId="{4E6DC8E0-00D4-4FA2-A098-847CD3660F27}" srcOrd="0" destOrd="0" presId="urn:microsoft.com/office/officeart/2005/8/layout/process5"/>
    <dgm:cxn modelId="{08919FDB-D397-4995-B6A7-48C9AC75243E}" type="presParOf" srcId="{6E0861B0-22C8-45BF-AECF-617D3CA84454}" destId="{50756196-2324-45EA-97C1-0E3D6F78C291}" srcOrd="1" destOrd="0" presId="urn:microsoft.com/office/officeart/2005/8/layout/process5"/>
    <dgm:cxn modelId="{0EA1D7CF-D5B1-4F7D-AFDC-E3ACB2DD0382}" type="presParOf" srcId="{50756196-2324-45EA-97C1-0E3D6F78C291}" destId="{014E6049-5D73-455C-82AE-17C7C9ECCDBE}" srcOrd="0" destOrd="0" presId="urn:microsoft.com/office/officeart/2005/8/layout/process5"/>
    <dgm:cxn modelId="{13A629B5-5928-4168-8012-46ACD2F76670}" type="presParOf" srcId="{6E0861B0-22C8-45BF-AECF-617D3CA84454}" destId="{49F3F066-6F50-40C0-B3FF-0AF8E457404B}" srcOrd="2" destOrd="0" presId="urn:microsoft.com/office/officeart/2005/8/layout/process5"/>
    <dgm:cxn modelId="{65BDF759-4299-467D-90F3-5414DE3DF4D3}" type="presParOf" srcId="{6E0861B0-22C8-45BF-AECF-617D3CA84454}" destId="{31EDBF41-1F7F-47B2-88A3-6A9D8620488E}" srcOrd="3" destOrd="0" presId="urn:microsoft.com/office/officeart/2005/8/layout/process5"/>
    <dgm:cxn modelId="{A77CBD97-BC85-45B3-989F-DB68C50399B7}" type="presParOf" srcId="{31EDBF41-1F7F-47B2-88A3-6A9D8620488E}" destId="{F70D6D73-4D47-4077-8A4C-29CB7A131644}" srcOrd="0" destOrd="0" presId="urn:microsoft.com/office/officeart/2005/8/layout/process5"/>
    <dgm:cxn modelId="{3325C394-1EBD-4194-9C7A-7E0E3A5016DD}" type="presParOf" srcId="{6E0861B0-22C8-45BF-AECF-617D3CA84454}" destId="{B09704AE-AFC4-4F11-BD16-23F0DC1B1B67}" srcOrd="4" destOrd="0" presId="urn:microsoft.com/office/officeart/2005/8/layout/process5"/>
    <dgm:cxn modelId="{60A34C1A-FE86-4BBB-8C5A-C6DDD92C49A8}" type="presParOf" srcId="{6E0861B0-22C8-45BF-AECF-617D3CA84454}" destId="{85F3AA54-3B4A-4DE3-9588-FF53C8C48453}" srcOrd="5" destOrd="0" presId="urn:microsoft.com/office/officeart/2005/8/layout/process5"/>
    <dgm:cxn modelId="{39304FDE-1E6E-453E-AF5E-8DBB44E0CFD6}" type="presParOf" srcId="{85F3AA54-3B4A-4DE3-9588-FF53C8C48453}" destId="{84B9732D-37DE-4874-A8C5-A4CAD8FD3849}" srcOrd="0" destOrd="0" presId="urn:microsoft.com/office/officeart/2005/8/layout/process5"/>
    <dgm:cxn modelId="{4EB66CE1-A960-47CE-A23D-9E0BE8AC62E1}" type="presParOf" srcId="{6E0861B0-22C8-45BF-AECF-617D3CA84454}" destId="{FACCA642-76FF-4502-962D-03A2EDD782F5}" srcOrd="6" destOrd="0" presId="urn:microsoft.com/office/officeart/2005/8/layout/process5"/>
    <dgm:cxn modelId="{DD5A7EAD-2251-4743-A685-33C81A08ED5D}" type="presParOf" srcId="{6E0861B0-22C8-45BF-AECF-617D3CA84454}" destId="{7EB4FAB4-5267-42A2-A5F1-6E6203FFC0AA}" srcOrd="7" destOrd="0" presId="urn:microsoft.com/office/officeart/2005/8/layout/process5"/>
    <dgm:cxn modelId="{3294C823-4B6B-4232-94BD-75C929D5B678}" type="presParOf" srcId="{7EB4FAB4-5267-42A2-A5F1-6E6203FFC0AA}" destId="{5E995F15-4F27-4266-A3C9-47C12A23A51E}" srcOrd="0" destOrd="0" presId="urn:microsoft.com/office/officeart/2005/8/layout/process5"/>
    <dgm:cxn modelId="{79650EB7-89C7-4455-9F22-8F5359B9EED1}" type="presParOf" srcId="{6E0861B0-22C8-45BF-AECF-617D3CA84454}" destId="{6127646F-6BEB-4CC9-A348-00D4D07CBC75}" srcOrd="8" destOrd="0" presId="urn:microsoft.com/office/officeart/2005/8/layout/process5"/>
    <dgm:cxn modelId="{C1290033-3181-4400-A28F-72AA9D9BD874}" type="presParOf" srcId="{6E0861B0-22C8-45BF-AECF-617D3CA84454}" destId="{6D15A2B4-6049-4F4E-A04A-ED873CF8AB77}" srcOrd="9" destOrd="0" presId="urn:microsoft.com/office/officeart/2005/8/layout/process5"/>
    <dgm:cxn modelId="{99AE34FE-D49F-4C15-9DC9-631F60ABC74D}" type="presParOf" srcId="{6D15A2B4-6049-4F4E-A04A-ED873CF8AB77}" destId="{EDF0B5F8-8A36-4CCF-9683-382C159900FE}" srcOrd="0" destOrd="0" presId="urn:microsoft.com/office/officeart/2005/8/layout/process5"/>
    <dgm:cxn modelId="{0E385E8F-DADE-40F6-9E49-7C162B7370DE}" type="presParOf" srcId="{6E0861B0-22C8-45BF-AECF-617D3CA84454}" destId="{FD25606D-DC65-4D33-9A23-1EFEE967205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A12CE-B290-4D02-9E17-C0B7025FB58A}">
      <dsp:nvSpPr>
        <dsp:cNvPr id="0" name=""/>
        <dsp:cNvSpPr/>
      </dsp:nvSpPr>
      <dsp:spPr>
        <a:xfrm>
          <a:off x="4377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222966" y="1029028"/>
        <a:ext cx="1055444" cy="1055444"/>
      </dsp:txXfrm>
    </dsp:sp>
    <dsp:sp modelId="{5E2E3CC4-48EA-49D1-B31D-000D2C4184D7}">
      <dsp:nvSpPr>
        <dsp:cNvPr id="0" name=""/>
        <dsp:cNvSpPr/>
      </dsp:nvSpPr>
      <dsp:spPr>
        <a:xfrm>
          <a:off x="1496999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1273292"/>
                <a:satOff val="2160"/>
                <a:lumOff val="-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73292"/>
                <a:satOff val="2160"/>
                <a:lumOff val="-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73292"/>
                <a:satOff val="2160"/>
                <a:lumOff val="-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Literature Review</a:t>
          </a:r>
        </a:p>
      </dsp:txBody>
      <dsp:txXfrm>
        <a:off x="1715588" y="1029028"/>
        <a:ext cx="1055444" cy="1055444"/>
      </dsp:txXfrm>
    </dsp:sp>
    <dsp:sp modelId="{22C2DF98-52C0-417D-8449-5075E2165299}">
      <dsp:nvSpPr>
        <dsp:cNvPr id="0" name=""/>
        <dsp:cNvSpPr/>
      </dsp:nvSpPr>
      <dsp:spPr>
        <a:xfrm>
          <a:off x="2989621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2546585"/>
                <a:satOff val="4320"/>
                <a:lumOff val="-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46585"/>
                <a:satOff val="4320"/>
                <a:lumOff val="-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46585"/>
                <a:satOff val="4320"/>
                <a:lumOff val="-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Methodology</a:t>
          </a:r>
        </a:p>
      </dsp:txBody>
      <dsp:txXfrm>
        <a:off x="3208210" y="1029028"/>
        <a:ext cx="1055444" cy="1055444"/>
      </dsp:txXfrm>
    </dsp:sp>
    <dsp:sp modelId="{D2FF4FA1-366D-4EAB-A34F-312395E72367}">
      <dsp:nvSpPr>
        <dsp:cNvPr id="0" name=""/>
        <dsp:cNvSpPr/>
      </dsp:nvSpPr>
      <dsp:spPr>
        <a:xfrm>
          <a:off x="4482243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3819877"/>
                <a:satOff val="6480"/>
                <a:lumOff val="-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19877"/>
                <a:satOff val="6480"/>
                <a:lumOff val="-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19877"/>
                <a:satOff val="6480"/>
                <a:lumOff val="-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Result &amp; Discussion</a:t>
          </a:r>
        </a:p>
      </dsp:txBody>
      <dsp:txXfrm>
        <a:off x="4700832" y="1029028"/>
        <a:ext cx="1055444" cy="1055444"/>
      </dsp:txXfrm>
    </dsp:sp>
    <dsp:sp modelId="{DC41B3DA-CB05-4311-9777-A2CF52F16892}">
      <dsp:nvSpPr>
        <dsp:cNvPr id="0" name=""/>
        <dsp:cNvSpPr/>
      </dsp:nvSpPr>
      <dsp:spPr>
        <a:xfrm>
          <a:off x="5974866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5093169"/>
                <a:satOff val="8640"/>
                <a:lumOff val="-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93169"/>
                <a:satOff val="8640"/>
                <a:lumOff val="-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93169"/>
                <a:satOff val="8640"/>
                <a:lumOff val="-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Plan</a:t>
          </a:r>
          <a:endParaRPr lang="en-US" sz="1500" kern="1200" dirty="0"/>
        </a:p>
      </dsp:txBody>
      <dsp:txXfrm>
        <a:off x="6193455" y="1029028"/>
        <a:ext cx="1055444" cy="1055444"/>
      </dsp:txXfrm>
    </dsp:sp>
    <dsp:sp modelId="{2D59437E-3EC8-4237-A43B-39FD44D123D0}">
      <dsp:nvSpPr>
        <dsp:cNvPr id="0" name=""/>
        <dsp:cNvSpPr/>
      </dsp:nvSpPr>
      <dsp:spPr>
        <a:xfrm>
          <a:off x="7467488" y="810439"/>
          <a:ext cx="1492622" cy="1492622"/>
        </a:xfrm>
        <a:prstGeom prst="ellipse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</a:p>
      </dsp:txBody>
      <dsp:txXfrm>
        <a:off x="7686077" y="1029028"/>
        <a:ext cx="1055444" cy="1055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C8E0-00D4-4FA2-A098-847CD3660F27}">
      <dsp:nvSpPr>
        <dsp:cNvPr id="0" name=""/>
        <dsp:cNvSpPr/>
      </dsp:nvSpPr>
      <dsp:spPr>
        <a:xfrm>
          <a:off x="222575" y="1010"/>
          <a:ext cx="1582528" cy="111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MRI Image</a:t>
          </a:r>
        </a:p>
      </dsp:txBody>
      <dsp:txXfrm>
        <a:off x="255324" y="33759"/>
        <a:ext cx="1517030" cy="1052633"/>
      </dsp:txXfrm>
    </dsp:sp>
    <dsp:sp modelId="{50756196-2324-45EA-97C1-0E3D6F78C291}">
      <dsp:nvSpPr>
        <dsp:cNvPr id="0" name=""/>
        <dsp:cNvSpPr/>
      </dsp:nvSpPr>
      <dsp:spPr>
        <a:xfrm>
          <a:off x="1969096" y="328996"/>
          <a:ext cx="395073" cy="462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969096" y="421428"/>
        <a:ext cx="276551" cy="277296"/>
      </dsp:txXfrm>
    </dsp:sp>
    <dsp:sp modelId="{49F3F066-6F50-40C0-B3FF-0AF8E457404B}">
      <dsp:nvSpPr>
        <dsp:cNvPr id="0" name=""/>
        <dsp:cNvSpPr/>
      </dsp:nvSpPr>
      <dsp:spPr>
        <a:xfrm>
          <a:off x="2550525" y="1010"/>
          <a:ext cx="1689850" cy="111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91615"/>
                <a:satOff val="2700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91615"/>
                <a:satOff val="2700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91615"/>
                <a:satOff val="2700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Standardization</a:t>
          </a:r>
        </a:p>
      </dsp:txBody>
      <dsp:txXfrm>
        <a:off x="2583274" y="33759"/>
        <a:ext cx="1624352" cy="1052633"/>
      </dsp:txXfrm>
    </dsp:sp>
    <dsp:sp modelId="{31EDBF41-1F7F-47B2-88A3-6A9D8620488E}">
      <dsp:nvSpPr>
        <dsp:cNvPr id="0" name=""/>
        <dsp:cNvSpPr/>
      </dsp:nvSpPr>
      <dsp:spPr>
        <a:xfrm>
          <a:off x="4404368" y="328996"/>
          <a:ext cx="395073" cy="462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404368" y="421428"/>
        <a:ext cx="276551" cy="277296"/>
      </dsp:txXfrm>
    </dsp:sp>
    <dsp:sp modelId="{FACCA642-76FF-4502-962D-03A2EDD782F5}">
      <dsp:nvSpPr>
        <dsp:cNvPr id="0" name=""/>
        <dsp:cNvSpPr/>
      </dsp:nvSpPr>
      <dsp:spPr>
        <a:xfrm>
          <a:off x="4985796" y="1010"/>
          <a:ext cx="1606903" cy="111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Augmentation</a:t>
          </a:r>
        </a:p>
      </dsp:txBody>
      <dsp:txXfrm>
        <a:off x="5018545" y="33759"/>
        <a:ext cx="1541405" cy="1052633"/>
      </dsp:txXfrm>
    </dsp:sp>
    <dsp:sp modelId="{7EB4FAB4-5267-42A2-A5F1-6E6203FFC0AA}">
      <dsp:nvSpPr>
        <dsp:cNvPr id="0" name=""/>
        <dsp:cNvSpPr/>
      </dsp:nvSpPr>
      <dsp:spPr>
        <a:xfrm rot="5365771">
          <a:off x="5604865" y="1242139"/>
          <a:ext cx="386949" cy="462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659114" y="1279747"/>
        <a:ext cx="277296" cy="270864"/>
      </dsp:txXfrm>
    </dsp:sp>
    <dsp:sp modelId="{6127646F-6BEB-4CC9-A348-00D4D07CBC75}">
      <dsp:nvSpPr>
        <dsp:cNvPr id="0" name=""/>
        <dsp:cNvSpPr/>
      </dsp:nvSpPr>
      <dsp:spPr>
        <a:xfrm>
          <a:off x="4944462" y="1849199"/>
          <a:ext cx="1726375" cy="111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74846"/>
                <a:satOff val="8100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74846"/>
                <a:satOff val="8100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74846"/>
                <a:satOff val="8100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Based Architecture</a:t>
          </a:r>
        </a:p>
      </dsp:txBody>
      <dsp:txXfrm>
        <a:off x="4977211" y="1881948"/>
        <a:ext cx="1660877" cy="1052633"/>
      </dsp:txXfrm>
    </dsp:sp>
    <dsp:sp modelId="{6D15A2B4-6049-4F4E-A04A-ED873CF8AB77}">
      <dsp:nvSpPr>
        <dsp:cNvPr id="0" name=""/>
        <dsp:cNvSpPr/>
      </dsp:nvSpPr>
      <dsp:spPr>
        <a:xfrm rot="10783087">
          <a:off x="4434998" y="2183052"/>
          <a:ext cx="360024" cy="462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543004" y="2275218"/>
        <a:ext cx="252017" cy="277296"/>
      </dsp:txXfrm>
    </dsp:sp>
    <dsp:sp modelId="{FD25606D-DC65-4D33-9A23-1EFEE9672050}">
      <dsp:nvSpPr>
        <dsp:cNvPr id="0" name=""/>
        <dsp:cNvSpPr/>
      </dsp:nvSpPr>
      <dsp:spPr>
        <a:xfrm>
          <a:off x="2550115" y="1861007"/>
          <a:ext cx="1715064" cy="111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</a:t>
          </a:r>
        </a:p>
      </dsp:txBody>
      <dsp:txXfrm>
        <a:off x="2582864" y="1893756"/>
        <a:ext cx="1649566" cy="1052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C8E0-00D4-4FA2-A098-847CD3660F27}">
      <dsp:nvSpPr>
        <dsp:cNvPr id="0" name=""/>
        <dsp:cNvSpPr/>
      </dsp:nvSpPr>
      <dsp:spPr>
        <a:xfrm>
          <a:off x="210999" y="6335"/>
          <a:ext cx="1576876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MRI Image</a:t>
          </a:r>
        </a:p>
      </dsp:txBody>
      <dsp:txXfrm>
        <a:off x="243631" y="38967"/>
        <a:ext cx="1511612" cy="1048873"/>
      </dsp:txXfrm>
    </dsp:sp>
    <dsp:sp modelId="{50756196-2324-45EA-97C1-0E3D6F78C291}">
      <dsp:nvSpPr>
        <dsp:cNvPr id="0" name=""/>
        <dsp:cNvSpPr/>
      </dsp:nvSpPr>
      <dsp:spPr>
        <a:xfrm>
          <a:off x="1951283" y="333149"/>
          <a:ext cx="393662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951283" y="425251"/>
        <a:ext cx="275563" cy="276306"/>
      </dsp:txXfrm>
    </dsp:sp>
    <dsp:sp modelId="{49F3F066-6F50-40C0-B3FF-0AF8E457404B}">
      <dsp:nvSpPr>
        <dsp:cNvPr id="0" name=""/>
        <dsp:cNvSpPr/>
      </dsp:nvSpPr>
      <dsp:spPr>
        <a:xfrm>
          <a:off x="2530635" y="6335"/>
          <a:ext cx="1683815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73292"/>
                <a:satOff val="2160"/>
                <a:lumOff val="-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73292"/>
                <a:satOff val="2160"/>
                <a:lumOff val="-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73292"/>
                <a:satOff val="2160"/>
                <a:lumOff val="-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Standardization</a:t>
          </a:r>
        </a:p>
      </dsp:txBody>
      <dsp:txXfrm>
        <a:off x="2563267" y="38967"/>
        <a:ext cx="1618551" cy="1048873"/>
      </dsp:txXfrm>
    </dsp:sp>
    <dsp:sp modelId="{31EDBF41-1F7F-47B2-88A3-6A9D8620488E}">
      <dsp:nvSpPr>
        <dsp:cNvPr id="0" name=""/>
        <dsp:cNvSpPr/>
      </dsp:nvSpPr>
      <dsp:spPr>
        <a:xfrm>
          <a:off x="4377857" y="333149"/>
          <a:ext cx="393662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591615"/>
                <a:satOff val="2700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91615"/>
                <a:satOff val="2700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91615"/>
                <a:satOff val="2700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77857" y="425251"/>
        <a:ext cx="275563" cy="276306"/>
      </dsp:txXfrm>
    </dsp:sp>
    <dsp:sp modelId="{B09704AE-AFC4-4F11-BD16-23F0DC1B1B67}">
      <dsp:nvSpPr>
        <dsp:cNvPr id="0" name=""/>
        <dsp:cNvSpPr/>
      </dsp:nvSpPr>
      <dsp:spPr>
        <a:xfrm>
          <a:off x="4957208" y="6335"/>
          <a:ext cx="1856896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546585"/>
                <a:satOff val="4320"/>
                <a:lumOff val="-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46585"/>
                <a:satOff val="4320"/>
                <a:lumOff val="-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46585"/>
                <a:satOff val="4320"/>
                <a:lumOff val="-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Re-sizing</a:t>
          </a:r>
        </a:p>
      </dsp:txBody>
      <dsp:txXfrm>
        <a:off x="4989840" y="38967"/>
        <a:ext cx="1791632" cy="1048873"/>
      </dsp:txXfrm>
    </dsp:sp>
    <dsp:sp modelId="{85F3AA54-3B4A-4DE3-9588-FF53C8C48453}">
      <dsp:nvSpPr>
        <dsp:cNvPr id="0" name=""/>
        <dsp:cNvSpPr/>
      </dsp:nvSpPr>
      <dsp:spPr>
        <a:xfrm rot="5438295">
          <a:off x="5678595" y="1250455"/>
          <a:ext cx="393686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737943" y="1283871"/>
        <a:ext cx="276306" cy="275580"/>
      </dsp:txXfrm>
    </dsp:sp>
    <dsp:sp modelId="{FACCA642-76FF-4502-962D-03A2EDD782F5}">
      <dsp:nvSpPr>
        <dsp:cNvPr id="0" name=""/>
        <dsp:cNvSpPr/>
      </dsp:nvSpPr>
      <dsp:spPr>
        <a:xfrm>
          <a:off x="4915837" y="1863231"/>
          <a:ext cx="1898268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819877"/>
                <a:satOff val="6480"/>
                <a:lumOff val="-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19877"/>
                <a:satOff val="6480"/>
                <a:lumOff val="-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19877"/>
                <a:satOff val="6480"/>
                <a:lumOff val="-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Augmentation</a:t>
          </a:r>
        </a:p>
      </dsp:txBody>
      <dsp:txXfrm>
        <a:off x="4948469" y="1895863"/>
        <a:ext cx="1833004" cy="1048873"/>
      </dsp:txXfrm>
    </dsp:sp>
    <dsp:sp modelId="{7EB4FAB4-5267-42A2-A5F1-6E6203FFC0AA}">
      <dsp:nvSpPr>
        <dsp:cNvPr id="0" name=""/>
        <dsp:cNvSpPr/>
      </dsp:nvSpPr>
      <dsp:spPr>
        <a:xfrm rot="10821270">
          <a:off x="4417159" y="2182177"/>
          <a:ext cx="352403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774846"/>
                <a:satOff val="8100"/>
                <a:lumOff val="-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74846"/>
                <a:satOff val="8100"/>
                <a:lumOff val="-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74846"/>
                <a:satOff val="8100"/>
                <a:lumOff val="-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522879" y="2274606"/>
        <a:ext cx="246682" cy="276306"/>
      </dsp:txXfrm>
    </dsp:sp>
    <dsp:sp modelId="{6127646F-6BEB-4CC9-A348-00D4D07CBC75}">
      <dsp:nvSpPr>
        <dsp:cNvPr id="0" name=""/>
        <dsp:cNvSpPr/>
      </dsp:nvSpPr>
      <dsp:spPr>
        <a:xfrm>
          <a:off x="2530727" y="1847923"/>
          <a:ext cx="1720210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093169"/>
                <a:satOff val="8640"/>
                <a:lumOff val="-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93169"/>
                <a:satOff val="8640"/>
                <a:lumOff val="-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93169"/>
                <a:satOff val="8640"/>
                <a:lumOff val="-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3D U-net</a:t>
          </a:r>
        </a:p>
      </dsp:txBody>
      <dsp:txXfrm>
        <a:off x="2563359" y="1880555"/>
        <a:ext cx="1654946" cy="1048873"/>
      </dsp:txXfrm>
    </dsp:sp>
    <dsp:sp modelId="{6D15A2B4-6049-4F4E-A04A-ED873CF8AB77}">
      <dsp:nvSpPr>
        <dsp:cNvPr id="0" name=""/>
        <dsp:cNvSpPr/>
      </dsp:nvSpPr>
      <dsp:spPr>
        <a:xfrm rot="10783087">
          <a:off x="2023082" y="2180583"/>
          <a:ext cx="358738" cy="4605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130702" y="2272420"/>
        <a:ext cx="251117" cy="276306"/>
      </dsp:txXfrm>
    </dsp:sp>
    <dsp:sp modelId="{FD25606D-DC65-4D33-9A23-1EFEE9672050}">
      <dsp:nvSpPr>
        <dsp:cNvPr id="0" name=""/>
        <dsp:cNvSpPr/>
      </dsp:nvSpPr>
      <dsp:spPr>
        <a:xfrm>
          <a:off x="144931" y="1859688"/>
          <a:ext cx="1708938" cy="11141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Segmentation</a:t>
          </a:r>
        </a:p>
      </dsp:txBody>
      <dsp:txXfrm>
        <a:off x="177563" y="1892320"/>
        <a:ext cx="1643674" cy="1048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FA67A3-DEDD-4342-B30B-B3F498DC6B30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02B2BB-ADDA-4536-BA4C-159C26392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9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2B2BB-ADDA-4536-BA4C-159C2639268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9930-7520-47F7-8283-82C6FF45BC7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138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EB9A-A3CC-4278-9274-622610DD9D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48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0A833-AEF4-4CE4-B002-191F9A0A922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529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76EB3-99E1-4B1E-9392-2868B380113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757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41A2F-097F-4D21-9EEA-3807D08E612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66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32BDC-32E2-42CB-B867-453545EC7D7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928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9401-2C4C-4F8C-9AB7-2C8724417DC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830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3E076-462C-4488-8C4F-4DF6DC201E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30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5AE25-90E1-47DF-B6D0-D811815CDCD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5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A408-A641-4BF1-952C-10C7567F9F8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73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06853-6CDD-4960-98F5-A25046DD7DA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9867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43019-D543-4CEB-8FD3-A31DE742554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Google Shape;184;p27">
            <a:extLst>
              <a:ext uri="{FF2B5EF4-FFF2-40B4-BE49-F238E27FC236}">
                <a16:creationId xmlns:a16="http://schemas.microsoft.com/office/drawing/2014/main" id="{15245DC5-78BE-45B1-8306-6D930F5F2B7B}"/>
              </a:ext>
            </a:extLst>
          </p:cNvPr>
          <p:cNvSpPr txBox="1">
            <a:spLocks/>
          </p:cNvSpPr>
          <p:nvPr/>
        </p:nvSpPr>
        <p:spPr bwMode="auto">
          <a:xfrm>
            <a:off x="859557" y="981121"/>
            <a:ext cx="8284443" cy="110172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srgbClr val="1D9A78">
                    <a:lumMod val="60000"/>
                    <a:lumOff val="4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cs typeface="Calibri" panose="020F0502020204030204" pitchFamily="34" charset="0"/>
                <a:sym typeface="Calibri"/>
              </a:rPr>
              <a:t>3D U-NET: </a:t>
            </a:r>
            <a:r>
              <a:rPr kumimoji="0" lang="en-US" sz="2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cs typeface="Calibri" panose="020F0502020204030204" pitchFamily="34" charset="0"/>
                <a:sym typeface="Calibri"/>
              </a:rPr>
              <a:t>FULLY CONVOLUTIONAL NEURAL NETWORK FOR </a:t>
            </a:r>
            <a:endParaRPr kumimoji="0" lang="en-US" sz="2000" b="1" i="0" u="none" strike="noStrike" kern="1200" cap="none" spc="600" normalizeH="0" baseline="0" noProof="0" dirty="0">
              <a:ln>
                <a:noFill/>
              </a:ln>
              <a:solidFill>
                <a:srgbClr val="1D9A78">
                  <a:lumMod val="60000"/>
                  <a:lumOff val="40000"/>
                </a:srgbClr>
              </a:solidFill>
              <a:effectLst/>
              <a:uLnTx/>
              <a:uFillTx/>
              <a:latin typeface="Agency FB" panose="020B0503020202020204" pitchFamily="34" charset="0"/>
              <a:cs typeface="Calibri" panose="020F0502020204030204" pitchFamily="34" charset="0"/>
              <a:sym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DF8148-8ED1-4B5A-92BF-85AB65F87205}"/>
              </a:ext>
            </a:extLst>
          </p:cNvPr>
          <p:cNvGrpSpPr/>
          <p:nvPr/>
        </p:nvGrpSpPr>
        <p:grpSpPr>
          <a:xfrm>
            <a:off x="1547664" y="1911626"/>
            <a:ext cx="7596336" cy="1374775"/>
            <a:chOff x="1547664" y="700598"/>
            <a:chExt cx="7596336" cy="1374775"/>
          </a:xfrm>
        </p:grpSpPr>
        <p:sp>
          <p:nvSpPr>
            <p:cNvPr id="10" name="Google Shape;184;p27">
              <a:extLst>
                <a:ext uri="{FF2B5EF4-FFF2-40B4-BE49-F238E27FC236}">
                  <a16:creationId xmlns:a16="http://schemas.microsoft.com/office/drawing/2014/main" id="{B0E225B3-32B6-46D2-B7E2-57543A2499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47664" y="700598"/>
              <a:ext cx="7596336" cy="571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lIns="68569" tIns="34275" rIns="68569" bIns="3427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  <a:defRPr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3959"/>
                <a:buFont typeface="Calibri"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AUTOMATIC BRAIN TUMOR </a:t>
              </a:r>
              <a:r>
                <a:rPr kumimoji="0" lang="en-US" sz="32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DETECTION </a:t>
              </a:r>
              <a:endPara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cs typeface="Calibri"/>
                <a:sym typeface="Calibri"/>
              </a:endParaRPr>
            </a:p>
          </p:txBody>
        </p:sp>
        <p:sp>
          <p:nvSpPr>
            <p:cNvPr id="11" name="Google Shape;184;p27">
              <a:extLst>
                <a:ext uri="{FF2B5EF4-FFF2-40B4-BE49-F238E27FC236}">
                  <a16:creationId xmlns:a16="http://schemas.microsoft.com/office/drawing/2014/main" id="{FAD829FC-F13F-4B03-B6B5-DFB9CC292E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11960" y="973648"/>
              <a:ext cx="4932040" cy="1101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  <a:defRPr sz="3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4400"/>
                <a:buFont typeface="Calibri"/>
                <a:buNone/>
                <a:tabLst/>
                <a:defRPr/>
              </a:pPr>
              <a:r>
                <a:rPr kumimoji="0" 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  <a:cs typeface="Calibri" panose="020F0502020204030204" pitchFamily="34" charset="0"/>
                  <a:sym typeface="Calibri"/>
                </a:rPr>
                <a:t>AND </a:t>
              </a:r>
              <a:r>
                <a:rPr kumimoji="0" lang="en-US" sz="3200" b="1" i="0" u="none" strike="noStrike" kern="1200" cap="none" spc="600" normalizeH="0" baseline="0" noProof="0" dirty="0">
                  <a:ln>
                    <a:noFill/>
                  </a:ln>
                  <a:solidFill>
                    <a:srgbClr val="1D9A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cs typeface="Calibri" panose="020F0502020204030204" pitchFamily="34" charset="0"/>
                  <a:sym typeface="Calibri"/>
                </a:rPr>
                <a:t>SEGMENTATION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F0C7C83-ECF3-4E21-9748-E8E60715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42" y="2734490"/>
            <a:ext cx="4243612" cy="4123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22" y="3902269"/>
            <a:ext cx="3936437" cy="295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934"/>
            <a:ext cx="5661248" cy="5472608"/>
          </a:xfrm>
          <a:prstGeom prst="rect">
            <a:avLst/>
          </a:prstGeom>
        </p:spPr>
      </p:pic>
      <p:pic>
        <p:nvPicPr>
          <p:cNvPr id="14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11" y="5402203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075706" y="43962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2441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628650" y="1628866"/>
              <a:ext cx="7687766" cy="3744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 algn="ctr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 algn="ctr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Figure-3:Flowchart of Tumor Detection</a:t>
              </a: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3563888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81854891"/>
              </p:ext>
            </p:extLst>
          </p:nvPr>
        </p:nvGraphicFramePr>
        <p:xfrm>
          <a:off x="439444" y="2276872"/>
          <a:ext cx="6815276" cy="2983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0224" y="1628800"/>
            <a:ext cx="42421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95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-9491"/>
            <a:ext cx="9144000" cy="6534835"/>
            <a:chOff x="0" y="-67628"/>
            <a:chExt cx="9144000" cy="6535101"/>
          </a:xfrm>
        </p:grpSpPr>
        <p:sp>
          <p:nvSpPr>
            <p:cNvPr id="8" name="Rectangle 7"/>
            <p:cNvSpPr/>
            <p:nvPr/>
          </p:nvSpPr>
          <p:spPr>
            <a:xfrm>
              <a:off x="0" y="-67628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827584" y="2935767"/>
              <a:ext cx="7488832" cy="254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1.1.1 Feature Scaling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1.1.2 Image Augmentation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341784" y="2432054"/>
            <a:ext cx="42302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1.1 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48264" y="636601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0" y="1690465"/>
            <a:ext cx="42302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87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827584" y="2477033"/>
              <a:ext cx="7488832" cy="2893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bg1"/>
                  </a:solidFill>
                  <a:latin typeface="Algerian" panose="04020705040A02060702" pitchFamily="8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 advanced and feed-forward Ann to analyze visual image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Developed image classification algorithm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Self-taught Neural filtered algorithm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Convolutional layer to get feature map</a:t>
              </a: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288032" y="2037315"/>
            <a:ext cx="70202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Covolutional Neural Network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73011" y="6294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0" y="1473009"/>
            <a:ext cx="417646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8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4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Google Shape;185;p27"/>
            <p:cNvSpPr txBox="1">
              <a:spLocks/>
            </p:cNvSpPr>
            <p:nvPr/>
          </p:nvSpPr>
          <p:spPr bwMode="auto">
            <a:xfrm>
              <a:off x="994723" y="2316199"/>
              <a:ext cx="7488832" cy="3909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1.2.1 Convolutional Layer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1.2.2 Activation Function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1.2.3 Pooling Layer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1.2.4 Flattening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1.2.5 Full Connection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1.2.6 Softmax Function 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1.2.7 Cross-Entropy 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6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7" name="Half Frame 16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Google Shape;185;p27"/>
          <p:cNvSpPr txBox="1">
            <a:spLocks/>
          </p:cNvSpPr>
          <p:nvPr/>
        </p:nvSpPr>
        <p:spPr bwMode="auto">
          <a:xfrm>
            <a:off x="524644" y="1812032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8264" y="635665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0" y="1353947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781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713666" y="12147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4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15</a:t>
            </a:fld>
            <a:endParaRPr lang="es-ES" altLang="en-US"/>
          </a:p>
        </p:txBody>
      </p:sp>
      <p:sp>
        <p:nvSpPr>
          <p:cNvPr id="18" name="Google Shape;184;p27"/>
          <p:cNvSpPr txBox="1">
            <a:spLocks/>
          </p:cNvSpPr>
          <p:nvPr/>
        </p:nvSpPr>
        <p:spPr bwMode="auto">
          <a:xfrm>
            <a:off x="152400" y="7956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9" name="Half Frame 1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866066" y="13671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0" y="0"/>
            <a:ext cx="9144000" cy="6634409"/>
            <a:chOff x="-4665" y="16836"/>
            <a:chExt cx="9144000" cy="6634678"/>
          </a:xfrm>
        </p:grpSpPr>
        <p:sp>
          <p:nvSpPr>
            <p:cNvPr id="28" name="Rectangle 27"/>
            <p:cNvSpPr/>
            <p:nvPr/>
          </p:nvSpPr>
          <p:spPr>
            <a:xfrm>
              <a:off x="-4665" y="16836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10" y="5197420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Google Shape;184;p27"/>
          <p:cNvSpPr txBox="1">
            <a:spLocks/>
          </p:cNvSpPr>
          <p:nvPr/>
        </p:nvSpPr>
        <p:spPr bwMode="auto">
          <a:xfrm>
            <a:off x="-14080" y="543187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32" name="Half Frame 31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Google Shape;185;p27"/>
          <p:cNvSpPr txBox="1">
            <a:spLocks/>
          </p:cNvSpPr>
          <p:nvPr/>
        </p:nvSpPr>
        <p:spPr bwMode="auto">
          <a:xfrm>
            <a:off x="251520" y="1984276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Slide Number Placeholder 27"/>
          <p:cNvSpPr txBox="1">
            <a:spLocks/>
          </p:cNvSpPr>
          <p:nvPr/>
        </p:nvSpPr>
        <p:spPr>
          <a:xfrm>
            <a:off x="7086600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11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2" y="2466198"/>
            <a:ext cx="7113561" cy="2714176"/>
          </a:xfrm>
          <a:prstGeom prst="rect">
            <a:avLst/>
          </a:prstGeom>
        </p:spPr>
      </p:pic>
      <p:sp>
        <p:nvSpPr>
          <p:cNvPr id="36" name="Google Shape;185;p27"/>
          <p:cNvSpPr txBox="1">
            <a:spLocks/>
          </p:cNvSpPr>
          <p:nvPr/>
        </p:nvSpPr>
        <p:spPr bwMode="auto">
          <a:xfrm>
            <a:off x="469344" y="5396498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Figure-4: Convolutional layer from input MRI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21" name="Google Shape;185;p27"/>
          <p:cNvSpPr txBox="1">
            <a:spLocks/>
          </p:cNvSpPr>
          <p:nvPr/>
        </p:nvSpPr>
        <p:spPr bwMode="auto">
          <a:xfrm>
            <a:off x="-324544" y="1397424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67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16</a:t>
            </a:fld>
            <a:endParaRPr lang="es-ES" altLang="en-US"/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713666" y="12147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4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16</a:t>
            </a:fld>
            <a:endParaRPr lang="es-ES" altLang="en-US"/>
          </a:p>
        </p:txBody>
      </p:sp>
      <p:sp>
        <p:nvSpPr>
          <p:cNvPr id="18" name="Google Shape;184;p27"/>
          <p:cNvSpPr txBox="1">
            <a:spLocks/>
          </p:cNvSpPr>
          <p:nvPr/>
        </p:nvSpPr>
        <p:spPr bwMode="auto">
          <a:xfrm>
            <a:off x="152400" y="7956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9" name="Half Frame 1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866066" y="13671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0" y="0"/>
            <a:ext cx="9144000" cy="6634409"/>
            <a:chOff x="-4665" y="16836"/>
            <a:chExt cx="9144000" cy="6634678"/>
          </a:xfrm>
        </p:grpSpPr>
        <p:sp>
          <p:nvSpPr>
            <p:cNvPr id="28" name="Rectangle 27"/>
            <p:cNvSpPr/>
            <p:nvPr/>
          </p:nvSpPr>
          <p:spPr>
            <a:xfrm>
              <a:off x="-4665" y="16836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10" y="5197420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Google Shape;184;p27"/>
          <p:cNvSpPr txBox="1">
            <a:spLocks/>
          </p:cNvSpPr>
          <p:nvPr/>
        </p:nvSpPr>
        <p:spPr bwMode="auto">
          <a:xfrm>
            <a:off x="-14080" y="543187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32" name="Half Frame 31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Google Shape;185;p27"/>
          <p:cNvSpPr txBox="1">
            <a:spLocks/>
          </p:cNvSpPr>
          <p:nvPr/>
        </p:nvSpPr>
        <p:spPr bwMode="auto">
          <a:xfrm>
            <a:off x="251520" y="1984276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Slide Number Placeholder 27"/>
          <p:cNvSpPr txBox="1">
            <a:spLocks/>
          </p:cNvSpPr>
          <p:nvPr/>
        </p:nvSpPr>
        <p:spPr>
          <a:xfrm>
            <a:off x="7086600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12</a:t>
            </a:r>
          </a:p>
        </p:txBody>
      </p:sp>
      <p:sp>
        <p:nvSpPr>
          <p:cNvPr id="36" name="Google Shape;185;p27"/>
          <p:cNvSpPr txBox="1">
            <a:spLocks/>
          </p:cNvSpPr>
          <p:nvPr/>
        </p:nvSpPr>
        <p:spPr bwMode="auto">
          <a:xfrm>
            <a:off x="469344" y="5396498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Figure-5: Max pooling from convolutional layer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21" name="Google Shape;185;p27"/>
          <p:cNvSpPr txBox="1">
            <a:spLocks/>
          </p:cNvSpPr>
          <p:nvPr/>
        </p:nvSpPr>
        <p:spPr bwMode="auto">
          <a:xfrm>
            <a:off x="-324544" y="1397424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0" y="2588752"/>
            <a:ext cx="7726988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2" y="2628985"/>
            <a:ext cx="8397968" cy="2539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17</a:t>
            </a:fld>
            <a:endParaRPr lang="es-ES" altLang="en-US"/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713666" y="12147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4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17</a:t>
            </a:fld>
            <a:endParaRPr lang="es-ES" altLang="en-US"/>
          </a:p>
        </p:txBody>
      </p:sp>
      <p:sp>
        <p:nvSpPr>
          <p:cNvPr id="18" name="Google Shape;184;p27"/>
          <p:cNvSpPr txBox="1">
            <a:spLocks/>
          </p:cNvSpPr>
          <p:nvPr/>
        </p:nvSpPr>
        <p:spPr bwMode="auto">
          <a:xfrm>
            <a:off x="152400" y="7956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9" name="Half Frame 1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866066" y="13671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0" y="0"/>
            <a:ext cx="9144000" cy="6634409"/>
            <a:chOff x="-4665" y="16836"/>
            <a:chExt cx="9144000" cy="6634678"/>
          </a:xfrm>
        </p:grpSpPr>
        <p:sp>
          <p:nvSpPr>
            <p:cNvPr id="28" name="Rectangle 27"/>
            <p:cNvSpPr/>
            <p:nvPr/>
          </p:nvSpPr>
          <p:spPr>
            <a:xfrm>
              <a:off x="-4665" y="16836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10" y="5197420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Google Shape;184;p27"/>
          <p:cNvSpPr txBox="1">
            <a:spLocks/>
          </p:cNvSpPr>
          <p:nvPr/>
        </p:nvSpPr>
        <p:spPr bwMode="auto">
          <a:xfrm>
            <a:off x="-14080" y="543187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32" name="Half Frame 31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Google Shape;185;p27"/>
          <p:cNvSpPr txBox="1">
            <a:spLocks/>
          </p:cNvSpPr>
          <p:nvPr/>
        </p:nvSpPr>
        <p:spPr bwMode="auto">
          <a:xfrm>
            <a:off x="251520" y="1984276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Slide Number Placeholder 27"/>
          <p:cNvSpPr txBox="1">
            <a:spLocks/>
          </p:cNvSpPr>
          <p:nvPr/>
        </p:nvSpPr>
        <p:spPr>
          <a:xfrm>
            <a:off x="7086600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13</a:t>
            </a:r>
          </a:p>
        </p:txBody>
      </p:sp>
      <p:sp>
        <p:nvSpPr>
          <p:cNvPr id="36" name="Google Shape;185;p27"/>
          <p:cNvSpPr txBox="1">
            <a:spLocks/>
          </p:cNvSpPr>
          <p:nvPr/>
        </p:nvSpPr>
        <p:spPr bwMode="auto">
          <a:xfrm>
            <a:off x="469344" y="5396498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Figure-6: Flattening from pooling layer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21" name="Google Shape;185;p27"/>
          <p:cNvSpPr txBox="1">
            <a:spLocks/>
          </p:cNvSpPr>
          <p:nvPr/>
        </p:nvSpPr>
        <p:spPr bwMode="auto">
          <a:xfrm>
            <a:off x="-324544" y="1397424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9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713666" y="12147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4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18</a:t>
            </a:fld>
            <a:endParaRPr lang="es-ES" altLang="en-US"/>
          </a:p>
        </p:txBody>
      </p:sp>
      <p:sp>
        <p:nvSpPr>
          <p:cNvPr id="18" name="Google Shape;184;p27"/>
          <p:cNvSpPr txBox="1">
            <a:spLocks/>
          </p:cNvSpPr>
          <p:nvPr/>
        </p:nvSpPr>
        <p:spPr bwMode="auto">
          <a:xfrm>
            <a:off x="152400" y="7956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9" name="Half Frame 1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866066" y="1367160"/>
            <a:ext cx="388843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bg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0" y="0"/>
            <a:ext cx="9144000" cy="6634409"/>
            <a:chOff x="-4665" y="16836"/>
            <a:chExt cx="9144000" cy="6634678"/>
          </a:xfrm>
        </p:grpSpPr>
        <p:sp>
          <p:nvSpPr>
            <p:cNvPr id="28" name="Rectangle 27"/>
            <p:cNvSpPr/>
            <p:nvPr/>
          </p:nvSpPr>
          <p:spPr>
            <a:xfrm>
              <a:off x="-4665" y="16836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610" y="5197420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Google Shape;184;p27"/>
          <p:cNvSpPr txBox="1">
            <a:spLocks/>
          </p:cNvSpPr>
          <p:nvPr/>
        </p:nvSpPr>
        <p:spPr bwMode="auto">
          <a:xfrm>
            <a:off x="-14080" y="543187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32" name="Half Frame 31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Google Shape;185;p27"/>
          <p:cNvSpPr txBox="1">
            <a:spLocks/>
          </p:cNvSpPr>
          <p:nvPr/>
        </p:nvSpPr>
        <p:spPr bwMode="auto">
          <a:xfrm>
            <a:off x="251520" y="1984276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Slide Number Placeholder 27"/>
          <p:cNvSpPr txBox="1">
            <a:spLocks/>
          </p:cNvSpPr>
          <p:nvPr/>
        </p:nvSpPr>
        <p:spPr>
          <a:xfrm>
            <a:off x="7086600" y="6508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14</a:t>
            </a:r>
          </a:p>
        </p:txBody>
      </p:sp>
      <p:sp>
        <p:nvSpPr>
          <p:cNvPr id="36" name="Google Shape;185;p27"/>
          <p:cNvSpPr txBox="1">
            <a:spLocks/>
          </p:cNvSpPr>
          <p:nvPr/>
        </p:nvSpPr>
        <p:spPr bwMode="auto">
          <a:xfrm>
            <a:off x="469344" y="5396498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Figure-7: Full Connection</a:t>
            </a: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21" name="Google Shape;185;p27"/>
          <p:cNvSpPr txBox="1">
            <a:spLocks/>
          </p:cNvSpPr>
          <p:nvPr/>
        </p:nvSpPr>
        <p:spPr bwMode="auto">
          <a:xfrm>
            <a:off x="-324544" y="1397424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" y="2692707"/>
            <a:ext cx="4103440" cy="247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00147"/>
            <a:ext cx="3888432" cy="25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13060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371500" y="1790766"/>
            <a:ext cx="715282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 Covolutional Neural Network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017399" y="5700728"/>
            <a:ext cx="680424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Figure-8: Convolutional Neural Network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961934" y="6365718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15</a:t>
            </a:r>
          </a:p>
        </p:txBody>
      </p:sp>
      <p:pic>
        <p:nvPicPr>
          <p:cNvPr id="1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5" y="5125259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Half Frame 17"/>
          <p:cNvSpPr/>
          <p:nvPr/>
        </p:nvSpPr>
        <p:spPr>
          <a:xfrm rot="10800000">
            <a:off x="6961934" y="501287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388"/>
            <a:ext cx="9144000" cy="2778990"/>
          </a:xfrm>
          <a:prstGeom prst="rect">
            <a:avLst/>
          </a:prstGeom>
        </p:spPr>
      </p:pic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324544" y="1277326"/>
            <a:ext cx="459666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4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279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2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53953"/>
              <a:ext cx="3936437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635896" y="1124789"/>
              <a:ext cx="5497053" cy="2251424"/>
              <a:chOff x="3716050" y="1320132"/>
              <a:chExt cx="5412776" cy="2251426"/>
            </a:xfrm>
          </p:grpSpPr>
          <p:sp>
            <p:nvSpPr>
              <p:cNvPr id="12" name="Google Shape;185;p27"/>
              <p:cNvSpPr txBox="1">
                <a:spLocks/>
              </p:cNvSpPr>
              <p:nvPr/>
            </p:nvSpPr>
            <p:spPr>
              <a:xfrm>
                <a:off x="3716050" y="1930015"/>
                <a:ext cx="5109976" cy="1641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68569" tIns="34275" rIns="68569" bIns="34275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323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6858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028700" marR="0" lvl="2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371600" marR="0" lvl="3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1714500" marR="0" lvl="4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057400" marR="0" lvl="5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2400300" marR="0" lvl="6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2743200" marR="0" lvl="7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3086100" marR="0" lvl="8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Syed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Fahim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Ahmed </a:t>
                </a:r>
                <a:r>
                  <a:rPr lang="en-US" sz="1600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15.01.04.</a:t>
                </a:r>
                <a:r>
                  <a:rPr lang="en-US" sz="1800" b="1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051</a:t>
                </a:r>
              </a:p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Tasmia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Tabassum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Arony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600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15.01.04.</a:t>
                </a:r>
                <a:r>
                  <a:rPr lang="en-US" sz="1800" b="1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079</a:t>
                </a:r>
              </a:p>
              <a:p>
                <a:pPr marL="0" indent="0" algn="r">
                  <a:buClr>
                    <a:srgbClr val="FFFF00"/>
                  </a:buClr>
                  <a:buNone/>
                  <a:defRPr/>
                </a:pP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Md.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Tariqul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Islam </a:t>
                </a:r>
                <a:r>
                  <a:rPr lang="en-US" sz="18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Bhuiyan</a:t>
                </a:r>
                <a:r>
                  <a:rPr lang="en-US" sz="18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1800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15.01.04.</a:t>
                </a:r>
                <a:r>
                  <a:rPr lang="en-US" sz="1800" b="1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081</a:t>
                </a:r>
              </a:p>
              <a:p>
                <a:pPr marL="0" indent="0" algn="r">
                  <a:buClr>
                    <a:srgbClr val="FFFF00"/>
                  </a:buClr>
                  <a:buFont typeface="Arial"/>
                  <a:buNone/>
                  <a:defRPr/>
                </a:pPr>
                <a:r>
                  <a:rPr lang="en-US" sz="20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Fairuz</a:t>
                </a:r>
                <a:r>
                  <a:rPr lang="en-US" sz="20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0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Shezuti</a:t>
                </a:r>
                <a:r>
                  <a:rPr lang="en-US" sz="20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Rahman </a:t>
                </a:r>
                <a:r>
                  <a:rPr lang="en-US" sz="1800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15.01.04.</a:t>
                </a:r>
                <a:r>
                  <a:rPr lang="en-US" sz="2000" b="1" spc="3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098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98193" y="1320132"/>
                <a:ext cx="2230633" cy="369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spc="600" dirty="0">
                    <a:latin typeface="Agency FB" panose="020B0503020202020204" pitchFamily="34" charset="0"/>
                  </a:rPr>
                  <a:t>PRESENTED BY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0" y="3721881"/>
              <a:ext cx="5729090" cy="2203529"/>
              <a:chOff x="3369498" y="3262070"/>
              <a:chExt cx="5641258" cy="2203530"/>
            </a:xfrm>
          </p:grpSpPr>
          <p:sp>
            <p:nvSpPr>
              <p:cNvPr id="10" name="Google Shape;185;p27"/>
              <p:cNvSpPr txBox="1">
                <a:spLocks/>
              </p:cNvSpPr>
              <p:nvPr/>
            </p:nvSpPr>
            <p:spPr>
              <a:xfrm>
                <a:off x="3900778" y="3822470"/>
                <a:ext cx="5109978" cy="1643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lIns="68569" tIns="34275" rIns="68569" bIns="34275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3238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6858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–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028700" marR="0" lvl="2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371600" marR="0" lvl="3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–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1714500" marR="0" lvl="4" indent="-2667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»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057400" marR="0" lvl="5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2400300" marR="0" lvl="6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2743200" marR="0" lvl="7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3086100" marR="0" lvl="8" indent="-1714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3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Font typeface="Arial"/>
                  <a:buNone/>
                  <a:defRPr/>
                </a:pPr>
                <a:r>
                  <a:rPr lang="en-US" sz="2000" spc="3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Emam</a:t>
                </a:r>
                <a:r>
                  <a:rPr lang="en-US" sz="2000" spc="3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Hossain</a:t>
                </a:r>
              </a:p>
              <a:p>
                <a:pPr marL="0" indent="0">
                  <a:buClr>
                    <a:srgbClr val="FFFF00"/>
                  </a:buClr>
                  <a:buFont typeface="Arial"/>
                  <a:buNone/>
                  <a:defRPr/>
                </a:pPr>
                <a: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  <a:t>Assistant Professor</a:t>
                </a:r>
                <a:b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</a:br>
                <a: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  <a:t>Department of CSE</a:t>
                </a:r>
                <a:b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</a:br>
                <a:r>
                  <a:rPr lang="en-US" altLang="en-US" sz="1800" dirty="0" err="1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  <a:t>Ahsanullah</a:t>
                </a:r>
                <a: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  <a:cs typeface="Calibri" panose="020F0502020204030204" pitchFamily="34" charset="0"/>
                  </a:rPr>
                  <a:t> University Of Science &amp; Technology</a:t>
                </a:r>
                <a:br>
                  <a:rPr lang="en-US" altLang="en-US" sz="1800" dirty="0">
                    <a:solidFill>
                      <a:schemeClr val="bg1">
                        <a:lumMod val="85000"/>
                      </a:schemeClr>
                    </a:solidFill>
                    <a:latin typeface="Bahnschrift Condensed" panose="020B0502040204020203" pitchFamily="34" charset="0"/>
                  </a:rPr>
                </a:br>
                <a:endParaRPr lang="en-US" altLang="en-US" sz="18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</a:endParaRPr>
              </a:p>
              <a:p>
                <a:pPr marL="0" indent="0">
                  <a:buClr>
                    <a:srgbClr val="FFFF00"/>
                  </a:buClr>
                  <a:buFont typeface="Arial"/>
                  <a:buNone/>
                  <a:defRPr/>
                </a:pPr>
                <a:endParaRPr lang="en-US" sz="2000" b="1" spc="300" dirty="0">
                  <a:solidFill>
                    <a:schemeClr val="bg1">
                      <a:lumMod val="85000"/>
                    </a:schemeClr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498" y="3262070"/>
                <a:ext cx="2379006" cy="3693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spc="600" dirty="0">
                    <a:latin typeface="Agency FB" panose="020B0503020202020204" pitchFamily="34" charset="0"/>
                  </a:rPr>
                  <a:t>SUPERVISED BY</a:t>
                </a:r>
              </a:p>
            </p:txBody>
          </p:sp>
        </p:grpSp>
      </p:grpSp>
      <p:sp>
        <p:nvSpPr>
          <p:cNvPr id="18" name="Half Frame 17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3" name="Half Frame 12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1954473" y="5879995"/>
            <a:ext cx="4707338" cy="58721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Table-1: Architecture of CNN for Tumor Detection</a:t>
            </a: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9957"/>
              </p:ext>
            </p:extLst>
          </p:nvPr>
        </p:nvGraphicFramePr>
        <p:xfrm>
          <a:off x="1314503" y="1448812"/>
          <a:ext cx="5679594" cy="4351338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75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00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Filter Size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Stride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filters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FC units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3x64x64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32x62x62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32x60x60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Max-pooling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2x2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32x58x58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32x29x29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6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64x27x27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Convolutional Layer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3x3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64x25x25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Max-pooling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2x2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2x2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64x23x23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7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Full Connection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7744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2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Full Connection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2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Layer 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Full Connection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128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65" marR="6696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950699" y="636601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4456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514273"/>
            <a:chOff x="0" y="0"/>
            <a:chExt cx="9144000" cy="6514538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5060444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628650" y="1628866"/>
              <a:ext cx="7687766" cy="3744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 algn="ctr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49999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Methodology(cont.)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80853568"/>
              </p:ext>
            </p:extLst>
          </p:nvPr>
        </p:nvGraphicFramePr>
        <p:xfrm>
          <a:off x="340618" y="2399937"/>
          <a:ext cx="6815276" cy="2983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0224" y="1628800"/>
            <a:ext cx="517828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96" y="5694437"/>
            <a:ext cx="61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Figure-9:Flowchart of Tumor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-14296"/>
            <a:ext cx="9144000" cy="6539640"/>
            <a:chOff x="0" y="-72434"/>
            <a:chExt cx="9144000" cy="6539907"/>
          </a:xfrm>
        </p:grpSpPr>
        <p:sp>
          <p:nvSpPr>
            <p:cNvPr id="8" name="Rectangle 7"/>
            <p:cNvSpPr/>
            <p:nvPr/>
          </p:nvSpPr>
          <p:spPr>
            <a:xfrm>
              <a:off x="0" y="-72434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827584" y="2935767"/>
              <a:ext cx="7488832" cy="254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2.1.1 Image Re-sizing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2.1.2 Image Augmentation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341784" y="2432054"/>
            <a:ext cx="42302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2.1 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48264" y="636601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0" y="1690465"/>
            <a:ext cx="514806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9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628650" y="2806990"/>
              <a:ext cx="7488832" cy="3207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2.1.1 Image Re-sizing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Makes model more efficient in terms of time consumption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Original size image of 240×240×155 converted into 32×32×32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Data reduced from 2.87GB instead of 782GB</a:t>
              </a: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Google Shape;185;p27"/>
          <p:cNvSpPr txBox="1">
            <a:spLocks/>
          </p:cNvSpPr>
          <p:nvPr/>
        </p:nvSpPr>
        <p:spPr bwMode="auto">
          <a:xfrm>
            <a:off x="251520" y="2026085"/>
            <a:ext cx="432048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2.1 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50841" y="638996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0" y="1554981"/>
            <a:ext cx="504056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95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791580" y="2413887"/>
              <a:ext cx="7560840" cy="3209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2.1.2 Image augmentation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179512" y="1867215"/>
            <a:ext cx="4464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2.1 Pre-processing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63072" y="630435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396552" y="1434691"/>
            <a:ext cx="561662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15940"/>
              </p:ext>
            </p:extLst>
          </p:nvPr>
        </p:nvGraphicFramePr>
        <p:xfrm>
          <a:off x="924272" y="2847969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Flip horizontally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probability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Flip vertically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 probability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±20°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 on both horizontal and vertical direction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20% on horizontal direction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±10%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0.8  ~ 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810052" y="6134261"/>
            <a:ext cx="4707338" cy="417506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Table-2: </a:t>
            </a:r>
            <a:r>
              <a:rPr lang="en-US" sz="1600" b="1" dirty="0">
                <a:latin typeface="Bahnschrift" panose="020B0502040204020203" pitchFamily="34" charset="0"/>
              </a:rPr>
              <a:t>Applied Data Augmentation Methods</a:t>
            </a:r>
            <a:endParaRPr lang="en-US" sz="20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68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827584" y="2477033"/>
              <a:ext cx="7488832" cy="2893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bg1"/>
                  </a:solidFill>
                  <a:latin typeface="Algerian" panose="04020705040A02060702" pitchFamily="8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Partitioning image into different regions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Grouping each pixel of the image based on specific characteristics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Level every pixel of a picture with a corresponding class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Maintains encoder/decoder structure</a:t>
              </a: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612576" y="1900304"/>
            <a:ext cx="716428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 Semantic 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73011" y="6294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08520" y="1396231"/>
            <a:ext cx="52200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0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9" y="2348289"/>
            <a:ext cx="8712968" cy="28263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13060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467544" y="1778566"/>
            <a:ext cx="612068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 Semantic 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1017399" y="5700728"/>
            <a:ext cx="680424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Figure-10: Semantic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961934" y="6365718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22</a:t>
            </a:r>
          </a:p>
        </p:txBody>
      </p:sp>
      <p:pic>
        <p:nvPicPr>
          <p:cNvPr id="1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5" y="5125259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Half Frame 17"/>
          <p:cNvSpPr/>
          <p:nvPr/>
        </p:nvSpPr>
        <p:spPr>
          <a:xfrm rot="10800000">
            <a:off x="6961934" y="501287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29006" y="1268747"/>
            <a:ext cx="532108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92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Google Shape;185;p27"/>
            <p:cNvSpPr txBox="1">
              <a:spLocks/>
            </p:cNvSpPr>
            <p:nvPr/>
          </p:nvSpPr>
          <p:spPr bwMode="auto">
            <a:xfrm>
              <a:off x="755576" y="2611097"/>
              <a:ext cx="6624736" cy="337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 architecture of Semantic Segmentation which combines encoding and decoding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Two path architecture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First path- Construction path which is encoder part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Second path- Symmetric expanding path which is decoder part</a:t>
              </a:r>
            </a:p>
          </p:txBody>
        </p:sp>
      </p:grpSp>
      <p:sp>
        <p:nvSpPr>
          <p:cNvPr id="11" name="Google Shape;184;p27"/>
          <p:cNvSpPr txBox="1">
            <a:spLocks/>
          </p:cNvSpPr>
          <p:nvPr/>
        </p:nvSpPr>
        <p:spPr bwMode="auto">
          <a:xfrm>
            <a:off x="0" y="643260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2" name="Half Frame 11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539552" y="1936581"/>
            <a:ext cx="291581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 3D U-net 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973011" y="6294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08520" y="1396231"/>
            <a:ext cx="52200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00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14128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4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Google Shape;185;p27"/>
            <p:cNvSpPr txBox="1">
              <a:spLocks/>
            </p:cNvSpPr>
            <p:nvPr/>
          </p:nvSpPr>
          <p:spPr bwMode="auto">
            <a:xfrm>
              <a:off x="899592" y="2558343"/>
              <a:ext cx="7488832" cy="2919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2.2.1 Convolution 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2.2.2 Max Pooling 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2.2.3 Up-sampling 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2.2.4 Transposed Convolution Operation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2.2.5 Activation Function</a:t>
              </a: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bg1"/>
                </a:solidFill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6" name="Google Shape;184;p27"/>
          <p:cNvSpPr txBox="1">
            <a:spLocks/>
          </p:cNvSpPr>
          <p:nvPr/>
        </p:nvSpPr>
        <p:spPr bwMode="auto">
          <a:xfrm>
            <a:off x="0" y="643260"/>
            <a:ext cx="457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 (cont.)</a:t>
            </a:r>
          </a:p>
        </p:txBody>
      </p:sp>
      <p:sp>
        <p:nvSpPr>
          <p:cNvPr id="17" name="Half Frame 16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Google Shape;185;p27"/>
          <p:cNvSpPr txBox="1">
            <a:spLocks/>
          </p:cNvSpPr>
          <p:nvPr/>
        </p:nvSpPr>
        <p:spPr bwMode="auto">
          <a:xfrm>
            <a:off x="628650" y="1964369"/>
            <a:ext cx="288141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 3D U-net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8264" y="635665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0" y="1445649"/>
            <a:ext cx="54360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85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032448"/>
          </a:xfrm>
          <a:prstGeom prst="rect">
            <a:avLst/>
          </a:prstGeom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49999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Methodology(cont.)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523444" y="5835369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Figure-11: U-net Architecture of Our Model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0"/>
            <a:ext cx="9144000" cy="6529019"/>
            <a:chOff x="0" y="0"/>
            <a:chExt cx="9144000" cy="2749130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2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21715043"/>
              <a:ext cx="1440160" cy="577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Half Frame 12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Google Shape;184;p27"/>
          <p:cNvSpPr txBox="1">
            <a:spLocks/>
          </p:cNvSpPr>
          <p:nvPr/>
        </p:nvSpPr>
        <p:spPr bwMode="auto">
          <a:xfrm>
            <a:off x="1" y="643260"/>
            <a:ext cx="241176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Overview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191752745"/>
              </p:ext>
            </p:extLst>
          </p:nvPr>
        </p:nvGraphicFramePr>
        <p:xfrm>
          <a:off x="23563" y="1628800"/>
          <a:ext cx="8964488" cy="3113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6195" y="6476570"/>
            <a:ext cx="34295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121579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28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49999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Methodology(cont.)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470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107504" y="5816273"/>
            <a:ext cx="745232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Table-3: U-net Architecture of Our Model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87205"/>
              </p:ext>
            </p:extLst>
          </p:nvPr>
        </p:nvGraphicFramePr>
        <p:xfrm>
          <a:off x="1115616" y="3068960"/>
          <a:ext cx="6768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convolutional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[4, 5, 6]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deconvolutional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[4, 5, 6]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06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31</a:t>
            </a:fld>
            <a:endParaRPr lang="es-E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36" y="535744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228106" y="45486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58335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103650" y="1814483"/>
            <a:ext cx="914400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1.1 Normal Brain Image vs. Tumor Brain Image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27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76492"/>
              </p:ext>
            </p:extLst>
          </p:nvPr>
        </p:nvGraphicFramePr>
        <p:xfrm>
          <a:off x="1331640" y="2492896"/>
          <a:ext cx="6039485" cy="139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Loss 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Training Data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84.07%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38.89%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Validation Testing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74.30%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47.79%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180528" y="4266053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Table-4: </a:t>
            </a:r>
            <a:r>
              <a:rPr lang="en-US" sz="1600" b="1" dirty="0">
                <a:latin typeface="Bahnschrift" panose="020B0502040204020203" pitchFamily="34" charset="0"/>
              </a:rPr>
              <a:t>Accuracy &amp; Loss Function value for Normal vs. Tumor affected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313997" y="1302330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619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33</a:t>
            </a:fld>
            <a:endParaRPr lang="es-E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13407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8" name="Half Frame 7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Google Shape;185;p27"/>
          <p:cNvSpPr txBox="1">
            <a:spLocks/>
          </p:cNvSpPr>
          <p:nvPr/>
        </p:nvSpPr>
        <p:spPr bwMode="auto">
          <a:xfrm>
            <a:off x="-756592" y="1867205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1.1.1</a:t>
            </a:r>
            <a:r>
              <a:rPr lang="en-US" sz="3200" b="1" dirty="0">
                <a:latin typeface="Bahnschrift" panose="020B0502040204020203" pitchFamily="34" charset="0"/>
              </a:rPr>
              <a:t> Accuracy of Normal vs. Tumor affected</a:t>
            </a:r>
            <a:endParaRPr lang="en-US" sz="32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Slide Number Placeholder 11"/>
          <p:cNvSpPr txBox="1">
            <a:spLocks/>
          </p:cNvSpPr>
          <p:nvPr/>
        </p:nvSpPr>
        <p:spPr>
          <a:xfrm>
            <a:off x="6970577" y="6325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28</a:t>
            </a:r>
          </a:p>
        </p:txBody>
      </p:sp>
      <p:sp>
        <p:nvSpPr>
          <p:cNvPr id="12" name="Google Shape;185;p27"/>
          <p:cNvSpPr txBox="1">
            <a:spLocks/>
          </p:cNvSpPr>
          <p:nvPr/>
        </p:nvSpPr>
        <p:spPr bwMode="auto">
          <a:xfrm>
            <a:off x="-654639" y="5978720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Figure-12: </a:t>
            </a:r>
            <a:r>
              <a:rPr lang="en-US" sz="1600" b="1" dirty="0">
                <a:latin typeface="Bahnschrift" panose="020B0502040204020203" pitchFamily="34" charset="0"/>
              </a:rPr>
              <a:t>Accuracy Graph for Normal vs. Tumor affected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71278"/>
            <a:ext cx="7128792" cy="3669348"/>
          </a:xfrm>
          <a:prstGeom prst="rect">
            <a:avLst/>
          </a:prstGeom>
        </p:spPr>
      </p:pic>
      <p:pic>
        <p:nvPicPr>
          <p:cNvPr id="14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70" y="5053706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324544" y="1383528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566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34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34</a:t>
            </a:fld>
            <a:endParaRPr lang="es-E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13407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-1332656" y="1919433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1.1.2</a:t>
            </a:r>
            <a:r>
              <a:rPr lang="en-US" sz="2700" b="1" dirty="0">
                <a:latin typeface="Bahnschrift" panose="020B0502040204020203" pitchFamily="34" charset="0"/>
              </a:rPr>
              <a:t> Loss function of normal vs. tumor affected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Slide Number Placeholder 11"/>
          <p:cNvSpPr txBox="1">
            <a:spLocks/>
          </p:cNvSpPr>
          <p:nvPr/>
        </p:nvSpPr>
        <p:spPr>
          <a:xfrm>
            <a:off x="6948264" y="6376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29</a:t>
            </a:r>
          </a:p>
        </p:txBody>
      </p:sp>
      <p:sp>
        <p:nvSpPr>
          <p:cNvPr id="13" name="Google Shape;185;p27"/>
          <p:cNvSpPr txBox="1">
            <a:spLocks/>
          </p:cNvSpPr>
          <p:nvPr/>
        </p:nvSpPr>
        <p:spPr bwMode="auto">
          <a:xfrm>
            <a:off x="-705609" y="615505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Table-13: </a:t>
            </a:r>
            <a:r>
              <a:rPr lang="en-US" sz="1600" b="1" dirty="0">
                <a:latin typeface="Bahnschrift" panose="020B0502040204020203" pitchFamily="34" charset="0"/>
              </a:rPr>
              <a:t>Accuracy &amp; Loss Function value for Normal vs. Tumor affected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5" y="2349532"/>
            <a:ext cx="7560840" cy="3815514"/>
          </a:xfrm>
          <a:prstGeom prst="rect">
            <a:avLst/>
          </a:prstGeom>
        </p:spPr>
      </p:pic>
      <p:pic>
        <p:nvPicPr>
          <p:cNvPr id="15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13" y="5073132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324544" y="1436763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0190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0"/>
            <a:ext cx="9144000" cy="6527167"/>
            <a:chOff x="0" y="0"/>
            <a:chExt cx="9144000" cy="652743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7333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Google Shape;185;p27"/>
          <p:cNvSpPr txBox="1">
            <a:spLocks/>
          </p:cNvSpPr>
          <p:nvPr/>
        </p:nvSpPr>
        <p:spPr bwMode="auto">
          <a:xfrm>
            <a:off x="-106084" y="1922764"/>
            <a:ext cx="914400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0" lvl="1" indent="0">
              <a:buNone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</a:t>
            </a:r>
            <a:r>
              <a:rPr lang="en-US" sz="2700" b="1" dirty="0">
                <a:latin typeface="Bahnschrift" panose="020B0502040204020203" pitchFamily="34" charset="0"/>
              </a:rPr>
              <a:t> High Grade Gliomas vs. Low Grade Gliomas</a:t>
            </a:r>
            <a:endParaRPr lang="en-US" sz="2700" dirty="0">
              <a:latin typeface="Bahnschrift" panose="020B0502040204020203" pitchFamily="34" charset="0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Slide Number Placeholder 11"/>
          <p:cNvSpPr txBox="1">
            <a:spLocks/>
          </p:cNvSpPr>
          <p:nvPr/>
        </p:nvSpPr>
        <p:spPr>
          <a:xfrm>
            <a:off x="6980516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30</a:t>
            </a: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301463" y="4765609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Table-5: </a:t>
            </a:r>
            <a:r>
              <a:rPr lang="en-US" sz="1600" b="1" dirty="0">
                <a:latin typeface="Bahnschrift" panose="020B0502040204020203" pitchFamily="34" charset="0"/>
              </a:rPr>
              <a:t>Accuracy &amp; Loss Function value for HGG vs. LGG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61717"/>
              </p:ext>
            </p:extLst>
          </p:nvPr>
        </p:nvGraphicFramePr>
        <p:xfrm>
          <a:off x="1115616" y="2718134"/>
          <a:ext cx="6192687" cy="1844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89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Loss 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Training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78.12%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47.04%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Validation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69.25%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69.32%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324544" y="1436763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745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36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36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36</a:t>
            </a:fld>
            <a:endParaRPr lang="es-E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3407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685171" y="1836178"/>
            <a:ext cx="5975648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1.2.1.</a:t>
            </a:r>
            <a:r>
              <a:rPr lang="en-US" sz="2700" b="1" dirty="0">
                <a:latin typeface="Bahnschrift" panose="020B0502040204020203" pitchFamily="34" charset="0"/>
              </a:rPr>
              <a:t> Accuracy of HGG vs. LGG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63072" y="63760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31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520538" y="5934195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Figure-14: </a:t>
            </a:r>
            <a:r>
              <a:rPr lang="en-US" sz="1600" b="1" dirty="0">
                <a:latin typeface="Bahnschrift" panose="020B0502040204020203" pitchFamily="34" charset="0"/>
              </a:rPr>
              <a:t>Accuracy Graph for HGG vs. LGG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" y="2333795"/>
            <a:ext cx="7488831" cy="3658433"/>
          </a:xfrm>
          <a:prstGeom prst="rect">
            <a:avLst/>
          </a:prstGeom>
        </p:spPr>
      </p:pic>
      <p:pic>
        <p:nvPicPr>
          <p:cNvPr id="16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28" y="5060740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7" name="Google Shape;185;p27"/>
          <p:cNvSpPr txBox="1">
            <a:spLocks/>
          </p:cNvSpPr>
          <p:nvPr/>
        </p:nvSpPr>
        <p:spPr bwMode="auto">
          <a:xfrm>
            <a:off x="-180528" y="1325649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27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37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37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37</a:t>
            </a:fld>
            <a:endParaRPr lang="es-E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0" y="0"/>
            <a:ext cx="9144000" cy="13407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542925" y="1792695"/>
            <a:ext cx="645795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1.2.2</a:t>
            </a:r>
            <a:r>
              <a:rPr lang="en-US" sz="2700" b="1" dirty="0">
                <a:latin typeface="Bahnschrift" panose="020B0502040204020203" pitchFamily="34" charset="0"/>
              </a:rPr>
              <a:t> Loss Function of HGG vs. LGG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75445" y="63251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26704"/>
            <a:ext cx="7111702" cy="3972467"/>
          </a:xfrm>
          <a:prstGeom prst="rect">
            <a:avLst/>
          </a:prstGeom>
        </p:spPr>
      </p:pic>
      <p:pic>
        <p:nvPicPr>
          <p:cNvPr id="16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65" y="5064660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Google Shape;185;p27"/>
          <p:cNvSpPr txBox="1">
            <a:spLocks/>
          </p:cNvSpPr>
          <p:nvPr/>
        </p:nvSpPr>
        <p:spPr bwMode="auto">
          <a:xfrm>
            <a:off x="691986" y="6115817"/>
            <a:ext cx="722671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Figure-15: </a:t>
            </a:r>
            <a:r>
              <a:rPr lang="en-US" sz="1600" b="1" dirty="0">
                <a:latin typeface="Bahnschrift" panose="020B0502040204020203" pitchFamily="34" charset="0"/>
                <a:ea typeface="Arial Unicode MS" panose="020B0604020202020204" pitchFamily="34" charset="-128"/>
              </a:rPr>
              <a:t>Loss Function</a:t>
            </a:r>
            <a:r>
              <a:rPr lang="en-US" sz="1600" b="1" dirty="0">
                <a:latin typeface="Bahnschrift" panose="020B0502040204020203" pitchFamily="34" charset="0"/>
              </a:rPr>
              <a:t> Graph for HGG vs. LGG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218737" y="1299091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729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7086600" y="63768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-18522"/>
            <a:ext cx="9144000" cy="134143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459424"/>
            <a:ext cx="47879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Google Shape;185;p27"/>
          <p:cNvSpPr txBox="1">
            <a:spLocks/>
          </p:cNvSpPr>
          <p:nvPr/>
        </p:nvSpPr>
        <p:spPr bwMode="auto">
          <a:xfrm>
            <a:off x="-732804" y="1767571"/>
            <a:ext cx="5701358" cy="50482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Font typeface="Arial"/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1.3.1</a:t>
            </a:r>
            <a:r>
              <a:rPr lang="en-US" sz="2700" b="1" dirty="0">
                <a:latin typeface="Bahnschrift" panose="020B0502040204020203" pitchFamily="34" charset="0"/>
                <a:ea typeface="Arial Unicode MS" panose="020B0604020202020204" pitchFamily="34" charset="-128"/>
              </a:rPr>
              <a:t> Comparison of Accuracy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Font typeface="Arial"/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Picture 2" descr="Image result for brain tumor detection using deep learning"/>
          <p:cNvSpPr>
            <a:spLocks noChangeAspect="1" noChangeArrowheads="1"/>
          </p:cNvSpPr>
          <p:nvPr/>
        </p:nvSpPr>
        <p:spPr bwMode="auto">
          <a:xfrm>
            <a:off x="7245350" y="5165725"/>
            <a:ext cx="14398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614488" y="221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25713" y="588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0" y="6250995"/>
            <a:ext cx="9037638" cy="503238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Font typeface="Arial"/>
              <a:buNone/>
              <a:defRPr/>
            </a:pPr>
            <a:r>
              <a:rPr lang="en-US" sz="1600" b="1" dirty="0">
                <a:latin typeface="Bahnschrift" panose="020B0502040204020203" pitchFamily="34" charset="0"/>
              </a:rPr>
              <a:t>Figure-16: Comparison chart of accuracy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Font typeface="Arial"/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8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53" y="5159432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53122"/>
            <a:ext cx="6698469" cy="3615601"/>
          </a:xfrm>
          <a:prstGeom prst="rect">
            <a:avLst/>
          </a:prstGeom>
        </p:spPr>
      </p:pic>
      <p:sp>
        <p:nvSpPr>
          <p:cNvPr id="17" name="Google Shape;185;p27"/>
          <p:cNvSpPr txBox="1">
            <a:spLocks/>
          </p:cNvSpPr>
          <p:nvPr/>
        </p:nvSpPr>
        <p:spPr bwMode="auto">
          <a:xfrm>
            <a:off x="-252536" y="1295602"/>
            <a:ext cx="44279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1. Tumor Detection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39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39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39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42605"/>
            <a:chOff x="-32656" y="-38989"/>
            <a:chExt cx="9144000" cy="6542871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79" y="504978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1037017" y="1796446"/>
            <a:ext cx="9013981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2.1 Segmentation Result for BRATS 2015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34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529703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>
                <a:latin typeface="Bahnschrift" panose="020B0502040204020203" pitchFamily="34" charset="0"/>
              </a:rPr>
              <a:t>Figure-17: Segmentation for T1 MRI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828600" y="1292373"/>
            <a:ext cx="6012160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2444228"/>
            <a:ext cx="9146840" cy="24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-11515"/>
            <a:ext cx="9144000" cy="6505977"/>
            <a:chOff x="-35496" y="-235719"/>
            <a:chExt cx="9144000" cy="27394280"/>
          </a:xfrm>
        </p:grpSpPr>
        <p:sp>
          <p:nvSpPr>
            <p:cNvPr id="5" name="Rectangle 4"/>
            <p:cNvSpPr/>
            <p:nvPr/>
          </p:nvSpPr>
          <p:spPr>
            <a:xfrm>
              <a:off x="-35496" y="-235719"/>
              <a:ext cx="9144000" cy="6974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776" y="21411847"/>
              <a:ext cx="1440160" cy="574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1032217" y="8549374"/>
              <a:ext cx="7488832" cy="3207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Brain tumor, one of the most vulnerable diseases of the world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2 types of tumor depending on threat level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Using MRI images for tumor detection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Differentiate normal vs. tumor affected brain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Applying CNN for classification of HGG &amp; LGG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Used 3D U-Net for tumor segmentation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Localization of tumor area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3260"/>
            <a:ext cx="3245519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67183" y="6366221"/>
            <a:ext cx="270942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97006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" y="2295692"/>
            <a:ext cx="9133045" cy="2741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40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40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40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42605"/>
            <a:chOff x="-32656" y="-38989"/>
            <a:chExt cx="9144000" cy="6542871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379" y="504978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1037017" y="1776712"/>
            <a:ext cx="9013981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2.1 Segmentation Result for BRATS 2015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35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314850" y="5297038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>
                <a:latin typeface="Bahnschrift" panose="020B0502040204020203" pitchFamily="34" charset="0"/>
              </a:rPr>
              <a:t>Figure-18: Segmentation for T1c MRI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1044624" y="1297199"/>
            <a:ext cx="62281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1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972616" y="1755835"/>
            <a:ext cx="7056784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 Performance of the Model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36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57699"/>
              </p:ext>
            </p:extLst>
          </p:nvPr>
        </p:nvGraphicFramePr>
        <p:xfrm>
          <a:off x="1331640" y="2492896"/>
          <a:ext cx="6039485" cy="139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Loss Function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>
                          <a:effectLst/>
                        </a:rPr>
                        <a:t>Training Data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93.08%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21%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Validation Testing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92.09%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19%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180528" y="4266053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Table-6: </a:t>
            </a:r>
            <a:r>
              <a:rPr lang="en-US" sz="1600" b="1" dirty="0">
                <a:latin typeface="Bahnschrift" panose="020B0502040204020203" pitchFamily="34" charset="0"/>
              </a:rPr>
              <a:t>Accuracy &amp; Loss Function value for 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756592" y="1263892"/>
            <a:ext cx="5868143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567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97026"/>
            <a:ext cx="6768752" cy="3659076"/>
          </a:xfrm>
          <a:prstGeom prst="rect">
            <a:avLst/>
          </a:prstGeom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-635191" y="1808994"/>
            <a:ext cx="867645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2.2.1 Accuracy of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37</a:t>
            </a: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526166" y="5894995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Figure-19: </a:t>
            </a:r>
            <a:r>
              <a:rPr lang="en-US" sz="1600" b="1" dirty="0">
                <a:latin typeface="Bahnschrift" panose="020B0502040204020203" pitchFamily="34" charset="0"/>
              </a:rPr>
              <a:t>Accuracy Graph for 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756592" y="1263892"/>
            <a:ext cx="5868143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929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595"/>
            <a:ext cx="7596336" cy="3600400"/>
          </a:xfrm>
          <a:prstGeom prst="rect">
            <a:avLst/>
          </a:prstGeom>
        </p:spPr>
      </p:pic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0" y="0"/>
            <a:ext cx="9144000" cy="6467210"/>
            <a:chOff x="0" y="0"/>
            <a:chExt cx="9144000" cy="64674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4" name="Half Frame 13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Google Shape;185;p27"/>
          <p:cNvSpPr txBox="1">
            <a:spLocks/>
          </p:cNvSpPr>
          <p:nvPr/>
        </p:nvSpPr>
        <p:spPr bwMode="auto">
          <a:xfrm>
            <a:off x="87784" y="1780459"/>
            <a:ext cx="867645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8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2.2.1 Loss Function of Tumor Segmentation 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82950" y="6380609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38</a:t>
            </a:r>
          </a:p>
        </p:txBody>
      </p:sp>
      <p:sp>
        <p:nvSpPr>
          <p:cNvPr id="20" name="Google Shape;185;p27"/>
          <p:cNvSpPr txBox="1">
            <a:spLocks/>
          </p:cNvSpPr>
          <p:nvPr/>
        </p:nvSpPr>
        <p:spPr bwMode="auto">
          <a:xfrm>
            <a:off x="-526166" y="5894995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Figure-20:</a:t>
            </a:r>
            <a:r>
              <a:rPr lang="en-US" sz="1600" b="1" dirty="0">
                <a:latin typeface="Bahnschrift" panose="020B0502040204020203" pitchFamily="34" charset="0"/>
              </a:rPr>
              <a:t>Loss Function Graph for Tumor Segmentation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756592" y="1263892"/>
            <a:ext cx="5868143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708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44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44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44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06197"/>
            <a:chOff x="-32656" y="-38989"/>
            <a:chExt cx="9144000" cy="6506462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991403" y="1766077"/>
            <a:ext cx="5297505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2.3.1</a:t>
            </a:r>
            <a:r>
              <a:rPr lang="en-US" sz="2700" b="1" dirty="0">
                <a:latin typeface="Bahnschrift" panose="020B0502040204020203" pitchFamily="34" charset="0"/>
              </a:rPr>
              <a:t> Comparison of DSC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39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460852" y="6117502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>
                <a:latin typeface="Bahnschrift" panose="020B0502040204020203" pitchFamily="34" charset="0"/>
              </a:rPr>
              <a:t>Figure-21: Comparison of methods in respect of DSC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900608" y="1332248"/>
            <a:ext cx="60486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50954"/>
            <a:ext cx="6660232" cy="37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7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45</a:t>
            </a:fld>
            <a:endParaRPr lang="es-ES" altLang="en-US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45</a:t>
            </a:fld>
            <a:endParaRPr lang="es-ES" altLang="en-US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45</a:t>
            </a:fld>
            <a:endParaRPr lang="es-ES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0" y="-3693"/>
            <a:ext cx="9144000" cy="6506197"/>
            <a:chOff x="-32656" y="-38989"/>
            <a:chExt cx="9144000" cy="6506462"/>
          </a:xfrm>
        </p:grpSpPr>
        <p:sp>
          <p:nvSpPr>
            <p:cNvPr id="7" name="Rectangle 6"/>
            <p:cNvSpPr/>
            <p:nvPr/>
          </p:nvSpPr>
          <p:spPr>
            <a:xfrm>
              <a:off x="-32656" y="-38989"/>
              <a:ext cx="9144000" cy="1340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Google Shape;184;p27"/>
          <p:cNvSpPr txBox="1">
            <a:spLocks/>
          </p:cNvSpPr>
          <p:nvPr/>
        </p:nvSpPr>
        <p:spPr bwMode="auto">
          <a:xfrm>
            <a:off x="0" y="643260"/>
            <a:ext cx="478802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Result &amp; Discussion</a:t>
            </a:r>
          </a:p>
        </p:txBody>
      </p:sp>
      <p:sp>
        <p:nvSpPr>
          <p:cNvPr id="10" name="Half Frame 9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Google Shape;185;p27"/>
          <p:cNvSpPr txBox="1">
            <a:spLocks/>
          </p:cNvSpPr>
          <p:nvPr/>
        </p:nvSpPr>
        <p:spPr bwMode="auto">
          <a:xfrm>
            <a:off x="-648072" y="1823741"/>
            <a:ext cx="579613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27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2.3.2</a:t>
            </a:r>
            <a:r>
              <a:rPr lang="en-US" sz="2700" b="1" dirty="0">
                <a:latin typeface="Bahnschrift" panose="020B0502040204020203" pitchFamily="34" charset="0"/>
              </a:rPr>
              <a:t> Comparison of Efficiency</a:t>
            </a:r>
            <a:endParaRPr lang="en-US" sz="2700" b="1" spc="300" dirty="0">
              <a:solidFill>
                <a:schemeClr val="tx1"/>
              </a:solidFill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7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Slide Number Placeholder 11"/>
          <p:cNvSpPr txBox="1">
            <a:spLocks/>
          </p:cNvSpPr>
          <p:nvPr/>
        </p:nvSpPr>
        <p:spPr>
          <a:xfrm>
            <a:off x="6948264" y="63414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40</a:t>
            </a:r>
          </a:p>
        </p:txBody>
      </p:sp>
      <p:sp>
        <p:nvSpPr>
          <p:cNvPr id="14" name="Google Shape;185;p27"/>
          <p:cNvSpPr txBox="1">
            <a:spLocks/>
          </p:cNvSpPr>
          <p:nvPr/>
        </p:nvSpPr>
        <p:spPr bwMode="auto">
          <a:xfrm>
            <a:off x="-521146" y="5482752"/>
            <a:ext cx="9036496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ctr">
              <a:buNone/>
            </a:pPr>
            <a:r>
              <a:rPr lang="en-US" sz="1600" b="1" dirty="0">
                <a:latin typeface="Bahnschrift" panose="020B0502040204020203" pitchFamily="34" charset="0"/>
              </a:rPr>
              <a:t>Table-7: Comparison of methods in respect of DSC</a:t>
            </a:r>
            <a:endParaRPr lang="en-US" sz="1600" dirty="0">
              <a:latin typeface="Bahnschrift" panose="020B0502040204020203" pitchFamily="34" charset="0"/>
            </a:endParaRPr>
          </a:p>
          <a:p>
            <a:pPr marL="0" indent="0" algn="ct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04479"/>
              </p:ext>
            </p:extLst>
          </p:nvPr>
        </p:nvGraphicFramePr>
        <p:xfrm>
          <a:off x="863080" y="2484824"/>
          <a:ext cx="7704857" cy="2433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8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effectLst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</a:t>
                      </a:r>
                      <a:r>
                        <a:rPr lang="en-US" sz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1sec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Hao Dong et al.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~ 3sec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Sergio Pereira et al.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Mohammad Havaei et al.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BRATS 2015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60"/>
                        </a:spcAft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25sec</a:t>
                      </a:r>
                      <a:r>
                        <a:rPr lang="en-US" sz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~ 3min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-900608" y="1332248"/>
            <a:ext cx="6048672" cy="50407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FFFF00"/>
              </a:buClr>
              <a:buNone/>
              <a:defRPr/>
            </a:pPr>
            <a:r>
              <a: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2. Tumor Segmentation</a:t>
            </a:r>
          </a:p>
          <a:p>
            <a:pPr marL="0" indent="0" algn="r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spc="300" dirty="0">
              <a:solidFill>
                <a:schemeClr val="accent1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04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332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41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467475"/>
            <a:chOff x="0" y="0"/>
            <a:chExt cx="9144000" cy="64674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1476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Picture 2" descr="Image result for brain tumor detection using deep learning"/>
            <p:cNvSpPr>
              <a:spLocks noChangeAspect="1" noChangeArrowheads="1"/>
            </p:cNvSpPr>
            <p:nvPr/>
          </p:nvSpPr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99592" y="1628799"/>
              <a:ext cx="7678038" cy="4320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3200" b="1" spc="300" dirty="0">
                  <a:solidFill>
                    <a:schemeClr val="tx1"/>
                  </a:solidFill>
                  <a:latin typeface="Bahnschrif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Limitations</a:t>
              </a:r>
              <a:endParaRPr lang="en-US" sz="32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Separate independent testing dataset required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L1, L2 or dropout regularization not applied in segmentation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Lack of effective image distortion technique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Insufficient GPU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Less images for training</a:t>
              </a: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2938"/>
            <a:ext cx="324485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Future Work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75" y="5060942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7741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6332414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42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467475"/>
            <a:chOff x="0" y="0"/>
            <a:chExt cx="9144000" cy="64674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1476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Picture 2" descr="Image result for brain tumor detection using deep learning"/>
            <p:cNvSpPr>
              <a:spLocks noChangeAspect="1" noChangeArrowheads="1"/>
            </p:cNvSpPr>
            <p:nvPr/>
          </p:nvSpPr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54402" y="1522649"/>
              <a:ext cx="7678038" cy="472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r>
                <a:rPr lang="en-US" sz="3200" b="1" spc="300" dirty="0">
                  <a:solidFill>
                    <a:schemeClr val="tx1"/>
                  </a:solidFill>
                  <a:latin typeface="Bahnschrif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Possible Future Approaches</a:t>
              </a:r>
              <a:endParaRPr lang="en-US" sz="32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Tuning the hyperparameters of our FCN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Adding more hidden layers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Using separate independent testing dataset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Using different regularizations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Applying elastic image distortion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Evaluating results on higher GPU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More images for training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2938"/>
            <a:ext cx="4860032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Future Work (Cont.)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75" y="5060942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85273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103099" y="6437312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43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467475"/>
            <a:chOff x="0" y="0"/>
            <a:chExt cx="9144000" cy="64674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14128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Picture 2" descr="Image result for brain tumor detection using deep learning"/>
            <p:cNvSpPr>
              <a:spLocks noChangeAspect="1" noChangeArrowheads="1"/>
            </p:cNvSpPr>
            <p:nvPr/>
          </p:nvSpPr>
          <p:spPr bwMode="auto">
            <a:xfrm>
              <a:off x="7092280" y="5013379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27088" y="1668462"/>
              <a:ext cx="7489825" cy="3560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Segment the MRI images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Abnormal and normal brain classification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High-grade gliomas and low-grade gliomas differentiation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Barred down the training time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Decremented computation time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latin typeface="Bahnschrift Condensed" panose="020B0502040204020203" pitchFamily="34" charset="0"/>
                </a:rPr>
                <a:t>Surgical planning and patient welfare</a:t>
              </a: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513662"/>
            <a:ext cx="324485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7100664" y="50935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75" y="518245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405197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49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857250"/>
            <a:ext cx="8712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2" descr="Image result for brain tumor detection using deep learning"/>
          <p:cNvSpPr>
            <a:spLocks noChangeAspect="1" noChangeArrowheads="1"/>
          </p:cNvSpPr>
          <p:nvPr/>
        </p:nvSpPr>
        <p:spPr bwMode="auto">
          <a:xfrm>
            <a:off x="7856538" y="5564188"/>
            <a:ext cx="1439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6538912"/>
            <a:chOff x="0" y="-11046"/>
            <a:chExt cx="9144000" cy="6539178"/>
          </a:xfrm>
        </p:grpSpPr>
        <p:sp>
          <p:nvSpPr>
            <p:cNvPr id="5" name="Rectangle 4"/>
            <p:cNvSpPr/>
            <p:nvPr/>
          </p:nvSpPr>
          <p:spPr>
            <a:xfrm>
              <a:off x="0" y="-11046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338" y="5074038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Google Shape;185;p27"/>
            <p:cNvSpPr txBox="1">
              <a:spLocks/>
            </p:cNvSpPr>
            <p:nvPr/>
          </p:nvSpPr>
          <p:spPr bwMode="auto">
            <a:xfrm>
              <a:off x="827584" y="1668928"/>
              <a:ext cx="7488832" cy="3207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Increasing number of patients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Time consumption in case of tumor detection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Development of tumor diagnosis 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Increment of computer aided researches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endParaRPr lang="en-US" sz="2000" dirty="0">
                <a:solidFill>
                  <a:schemeClr val="tx1"/>
                </a:solidFill>
                <a:latin typeface="Bahnschrift Condensed" panose="020B0502040204020203" pitchFamily="34" charset="0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q"/>
                <a:defRPr/>
              </a:pPr>
              <a:r>
                <a:rPr lang="en-US" sz="2000" dirty="0">
                  <a:solidFill>
                    <a:schemeClr val="tx1"/>
                  </a:solidFill>
                  <a:latin typeface="Bahnschrift Condensed" panose="020B0502040204020203" pitchFamily="34" charset="0"/>
                </a:rPr>
                <a:t>Lot to improve in field of accurate classification</a:t>
              </a: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" name="Google Shape;184;p27"/>
          <p:cNvSpPr txBox="1">
            <a:spLocks/>
          </p:cNvSpPr>
          <p:nvPr/>
        </p:nvSpPr>
        <p:spPr bwMode="auto">
          <a:xfrm>
            <a:off x="0" y="643260"/>
            <a:ext cx="3245519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Motivation</a:t>
            </a:r>
          </a:p>
        </p:txBody>
      </p:sp>
      <p:sp>
        <p:nvSpPr>
          <p:cNvPr id="9" name="Half Frame 8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48264" y="641646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501434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27 November,2018</a:t>
            </a:r>
            <a:endParaRPr lang="es-E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50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85750"/>
            <a:ext cx="8572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6</a:t>
            </a:fld>
            <a:endParaRPr lang="es-ES" alt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27 November,2018</a:t>
            </a:r>
            <a:endParaRPr lang="es-ES" altLang="en-US" dirty="0"/>
          </a:p>
        </p:txBody>
      </p:sp>
      <p:pic>
        <p:nvPicPr>
          <p:cNvPr id="5" name="Picture 4" descr="Image result for brain tumor detection using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22" y="3902269"/>
            <a:ext cx="3936437" cy="295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770" y="5380997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075706" y="4396218"/>
            <a:ext cx="4824536" cy="1656184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Literature Review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400600" cy="33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7</a:t>
            </a:fld>
            <a:endParaRPr lang="es-E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14847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Google Shape;184;p27"/>
          <p:cNvSpPr txBox="1">
            <a:spLocks/>
          </p:cNvSpPr>
          <p:nvPr/>
        </p:nvSpPr>
        <p:spPr bwMode="auto">
          <a:xfrm>
            <a:off x="0" y="643260"/>
            <a:ext cx="4283968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Literature Review </a:t>
            </a:r>
          </a:p>
        </p:txBody>
      </p:sp>
      <p:pic>
        <p:nvPicPr>
          <p:cNvPr id="6" name="Picture 2" descr="Image result for brain tumor detection using deep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75" y="5071701"/>
            <a:ext cx="1440160" cy="1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Half Frame 6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Google Shape;185;p27"/>
          <p:cNvSpPr txBox="1">
            <a:spLocks/>
          </p:cNvSpPr>
          <p:nvPr/>
        </p:nvSpPr>
        <p:spPr bwMode="auto">
          <a:xfrm>
            <a:off x="827584" y="1679906"/>
            <a:ext cx="7488832" cy="3391795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Convolutional Neural Network (CNN) Based 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U-net Based 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Different Neural Network Based Methods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Clustering Techniques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Machine Learning Algorithms Based Approach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000" b="1" dirty="0">
              <a:latin typeface="Bahnschrift Condensed" panose="020B0502040204020203" pitchFamily="34" charset="0"/>
            </a:endParaRPr>
          </a:p>
          <a:p>
            <a:pPr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Bahnschrift Condensed" panose="020B0502040204020203" pitchFamily="34" charset="0"/>
              </a:rPr>
              <a:t>Digital Image Processing Based Methods</a:t>
            </a:r>
            <a:endParaRPr lang="en-US" sz="2000" b="1" spc="300" dirty="0">
              <a:solidFill>
                <a:schemeClr val="tx1"/>
              </a:solidFill>
              <a:latin typeface="Bahnschrift Condensed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Slide Number Placeholder 11"/>
          <p:cNvSpPr txBox="1">
            <a:spLocks/>
          </p:cNvSpPr>
          <p:nvPr/>
        </p:nvSpPr>
        <p:spPr>
          <a:xfrm>
            <a:off x="6948264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620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-15275"/>
            <a:ext cx="9144000" cy="6521225"/>
            <a:chOff x="0" y="0"/>
            <a:chExt cx="9144000" cy="652149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67396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Google Shape;185;p27"/>
            <p:cNvSpPr txBox="1">
              <a:spLocks/>
            </p:cNvSpPr>
            <p:nvPr/>
          </p:nvSpPr>
          <p:spPr bwMode="auto">
            <a:xfrm>
              <a:off x="827584" y="1916910"/>
              <a:ext cx="7488832" cy="2336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Brats 2015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Data of HGG and LGG Patients</a:t>
              </a: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Data of Normal Brain</a:t>
              </a:r>
            </a:p>
            <a:p>
              <a:pPr marL="0" indent="0">
                <a:buClr>
                  <a:schemeClr val="accent1">
                    <a:lumMod val="60000"/>
                    <a:lumOff val="40000"/>
                  </a:schemeClr>
                </a:buClr>
                <a:buNone/>
                <a:defRPr/>
              </a:pPr>
              <a:endParaRPr lang="en-US" sz="2000" b="1" spc="300" dirty="0">
                <a:solidFill>
                  <a:schemeClr val="tx1"/>
                </a:solidFill>
                <a:latin typeface="Bahnschrift Condense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indent="-342900">
                <a:buClr>
                  <a:schemeClr val="accent1">
                    <a:lumMod val="60000"/>
                    <a:lumOff val="40000"/>
                  </a:schemeClr>
                </a:buClr>
                <a:defRPr/>
              </a:pPr>
              <a:r>
                <a:rPr lang="en-US" sz="2000" b="1" spc="300" dirty="0">
                  <a:solidFill>
                    <a:schemeClr val="tx1"/>
                  </a:solidFill>
                  <a:latin typeface="Bahnschrift Condensed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 types of data: Flair, t1, t1c, t2</a:t>
              </a:r>
            </a:p>
          </p:txBody>
        </p:sp>
      </p:grpSp>
      <p:sp>
        <p:nvSpPr>
          <p:cNvPr id="10" name="Google Shape;184;p27"/>
          <p:cNvSpPr txBox="1">
            <a:spLocks/>
          </p:cNvSpPr>
          <p:nvPr/>
        </p:nvSpPr>
        <p:spPr bwMode="auto">
          <a:xfrm>
            <a:off x="0" y="643260"/>
            <a:ext cx="3347864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Used Dataset </a:t>
            </a:r>
          </a:p>
        </p:txBody>
      </p:sp>
      <p:sp>
        <p:nvSpPr>
          <p:cNvPr id="11" name="Half Frame 10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s-ES" altLang="en-US" dirty="0"/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96" y="1879178"/>
            <a:ext cx="2657735" cy="2465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2383" y="438466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Figure-1:  3D  View of  Brain</a:t>
            </a:r>
          </a:p>
        </p:txBody>
      </p:sp>
    </p:spTree>
    <p:extLst>
      <p:ext uri="{BB962C8B-B14F-4D97-AF65-F5344CB8AC3E}">
        <p14:creationId xmlns:p14="http://schemas.microsoft.com/office/powerpoint/2010/main" val="391460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AE25-90E1-47DF-B6D0-D811815CDCD6}" type="slidenum">
              <a:rPr lang="es-ES" altLang="en-US" smtClean="0"/>
              <a:pPr>
                <a:defRPr/>
              </a:pPr>
              <a:t>9</a:t>
            </a:fld>
            <a:endParaRPr lang="es-ES" altLang="en-US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-15275"/>
            <a:ext cx="9144000" cy="6521225"/>
            <a:chOff x="0" y="0"/>
            <a:chExt cx="9144000" cy="652149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4848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0" name="Picture 2" descr="Image result for brain tumor detection using deep learn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875" y="5067396"/>
              <a:ext cx="1440160" cy="145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Google Shape;185;p27"/>
            <p:cNvSpPr txBox="1">
              <a:spLocks/>
            </p:cNvSpPr>
            <p:nvPr/>
          </p:nvSpPr>
          <p:spPr bwMode="auto">
            <a:xfrm>
              <a:off x="251520" y="1470865"/>
              <a:ext cx="7488832" cy="519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68569" tIns="34275" rIns="68569" bIns="34275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6858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028700" marR="0" lvl="2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371600" marR="0" lvl="3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1714500" marR="0" lvl="4" indent="-266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057400" marR="0" lvl="5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300" marR="0" lvl="6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200" marR="0" lvl="7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100" marR="0" lvl="8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3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Clr>
                  <a:srgbClr val="FFFF00"/>
                </a:buClr>
                <a:buNone/>
                <a:defRPr/>
              </a:pPr>
              <a:endParaRPr lang="en-US" sz="32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" name="Google Shape;184;p27"/>
          <p:cNvSpPr txBox="1">
            <a:spLocks/>
          </p:cNvSpPr>
          <p:nvPr/>
        </p:nvSpPr>
        <p:spPr bwMode="auto">
          <a:xfrm>
            <a:off x="0" y="643260"/>
            <a:ext cx="5076056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lIns="68569" tIns="34275" rIns="68569" bIns="3427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3959"/>
              <a:defRPr/>
            </a:pPr>
            <a:r>
              <a:rPr lang="en-US" sz="4000" b="1" spc="300" dirty="0">
                <a:solidFill>
                  <a:schemeClr val="tx1"/>
                </a:solidFill>
                <a:latin typeface="Agency FB" panose="020B0503020202020204" pitchFamily="34" charset="0"/>
              </a:rPr>
              <a:t>Used Dataset (cont.)</a:t>
            </a:r>
          </a:p>
        </p:txBody>
      </p:sp>
      <p:sp>
        <p:nvSpPr>
          <p:cNvPr id="13" name="Half Frame 12"/>
          <p:cNvSpPr/>
          <p:nvPr/>
        </p:nvSpPr>
        <p:spPr>
          <a:xfrm rot="10800000">
            <a:off x="6948264" y="4941168"/>
            <a:ext cx="1773382" cy="1717964"/>
          </a:xfrm>
          <a:prstGeom prst="halfFrame">
            <a:avLst>
              <a:gd name="adj1" fmla="val 8333"/>
              <a:gd name="adj2" fmla="val 752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Slide Number Placeholder 11"/>
          <p:cNvSpPr txBox="1">
            <a:spLocks/>
          </p:cNvSpPr>
          <p:nvPr/>
        </p:nvSpPr>
        <p:spPr>
          <a:xfrm>
            <a:off x="7051104" y="63008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ES" altLang="en-US" dirty="0"/>
              <a:t>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1" y="1974861"/>
            <a:ext cx="5327688" cy="4410955"/>
          </a:xfrm>
          <a:prstGeom prst="rect">
            <a:avLst/>
          </a:prstGeom>
        </p:spPr>
      </p:pic>
      <p:sp>
        <p:nvSpPr>
          <p:cNvPr id="16" name="Google Shape;185;p27"/>
          <p:cNvSpPr txBox="1">
            <a:spLocks/>
          </p:cNvSpPr>
          <p:nvPr/>
        </p:nvSpPr>
        <p:spPr bwMode="auto">
          <a:xfrm>
            <a:off x="2275927" y="6392623"/>
            <a:ext cx="7488832" cy="519331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34275" rIns="68569" bIns="3427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rgbClr val="FFFF00"/>
              </a:buClr>
              <a:buNone/>
              <a:defRPr/>
            </a:pPr>
            <a:r>
              <a:rPr lang="en-US" sz="1600" b="1" spc="300" dirty="0">
                <a:solidFill>
                  <a:schemeClr val="tx1"/>
                </a:solidFill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Figure-2: Dataset of BRATS 2015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30 June 2019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638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12109</TotalTime>
  <Words>1605</Words>
  <Application>Microsoft Office PowerPoint</Application>
  <PresentationFormat>On-screen Show (4:3)</PresentationFormat>
  <Paragraphs>629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Agency FB</vt:lpstr>
      <vt:lpstr>Algerian</vt:lpstr>
      <vt:lpstr>Arial</vt:lpstr>
      <vt:lpstr>Bahnschrift</vt:lpstr>
      <vt:lpstr>Bahnschrift Condensed</vt:lpstr>
      <vt:lpstr>Calibri</vt:lpstr>
      <vt:lpstr>Calibri (Body)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Rodoshi Rahman</cp:lastModifiedBy>
  <cp:revision>955</cp:revision>
  <dcterms:created xsi:type="dcterms:W3CDTF">2010-05-23T14:28:12Z</dcterms:created>
  <dcterms:modified xsi:type="dcterms:W3CDTF">2022-01-03T20:36:31Z</dcterms:modified>
</cp:coreProperties>
</file>