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bril Fatface" panose="020B0604020202020204" charset="0"/>
      <p:regular r:id="rId15"/>
    </p:embeddedFont>
    <p:embeddedFont>
      <p:font typeface="Arial Black" panose="020B0A04020102020204" pitchFamily="34" charset="0"/>
      <p:bold r:id="rId16"/>
    </p:embeddedFont>
    <p:embeddedFont>
      <p:font typeface="Calibri" panose="020F0502020204030204" pitchFamily="34" charset="0"/>
      <p:regular r:id="rId17"/>
      <p:bold r:id="rId18"/>
      <p:italic r:id="rId19"/>
      <p:boldItalic r:id="rId20"/>
    </p:embeddedFont>
    <p:embeddedFont>
      <p:font typeface="Canva Sans" panose="020B0604020202020204" charset="0"/>
      <p:regular r:id="rId21"/>
    </p:embeddedFont>
    <p:embeddedFont>
      <p:font typeface="Canva Sans Bold" panose="020B0604020202020204" charset="0"/>
      <p:regular r:id="rId22"/>
    </p:embeddedFont>
    <p:embeddedFont>
      <p:font typeface="Codec Pro ExtraBold" panose="020B0604020202020204" charset="0"/>
      <p:regular r:id="rId23"/>
    </p:embeddedFont>
    <p:embeddedFont>
      <p:font typeface="Codec Pro ExtraBold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83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www.ibm.com/blog/chatbot-examples-a-beginners-guide/" TargetMode="External"/><Relationship Id="rId3" Type="http://schemas.openxmlformats.org/officeDocument/2006/relationships/image" Target="../media/image32.svg"/><Relationship Id="rId7" Type="http://schemas.openxmlformats.org/officeDocument/2006/relationships/hyperlink" Target="https://www.ibm.com/topics/neural-networks" TargetMode="External"/><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hyperlink" Target="https://flask.palletsprojects.com/en/3.0.x/" TargetMode="External"/><Relationship Id="rId5" Type="http://schemas.openxmlformats.org/officeDocument/2006/relationships/hyperlink" Target="https://www.nltk.org/" TargetMode="External"/><Relationship Id="rId4" Type="http://schemas.openxmlformats.org/officeDocument/2006/relationships/hyperlink" Target="https://numpy.org/" TargetMode="External"/><Relationship Id="rId9"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11087100" y="3086100"/>
            <a:ext cx="7200900" cy="7200900"/>
          </a:xfrm>
          <a:custGeom>
            <a:avLst/>
            <a:gdLst/>
            <a:ahLst/>
            <a:cxnLst/>
            <a:rect l="l" t="t" r="r" b="b"/>
            <a:pathLst>
              <a:path w="7200900" h="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810113" y="2652012"/>
            <a:ext cx="1276987" cy="1276987"/>
          </a:xfrm>
          <a:custGeom>
            <a:avLst/>
            <a:gdLst/>
            <a:ahLst/>
            <a:cxnLst/>
            <a:rect l="l" t="t" r="r" b="b"/>
            <a:pathLst>
              <a:path w="1276987" h="1276987">
                <a:moveTo>
                  <a:pt x="0" y="0"/>
                </a:moveTo>
                <a:lnTo>
                  <a:pt x="1276987" y="0"/>
                </a:lnTo>
                <a:lnTo>
                  <a:pt x="1276987" y="1276987"/>
                </a:lnTo>
                <a:lnTo>
                  <a:pt x="0" y="12769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720864" y="1427539"/>
            <a:ext cx="482144" cy="467032"/>
          </a:xfrm>
          <a:custGeom>
            <a:avLst/>
            <a:gdLst/>
            <a:ahLst/>
            <a:cxnLst/>
            <a:rect l="l" t="t" r="r" b="b"/>
            <a:pathLst>
              <a:path w="482144" h="467032">
                <a:moveTo>
                  <a:pt x="0" y="0"/>
                </a:moveTo>
                <a:lnTo>
                  <a:pt x="482145" y="0"/>
                </a:lnTo>
                <a:lnTo>
                  <a:pt x="482145" y="467031"/>
                </a:lnTo>
                <a:lnTo>
                  <a:pt x="0" y="4670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7682761">
            <a:off x="-1383321" y="-18594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364231" y="6629400"/>
            <a:ext cx="8883055" cy="1333500"/>
          </a:xfrm>
          <a:prstGeom prst="rect">
            <a:avLst/>
          </a:prstGeom>
        </p:spPr>
        <p:txBody>
          <a:bodyPr lIns="0" tIns="0" rIns="0" bIns="0" rtlCol="0" anchor="t">
            <a:spAutoFit/>
          </a:bodyPr>
          <a:lstStyle/>
          <a:p>
            <a:pPr>
              <a:lnSpc>
                <a:spcPts val="5076"/>
              </a:lnSpc>
            </a:pPr>
            <a:r>
              <a:rPr lang="en-US" sz="4230" spc="287">
                <a:solidFill>
                  <a:srgbClr val="F35000"/>
                </a:solidFill>
                <a:latin typeface="Codec Pro ExtraBold"/>
              </a:rPr>
              <a:t>SYED FAIZAL N</a:t>
            </a:r>
          </a:p>
          <a:p>
            <a:pPr>
              <a:lnSpc>
                <a:spcPts val="5076"/>
              </a:lnSpc>
            </a:pPr>
            <a:endParaRPr lang="en-US" sz="4230" spc="287">
              <a:solidFill>
                <a:srgbClr val="F35000"/>
              </a:solidFill>
              <a:latin typeface="Codec Pro ExtraBold"/>
            </a:endParaRPr>
          </a:p>
        </p:txBody>
      </p:sp>
      <p:sp>
        <p:nvSpPr>
          <p:cNvPr id="8" name="Freeform 8"/>
          <p:cNvSpPr/>
          <p:nvPr/>
        </p:nvSpPr>
        <p:spPr>
          <a:xfrm rot="7682761">
            <a:off x="14146738" y="8589103"/>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TextBox 9"/>
          <p:cNvSpPr txBox="1"/>
          <p:nvPr/>
        </p:nvSpPr>
        <p:spPr>
          <a:xfrm>
            <a:off x="1565552" y="1787464"/>
            <a:ext cx="8883055" cy="5153025"/>
          </a:xfrm>
          <a:prstGeom prst="rect">
            <a:avLst/>
          </a:prstGeom>
        </p:spPr>
        <p:txBody>
          <a:bodyPr lIns="0" tIns="0" rIns="0" bIns="0" rtlCol="0" anchor="t">
            <a:spAutoFit/>
          </a:bodyPr>
          <a:lstStyle/>
          <a:p>
            <a:pPr>
              <a:lnSpc>
                <a:spcPts val="10768"/>
              </a:lnSpc>
            </a:pPr>
            <a:r>
              <a:rPr lang="en-US" sz="8973" spc="610">
                <a:solidFill>
                  <a:srgbClr val="000000"/>
                </a:solidFill>
                <a:latin typeface="Codec Pro ExtraBold"/>
              </a:rPr>
              <a:t>CUSTOMER CHATBOT FOR E-COMMERCE</a:t>
            </a:r>
          </a:p>
          <a:p>
            <a:pPr>
              <a:lnSpc>
                <a:spcPts val="7408"/>
              </a:lnSpc>
            </a:pPr>
            <a:endParaRPr lang="en-US" sz="8973" spc="610">
              <a:solidFill>
                <a:srgbClr val="000000"/>
              </a:solidFill>
              <a:latin typeface="Codec Pro ExtraBold"/>
            </a:endParaRPr>
          </a:p>
        </p:txBody>
      </p:sp>
      <p:sp>
        <p:nvSpPr>
          <p:cNvPr id="10" name="TextBox 10"/>
          <p:cNvSpPr txBox="1"/>
          <p:nvPr/>
        </p:nvSpPr>
        <p:spPr>
          <a:xfrm>
            <a:off x="364231" y="7409262"/>
            <a:ext cx="8883055" cy="695325"/>
          </a:xfrm>
          <a:prstGeom prst="rect">
            <a:avLst/>
          </a:prstGeom>
        </p:spPr>
        <p:txBody>
          <a:bodyPr lIns="0" tIns="0" rIns="0" bIns="0" rtlCol="0" anchor="t">
            <a:spAutoFit/>
          </a:bodyPr>
          <a:lstStyle/>
          <a:p>
            <a:pPr>
              <a:lnSpc>
                <a:spcPts val="5076"/>
              </a:lnSpc>
            </a:pPr>
            <a:r>
              <a:rPr lang="en-US" sz="4230" spc="287">
                <a:solidFill>
                  <a:srgbClr val="F35000"/>
                </a:solidFill>
                <a:latin typeface="Codec Pro ExtraBold"/>
              </a:rPr>
              <a:t>422521104701</a:t>
            </a:r>
          </a:p>
        </p:txBody>
      </p:sp>
      <p:sp>
        <p:nvSpPr>
          <p:cNvPr id="11" name="TextBox 11"/>
          <p:cNvSpPr txBox="1"/>
          <p:nvPr/>
        </p:nvSpPr>
        <p:spPr>
          <a:xfrm>
            <a:off x="364231" y="8191040"/>
            <a:ext cx="7951168" cy="1156970"/>
          </a:xfrm>
          <a:prstGeom prst="rect">
            <a:avLst/>
          </a:prstGeom>
        </p:spPr>
        <p:txBody>
          <a:bodyPr lIns="0" tIns="0" rIns="0" bIns="0" rtlCol="0" anchor="t">
            <a:spAutoFit/>
          </a:bodyPr>
          <a:lstStyle/>
          <a:p>
            <a:pPr>
              <a:lnSpc>
                <a:spcPts val="4480"/>
              </a:lnSpc>
            </a:pPr>
            <a:r>
              <a:rPr lang="en-US" sz="3200">
                <a:solidFill>
                  <a:srgbClr val="F35000"/>
                </a:solidFill>
                <a:latin typeface="Codec Pro ExtraBold"/>
              </a:rPr>
              <a:t>UNIVERSITY COLLEGE OF ENGINEERING VILLUPURAM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3375" y="4848858"/>
            <a:ext cx="6132760" cy="6132760"/>
          </a:xfrm>
          <a:custGeom>
            <a:avLst/>
            <a:gdLst/>
            <a:ahLst/>
            <a:cxnLst/>
            <a:rect l="l" t="t" r="r" b="b"/>
            <a:pathLst>
              <a:path w="6132760" h="6132760">
                <a:moveTo>
                  <a:pt x="0" y="0"/>
                </a:moveTo>
                <a:lnTo>
                  <a:pt x="6132760" y="0"/>
                </a:lnTo>
                <a:lnTo>
                  <a:pt x="6132760" y="6132760"/>
                </a:lnTo>
                <a:lnTo>
                  <a:pt x="0" y="61327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027072" y="-871408"/>
            <a:ext cx="3471959" cy="1900108"/>
          </a:xfrm>
          <a:custGeom>
            <a:avLst/>
            <a:gdLst/>
            <a:ahLst/>
            <a:cxnLst/>
            <a:rect l="l" t="t" r="r" b="b"/>
            <a:pathLst>
              <a:path w="3471959" h="1900108">
                <a:moveTo>
                  <a:pt x="0" y="0"/>
                </a:moveTo>
                <a:lnTo>
                  <a:pt x="3471959" y="0"/>
                </a:lnTo>
                <a:lnTo>
                  <a:pt x="3471959" y="1900108"/>
                </a:lnTo>
                <a:lnTo>
                  <a:pt x="0" y="19001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323205" y="1973043"/>
            <a:ext cx="13703867" cy="7285257"/>
          </a:xfrm>
          <a:custGeom>
            <a:avLst/>
            <a:gdLst/>
            <a:ahLst/>
            <a:cxnLst/>
            <a:rect l="l" t="t" r="r" b="b"/>
            <a:pathLst>
              <a:path w="13703867" h="7285257">
                <a:moveTo>
                  <a:pt x="0" y="0"/>
                </a:moveTo>
                <a:lnTo>
                  <a:pt x="13703867" y="0"/>
                </a:lnTo>
                <a:lnTo>
                  <a:pt x="13703867" y="7285257"/>
                </a:lnTo>
                <a:lnTo>
                  <a:pt x="0" y="7285257"/>
                </a:lnTo>
                <a:lnTo>
                  <a:pt x="0" y="0"/>
                </a:lnTo>
                <a:close/>
              </a:path>
            </a:pathLst>
          </a:custGeom>
          <a:blipFill>
            <a:blip r:embed="rId6"/>
            <a:stretch>
              <a:fillRect/>
            </a:stretch>
          </a:blipFill>
        </p:spPr>
      </p:sp>
      <p:sp>
        <p:nvSpPr>
          <p:cNvPr id="5" name="TextBox 5"/>
          <p:cNvSpPr txBox="1"/>
          <p:nvPr/>
        </p:nvSpPr>
        <p:spPr>
          <a:xfrm>
            <a:off x="188916" y="546092"/>
            <a:ext cx="3757212" cy="1678305"/>
          </a:xfrm>
          <a:prstGeom prst="rect">
            <a:avLst/>
          </a:prstGeom>
        </p:spPr>
        <p:txBody>
          <a:bodyPr lIns="0" tIns="0" rIns="0" bIns="0" rtlCol="0" anchor="t">
            <a:spAutoFit/>
          </a:bodyPr>
          <a:lstStyle/>
          <a:p>
            <a:pPr algn="ctr">
              <a:lnSpc>
                <a:spcPts val="6719"/>
              </a:lnSpc>
            </a:pPr>
            <a:r>
              <a:rPr lang="en-US" sz="4800">
                <a:solidFill>
                  <a:srgbClr val="F47C00"/>
                </a:solidFill>
                <a:latin typeface="Abril Fatface"/>
              </a:rPr>
              <a:t>RESULT</a:t>
            </a:r>
          </a:p>
          <a:p>
            <a:pPr algn="ctr">
              <a:lnSpc>
                <a:spcPts val="6719"/>
              </a:lnSpc>
            </a:pPr>
            <a:endParaRPr lang="en-US" sz="4800">
              <a:solidFill>
                <a:srgbClr val="F47C00"/>
              </a:solidFill>
              <a:latin typeface="Abril Fat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8242369"/>
            <a:ext cx="18288000" cy="2044631"/>
            <a:chOff x="0" y="0"/>
            <a:chExt cx="4816593" cy="538504"/>
          </a:xfrm>
        </p:grpSpPr>
        <p:sp>
          <p:nvSpPr>
            <p:cNvPr id="3" name="Freeform 3"/>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4" name="TextBox 4"/>
            <p:cNvSpPr txBox="1"/>
            <p:nvPr/>
          </p:nvSpPr>
          <p:spPr>
            <a:xfrm>
              <a:off x="0" y="-76200"/>
              <a:ext cx="4816593" cy="614704"/>
            </a:xfrm>
            <a:prstGeom prst="rect">
              <a:avLst/>
            </a:prstGeom>
          </p:spPr>
          <p:txBody>
            <a:bodyPr lIns="50800" tIns="50800" rIns="50800" bIns="50800" rtlCol="0" anchor="ctr"/>
            <a:lstStyle/>
            <a:p>
              <a:pPr algn="ctr">
                <a:lnSpc>
                  <a:spcPts val="3632"/>
                </a:lnSpc>
              </a:pPr>
              <a:endParaRPr/>
            </a:p>
          </p:txBody>
        </p:sp>
      </p:grpSp>
      <p:sp>
        <p:nvSpPr>
          <p:cNvPr id="5" name="Freeform 5"/>
          <p:cNvSpPr/>
          <p:nvPr/>
        </p:nvSpPr>
        <p:spPr>
          <a:xfrm>
            <a:off x="2601885" y="589822"/>
            <a:ext cx="13084230" cy="7359879"/>
          </a:xfrm>
          <a:custGeom>
            <a:avLst/>
            <a:gdLst/>
            <a:ahLst/>
            <a:cxnLst/>
            <a:rect l="l" t="t" r="r" b="b"/>
            <a:pathLst>
              <a:path w="13084230" h="7359879">
                <a:moveTo>
                  <a:pt x="0" y="0"/>
                </a:moveTo>
                <a:lnTo>
                  <a:pt x="13084230" y="0"/>
                </a:lnTo>
                <a:lnTo>
                  <a:pt x="13084230" y="7359879"/>
                </a:lnTo>
                <a:lnTo>
                  <a:pt x="0" y="7359879"/>
                </a:lnTo>
                <a:lnTo>
                  <a:pt x="0" y="0"/>
                </a:lnTo>
                <a:close/>
              </a:path>
            </a:pathLst>
          </a:custGeom>
          <a:blipFill>
            <a:blip r:embed="rId2"/>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1099785" y="8850622"/>
            <a:ext cx="19670065" cy="5255628"/>
          </a:xfrm>
          <a:custGeom>
            <a:avLst/>
            <a:gdLst/>
            <a:ahLst/>
            <a:cxnLst/>
            <a:rect l="l" t="t" r="r" b="b"/>
            <a:pathLst>
              <a:path w="19670065" h="5255628">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91032" y="-4036990"/>
            <a:ext cx="19670065" cy="5255628"/>
          </a:xfrm>
          <a:custGeom>
            <a:avLst/>
            <a:gdLst/>
            <a:ahLst/>
            <a:cxnLst/>
            <a:rect l="l" t="t" r="r" b="b"/>
            <a:pathLst>
              <a:path w="19670065" h="5255628">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07327" y="1794327"/>
            <a:ext cx="3849192" cy="1251585"/>
          </a:xfrm>
          <a:prstGeom prst="rect">
            <a:avLst/>
          </a:prstGeom>
        </p:spPr>
        <p:txBody>
          <a:bodyPr lIns="0" tIns="0" rIns="0" bIns="0" rtlCol="0" anchor="t">
            <a:spAutoFit/>
          </a:bodyPr>
          <a:lstStyle/>
          <a:p>
            <a:pPr algn="ctr">
              <a:lnSpc>
                <a:spcPts val="5040"/>
              </a:lnSpc>
            </a:pPr>
            <a:r>
              <a:rPr lang="en-US" sz="3600">
                <a:solidFill>
                  <a:srgbClr val="F47C00"/>
                </a:solidFill>
                <a:latin typeface="Abril Fatface"/>
              </a:rPr>
              <a:t>CONCLUSION</a:t>
            </a:r>
          </a:p>
          <a:p>
            <a:pPr algn="ctr">
              <a:lnSpc>
                <a:spcPts val="5040"/>
              </a:lnSpc>
            </a:pPr>
            <a:endParaRPr lang="en-US" sz="3600">
              <a:solidFill>
                <a:srgbClr val="F47C00"/>
              </a:solidFill>
              <a:latin typeface="Abril Fatface"/>
            </a:endParaRPr>
          </a:p>
        </p:txBody>
      </p:sp>
      <p:sp>
        <p:nvSpPr>
          <p:cNvPr id="5" name="TextBox 5"/>
          <p:cNvSpPr txBox="1"/>
          <p:nvPr/>
        </p:nvSpPr>
        <p:spPr>
          <a:xfrm>
            <a:off x="1819460" y="3158340"/>
            <a:ext cx="15439840" cy="5446504"/>
          </a:xfrm>
          <a:prstGeom prst="rect">
            <a:avLst/>
          </a:prstGeom>
        </p:spPr>
        <p:txBody>
          <a:bodyPr lIns="0" tIns="0" rIns="0" bIns="0" rtlCol="0" anchor="t">
            <a:spAutoFit/>
          </a:bodyPr>
          <a:lstStyle/>
          <a:p>
            <a:pPr>
              <a:lnSpc>
                <a:spcPts val="5391"/>
              </a:lnSpc>
            </a:pPr>
            <a:r>
              <a:rPr lang="en-US" sz="3851">
                <a:solidFill>
                  <a:srgbClr val="000000"/>
                </a:solidFill>
                <a:latin typeface="Codec Pro ExtraBold"/>
              </a:rPr>
              <a:t>In conclusion, this project successfully developed a chatbot fore-commerce using Neural Network.The chatbot was trained on customer’s intent and deployed on a web platform, providing users with a convenient way to interact and seek assistance. Through thorough evaluation, the chatbot demonstrates its capability to deliver helpful responses and improve the overall shopping experience for customers.</a:t>
            </a:r>
          </a:p>
          <a:p>
            <a:pPr>
              <a:lnSpc>
                <a:spcPts val="5391"/>
              </a:lnSpc>
            </a:pPr>
            <a:endParaRPr lang="en-US" sz="3851">
              <a:solidFill>
                <a:srgbClr val="000000"/>
              </a:solidFill>
              <a:latin typeface="Codec Pro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413665" y="-394068"/>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F37221"/>
            </a:solidFill>
          </p:spPr>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032"/>
                </a:lnSpc>
              </a:pPr>
              <a:endParaRPr/>
            </a:p>
          </p:txBody>
        </p:sp>
      </p:grpSp>
      <p:sp>
        <p:nvSpPr>
          <p:cNvPr id="5" name="Freeform 5"/>
          <p:cNvSpPr/>
          <p:nvPr/>
        </p:nvSpPr>
        <p:spPr>
          <a:xfrm rot="-5400000">
            <a:off x="-1405059" y="7612806"/>
            <a:ext cx="2117252" cy="4114800"/>
          </a:xfrm>
          <a:custGeom>
            <a:avLst/>
            <a:gdLst/>
            <a:ahLst/>
            <a:cxnLst/>
            <a:rect l="l" t="t" r="r" b="b"/>
            <a:pathLst>
              <a:path w="2117252" h="4114800">
                <a:moveTo>
                  <a:pt x="0" y="0"/>
                </a:moveTo>
                <a:lnTo>
                  <a:pt x="2117252" y="0"/>
                </a:lnTo>
                <a:lnTo>
                  <a:pt x="211725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46433" y="962025"/>
            <a:ext cx="5969245" cy="1251585"/>
          </a:xfrm>
          <a:prstGeom prst="rect">
            <a:avLst/>
          </a:prstGeom>
        </p:spPr>
        <p:txBody>
          <a:bodyPr lIns="0" tIns="0" rIns="0" bIns="0" rtlCol="0" anchor="t">
            <a:spAutoFit/>
          </a:bodyPr>
          <a:lstStyle/>
          <a:p>
            <a:pPr algn="ctr">
              <a:lnSpc>
                <a:spcPts val="5040"/>
              </a:lnSpc>
            </a:pPr>
            <a:r>
              <a:rPr lang="en-US" sz="3600">
                <a:solidFill>
                  <a:srgbClr val="F47C00"/>
                </a:solidFill>
                <a:latin typeface="Abril Fatface"/>
              </a:rPr>
              <a:t>REFERENCES</a:t>
            </a:r>
          </a:p>
          <a:p>
            <a:pPr algn="ctr">
              <a:lnSpc>
                <a:spcPts val="5040"/>
              </a:lnSpc>
            </a:pPr>
            <a:endParaRPr lang="en-US" sz="3600">
              <a:solidFill>
                <a:srgbClr val="F47C00"/>
              </a:solidFill>
              <a:latin typeface="Abril Fatface"/>
            </a:endParaRPr>
          </a:p>
        </p:txBody>
      </p:sp>
      <p:sp>
        <p:nvSpPr>
          <p:cNvPr id="7" name="TextBox 7"/>
          <p:cNvSpPr txBox="1"/>
          <p:nvPr/>
        </p:nvSpPr>
        <p:spPr>
          <a:xfrm>
            <a:off x="1447800" y="2552700"/>
            <a:ext cx="15011399" cy="4431983"/>
          </a:xfrm>
          <a:prstGeom prst="rect">
            <a:avLst/>
          </a:prstGeom>
        </p:spPr>
        <p:txBody>
          <a:bodyPr wrap="square" lIns="0" tIns="0" rIns="0" bIns="0" rtlCol="0" anchor="t">
            <a:spAutoFit/>
          </a:bodyPr>
          <a:lstStyle/>
          <a:p>
            <a:r>
              <a:rPr lang="en-IN" sz="3200" dirty="0">
                <a:solidFill>
                  <a:srgbClr val="A25DD5"/>
                </a:solidFill>
                <a:latin typeface="Arial Black" panose="020B0A04020102020204" pitchFamily="34" charset="0"/>
                <a:hlinkClick r:id="rId4">
                  <a:extLst>
                    <a:ext uri="{A12FA001-AC4F-418D-AE19-62706E023703}">
                      <ahyp:hlinkClr xmlns:ahyp="http://schemas.microsoft.com/office/drawing/2018/hyperlinkcolor" val="tx"/>
                    </a:ext>
                  </a:extLst>
                </a:hlinkClick>
              </a:rPr>
              <a:t>https://numpy.org/</a:t>
            </a:r>
            <a:endParaRPr lang="en-IN" sz="3200" dirty="0">
              <a:solidFill>
                <a:srgbClr val="A25DD5"/>
              </a:solidFill>
              <a:latin typeface="Arial Black" panose="020B0A04020102020204" pitchFamily="34" charset="0"/>
            </a:endParaRPr>
          </a:p>
          <a:p>
            <a:endParaRPr lang="en-IN" sz="3200" dirty="0">
              <a:solidFill>
                <a:srgbClr val="A25DD5"/>
              </a:solidFill>
              <a:latin typeface="Arial Black" panose="020B0A04020102020204" pitchFamily="34" charset="0"/>
            </a:endParaRPr>
          </a:p>
          <a:p>
            <a:r>
              <a:rPr lang="en-IN" sz="3200" dirty="0">
                <a:solidFill>
                  <a:srgbClr val="A25DD5"/>
                </a:solidFill>
                <a:latin typeface="Arial Black" panose="020B0A04020102020204" pitchFamily="34" charset="0"/>
                <a:hlinkClick r:id="rId5">
                  <a:extLst>
                    <a:ext uri="{A12FA001-AC4F-418D-AE19-62706E023703}">
                      <ahyp:hlinkClr xmlns:ahyp="http://schemas.microsoft.com/office/drawing/2018/hyperlinkcolor" val="tx"/>
                    </a:ext>
                  </a:extLst>
                </a:hlinkClick>
              </a:rPr>
              <a:t>https://www.nltk.org/</a:t>
            </a:r>
            <a:endParaRPr lang="en-IN" sz="3200" dirty="0">
              <a:solidFill>
                <a:srgbClr val="A25DD5"/>
              </a:solidFill>
              <a:latin typeface="Arial Black" panose="020B0A04020102020204" pitchFamily="34" charset="0"/>
            </a:endParaRPr>
          </a:p>
          <a:p>
            <a:endParaRPr lang="en-IN" sz="3200" dirty="0">
              <a:solidFill>
                <a:srgbClr val="A25DD5"/>
              </a:solidFill>
              <a:latin typeface="Arial Black" panose="020B0A04020102020204" pitchFamily="34" charset="0"/>
            </a:endParaRPr>
          </a:p>
          <a:p>
            <a:r>
              <a:rPr lang="en-IN" sz="3200" dirty="0">
                <a:solidFill>
                  <a:srgbClr val="A25DD5"/>
                </a:solidFill>
                <a:latin typeface="Arial Black" panose="020B0A04020102020204" pitchFamily="34" charset="0"/>
                <a:hlinkClick r:id="rId6">
                  <a:extLst>
                    <a:ext uri="{A12FA001-AC4F-418D-AE19-62706E023703}">
                      <ahyp:hlinkClr xmlns:ahyp="http://schemas.microsoft.com/office/drawing/2018/hyperlinkcolor" val="tx"/>
                    </a:ext>
                  </a:extLst>
                </a:hlinkClick>
              </a:rPr>
              <a:t>https://flask.palletsprojects.com/en/3.0.x/</a:t>
            </a:r>
            <a:endParaRPr lang="en-IN" sz="3200" dirty="0">
              <a:solidFill>
                <a:srgbClr val="A25DD5"/>
              </a:solidFill>
              <a:latin typeface="Arial Black" panose="020B0A04020102020204" pitchFamily="34" charset="0"/>
            </a:endParaRPr>
          </a:p>
          <a:p>
            <a:endParaRPr lang="en-IN" sz="3200" dirty="0">
              <a:solidFill>
                <a:srgbClr val="A25DD5"/>
              </a:solidFill>
              <a:latin typeface="Arial Black" panose="020B0A04020102020204" pitchFamily="34" charset="0"/>
            </a:endParaRPr>
          </a:p>
          <a:p>
            <a:r>
              <a:rPr lang="en-IN" sz="3200" dirty="0">
                <a:solidFill>
                  <a:srgbClr val="A25DD5"/>
                </a:solidFill>
                <a:latin typeface="Arial Black" panose="020B0A04020102020204" pitchFamily="34" charset="0"/>
                <a:hlinkClick r:id="rId7">
                  <a:extLst>
                    <a:ext uri="{A12FA001-AC4F-418D-AE19-62706E023703}">
                      <ahyp:hlinkClr xmlns:ahyp="http://schemas.microsoft.com/office/drawing/2018/hyperlinkcolor" val="tx"/>
                    </a:ext>
                  </a:extLst>
                </a:hlinkClick>
              </a:rPr>
              <a:t>https://www.ibm.com/topics/neural-networks</a:t>
            </a:r>
            <a:endParaRPr lang="en-IN" sz="3200" dirty="0">
              <a:solidFill>
                <a:srgbClr val="A25DD5"/>
              </a:solidFill>
              <a:latin typeface="Arial Black" panose="020B0A04020102020204" pitchFamily="34" charset="0"/>
            </a:endParaRPr>
          </a:p>
          <a:p>
            <a:endParaRPr lang="en-IN" sz="3200" dirty="0">
              <a:solidFill>
                <a:srgbClr val="A25DD5"/>
              </a:solidFill>
              <a:latin typeface="Arial Black" panose="020B0A04020102020204" pitchFamily="34" charset="0"/>
            </a:endParaRPr>
          </a:p>
          <a:p>
            <a:r>
              <a:rPr lang="en-IN" sz="3200" dirty="0">
                <a:solidFill>
                  <a:srgbClr val="A25DD5"/>
                </a:solidFill>
                <a:latin typeface="Arial Black" panose="020B0A04020102020204" pitchFamily="34" charset="0"/>
                <a:hlinkClick r:id="rId8">
                  <a:extLst>
                    <a:ext uri="{A12FA001-AC4F-418D-AE19-62706E023703}">
                      <ahyp:hlinkClr xmlns:ahyp="http://schemas.microsoft.com/office/drawing/2018/hyperlinkcolor" val="tx"/>
                    </a:ext>
                  </a:extLst>
                </a:hlinkClick>
              </a:rPr>
              <a:t>https://www.ibm.com/blog/chatbot-examples-a-beginners-guide/</a:t>
            </a:r>
            <a:r>
              <a:rPr lang="en-US" sz="3200" u="sng" dirty="0">
                <a:solidFill>
                  <a:srgbClr val="000000"/>
                </a:solidFill>
                <a:latin typeface="Codec Pro ExtraBold"/>
                <a:hlinkClick r:id="rId9" tooltip="https://numpy.org"/>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8275376" y="5431056"/>
            <a:ext cx="12295876" cy="10509296"/>
          </a:xfrm>
          <a:custGeom>
            <a:avLst/>
            <a:gdLst/>
            <a:ahLst/>
            <a:cxnLst/>
            <a:rect l="l" t="t" r="r" b="b"/>
            <a:pathLst>
              <a:path w="12295876" h="10509296">
                <a:moveTo>
                  <a:pt x="0" y="0"/>
                </a:moveTo>
                <a:lnTo>
                  <a:pt x="12295876" y="0"/>
                </a:lnTo>
                <a:lnTo>
                  <a:pt x="12295876" y="10509295"/>
                </a:lnTo>
                <a:lnTo>
                  <a:pt x="0" y="105092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121754">
            <a:off x="14196449" y="953069"/>
            <a:ext cx="1286811" cy="1099839"/>
          </a:xfrm>
          <a:custGeom>
            <a:avLst/>
            <a:gdLst/>
            <a:ahLst/>
            <a:cxnLst/>
            <a:rect l="l" t="t" r="r" b="b"/>
            <a:pathLst>
              <a:path w="1286811" h="1099839">
                <a:moveTo>
                  <a:pt x="0" y="0"/>
                </a:moveTo>
                <a:lnTo>
                  <a:pt x="1286812" y="0"/>
                </a:lnTo>
                <a:lnTo>
                  <a:pt x="1286812" y="1099839"/>
                </a:lnTo>
                <a:lnTo>
                  <a:pt x="0" y="10998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28700" y="2553143"/>
            <a:ext cx="9425892" cy="6313653"/>
          </a:xfrm>
          <a:prstGeom prst="rect">
            <a:avLst/>
          </a:prstGeom>
        </p:spPr>
        <p:txBody>
          <a:bodyPr lIns="0" tIns="0" rIns="0" bIns="0" rtlCol="0" anchor="t">
            <a:spAutoFit/>
          </a:bodyPr>
          <a:lstStyle/>
          <a:p>
            <a:pPr marL="996628" lvl="1" indent="-498314">
              <a:lnSpc>
                <a:spcPts val="5539"/>
              </a:lnSpc>
              <a:buFont typeface="Arial"/>
              <a:buChar char="•"/>
            </a:pPr>
            <a:r>
              <a:rPr lang="en-US" sz="4616" spc="313">
                <a:solidFill>
                  <a:srgbClr val="000000"/>
                </a:solidFill>
                <a:latin typeface="Codec Pro ExtraBold"/>
              </a:rPr>
              <a:t>Problem Statement</a:t>
            </a:r>
          </a:p>
          <a:p>
            <a:pPr marL="996628" lvl="1" indent="-498314">
              <a:lnSpc>
                <a:spcPts val="5539"/>
              </a:lnSpc>
              <a:buFont typeface="Arial"/>
              <a:buChar char="•"/>
            </a:pPr>
            <a:r>
              <a:rPr lang="en-US" sz="4616" spc="313">
                <a:solidFill>
                  <a:srgbClr val="000000"/>
                </a:solidFill>
                <a:latin typeface="Codec Pro ExtraBold"/>
              </a:rPr>
              <a:t>Who are the end users?</a:t>
            </a:r>
          </a:p>
          <a:p>
            <a:pPr marL="996628" lvl="1" indent="-498314">
              <a:lnSpc>
                <a:spcPts val="5539"/>
              </a:lnSpc>
              <a:buFont typeface="Arial"/>
              <a:buChar char="•"/>
            </a:pPr>
            <a:r>
              <a:rPr lang="en-US" sz="4616" spc="313">
                <a:solidFill>
                  <a:srgbClr val="000000"/>
                </a:solidFill>
                <a:latin typeface="Codec Pro ExtraBold"/>
              </a:rPr>
              <a:t>Proposed Solution</a:t>
            </a:r>
          </a:p>
          <a:p>
            <a:pPr marL="949968" lvl="1" indent="-474984">
              <a:lnSpc>
                <a:spcPts val="5280"/>
              </a:lnSpc>
              <a:buFont typeface="Arial"/>
              <a:buChar char="•"/>
            </a:pPr>
            <a:r>
              <a:rPr lang="en-US" sz="4400" spc="299">
                <a:solidFill>
                  <a:srgbClr val="000000"/>
                </a:solidFill>
                <a:latin typeface="Codec Pro ExtraBold"/>
              </a:rPr>
              <a:t>System Development Approach</a:t>
            </a:r>
          </a:p>
          <a:p>
            <a:pPr marL="996628" lvl="1" indent="-498314">
              <a:lnSpc>
                <a:spcPts val="5539"/>
              </a:lnSpc>
              <a:buFont typeface="Arial"/>
              <a:buChar char="•"/>
            </a:pPr>
            <a:r>
              <a:rPr lang="en-US" sz="4616" spc="313">
                <a:solidFill>
                  <a:srgbClr val="000000"/>
                </a:solidFill>
                <a:latin typeface="Codec Pro ExtraBold"/>
              </a:rPr>
              <a:t>Algorithm &amp; Development</a:t>
            </a:r>
          </a:p>
          <a:p>
            <a:pPr marL="996628" lvl="1" indent="-498314">
              <a:lnSpc>
                <a:spcPts val="5539"/>
              </a:lnSpc>
              <a:buFont typeface="Arial"/>
              <a:buChar char="•"/>
            </a:pPr>
            <a:r>
              <a:rPr lang="en-US" sz="4616" spc="313">
                <a:solidFill>
                  <a:srgbClr val="000000"/>
                </a:solidFill>
                <a:latin typeface="Codec Pro ExtraBold"/>
              </a:rPr>
              <a:t>Result</a:t>
            </a:r>
          </a:p>
          <a:p>
            <a:pPr marL="996628" lvl="1" indent="-498314">
              <a:lnSpc>
                <a:spcPts val="5539"/>
              </a:lnSpc>
              <a:buFont typeface="Arial"/>
              <a:buChar char="•"/>
            </a:pPr>
            <a:r>
              <a:rPr lang="en-US" sz="4616" spc="313">
                <a:solidFill>
                  <a:srgbClr val="000000"/>
                </a:solidFill>
                <a:latin typeface="Codec Pro ExtraBold"/>
              </a:rPr>
              <a:t>Conclusion</a:t>
            </a:r>
          </a:p>
          <a:p>
            <a:pPr marL="996628" lvl="1" indent="-498314">
              <a:lnSpc>
                <a:spcPts val="5539"/>
              </a:lnSpc>
              <a:buFont typeface="Arial"/>
              <a:buChar char="•"/>
            </a:pPr>
            <a:r>
              <a:rPr lang="en-US" sz="4616" spc="313">
                <a:solidFill>
                  <a:srgbClr val="000000"/>
                </a:solidFill>
                <a:latin typeface="Codec Pro ExtraBold"/>
              </a:rPr>
              <a:t>References</a:t>
            </a:r>
          </a:p>
        </p:txBody>
      </p:sp>
      <p:sp>
        <p:nvSpPr>
          <p:cNvPr id="5" name="TextBox 5"/>
          <p:cNvSpPr txBox="1"/>
          <p:nvPr/>
        </p:nvSpPr>
        <p:spPr>
          <a:xfrm>
            <a:off x="644872" y="555819"/>
            <a:ext cx="5755928" cy="1453475"/>
          </a:xfrm>
          <a:prstGeom prst="rect">
            <a:avLst/>
          </a:prstGeom>
        </p:spPr>
        <p:txBody>
          <a:bodyPr wrap="square" lIns="0" tIns="0" rIns="0" bIns="0" rtlCol="0" anchor="t">
            <a:spAutoFit/>
          </a:bodyPr>
          <a:lstStyle/>
          <a:p>
            <a:pPr algn="ctr">
              <a:lnSpc>
                <a:spcPts val="12121"/>
              </a:lnSpc>
            </a:pPr>
            <a:r>
              <a:rPr lang="en-US" sz="8658" dirty="0">
                <a:solidFill>
                  <a:srgbClr val="F37221"/>
                </a:solidFill>
                <a:latin typeface="Codec Pro ExtraBold"/>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rot="-5400000">
            <a:off x="16399378" y="-227355"/>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0" y="7412679"/>
            <a:ext cx="4311481" cy="2874321"/>
          </a:xfrm>
          <a:custGeom>
            <a:avLst/>
            <a:gdLst/>
            <a:ahLst/>
            <a:cxnLst/>
            <a:rect l="l" t="t" r="r" b="b"/>
            <a:pathLst>
              <a:path w="4311481" h="2874321">
                <a:moveTo>
                  <a:pt x="0" y="2874321"/>
                </a:moveTo>
                <a:lnTo>
                  <a:pt x="4311481" y="2874321"/>
                </a:lnTo>
                <a:lnTo>
                  <a:pt x="4311481" y="0"/>
                </a:lnTo>
                <a:lnTo>
                  <a:pt x="0" y="0"/>
                </a:lnTo>
                <a:lnTo>
                  <a:pt x="0" y="287432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608138" y="727331"/>
            <a:ext cx="8294875" cy="1571034"/>
          </a:xfrm>
          <a:prstGeom prst="rect">
            <a:avLst/>
          </a:prstGeom>
        </p:spPr>
        <p:txBody>
          <a:bodyPr lIns="0" tIns="0" rIns="0" bIns="0" rtlCol="0" anchor="t">
            <a:spAutoFit/>
          </a:bodyPr>
          <a:lstStyle/>
          <a:p>
            <a:pPr algn="ctr">
              <a:lnSpc>
                <a:spcPts val="6332"/>
              </a:lnSpc>
            </a:pPr>
            <a:r>
              <a:rPr lang="en-US" sz="4523">
                <a:solidFill>
                  <a:srgbClr val="F37221"/>
                </a:solidFill>
                <a:latin typeface="Abril Fatface"/>
              </a:rPr>
              <a:t>PROBLEM STATEMENT </a:t>
            </a:r>
          </a:p>
          <a:p>
            <a:pPr algn="ctr">
              <a:lnSpc>
                <a:spcPts val="6332"/>
              </a:lnSpc>
            </a:pPr>
            <a:endParaRPr lang="en-US" sz="4523">
              <a:solidFill>
                <a:srgbClr val="F37221"/>
              </a:solidFill>
              <a:latin typeface="Abril Fatface"/>
            </a:endParaRPr>
          </a:p>
        </p:txBody>
      </p:sp>
      <p:sp>
        <p:nvSpPr>
          <p:cNvPr id="5" name="TextBox 5"/>
          <p:cNvSpPr txBox="1"/>
          <p:nvPr/>
        </p:nvSpPr>
        <p:spPr>
          <a:xfrm>
            <a:off x="764034" y="2132355"/>
            <a:ext cx="16295531" cy="5180486"/>
          </a:xfrm>
          <a:prstGeom prst="rect">
            <a:avLst/>
          </a:prstGeom>
        </p:spPr>
        <p:txBody>
          <a:bodyPr lIns="0" tIns="0" rIns="0" bIns="0" rtlCol="0" anchor="t">
            <a:spAutoFit/>
          </a:bodyPr>
          <a:lstStyle/>
          <a:p>
            <a:pPr algn="ctr">
              <a:lnSpc>
                <a:spcPts val="5836"/>
              </a:lnSpc>
            </a:pPr>
            <a:r>
              <a:rPr lang="en-US" sz="4168">
                <a:solidFill>
                  <a:srgbClr val="000000"/>
                </a:solidFill>
                <a:latin typeface="Codec Pro ExtraBold"/>
              </a:rPr>
              <a:t>The project aims to develop a customer chatbot solution for an e-commerce platform. This chatbot will assist users with inquiries, provide product information, aid in order tracking, facilitate returns and refunds, and offer personalized recommendations. The goal is to enhance user experience, streamline customer support processes, and boost sales conversion rates on the e-commerce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234880"/>
            <a:ext cx="6132760" cy="6132760"/>
          </a:xfrm>
          <a:custGeom>
            <a:avLst/>
            <a:gdLst/>
            <a:ahLst/>
            <a:cxnLst/>
            <a:rect l="l" t="t" r="r" b="b"/>
            <a:pathLst>
              <a:path w="6132760" h="6132760">
                <a:moveTo>
                  <a:pt x="0" y="0"/>
                </a:moveTo>
                <a:lnTo>
                  <a:pt x="6132760" y="0"/>
                </a:lnTo>
                <a:lnTo>
                  <a:pt x="6132760" y="6132760"/>
                </a:lnTo>
                <a:lnTo>
                  <a:pt x="0" y="61327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027072" y="-871408"/>
            <a:ext cx="3471959" cy="1900108"/>
          </a:xfrm>
          <a:custGeom>
            <a:avLst/>
            <a:gdLst/>
            <a:ahLst/>
            <a:cxnLst/>
            <a:rect l="l" t="t" r="r" b="b"/>
            <a:pathLst>
              <a:path w="3471959" h="1900108">
                <a:moveTo>
                  <a:pt x="0" y="0"/>
                </a:moveTo>
                <a:lnTo>
                  <a:pt x="3471959" y="0"/>
                </a:lnTo>
                <a:lnTo>
                  <a:pt x="3471959" y="1900108"/>
                </a:lnTo>
                <a:lnTo>
                  <a:pt x="0" y="19001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97662" y="1145910"/>
            <a:ext cx="10241662" cy="670957"/>
          </a:xfrm>
          <a:prstGeom prst="rect">
            <a:avLst/>
          </a:prstGeom>
        </p:spPr>
        <p:txBody>
          <a:bodyPr lIns="0" tIns="0" rIns="0" bIns="0" rtlCol="0" anchor="t">
            <a:spAutoFit/>
          </a:bodyPr>
          <a:lstStyle/>
          <a:p>
            <a:pPr algn="ctr">
              <a:lnSpc>
                <a:spcPts val="5543"/>
              </a:lnSpc>
            </a:pPr>
            <a:r>
              <a:rPr lang="en-US" sz="3959">
                <a:solidFill>
                  <a:srgbClr val="F47C00"/>
                </a:solidFill>
                <a:latin typeface="Abril Fatface"/>
              </a:rPr>
              <a:t>WHO ARE THE END USERS ?</a:t>
            </a:r>
          </a:p>
        </p:txBody>
      </p:sp>
      <p:sp>
        <p:nvSpPr>
          <p:cNvPr id="5" name="TextBox 5"/>
          <p:cNvSpPr txBox="1"/>
          <p:nvPr/>
        </p:nvSpPr>
        <p:spPr>
          <a:xfrm>
            <a:off x="834584" y="2573189"/>
            <a:ext cx="16928468" cy="4997746"/>
          </a:xfrm>
          <a:prstGeom prst="rect">
            <a:avLst/>
          </a:prstGeom>
        </p:spPr>
        <p:txBody>
          <a:bodyPr lIns="0" tIns="0" rIns="0" bIns="0" rtlCol="0" anchor="t">
            <a:spAutoFit/>
          </a:bodyPr>
          <a:lstStyle/>
          <a:p>
            <a:pPr algn="ctr">
              <a:lnSpc>
                <a:spcPts val="5627"/>
              </a:lnSpc>
            </a:pPr>
            <a:r>
              <a:rPr lang="en-US" sz="4019">
                <a:solidFill>
                  <a:srgbClr val="000000"/>
                </a:solidFill>
                <a:latin typeface="Codec Pro ExtraBold"/>
              </a:rPr>
              <a:t>The end users for our e-commerce chatbot are the customers who visit the e-commerce website or platform. These customers may have various needs and inquiries related to products, services, orders, payments, shipping, returns, and general assistance. The chatbot serves as a virtual assistant to address their questions, provide information, offer recommendations, and facilitate their shopping experience.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12470805" y="-6662322"/>
            <a:ext cx="10901093" cy="10901093"/>
          </a:xfrm>
          <a:custGeom>
            <a:avLst/>
            <a:gdLst/>
            <a:ahLst/>
            <a:cxnLst/>
            <a:rect l="l" t="t" r="r" b="b"/>
            <a:pathLst>
              <a:path w="10901093" h="10901093">
                <a:moveTo>
                  <a:pt x="0" y="0"/>
                </a:moveTo>
                <a:lnTo>
                  <a:pt x="10901092" y="0"/>
                </a:lnTo>
                <a:lnTo>
                  <a:pt x="10901092" y="10901093"/>
                </a:lnTo>
                <a:lnTo>
                  <a:pt x="0" y="109010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335306" y="8594810"/>
            <a:ext cx="4769224" cy="2384612"/>
          </a:xfrm>
          <a:custGeom>
            <a:avLst/>
            <a:gdLst/>
            <a:ahLst/>
            <a:cxnLst/>
            <a:rect l="l" t="t" r="r" b="b"/>
            <a:pathLst>
              <a:path w="4769224" h="2384612">
                <a:moveTo>
                  <a:pt x="0" y="0"/>
                </a:moveTo>
                <a:lnTo>
                  <a:pt x="4769224" y="0"/>
                </a:lnTo>
                <a:lnTo>
                  <a:pt x="4769224" y="2384612"/>
                </a:lnTo>
                <a:lnTo>
                  <a:pt x="0" y="23846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605738" y="4143521"/>
            <a:ext cx="1003961" cy="670992"/>
          </a:xfrm>
          <a:prstGeom prst="rect">
            <a:avLst/>
          </a:prstGeom>
        </p:spPr>
        <p:txBody>
          <a:bodyPr lIns="0" tIns="0" rIns="0" bIns="0" rtlCol="0" anchor="t">
            <a:spAutoFit/>
          </a:bodyPr>
          <a:lstStyle/>
          <a:p>
            <a:pPr marL="0" lvl="0" indent="0" algn="ctr">
              <a:lnSpc>
                <a:spcPts val="5276"/>
              </a:lnSpc>
              <a:spcBef>
                <a:spcPct val="0"/>
              </a:spcBef>
            </a:pPr>
            <a:r>
              <a:rPr lang="en-US" sz="3823">
                <a:solidFill>
                  <a:srgbClr val="FFFFFF"/>
                </a:solidFill>
                <a:latin typeface="Canva Sans Bold"/>
              </a:rPr>
              <a:t>01</a:t>
            </a:r>
          </a:p>
        </p:txBody>
      </p:sp>
      <p:sp>
        <p:nvSpPr>
          <p:cNvPr id="5" name="TextBox 5"/>
          <p:cNvSpPr txBox="1"/>
          <p:nvPr/>
        </p:nvSpPr>
        <p:spPr>
          <a:xfrm>
            <a:off x="5225263" y="4143521"/>
            <a:ext cx="1003961" cy="670992"/>
          </a:xfrm>
          <a:prstGeom prst="rect">
            <a:avLst/>
          </a:prstGeom>
        </p:spPr>
        <p:txBody>
          <a:bodyPr lIns="0" tIns="0" rIns="0" bIns="0" rtlCol="0" anchor="t">
            <a:spAutoFit/>
          </a:bodyPr>
          <a:lstStyle/>
          <a:p>
            <a:pPr marL="0" lvl="0" indent="0" algn="ctr">
              <a:lnSpc>
                <a:spcPts val="5276"/>
              </a:lnSpc>
              <a:spcBef>
                <a:spcPct val="0"/>
              </a:spcBef>
            </a:pPr>
            <a:r>
              <a:rPr lang="en-US" sz="3823">
                <a:solidFill>
                  <a:srgbClr val="FFFFFF"/>
                </a:solidFill>
                <a:latin typeface="Canva Sans Bold"/>
              </a:rPr>
              <a:t>02</a:t>
            </a:r>
          </a:p>
        </p:txBody>
      </p:sp>
      <p:sp>
        <p:nvSpPr>
          <p:cNvPr id="6" name="TextBox 6"/>
          <p:cNvSpPr txBox="1"/>
          <p:nvPr/>
        </p:nvSpPr>
        <p:spPr>
          <a:xfrm>
            <a:off x="8847469" y="4143521"/>
            <a:ext cx="1003961" cy="670992"/>
          </a:xfrm>
          <a:prstGeom prst="rect">
            <a:avLst/>
          </a:prstGeom>
        </p:spPr>
        <p:txBody>
          <a:bodyPr lIns="0" tIns="0" rIns="0" bIns="0" rtlCol="0" anchor="t">
            <a:spAutoFit/>
          </a:bodyPr>
          <a:lstStyle/>
          <a:p>
            <a:pPr marL="0" lvl="0" indent="0" algn="ctr">
              <a:lnSpc>
                <a:spcPts val="5276"/>
              </a:lnSpc>
              <a:spcBef>
                <a:spcPct val="0"/>
              </a:spcBef>
            </a:pPr>
            <a:r>
              <a:rPr lang="en-US" sz="3823">
                <a:solidFill>
                  <a:srgbClr val="FFFFFF"/>
                </a:solidFill>
                <a:latin typeface="Canva Sans Bold"/>
              </a:rPr>
              <a:t>03</a:t>
            </a:r>
          </a:p>
        </p:txBody>
      </p:sp>
      <p:sp>
        <p:nvSpPr>
          <p:cNvPr id="7" name="TextBox 7"/>
          <p:cNvSpPr txBox="1"/>
          <p:nvPr/>
        </p:nvSpPr>
        <p:spPr>
          <a:xfrm>
            <a:off x="682986" y="952500"/>
            <a:ext cx="6085805" cy="1543829"/>
          </a:xfrm>
          <a:prstGeom prst="rect">
            <a:avLst/>
          </a:prstGeom>
        </p:spPr>
        <p:txBody>
          <a:bodyPr lIns="0" tIns="0" rIns="0" bIns="0" rtlCol="0" anchor="t">
            <a:spAutoFit/>
          </a:bodyPr>
          <a:lstStyle/>
          <a:p>
            <a:pPr algn="ctr">
              <a:lnSpc>
                <a:spcPts val="6257"/>
              </a:lnSpc>
            </a:pPr>
            <a:r>
              <a:rPr lang="en-US" sz="4469">
                <a:solidFill>
                  <a:srgbClr val="F47C00"/>
                </a:solidFill>
                <a:latin typeface="Abril Fatface"/>
              </a:rPr>
              <a:t>PROPOSED SOLUTION</a:t>
            </a:r>
          </a:p>
          <a:p>
            <a:pPr algn="ctr">
              <a:lnSpc>
                <a:spcPts val="6257"/>
              </a:lnSpc>
            </a:pPr>
            <a:endParaRPr lang="en-US" sz="4469">
              <a:solidFill>
                <a:srgbClr val="F47C00"/>
              </a:solidFill>
              <a:latin typeface="Abril Fatface"/>
            </a:endParaRPr>
          </a:p>
        </p:txBody>
      </p:sp>
      <p:sp>
        <p:nvSpPr>
          <p:cNvPr id="8" name="TextBox 8"/>
          <p:cNvSpPr txBox="1"/>
          <p:nvPr/>
        </p:nvSpPr>
        <p:spPr>
          <a:xfrm>
            <a:off x="427855" y="2640406"/>
            <a:ext cx="17860145" cy="5647441"/>
          </a:xfrm>
          <a:prstGeom prst="rect">
            <a:avLst/>
          </a:prstGeom>
        </p:spPr>
        <p:txBody>
          <a:bodyPr lIns="0" tIns="0" rIns="0" bIns="0" rtlCol="0" anchor="t">
            <a:spAutoFit/>
          </a:bodyPr>
          <a:lstStyle/>
          <a:p>
            <a:pPr>
              <a:lnSpc>
                <a:spcPts val="5008"/>
              </a:lnSpc>
            </a:pPr>
            <a:r>
              <a:rPr lang="en-US" sz="3577">
                <a:solidFill>
                  <a:srgbClr val="000000"/>
                </a:solidFill>
                <a:latin typeface="Codec Pro ExtraBold"/>
              </a:rPr>
              <a:t>For the chatbot , we're using a neural network built with PyTorch. It has an input layer, two hidden layers with ReLU activation functions, and an output layer. The input layer processes bag-of-words representations of user queries, while the output layer predicts the intent of the query. We're training the model using CrossEntropyLoss and optimizing with the Adam optimizer.We use packages like numpy,torch,nltk(Natural Language Toolkit) , flask and flask-cors. This architecture efficiently handles classification tasks like understanding user queries and providing relevant responses.</a:t>
            </a:r>
          </a:p>
          <a:p>
            <a:pPr>
              <a:lnSpc>
                <a:spcPts val="4539"/>
              </a:lnSpc>
            </a:pPr>
            <a:endParaRPr lang="en-US" sz="3577">
              <a:solidFill>
                <a:srgbClr val="000000"/>
              </a:solidFill>
              <a:latin typeface="Codec Pro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15720864" y="1427539"/>
            <a:ext cx="482144" cy="467032"/>
          </a:xfrm>
          <a:custGeom>
            <a:avLst/>
            <a:gdLst/>
            <a:ahLst/>
            <a:cxnLst/>
            <a:rect l="l" t="t" r="r" b="b"/>
            <a:pathLst>
              <a:path w="482144" h="467032">
                <a:moveTo>
                  <a:pt x="0" y="0"/>
                </a:moveTo>
                <a:lnTo>
                  <a:pt x="482145" y="0"/>
                </a:lnTo>
                <a:lnTo>
                  <a:pt x="482145" y="467031"/>
                </a:lnTo>
                <a:lnTo>
                  <a:pt x="0" y="4670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4719876" y="8484651"/>
            <a:ext cx="2484121" cy="773649"/>
          </a:xfrm>
          <a:prstGeom prst="rect">
            <a:avLst/>
          </a:prstGeom>
        </p:spPr>
        <p:txBody>
          <a:bodyPr lIns="0" tIns="0" rIns="0" bIns="0" rtlCol="0" anchor="t">
            <a:spAutoFit/>
          </a:bodyPr>
          <a:lstStyle/>
          <a:p>
            <a:pPr algn="ctr">
              <a:lnSpc>
                <a:spcPts val="3032"/>
              </a:lnSpc>
            </a:pPr>
            <a:r>
              <a:rPr lang="en-US" sz="2166" spc="108">
                <a:solidFill>
                  <a:srgbClr val="FFFFFF"/>
                </a:solidFill>
                <a:latin typeface="Canva Sans"/>
              </a:rPr>
              <a:t>Presented By: Olivia Wilson</a:t>
            </a:r>
          </a:p>
        </p:txBody>
      </p:sp>
      <p:sp>
        <p:nvSpPr>
          <p:cNvPr id="4" name="Freeform 4"/>
          <p:cNvSpPr/>
          <p:nvPr/>
        </p:nvSpPr>
        <p:spPr>
          <a:xfrm rot="7682761">
            <a:off x="14146738" y="8589103"/>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16203009" y="-679085"/>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221"/>
            </a:solidFill>
          </p:spPr>
        </p:sp>
        <p:sp>
          <p:nvSpPr>
            <p:cNvPr id="7" name="TextBox 7"/>
            <p:cNvSpPr txBox="1"/>
            <p:nvPr/>
          </p:nvSpPr>
          <p:spPr>
            <a:xfrm>
              <a:off x="76200" y="9525"/>
              <a:ext cx="660400" cy="727075"/>
            </a:xfrm>
            <a:prstGeom prst="rect">
              <a:avLst/>
            </a:prstGeom>
          </p:spPr>
          <p:txBody>
            <a:bodyPr lIns="50800" tIns="50800" rIns="50800" bIns="50800" rtlCol="0" anchor="ctr"/>
            <a:lstStyle/>
            <a:p>
              <a:pPr algn="ctr">
                <a:lnSpc>
                  <a:spcPts val="3032"/>
                </a:lnSpc>
              </a:pPr>
              <a:endParaRPr/>
            </a:p>
          </p:txBody>
        </p:sp>
      </p:grpSp>
      <p:sp>
        <p:nvSpPr>
          <p:cNvPr id="8" name="TextBox 8"/>
          <p:cNvSpPr txBox="1"/>
          <p:nvPr/>
        </p:nvSpPr>
        <p:spPr>
          <a:xfrm>
            <a:off x="401448" y="2725814"/>
            <a:ext cx="16361890" cy="6622196"/>
          </a:xfrm>
          <a:prstGeom prst="rect">
            <a:avLst/>
          </a:prstGeom>
        </p:spPr>
        <p:txBody>
          <a:bodyPr lIns="0" tIns="0" rIns="0" bIns="0" rtlCol="0" anchor="t">
            <a:spAutoFit/>
          </a:bodyPr>
          <a:lstStyle/>
          <a:p>
            <a:pPr algn="ctr">
              <a:lnSpc>
                <a:spcPts val="4041"/>
              </a:lnSpc>
            </a:pPr>
            <a:r>
              <a:rPr lang="en-US" sz="2886">
                <a:solidFill>
                  <a:srgbClr val="000000"/>
                </a:solidFill>
                <a:latin typeface="Codec Pro ExtraBold Bold"/>
              </a:rPr>
              <a:t>1.HARDWARE REQUIREMENTS:</a:t>
            </a:r>
          </a:p>
          <a:p>
            <a:pPr algn="ctr">
              <a:lnSpc>
                <a:spcPts val="4041"/>
              </a:lnSpc>
            </a:pPr>
            <a:endParaRPr lang="en-US" sz="2886">
              <a:solidFill>
                <a:srgbClr val="000000"/>
              </a:solidFill>
              <a:latin typeface="Codec Pro ExtraBold Bold"/>
            </a:endParaRPr>
          </a:p>
          <a:p>
            <a:pPr algn="ctr">
              <a:lnSpc>
                <a:spcPts val="4041"/>
              </a:lnSpc>
            </a:pPr>
            <a:r>
              <a:rPr lang="en-US" sz="2886">
                <a:solidFill>
                  <a:srgbClr val="000000"/>
                </a:solidFill>
                <a:latin typeface="Codec Pro ExtraBold Bold"/>
              </a:rPr>
              <a:t>CPU: </a:t>
            </a:r>
            <a:r>
              <a:rPr lang="en-US" sz="2886">
                <a:solidFill>
                  <a:srgbClr val="000000"/>
                </a:solidFill>
                <a:latin typeface="Codec Pro ExtraBold"/>
              </a:rPr>
              <a:t> A modern multi-core CPU (e.g., Intel Core i5/i7 or AMD Ryzen series) would suffice for training smaller models and datasets. But for larger models it may differ.</a:t>
            </a:r>
          </a:p>
          <a:p>
            <a:pPr algn="ctr">
              <a:lnSpc>
                <a:spcPts val="4041"/>
              </a:lnSpc>
            </a:pPr>
            <a:r>
              <a:rPr lang="en-US" sz="2886">
                <a:solidFill>
                  <a:srgbClr val="000000"/>
                </a:solidFill>
                <a:latin typeface="Codec Pro ExtraBold"/>
              </a:rPr>
              <a:t>•</a:t>
            </a:r>
          </a:p>
          <a:p>
            <a:pPr algn="ctr">
              <a:lnSpc>
                <a:spcPts val="4041"/>
              </a:lnSpc>
            </a:pPr>
            <a:r>
              <a:rPr lang="en-US" sz="2886">
                <a:solidFill>
                  <a:srgbClr val="000000"/>
                </a:solidFill>
                <a:latin typeface="Codec Pro ExtraBold Bold"/>
              </a:rPr>
              <a:t>GPU (Optional):</a:t>
            </a:r>
            <a:r>
              <a:rPr lang="en-US" sz="2886">
                <a:solidFill>
                  <a:srgbClr val="000000"/>
                </a:solidFill>
                <a:latin typeface="Codec Pro ExtraBold"/>
              </a:rPr>
              <a:t> Training neural networks can be significantly accelerated using GPUs. For larger models and datasets, it's recommended to use a GPU with CUDA support (NVIDIA GeForce GTX/RTX or NVIDIA Tesla series) to reduce training time.</a:t>
            </a:r>
          </a:p>
          <a:p>
            <a:pPr algn="ctr">
              <a:lnSpc>
                <a:spcPts val="4041"/>
              </a:lnSpc>
            </a:pPr>
            <a:r>
              <a:rPr lang="en-US" sz="2886">
                <a:solidFill>
                  <a:srgbClr val="000000"/>
                </a:solidFill>
                <a:latin typeface="Codec Pro ExtraBold"/>
              </a:rPr>
              <a:t>•</a:t>
            </a:r>
          </a:p>
          <a:p>
            <a:pPr algn="ctr">
              <a:lnSpc>
                <a:spcPts val="4041"/>
              </a:lnSpc>
            </a:pPr>
            <a:r>
              <a:rPr lang="en-US" sz="2886">
                <a:solidFill>
                  <a:srgbClr val="000000"/>
                </a:solidFill>
                <a:latin typeface="Codec Pro ExtraBold Bold"/>
              </a:rPr>
              <a:t>RAM:</a:t>
            </a:r>
            <a:r>
              <a:rPr lang="en-US" sz="2886">
                <a:solidFill>
                  <a:srgbClr val="000000"/>
                </a:solidFill>
                <a:latin typeface="Codec Pro ExtraBold"/>
              </a:rPr>
              <a:t> At least 8GB of RAM is recommended, with more being preferable for handling larger datasets and models efficiently.</a:t>
            </a:r>
          </a:p>
          <a:p>
            <a:pPr algn="ctr">
              <a:lnSpc>
                <a:spcPts val="4041"/>
              </a:lnSpc>
            </a:pPr>
            <a:endParaRPr lang="en-US" sz="2886">
              <a:solidFill>
                <a:srgbClr val="000000"/>
              </a:solidFill>
              <a:latin typeface="Codec Pro ExtraBold"/>
            </a:endParaRPr>
          </a:p>
          <a:p>
            <a:pPr algn="ctr">
              <a:lnSpc>
                <a:spcPts val="4041"/>
              </a:lnSpc>
            </a:pPr>
            <a:endParaRPr lang="en-US" sz="2886">
              <a:solidFill>
                <a:srgbClr val="000000"/>
              </a:solidFill>
              <a:latin typeface="Codec Pro ExtraBold"/>
            </a:endParaRPr>
          </a:p>
        </p:txBody>
      </p:sp>
      <p:sp>
        <p:nvSpPr>
          <p:cNvPr id="9" name="Freeform 9"/>
          <p:cNvSpPr/>
          <p:nvPr/>
        </p:nvSpPr>
        <p:spPr>
          <a:xfrm rot="5400000">
            <a:off x="-493748" y="8461616"/>
            <a:ext cx="2512109" cy="2512109"/>
          </a:xfrm>
          <a:custGeom>
            <a:avLst/>
            <a:gdLst/>
            <a:ahLst/>
            <a:cxnLst/>
            <a:rect l="l" t="t" r="r" b="b"/>
            <a:pathLst>
              <a:path w="2512109" h="2512109">
                <a:moveTo>
                  <a:pt x="0" y="0"/>
                </a:moveTo>
                <a:lnTo>
                  <a:pt x="2512109" y="0"/>
                </a:lnTo>
                <a:lnTo>
                  <a:pt x="2512109" y="2512109"/>
                </a:lnTo>
                <a:lnTo>
                  <a:pt x="0" y="25121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265369" y="1315450"/>
            <a:ext cx="7950771" cy="1251585"/>
          </a:xfrm>
          <a:prstGeom prst="rect">
            <a:avLst/>
          </a:prstGeom>
        </p:spPr>
        <p:txBody>
          <a:bodyPr lIns="0" tIns="0" rIns="0" bIns="0" rtlCol="0" anchor="t">
            <a:spAutoFit/>
          </a:bodyPr>
          <a:lstStyle/>
          <a:p>
            <a:pPr algn="ctr">
              <a:lnSpc>
                <a:spcPts val="5040"/>
              </a:lnSpc>
            </a:pPr>
            <a:r>
              <a:rPr lang="en-US" sz="3600">
                <a:solidFill>
                  <a:srgbClr val="F37221"/>
                </a:solidFill>
                <a:latin typeface="Abril Fatface"/>
              </a:rPr>
              <a:t>SYSTEM DEVELOPMENT APPROACH</a:t>
            </a:r>
          </a:p>
          <a:p>
            <a:pPr algn="ctr">
              <a:lnSpc>
                <a:spcPts val="5040"/>
              </a:lnSpc>
            </a:pPr>
            <a:endParaRPr lang="en-US" sz="3600">
              <a:solidFill>
                <a:srgbClr val="F37221"/>
              </a:solidFill>
              <a:latin typeface="Abril Fat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062909"/>
            <a:ext cx="18288000" cy="2044631"/>
            <a:chOff x="0" y="0"/>
            <a:chExt cx="4816593" cy="538504"/>
          </a:xfrm>
        </p:grpSpPr>
        <p:sp>
          <p:nvSpPr>
            <p:cNvPr id="3" name="Freeform 3"/>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4" name="TextBox 4"/>
            <p:cNvSpPr txBox="1"/>
            <p:nvPr/>
          </p:nvSpPr>
          <p:spPr>
            <a:xfrm>
              <a:off x="0" y="-76200"/>
              <a:ext cx="4816593" cy="614704"/>
            </a:xfrm>
            <a:prstGeom prst="rect">
              <a:avLst/>
            </a:prstGeom>
          </p:spPr>
          <p:txBody>
            <a:bodyPr lIns="50800" tIns="50800" rIns="50800" bIns="50800" rtlCol="0" anchor="ctr"/>
            <a:lstStyle/>
            <a:p>
              <a:pPr algn="ctr">
                <a:lnSpc>
                  <a:spcPts val="3632"/>
                </a:lnSpc>
              </a:pPr>
              <a:endParaRPr/>
            </a:p>
          </p:txBody>
        </p:sp>
      </p:grpSp>
      <p:sp>
        <p:nvSpPr>
          <p:cNvPr id="5" name="Freeform 5"/>
          <p:cNvSpPr/>
          <p:nvPr/>
        </p:nvSpPr>
        <p:spPr>
          <a:xfrm>
            <a:off x="15753664" y="0"/>
            <a:ext cx="2534336" cy="1689557"/>
          </a:xfrm>
          <a:custGeom>
            <a:avLst/>
            <a:gdLst/>
            <a:ahLst/>
            <a:cxnLst/>
            <a:rect l="l" t="t" r="r" b="b"/>
            <a:pathLst>
              <a:path w="2534336" h="1689557">
                <a:moveTo>
                  <a:pt x="0" y="0"/>
                </a:moveTo>
                <a:lnTo>
                  <a:pt x="2534336" y="0"/>
                </a:lnTo>
                <a:lnTo>
                  <a:pt x="2534336"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5512646" y="740004"/>
            <a:ext cx="5125938" cy="528955"/>
          </a:xfrm>
          <a:prstGeom prst="rect">
            <a:avLst/>
          </a:prstGeom>
        </p:spPr>
        <p:txBody>
          <a:bodyPr lIns="0" tIns="0" rIns="0" bIns="0" rtlCol="0" anchor="t">
            <a:spAutoFit/>
          </a:bodyPr>
          <a:lstStyle/>
          <a:p>
            <a:pPr algn="ctr">
              <a:lnSpc>
                <a:spcPts val="3919"/>
              </a:lnSpc>
            </a:pPr>
            <a:r>
              <a:rPr lang="en-US" sz="2799">
                <a:solidFill>
                  <a:srgbClr val="000000"/>
                </a:solidFill>
                <a:latin typeface="Codec Pro ExtraBold Bold"/>
              </a:rPr>
              <a:t>2.SOFTWARE REQUIREMENTS</a:t>
            </a:r>
          </a:p>
        </p:txBody>
      </p:sp>
      <p:sp>
        <p:nvSpPr>
          <p:cNvPr id="7" name="TextBox 7"/>
          <p:cNvSpPr txBox="1"/>
          <p:nvPr/>
        </p:nvSpPr>
        <p:spPr>
          <a:xfrm>
            <a:off x="1028700" y="1920346"/>
            <a:ext cx="15968425" cy="7943445"/>
          </a:xfrm>
          <a:prstGeom prst="rect">
            <a:avLst/>
          </a:prstGeom>
        </p:spPr>
        <p:txBody>
          <a:bodyPr lIns="0" tIns="0" rIns="0" bIns="0" rtlCol="0" anchor="t">
            <a:spAutoFit/>
          </a:bodyPr>
          <a:lstStyle/>
          <a:p>
            <a:pPr>
              <a:lnSpc>
                <a:spcPts val="2869"/>
              </a:lnSpc>
            </a:pPr>
            <a:r>
              <a:rPr lang="en-US" sz="2049">
                <a:solidFill>
                  <a:srgbClr val="000000"/>
                </a:solidFill>
                <a:latin typeface="Codec Pro ExtraBold Bold"/>
              </a:rPr>
              <a:t>PYTHON: </a:t>
            </a:r>
          </a:p>
          <a:p>
            <a:pPr>
              <a:lnSpc>
                <a:spcPts val="2869"/>
              </a:lnSpc>
            </a:pPr>
            <a:r>
              <a:rPr lang="en-US" sz="2049">
                <a:solidFill>
                  <a:srgbClr val="000000"/>
                </a:solidFill>
                <a:latin typeface="Codec Pro ExtraBold Bold"/>
              </a:rPr>
              <a:t>  </a:t>
            </a:r>
            <a:r>
              <a:rPr lang="en-US" sz="2049">
                <a:solidFill>
                  <a:srgbClr val="000000"/>
                </a:solidFill>
                <a:latin typeface="Codec Pro ExtraBold"/>
              </a:rPr>
              <a:t>The project is coded using the Python programming language, leveraging its versatility and extensive library ecosystem for efficient development.</a:t>
            </a:r>
          </a:p>
          <a:p>
            <a:pPr>
              <a:lnSpc>
                <a:spcPts val="2869"/>
              </a:lnSpc>
            </a:pPr>
            <a:r>
              <a:rPr lang="en-US" sz="2049">
                <a:solidFill>
                  <a:srgbClr val="000000"/>
                </a:solidFill>
                <a:latin typeface="Codec Pro ExtraBold Bold"/>
              </a:rPr>
              <a:t> </a:t>
            </a:r>
          </a:p>
          <a:p>
            <a:pPr>
              <a:lnSpc>
                <a:spcPts val="2869"/>
              </a:lnSpc>
            </a:pPr>
            <a:r>
              <a:rPr lang="en-US" sz="2049">
                <a:solidFill>
                  <a:srgbClr val="000000"/>
                </a:solidFill>
                <a:latin typeface="Codec Pro ExtraBold Bold"/>
              </a:rPr>
              <a:t>NUMPY:</a:t>
            </a:r>
          </a:p>
          <a:p>
            <a:pPr>
              <a:lnSpc>
                <a:spcPts val="2869"/>
              </a:lnSpc>
            </a:pPr>
            <a:r>
              <a:rPr lang="en-US" sz="2049">
                <a:solidFill>
                  <a:srgbClr val="000000"/>
                </a:solidFill>
                <a:latin typeface="Codec Pro ExtraBold"/>
              </a:rPr>
              <a:t> NumPy is a library for numerical computing in Python. It's used here to perform numerical operations and manipulate arrays, particularly in data preprocessing and training data preparation.</a:t>
            </a:r>
          </a:p>
          <a:p>
            <a:pPr>
              <a:lnSpc>
                <a:spcPts val="2869"/>
              </a:lnSpc>
            </a:pPr>
            <a:endParaRPr lang="en-US" sz="2049">
              <a:solidFill>
                <a:srgbClr val="000000"/>
              </a:solidFill>
              <a:latin typeface="Codec Pro ExtraBold"/>
            </a:endParaRPr>
          </a:p>
          <a:p>
            <a:pPr>
              <a:lnSpc>
                <a:spcPts val="2869"/>
              </a:lnSpc>
            </a:pPr>
            <a:r>
              <a:rPr lang="en-US" sz="2049">
                <a:solidFill>
                  <a:srgbClr val="000000"/>
                </a:solidFill>
                <a:latin typeface="Codec Pro ExtraBold Bold"/>
              </a:rPr>
              <a:t>NLTK:</a:t>
            </a:r>
          </a:p>
          <a:p>
            <a:pPr>
              <a:lnSpc>
                <a:spcPts val="2869"/>
              </a:lnSpc>
            </a:pPr>
            <a:r>
              <a:rPr lang="en-US" sz="2049">
                <a:solidFill>
                  <a:srgbClr val="000000"/>
                </a:solidFill>
                <a:latin typeface="Codec Pro ExtraBold"/>
              </a:rPr>
              <a:t> NLTK (Natural Language Toolkit) is a library for natural language processing. It's used here for tokenization, stemming, and other text processing tasks.</a:t>
            </a:r>
          </a:p>
          <a:p>
            <a:pPr>
              <a:lnSpc>
                <a:spcPts val="2869"/>
              </a:lnSpc>
            </a:pPr>
            <a:endParaRPr lang="en-US" sz="2049">
              <a:solidFill>
                <a:srgbClr val="000000"/>
              </a:solidFill>
              <a:latin typeface="Codec Pro ExtraBold"/>
            </a:endParaRPr>
          </a:p>
          <a:p>
            <a:pPr>
              <a:lnSpc>
                <a:spcPts val="2869"/>
              </a:lnSpc>
            </a:pPr>
            <a:r>
              <a:rPr lang="en-US" sz="2049">
                <a:solidFill>
                  <a:srgbClr val="000000"/>
                </a:solidFill>
                <a:latin typeface="Codec Pro ExtraBold Bold"/>
              </a:rPr>
              <a:t>FLASK:</a:t>
            </a:r>
          </a:p>
          <a:p>
            <a:pPr>
              <a:lnSpc>
                <a:spcPts val="2869"/>
              </a:lnSpc>
            </a:pPr>
            <a:r>
              <a:rPr lang="en-US" sz="2049">
                <a:solidFill>
                  <a:srgbClr val="000000"/>
                </a:solidFill>
                <a:latin typeface="Codec Pro ExtraBold"/>
              </a:rPr>
              <a:t> Flask is a web framework for building web applications in Python. It's used here to create a web server that hosts the chatbot and handles HTTP requests/responses for chat interactions.</a:t>
            </a:r>
          </a:p>
          <a:p>
            <a:pPr>
              <a:lnSpc>
                <a:spcPts val="2869"/>
              </a:lnSpc>
            </a:pPr>
            <a:endParaRPr lang="en-US" sz="2049">
              <a:solidFill>
                <a:srgbClr val="000000"/>
              </a:solidFill>
              <a:latin typeface="Codec Pro ExtraBold"/>
            </a:endParaRPr>
          </a:p>
          <a:p>
            <a:pPr>
              <a:lnSpc>
                <a:spcPts val="2869"/>
              </a:lnSpc>
            </a:pPr>
            <a:r>
              <a:rPr lang="en-US" sz="2049">
                <a:solidFill>
                  <a:srgbClr val="000000"/>
                </a:solidFill>
                <a:latin typeface="Codec Pro ExtraBold Bold"/>
              </a:rPr>
              <a:t>TORCH AND TORCH.NN:</a:t>
            </a:r>
          </a:p>
          <a:p>
            <a:pPr>
              <a:lnSpc>
                <a:spcPts val="2869"/>
              </a:lnSpc>
            </a:pPr>
            <a:r>
              <a:rPr lang="en-US" sz="2049">
                <a:solidFill>
                  <a:srgbClr val="000000"/>
                </a:solidFill>
                <a:latin typeface="Codec Pro ExtraBold Bold"/>
              </a:rPr>
              <a:t> </a:t>
            </a:r>
            <a:r>
              <a:rPr lang="en-US" sz="2049">
                <a:solidFill>
                  <a:srgbClr val="000000"/>
                </a:solidFill>
                <a:latin typeface="Codec Pro ExtraBold"/>
              </a:rPr>
              <a:t>These are parts of the PyTorch library, which is a popular deep learning framework. They are used to define and train neural network models.</a:t>
            </a:r>
          </a:p>
          <a:p>
            <a:pPr>
              <a:lnSpc>
                <a:spcPts val="2869"/>
              </a:lnSpc>
            </a:pPr>
            <a:endParaRPr lang="en-US" sz="2049">
              <a:solidFill>
                <a:srgbClr val="000000"/>
              </a:solidFill>
              <a:latin typeface="Codec Pro ExtraBold"/>
            </a:endParaRPr>
          </a:p>
          <a:p>
            <a:pPr>
              <a:lnSpc>
                <a:spcPts val="2869"/>
              </a:lnSpc>
            </a:pPr>
            <a:endParaRPr lang="en-US" sz="2049">
              <a:solidFill>
                <a:srgbClr val="000000"/>
              </a:solidFill>
              <a:latin typeface="Codec Pro ExtraBold"/>
            </a:endParaRPr>
          </a:p>
          <a:p>
            <a:pPr>
              <a:lnSpc>
                <a:spcPts val="2869"/>
              </a:lnSpc>
            </a:pPr>
            <a:endParaRPr lang="en-US" sz="2049">
              <a:solidFill>
                <a:srgbClr val="000000"/>
              </a:solidFill>
              <a:latin typeface="Codec Pro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448677" y="4589098"/>
            <a:ext cx="6132760" cy="6132760"/>
          </a:xfrm>
          <a:custGeom>
            <a:avLst/>
            <a:gdLst/>
            <a:ahLst/>
            <a:cxnLst/>
            <a:rect l="l" t="t" r="r" b="b"/>
            <a:pathLst>
              <a:path w="6132760" h="6132760">
                <a:moveTo>
                  <a:pt x="0" y="0"/>
                </a:moveTo>
                <a:lnTo>
                  <a:pt x="6132760" y="0"/>
                </a:lnTo>
                <a:lnTo>
                  <a:pt x="6132760" y="6132760"/>
                </a:lnTo>
                <a:lnTo>
                  <a:pt x="0" y="61327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027072" y="-871408"/>
            <a:ext cx="3471959" cy="1900108"/>
          </a:xfrm>
          <a:custGeom>
            <a:avLst/>
            <a:gdLst/>
            <a:ahLst/>
            <a:cxnLst/>
            <a:rect l="l" t="t" r="r" b="b"/>
            <a:pathLst>
              <a:path w="3471959" h="1900108">
                <a:moveTo>
                  <a:pt x="0" y="0"/>
                </a:moveTo>
                <a:lnTo>
                  <a:pt x="3471959" y="0"/>
                </a:lnTo>
                <a:lnTo>
                  <a:pt x="3471959" y="1900108"/>
                </a:lnTo>
                <a:lnTo>
                  <a:pt x="0" y="19001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491653" y="788426"/>
            <a:ext cx="5641107" cy="1082040"/>
          </a:xfrm>
          <a:prstGeom prst="rect">
            <a:avLst/>
          </a:prstGeom>
        </p:spPr>
        <p:txBody>
          <a:bodyPr lIns="0" tIns="0" rIns="0" bIns="0" rtlCol="0" anchor="t">
            <a:spAutoFit/>
          </a:bodyPr>
          <a:lstStyle/>
          <a:p>
            <a:pPr algn="ctr">
              <a:lnSpc>
                <a:spcPts val="4409"/>
              </a:lnSpc>
            </a:pPr>
            <a:r>
              <a:rPr lang="en-US" sz="3150">
                <a:solidFill>
                  <a:srgbClr val="F47C00"/>
                </a:solidFill>
                <a:latin typeface="Abril Fatface"/>
              </a:rPr>
              <a:t>ALGORITHM &amp; DEPLOYMENT</a:t>
            </a:r>
          </a:p>
          <a:p>
            <a:pPr algn="ctr">
              <a:lnSpc>
                <a:spcPts val="4409"/>
              </a:lnSpc>
            </a:pPr>
            <a:endParaRPr lang="en-US" sz="3150">
              <a:solidFill>
                <a:srgbClr val="F47C00"/>
              </a:solidFill>
              <a:latin typeface="Abril Fatface"/>
            </a:endParaRPr>
          </a:p>
        </p:txBody>
      </p:sp>
      <p:sp>
        <p:nvSpPr>
          <p:cNvPr id="5" name="TextBox 5"/>
          <p:cNvSpPr txBox="1"/>
          <p:nvPr/>
        </p:nvSpPr>
        <p:spPr>
          <a:xfrm>
            <a:off x="1291271" y="2020886"/>
            <a:ext cx="16996729" cy="6419880"/>
          </a:xfrm>
          <a:prstGeom prst="rect">
            <a:avLst/>
          </a:prstGeom>
        </p:spPr>
        <p:txBody>
          <a:bodyPr lIns="0" tIns="0" rIns="0" bIns="0" rtlCol="0" anchor="t">
            <a:spAutoFit/>
          </a:bodyPr>
          <a:lstStyle/>
          <a:p>
            <a:pPr>
              <a:lnSpc>
                <a:spcPts val="3673"/>
              </a:lnSpc>
            </a:pPr>
            <a:r>
              <a:rPr lang="en-US" sz="2623">
                <a:solidFill>
                  <a:srgbClr val="000000"/>
                </a:solidFill>
                <a:latin typeface="Codec Pro ExtraBold Bold"/>
              </a:rPr>
              <a:t>Neural Network Training Algorithm:</a:t>
            </a:r>
          </a:p>
          <a:p>
            <a:pPr>
              <a:lnSpc>
                <a:spcPts val="3673"/>
              </a:lnSpc>
            </a:pPr>
            <a:r>
              <a:rPr lang="en-US" sz="2623">
                <a:solidFill>
                  <a:srgbClr val="000000"/>
                </a:solidFill>
                <a:latin typeface="Codec Pro ExtraBold"/>
              </a:rPr>
              <a:t>•The neural network model architecture consists of multiple linear layers followed by ReLU activation functions.</a:t>
            </a:r>
          </a:p>
          <a:p>
            <a:pPr>
              <a:lnSpc>
                <a:spcPts val="3673"/>
              </a:lnSpc>
            </a:pPr>
            <a:r>
              <a:rPr lang="en-US" sz="2623">
                <a:solidFill>
                  <a:srgbClr val="000000"/>
                </a:solidFill>
                <a:latin typeface="Codec Pro ExtraBold"/>
              </a:rPr>
              <a:t>•The input to the model is a bag-of-words representation of user queries, while the output is a probability distribution over different intents (tags).</a:t>
            </a:r>
          </a:p>
          <a:p>
            <a:pPr>
              <a:lnSpc>
                <a:spcPts val="3673"/>
              </a:lnSpc>
            </a:pPr>
            <a:r>
              <a:rPr lang="en-US" sz="2623">
                <a:solidFill>
                  <a:srgbClr val="000000"/>
                </a:solidFill>
                <a:latin typeface="Codec Pro ExtraBold"/>
              </a:rPr>
              <a:t>•During training, the model is optimized using the CrossEntropyLoss function and the Adam optimizer.</a:t>
            </a:r>
          </a:p>
          <a:p>
            <a:pPr>
              <a:lnSpc>
                <a:spcPts val="3673"/>
              </a:lnSpc>
            </a:pPr>
            <a:r>
              <a:rPr lang="en-US" sz="2623">
                <a:solidFill>
                  <a:srgbClr val="000000"/>
                </a:solidFill>
                <a:latin typeface="Codec Pro ExtraBold"/>
              </a:rPr>
              <a:t>•The training process involves iterating over the dataset for a certain number of epochs, where each iteration involves a forward pass to compute the predicted outputs and a backward pass to compute gradients and update the model parameters.</a:t>
            </a:r>
          </a:p>
          <a:p>
            <a:pPr>
              <a:lnSpc>
                <a:spcPts val="3673"/>
              </a:lnSpc>
            </a:pPr>
            <a:endParaRPr lang="en-US" sz="2623">
              <a:solidFill>
                <a:srgbClr val="000000"/>
              </a:solidFill>
              <a:latin typeface="Codec Pro ExtraBold"/>
            </a:endParaRPr>
          </a:p>
          <a:p>
            <a:pPr>
              <a:lnSpc>
                <a:spcPts val="3673"/>
              </a:lnSpc>
            </a:pPr>
            <a:r>
              <a:rPr lang="en-US" sz="2623">
                <a:solidFill>
                  <a:srgbClr val="000000"/>
                </a:solidFill>
                <a:latin typeface="Codec Pro ExtraBold Bold"/>
              </a:rPr>
              <a:t>Prepare the Trained Model and Data:</a:t>
            </a:r>
          </a:p>
          <a:p>
            <a:pPr>
              <a:lnSpc>
                <a:spcPts val="3673"/>
              </a:lnSpc>
            </a:pPr>
            <a:r>
              <a:rPr lang="en-US" sz="2623">
                <a:solidFill>
                  <a:srgbClr val="000000"/>
                </a:solidFill>
                <a:latin typeface="Codec Pro ExtraBold"/>
              </a:rPr>
              <a:t>•Save the trained model's state dictionary along with metadata (input size, hidden size, output size, tags) to a file (e.g., </a:t>
            </a:r>
            <a:r>
              <a:rPr lang="en-US" sz="2623">
                <a:solidFill>
                  <a:srgbClr val="000000"/>
                </a:solidFill>
                <a:latin typeface="Codec Pro ExtraBold Bold"/>
              </a:rPr>
              <a:t>data.pth</a:t>
            </a:r>
            <a:r>
              <a:rPr lang="en-US" sz="2623">
                <a:solidFill>
                  <a:srgbClr val="000000"/>
                </a:solidFill>
                <a:latin typeface="Codec Pro ExtraBold"/>
              </a:rPr>
              <a:t>).</a:t>
            </a:r>
          </a:p>
          <a:p>
            <a:pPr>
              <a:lnSpc>
                <a:spcPts val="3673"/>
              </a:lnSpc>
            </a:pPr>
            <a:r>
              <a:rPr lang="en-US" sz="2623">
                <a:solidFill>
                  <a:srgbClr val="000000"/>
                </a:solidFill>
                <a:latin typeface="Codec Pro ExtraBold"/>
              </a:rPr>
              <a:t>•Save the intents dataset to a JSON file (e.g., </a:t>
            </a:r>
            <a:r>
              <a:rPr lang="en-US" sz="2623">
                <a:solidFill>
                  <a:srgbClr val="000000"/>
                </a:solidFill>
                <a:latin typeface="Codec Pro ExtraBold Bold"/>
              </a:rPr>
              <a:t>intents.json</a:t>
            </a:r>
            <a:r>
              <a:rPr lang="en-US" sz="2623">
                <a:solidFill>
                  <a:srgbClr val="000000"/>
                </a:solidFill>
                <a:latin typeface="Codec Pro ExtraBold"/>
              </a:rPr>
              <a:t>) containing patterns and tags.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239084" y="8743950"/>
            <a:ext cx="5542014" cy="1543050"/>
            <a:chOff x="0" y="0"/>
            <a:chExt cx="1459625" cy="406400"/>
          </a:xfrm>
        </p:grpSpPr>
        <p:sp>
          <p:nvSpPr>
            <p:cNvPr id="3" name="Freeform 3"/>
            <p:cNvSpPr/>
            <p:nvPr/>
          </p:nvSpPr>
          <p:spPr>
            <a:xfrm>
              <a:off x="0" y="0"/>
              <a:ext cx="1459625" cy="406400"/>
            </a:xfrm>
            <a:custGeom>
              <a:avLst/>
              <a:gdLst/>
              <a:ahLst/>
              <a:cxnLst/>
              <a:rect l="l" t="t" r="r" b="b"/>
              <a:pathLst>
                <a:path w="1459625" h="406400">
                  <a:moveTo>
                    <a:pt x="1256425" y="0"/>
                  </a:moveTo>
                  <a:lnTo>
                    <a:pt x="0" y="0"/>
                  </a:lnTo>
                  <a:lnTo>
                    <a:pt x="0" y="406400"/>
                  </a:lnTo>
                  <a:lnTo>
                    <a:pt x="1256425" y="406400"/>
                  </a:lnTo>
                  <a:lnTo>
                    <a:pt x="1459625" y="203200"/>
                  </a:lnTo>
                  <a:lnTo>
                    <a:pt x="1256425" y="0"/>
                  </a:lnTo>
                  <a:close/>
                </a:path>
              </a:pathLst>
            </a:custGeom>
            <a:solidFill>
              <a:srgbClr val="F37221"/>
            </a:solidFill>
          </p:spPr>
        </p:sp>
        <p:sp>
          <p:nvSpPr>
            <p:cNvPr id="4" name="TextBox 4"/>
            <p:cNvSpPr txBox="1"/>
            <p:nvPr/>
          </p:nvSpPr>
          <p:spPr>
            <a:xfrm>
              <a:off x="0" y="-66675"/>
              <a:ext cx="1345325" cy="473075"/>
            </a:xfrm>
            <a:prstGeom prst="rect">
              <a:avLst/>
            </a:prstGeom>
          </p:spPr>
          <p:txBody>
            <a:bodyPr lIns="50800" tIns="50800" rIns="50800" bIns="50800" rtlCol="0" anchor="ctr"/>
            <a:lstStyle/>
            <a:p>
              <a:pPr algn="ctr">
                <a:lnSpc>
                  <a:spcPts val="3032"/>
                </a:lnSpc>
              </a:pPr>
              <a:endParaRPr/>
            </a:p>
          </p:txBody>
        </p:sp>
      </p:grpSp>
      <p:sp>
        <p:nvSpPr>
          <p:cNvPr id="5" name="TextBox 5"/>
          <p:cNvSpPr txBox="1"/>
          <p:nvPr/>
        </p:nvSpPr>
        <p:spPr>
          <a:xfrm>
            <a:off x="541111" y="1026500"/>
            <a:ext cx="17746889" cy="7717450"/>
          </a:xfrm>
          <a:prstGeom prst="rect">
            <a:avLst/>
          </a:prstGeom>
        </p:spPr>
        <p:txBody>
          <a:bodyPr lIns="0" tIns="0" rIns="0" bIns="0" rtlCol="0" anchor="t">
            <a:spAutoFit/>
          </a:bodyPr>
          <a:lstStyle/>
          <a:p>
            <a:pPr>
              <a:lnSpc>
                <a:spcPts val="3827"/>
              </a:lnSpc>
            </a:pPr>
            <a:r>
              <a:rPr lang="en-US" sz="2733">
                <a:solidFill>
                  <a:srgbClr val="000000"/>
                </a:solidFill>
                <a:latin typeface="Codec Pro ExtraBold"/>
              </a:rPr>
              <a:t>1.</a:t>
            </a:r>
            <a:r>
              <a:rPr lang="en-US" sz="2733">
                <a:solidFill>
                  <a:srgbClr val="000000"/>
                </a:solidFill>
                <a:latin typeface="Codec Pro ExtraBold Bold"/>
              </a:rPr>
              <a:t>Set Up Flask Application:</a:t>
            </a:r>
          </a:p>
          <a:p>
            <a:pPr>
              <a:lnSpc>
                <a:spcPts val="3827"/>
              </a:lnSpc>
            </a:pPr>
            <a:r>
              <a:rPr lang="en-US" sz="2733">
                <a:solidFill>
                  <a:srgbClr val="000000"/>
                </a:solidFill>
                <a:latin typeface="Codec Pro ExtraBold"/>
              </a:rPr>
              <a:t>•Create a Flask application (</a:t>
            </a:r>
            <a:r>
              <a:rPr lang="en-US" sz="2733">
                <a:solidFill>
                  <a:srgbClr val="000000"/>
                </a:solidFill>
                <a:latin typeface="Codec Pro ExtraBold Bold"/>
              </a:rPr>
              <a:t>app.py</a:t>
            </a:r>
            <a:r>
              <a:rPr lang="en-US" sz="2733">
                <a:solidFill>
                  <a:srgbClr val="000000"/>
                </a:solidFill>
                <a:latin typeface="Codec Pro ExtraBold"/>
              </a:rPr>
              <a:t>) with routes for handling chat interactions.</a:t>
            </a:r>
          </a:p>
          <a:p>
            <a:pPr>
              <a:lnSpc>
                <a:spcPts val="3827"/>
              </a:lnSpc>
            </a:pPr>
            <a:r>
              <a:rPr lang="en-US" sz="2733">
                <a:solidFill>
                  <a:srgbClr val="000000"/>
                </a:solidFill>
                <a:latin typeface="Codec Pro ExtraBold"/>
              </a:rPr>
              <a:t>•Load the intents dataset and the trained model from files.</a:t>
            </a:r>
          </a:p>
          <a:p>
            <a:pPr>
              <a:lnSpc>
                <a:spcPts val="3827"/>
              </a:lnSpc>
            </a:pPr>
            <a:r>
              <a:rPr lang="en-US" sz="2733">
                <a:solidFill>
                  <a:srgbClr val="000000"/>
                </a:solidFill>
                <a:latin typeface="Codec Pro ExtraBold"/>
              </a:rPr>
              <a:t>•Define a route (</a:t>
            </a:r>
            <a:r>
              <a:rPr lang="en-US" sz="2733">
                <a:solidFill>
                  <a:srgbClr val="000000"/>
                </a:solidFill>
                <a:latin typeface="Codec Pro ExtraBold Bold"/>
              </a:rPr>
              <a:t>/get_response</a:t>
            </a:r>
            <a:r>
              <a:rPr lang="en-US" sz="2733">
                <a:solidFill>
                  <a:srgbClr val="000000"/>
                </a:solidFill>
                <a:latin typeface="Codec Pro ExtraBold"/>
              </a:rPr>
              <a:t>) to process user queries and return responses.</a:t>
            </a:r>
          </a:p>
          <a:p>
            <a:pPr>
              <a:lnSpc>
                <a:spcPts val="3827"/>
              </a:lnSpc>
            </a:pPr>
            <a:r>
              <a:rPr lang="en-US" sz="2733">
                <a:solidFill>
                  <a:srgbClr val="000000"/>
                </a:solidFill>
                <a:latin typeface="Codec Pro ExtraBold"/>
              </a:rPr>
              <a:t>2.</a:t>
            </a:r>
            <a:r>
              <a:rPr lang="en-US" sz="2733">
                <a:solidFill>
                  <a:srgbClr val="000000"/>
                </a:solidFill>
                <a:latin typeface="Codec Pro ExtraBold Bold"/>
              </a:rPr>
              <a:t>Process User Queries:</a:t>
            </a:r>
          </a:p>
          <a:p>
            <a:pPr>
              <a:lnSpc>
                <a:spcPts val="3827"/>
              </a:lnSpc>
            </a:pPr>
            <a:r>
              <a:rPr lang="en-US" sz="2733">
                <a:solidFill>
                  <a:srgbClr val="000000"/>
                </a:solidFill>
                <a:latin typeface="Codec Pro ExtraBold"/>
              </a:rPr>
              <a:t>•Upon receiving a user query via a POST request to </a:t>
            </a:r>
            <a:r>
              <a:rPr lang="en-US" sz="2733">
                <a:solidFill>
                  <a:srgbClr val="000000"/>
                </a:solidFill>
                <a:latin typeface="Codec Pro ExtraBold Bold"/>
              </a:rPr>
              <a:t>/get_response</a:t>
            </a:r>
            <a:r>
              <a:rPr lang="en-US" sz="2733">
                <a:solidFill>
                  <a:srgbClr val="000000"/>
                </a:solidFill>
                <a:latin typeface="Codec Pro ExtraBold"/>
              </a:rPr>
              <a:t>, tokenize the query and convert it into a bag-of-words representation.</a:t>
            </a:r>
          </a:p>
          <a:p>
            <a:pPr>
              <a:lnSpc>
                <a:spcPts val="3827"/>
              </a:lnSpc>
            </a:pPr>
            <a:r>
              <a:rPr lang="en-US" sz="2733">
                <a:solidFill>
                  <a:srgbClr val="000000"/>
                </a:solidFill>
                <a:latin typeface="Codec Pro ExtraBold"/>
              </a:rPr>
              <a:t>•Feed the bag-of-words representation to the trained model for prediction.</a:t>
            </a:r>
          </a:p>
          <a:p>
            <a:pPr>
              <a:lnSpc>
                <a:spcPts val="3827"/>
              </a:lnSpc>
            </a:pPr>
            <a:r>
              <a:rPr lang="en-US" sz="2733">
                <a:solidFill>
                  <a:srgbClr val="000000"/>
                </a:solidFill>
                <a:latin typeface="Codec Pro ExtraBold"/>
              </a:rPr>
              <a:t>•Use the predicted intent to retrieve a response from the intents dataset.</a:t>
            </a:r>
          </a:p>
          <a:p>
            <a:pPr>
              <a:lnSpc>
                <a:spcPts val="3827"/>
              </a:lnSpc>
            </a:pPr>
            <a:r>
              <a:rPr lang="en-US" sz="2733">
                <a:solidFill>
                  <a:srgbClr val="000000"/>
                </a:solidFill>
                <a:latin typeface="Codec Pro ExtraBold"/>
              </a:rPr>
              <a:t>3.</a:t>
            </a:r>
            <a:r>
              <a:rPr lang="en-US" sz="2733">
                <a:solidFill>
                  <a:srgbClr val="000000"/>
                </a:solidFill>
                <a:latin typeface="Codec Pro ExtraBold Bold"/>
              </a:rPr>
              <a:t>Return Response to User:</a:t>
            </a:r>
          </a:p>
          <a:p>
            <a:pPr>
              <a:lnSpc>
                <a:spcPts val="3827"/>
              </a:lnSpc>
            </a:pPr>
            <a:r>
              <a:rPr lang="en-US" sz="2733">
                <a:solidFill>
                  <a:srgbClr val="000000"/>
                </a:solidFill>
                <a:latin typeface="Codec Pro ExtraBold"/>
              </a:rPr>
              <a:t>•Return the predicted response to the user in JSON format.</a:t>
            </a:r>
          </a:p>
          <a:p>
            <a:pPr>
              <a:lnSpc>
                <a:spcPts val="3827"/>
              </a:lnSpc>
            </a:pPr>
            <a:r>
              <a:rPr lang="en-US" sz="2733">
                <a:solidFill>
                  <a:srgbClr val="000000"/>
                </a:solidFill>
                <a:latin typeface="Codec Pro ExtraBold"/>
              </a:rPr>
              <a:t>4.</a:t>
            </a:r>
            <a:r>
              <a:rPr lang="en-US" sz="2733">
                <a:solidFill>
                  <a:srgbClr val="000000"/>
                </a:solidFill>
                <a:latin typeface="Codec Pro ExtraBold Bold"/>
              </a:rPr>
              <a:t>Run the Flask Application:</a:t>
            </a:r>
          </a:p>
          <a:p>
            <a:pPr>
              <a:lnSpc>
                <a:spcPts val="3827"/>
              </a:lnSpc>
            </a:pPr>
            <a:r>
              <a:rPr lang="en-US" sz="2733">
                <a:solidFill>
                  <a:srgbClr val="000000"/>
                </a:solidFill>
                <a:latin typeface="Codec Pro ExtraBold"/>
              </a:rPr>
              <a:t>•Run the Flask application (</a:t>
            </a:r>
            <a:r>
              <a:rPr lang="en-US" sz="2733">
                <a:solidFill>
                  <a:srgbClr val="000000"/>
                </a:solidFill>
                <a:latin typeface="Codec Pro ExtraBold Bold"/>
              </a:rPr>
              <a:t>app.py</a:t>
            </a:r>
            <a:r>
              <a:rPr lang="en-US" sz="2733">
                <a:solidFill>
                  <a:srgbClr val="000000"/>
                </a:solidFill>
                <a:latin typeface="Codec Pro ExtraBold"/>
              </a:rPr>
              <a:t>) on a web server.</a:t>
            </a:r>
          </a:p>
          <a:p>
            <a:pPr>
              <a:lnSpc>
                <a:spcPts val="3827"/>
              </a:lnSpc>
            </a:pPr>
            <a:r>
              <a:rPr lang="en-US" sz="2733">
                <a:solidFill>
                  <a:srgbClr val="000000"/>
                </a:solidFill>
                <a:latin typeface="Codec Pro ExtraBold"/>
              </a:rPr>
              <a:t>•Users can interact with the chatbot by sending POST requests to the </a:t>
            </a:r>
            <a:r>
              <a:rPr lang="en-US" sz="2733">
                <a:solidFill>
                  <a:srgbClr val="000000"/>
                </a:solidFill>
                <a:latin typeface="Codec Pro ExtraBold Bold"/>
              </a:rPr>
              <a:t>/get_response</a:t>
            </a:r>
            <a:r>
              <a:rPr lang="en-US" sz="2733">
                <a:solidFill>
                  <a:srgbClr val="000000"/>
                </a:solidFill>
                <a:latin typeface="Codec Pro ExtraBold"/>
              </a:rPr>
              <a:t> endpoint with their messages.</a:t>
            </a:r>
          </a:p>
          <a:p>
            <a:pPr>
              <a:lnSpc>
                <a:spcPts val="3827"/>
              </a:lnSpc>
            </a:pPr>
            <a:endParaRPr lang="en-US" sz="2733">
              <a:solidFill>
                <a:srgbClr val="000000"/>
              </a:solidFill>
              <a:latin typeface="Codec Pro ExtraBold"/>
            </a:endParaRPr>
          </a:p>
        </p:txBody>
      </p:sp>
      <p:sp>
        <p:nvSpPr>
          <p:cNvPr id="6" name="Freeform 6"/>
          <p:cNvSpPr/>
          <p:nvPr/>
        </p:nvSpPr>
        <p:spPr>
          <a:xfrm rot="-10800000">
            <a:off x="15618775" y="-1015075"/>
            <a:ext cx="4120144" cy="2746763"/>
          </a:xfrm>
          <a:custGeom>
            <a:avLst/>
            <a:gdLst/>
            <a:ahLst/>
            <a:cxnLst/>
            <a:rect l="l" t="t" r="r" b="b"/>
            <a:pathLst>
              <a:path w="4120144" h="2746763">
                <a:moveTo>
                  <a:pt x="0" y="0"/>
                </a:moveTo>
                <a:lnTo>
                  <a:pt x="4120144" y="0"/>
                </a:lnTo>
                <a:lnTo>
                  <a:pt x="4120144" y="2746762"/>
                </a:lnTo>
                <a:lnTo>
                  <a:pt x="0" y="27467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1027</Words>
  <Application>Microsoft Office PowerPoint</Application>
  <PresentationFormat>Custom</PresentationFormat>
  <Paragraphs>83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Codec Pro ExtraBold</vt:lpstr>
      <vt:lpstr>Abril Fatface</vt:lpstr>
      <vt:lpstr>Arial Black</vt:lpstr>
      <vt:lpstr>Codec Pro ExtraBold Bold</vt:lpstr>
      <vt:lpstr>Calibri</vt:lpstr>
      <vt:lpstr>Canva Sans</vt:lpstr>
      <vt:lpstr>Canva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CHATBOT FOR E-COMMERCE</dc:title>
  <cp:lastModifiedBy>JOYAS PAUL</cp:lastModifiedBy>
  <cp:revision>2</cp:revision>
  <dcterms:created xsi:type="dcterms:W3CDTF">2006-08-16T00:00:00Z</dcterms:created>
  <dcterms:modified xsi:type="dcterms:W3CDTF">2024-04-05T09:48:26Z</dcterms:modified>
  <dc:identifier>DAGBhXHnzN0</dc:identifier>
</cp:coreProperties>
</file>