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58" r:id="rId5"/>
    <p:sldId id="261" r:id="rId6"/>
    <p:sldId id="278" r:id="rId7"/>
    <p:sldId id="263" r:id="rId8"/>
    <p:sldId id="264" r:id="rId9"/>
    <p:sldId id="262" r:id="rId10"/>
    <p:sldId id="266" r:id="rId11"/>
    <p:sldId id="274" r:id="rId12"/>
    <p:sldId id="265" r:id="rId13"/>
    <p:sldId id="270" r:id="rId14"/>
    <p:sldId id="275" r:id="rId15"/>
    <p:sldId id="276" r:id="rId16"/>
    <p:sldId id="271" r:id="rId17"/>
    <p:sldId id="268" r:id="rId18"/>
    <p:sldId id="267" r:id="rId19"/>
    <p:sldId id="269" r:id="rId20"/>
    <p:sldId id="273" r:id="rId21"/>
    <p:sldId id="281" r:id="rId22"/>
    <p:sldId id="280" r:id="rId23"/>
    <p:sldId id="272"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BE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DDD81-1E0D-3435-1919-747580B11C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7322DBC-803F-CFC7-896F-5E073CC13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35D8122-7F46-79D1-3474-5C70240AE4DD}"/>
              </a:ext>
            </a:extLst>
          </p:cNvPr>
          <p:cNvSpPr>
            <a:spLocks noGrp="1"/>
          </p:cNvSpPr>
          <p:nvPr>
            <p:ph type="dt" sz="half" idx="10"/>
          </p:nvPr>
        </p:nvSpPr>
        <p:spPr/>
        <p:txBody>
          <a:bodyPr/>
          <a:lstStyle/>
          <a:p>
            <a:fld id="{05D06AA3-9AC5-4731-811C-801A4B3ACC98}" type="datetimeFigureOut">
              <a:rPr lang="en-IN" smtClean="0"/>
              <a:t>12-12-2023</a:t>
            </a:fld>
            <a:endParaRPr lang="en-IN"/>
          </a:p>
        </p:txBody>
      </p:sp>
      <p:sp>
        <p:nvSpPr>
          <p:cNvPr id="5" name="Footer Placeholder 4">
            <a:extLst>
              <a:ext uri="{FF2B5EF4-FFF2-40B4-BE49-F238E27FC236}">
                <a16:creationId xmlns:a16="http://schemas.microsoft.com/office/drawing/2014/main" id="{97EADCFF-F9F1-A565-C0E2-024A5B3C3E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CDFC6E-616F-0983-A7A1-649F368B8762}"/>
              </a:ext>
            </a:extLst>
          </p:cNvPr>
          <p:cNvSpPr>
            <a:spLocks noGrp="1"/>
          </p:cNvSpPr>
          <p:nvPr>
            <p:ph type="sldNum" sz="quarter" idx="12"/>
          </p:nvPr>
        </p:nvSpPr>
        <p:spPr/>
        <p:txBody>
          <a:bodyPr/>
          <a:lstStyle/>
          <a:p>
            <a:fld id="{D276EEB0-A0AB-460C-B807-C7684BA77BD1}" type="slidenum">
              <a:rPr lang="en-IN" smtClean="0"/>
              <a:t>‹#›</a:t>
            </a:fld>
            <a:endParaRPr lang="en-IN"/>
          </a:p>
        </p:txBody>
      </p:sp>
    </p:spTree>
    <p:extLst>
      <p:ext uri="{BB962C8B-B14F-4D97-AF65-F5344CB8AC3E}">
        <p14:creationId xmlns:p14="http://schemas.microsoft.com/office/powerpoint/2010/main" val="2825323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5F6B7-344A-96FF-42F0-D897D23B65A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F5C6BA-4B37-32C4-8921-87A68EC70F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EBF7C6-347F-E234-77E1-A259A07A4FB5}"/>
              </a:ext>
            </a:extLst>
          </p:cNvPr>
          <p:cNvSpPr>
            <a:spLocks noGrp="1"/>
          </p:cNvSpPr>
          <p:nvPr>
            <p:ph type="dt" sz="half" idx="10"/>
          </p:nvPr>
        </p:nvSpPr>
        <p:spPr/>
        <p:txBody>
          <a:bodyPr/>
          <a:lstStyle/>
          <a:p>
            <a:fld id="{05D06AA3-9AC5-4731-811C-801A4B3ACC98}" type="datetimeFigureOut">
              <a:rPr lang="en-IN" smtClean="0"/>
              <a:t>12-12-2023</a:t>
            </a:fld>
            <a:endParaRPr lang="en-IN"/>
          </a:p>
        </p:txBody>
      </p:sp>
      <p:sp>
        <p:nvSpPr>
          <p:cNvPr id="5" name="Footer Placeholder 4">
            <a:extLst>
              <a:ext uri="{FF2B5EF4-FFF2-40B4-BE49-F238E27FC236}">
                <a16:creationId xmlns:a16="http://schemas.microsoft.com/office/drawing/2014/main" id="{BBE51625-5EFC-DE4F-704A-58073E5A90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EECC5B-1082-2477-2717-99E4A587D9A6}"/>
              </a:ext>
            </a:extLst>
          </p:cNvPr>
          <p:cNvSpPr>
            <a:spLocks noGrp="1"/>
          </p:cNvSpPr>
          <p:nvPr>
            <p:ph type="sldNum" sz="quarter" idx="12"/>
          </p:nvPr>
        </p:nvSpPr>
        <p:spPr/>
        <p:txBody>
          <a:bodyPr/>
          <a:lstStyle/>
          <a:p>
            <a:fld id="{D276EEB0-A0AB-460C-B807-C7684BA77BD1}" type="slidenum">
              <a:rPr lang="en-IN" smtClean="0"/>
              <a:t>‹#›</a:t>
            </a:fld>
            <a:endParaRPr lang="en-IN"/>
          </a:p>
        </p:txBody>
      </p:sp>
    </p:spTree>
    <p:extLst>
      <p:ext uri="{BB962C8B-B14F-4D97-AF65-F5344CB8AC3E}">
        <p14:creationId xmlns:p14="http://schemas.microsoft.com/office/powerpoint/2010/main" val="2921035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D14B58-3B9A-61DC-CC6C-5C22700C07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D81826-10C9-F09D-7918-3335C53823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DF6F5B-656C-23E9-781E-327670E1D0CF}"/>
              </a:ext>
            </a:extLst>
          </p:cNvPr>
          <p:cNvSpPr>
            <a:spLocks noGrp="1"/>
          </p:cNvSpPr>
          <p:nvPr>
            <p:ph type="dt" sz="half" idx="10"/>
          </p:nvPr>
        </p:nvSpPr>
        <p:spPr/>
        <p:txBody>
          <a:bodyPr/>
          <a:lstStyle/>
          <a:p>
            <a:fld id="{05D06AA3-9AC5-4731-811C-801A4B3ACC98}" type="datetimeFigureOut">
              <a:rPr lang="en-IN" smtClean="0"/>
              <a:t>12-12-2023</a:t>
            </a:fld>
            <a:endParaRPr lang="en-IN"/>
          </a:p>
        </p:txBody>
      </p:sp>
      <p:sp>
        <p:nvSpPr>
          <p:cNvPr id="5" name="Footer Placeholder 4">
            <a:extLst>
              <a:ext uri="{FF2B5EF4-FFF2-40B4-BE49-F238E27FC236}">
                <a16:creationId xmlns:a16="http://schemas.microsoft.com/office/drawing/2014/main" id="{5ECA4DB5-C6F6-A48E-ABF4-7FFA70530F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A28778-4EBF-CB5D-9AD1-A0CD52A87817}"/>
              </a:ext>
            </a:extLst>
          </p:cNvPr>
          <p:cNvSpPr>
            <a:spLocks noGrp="1"/>
          </p:cNvSpPr>
          <p:nvPr>
            <p:ph type="sldNum" sz="quarter" idx="12"/>
          </p:nvPr>
        </p:nvSpPr>
        <p:spPr/>
        <p:txBody>
          <a:bodyPr/>
          <a:lstStyle/>
          <a:p>
            <a:fld id="{D276EEB0-A0AB-460C-B807-C7684BA77BD1}" type="slidenum">
              <a:rPr lang="en-IN" smtClean="0"/>
              <a:t>‹#›</a:t>
            </a:fld>
            <a:endParaRPr lang="en-IN"/>
          </a:p>
        </p:txBody>
      </p:sp>
    </p:spTree>
    <p:extLst>
      <p:ext uri="{BB962C8B-B14F-4D97-AF65-F5344CB8AC3E}">
        <p14:creationId xmlns:p14="http://schemas.microsoft.com/office/powerpoint/2010/main" val="610236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8C0A5-8C49-0F0B-1AC2-D9DF204133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B30236-DB30-4BBB-081B-2650C44894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7859E5-8A7D-FB1E-FD3B-AF0D892CB11A}"/>
              </a:ext>
            </a:extLst>
          </p:cNvPr>
          <p:cNvSpPr>
            <a:spLocks noGrp="1"/>
          </p:cNvSpPr>
          <p:nvPr>
            <p:ph type="dt" sz="half" idx="10"/>
          </p:nvPr>
        </p:nvSpPr>
        <p:spPr/>
        <p:txBody>
          <a:bodyPr/>
          <a:lstStyle/>
          <a:p>
            <a:fld id="{05D06AA3-9AC5-4731-811C-801A4B3ACC98}" type="datetimeFigureOut">
              <a:rPr lang="en-IN" smtClean="0"/>
              <a:t>12-12-2023</a:t>
            </a:fld>
            <a:endParaRPr lang="en-IN"/>
          </a:p>
        </p:txBody>
      </p:sp>
      <p:sp>
        <p:nvSpPr>
          <p:cNvPr id="5" name="Footer Placeholder 4">
            <a:extLst>
              <a:ext uri="{FF2B5EF4-FFF2-40B4-BE49-F238E27FC236}">
                <a16:creationId xmlns:a16="http://schemas.microsoft.com/office/drawing/2014/main" id="{59845685-23C4-2BD2-7FFD-48AFF99FC5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4DA18C-B829-8F2D-4DB9-8FFCDD67B864}"/>
              </a:ext>
            </a:extLst>
          </p:cNvPr>
          <p:cNvSpPr>
            <a:spLocks noGrp="1"/>
          </p:cNvSpPr>
          <p:nvPr>
            <p:ph type="sldNum" sz="quarter" idx="12"/>
          </p:nvPr>
        </p:nvSpPr>
        <p:spPr/>
        <p:txBody>
          <a:bodyPr/>
          <a:lstStyle/>
          <a:p>
            <a:fld id="{D276EEB0-A0AB-460C-B807-C7684BA77BD1}" type="slidenum">
              <a:rPr lang="en-IN" smtClean="0"/>
              <a:t>‹#›</a:t>
            </a:fld>
            <a:endParaRPr lang="en-IN"/>
          </a:p>
        </p:txBody>
      </p:sp>
    </p:spTree>
    <p:extLst>
      <p:ext uri="{BB962C8B-B14F-4D97-AF65-F5344CB8AC3E}">
        <p14:creationId xmlns:p14="http://schemas.microsoft.com/office/powerpoint/2010/main" val="3603227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095AF-45F7-5193-7281-83AAF5A6B3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F80CBE8-7A8A-DD0B-267C-BEC747A7F8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843F5D-C0D0-C58E-F1F7-8DB8D8137766}"/>
              </a:ext>
            </a:extLst>
          </p:cNvPr>
          <p:cNvSpPr>
            <a:spLocks noGrp="1"/>
          </p:cNvSpPr>
          <p:nvPr>
            <p:ph type="dt" sz="half" idx="10"/>
          </p:nvPr>
        </p:nvSpPr>
        <p:spPr/>
        <p:txBody>
          <a:bodyPr/>
          <a:lstStyle/>
          <a:p>
            <a:fld id="{05D06AA3-9AC5-4731-811C-801A4B3ACC98}" type="datetimeFigureOut">
              <a:rPr lang="en-IN" smtClean="0"/>
              <a:t>12-12-2023</a:t>
            </a:fld>
            <a:endParaRPr lang="en-IN"/>
          </a:p>
        </p:txBody>
      </p:sp>
      <p:sp>
        <p:nvSpPr>
          <p:cNvPr id="5" name="Footer Placeholder 4">
            <a:extLst>
              <a:ext uri="{FF2B5EF4-FFF2-40B4-BE49-F238E27FC236}">
                <a16:creationId xmlns:a16="http://schemas.microsoft.com/office/drawing/2014/main" id="{F408A00A-EAB2-772B-A510-3CB41D02E7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D974E3-9802-E9AF-E45C-E552B64A7163}"/>
              </a:ext>
            </a:extLst>
          </p:cNvPr>
          <p:cNvSpPr>
            <a:spLocks noGrp="1"/>
          </p:cNvSpPr>
          <p:nvPr>
            <p:ph type="sldNum" sz="quarter" idx="12"/>
          </p:nvPr>
        </p:nvSpPr>
        <p:spPr/>
        <p:txBody>
          <a:bodyPr/>
          <a:lstStyle/>
          <a:p>
            <a:fld id="{D276EEB0-A0AB-460C-B807-C7684BA77BD1}" type="slidenum">
              <a:rPr lang="en-IN" smtClean="0"/>
              <a:t>‹#›</a:t>
            </a:fld>
            <a:endParaRPr lang="en-IN"/>
          </a:p>
        </p:txBody>
      </p:sp>
    </p:spTree>
    <p:extLst>
      <p:ext uri="{BB962C8B-B14F-4D97-AF65-F5344CB8AC3E}">
        <p14:creationId xmlns:p14="http://schemas.microsoft.com/office/powerpoint/2010/main" val="3382901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1ED6C-F4F8-8539-9F36-7B331B24EB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3E040D-5AFC-F1DF-8041-26A32B0FB1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9386F1C-3013-9337-9802-8943F8C0FA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338DF36-1A36-41CD-978C-BC2B1895505D}"/>
              </a:ext>
            </a:extLst>
          </p:cNvPr>
          <p:cNvSpPr>
            <a:spLocks noGrp="1"/>
          </p:cNvSpPr>
          <p:nvPr>
            <p:ph type="dt" sz="half" idx="10"/>
          </p:nvPr>
        </p:nvSpPr>
        <p:spPr/>
        <p:txBody>
          <a:bodyPr/>
          <a:lstStyle/>
          <a:p>
            <a:fld id="{05D06AA3-9AC5-4731-811C-801A4B3ACC98}" type="datetimeFigureOut">
              <a:rPr lang="en-IN" smtClean="0"/>
              <a:t>12-12-2023</a:t>
            </a:fld>
            <a:endParaRPr lang="en-IN"/>
          </a:p>
        </p:txBody>
      </p:sp>
      <p:sp>
        <p:nvSpPr>
          <p:cNvPr id="6" name="Footer Placeholder 5">
            <a:extLst>
              <a:ext uri="{FF2B5EF4-FFF2-40B4-BE49-F238E27FC236}">
                <a16:creationId xmlns:a16="http://schemas.microsoft.com/office/drawing/2014/main" id="{6C9ED200-235F-616C-4895-1DDF42D084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B710D1-1515-D4C6-F20F-B5562B178F08}"/>
              </a:ext>
            </a:extLst>
          </p:cNvPr>
          <p:cNvSpPr>
            <a:spLocks noGrp="1"/>
          </p:cNvSpPr>
          <p:nvPr>
            <p:ph type="sldNum" sz="quarter" idx="12"/>
          </p:nvPr>
        </p:nvSpPr>
        <p:spPr/>
        <p:txBody>
          <a:bodyPr/>
          <a:lstStyle/>
          <a:p>
            <a:fld id="{D276EEB0-A0AB-460C-B807-C7684BA77BD1}" type="slidenum">
              <a:rPr lang="en-IN" smtClean="0"/>
              <a:t>‹#›</a:t>
            </a:fld>
            <a:endParaRPr lang="en-IN"/>
          </a:p>
        </p:txBody>
      </p:sp>
    </p:spTree>
    <p:extLst>
      <p:ext uri="{BB962C8B-B14F-4D97-AF65-F5344CB8AC3E}">
        <p14:creationId xmlns:p14="http://schemas.microsoft.com/office/powerpoint/2010/main" val="3911880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DE256-B25B-6020-5BA3-D489446FC3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B7CCAD-9BE1-5338-271A-C229D67EC9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DD0FB7-6B2E-2E05-978C-83262F434B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5BCE9F9-ED46-43A0-B10A-168D3364CC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2604FF-E6A6-0E2D-0884-6F212E8F33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68428E3-66FB-BEBE-76C4-9E4B0A74CD01}"/>
              </a:ext>
            </a:extLst>
          </p:cNvPr>
          <p:cNvSpPr>
            <a:spLocks noGrp="1"/>
          </p:cNvSpPr>
          <p:nvPr>
            <p:ph type="dt" sz="half" idx="10"/>
          </p:nvPr>
        </p:nvSpPr>
        <p:spPr/>
        <p:txBody>
          <a:bodyPr/>
          <a:lstStyle/>
          <a:p>
            <a:fld id="{05D06AA3-9AC5-4731-811C-801A4B3ACC98}" type="datetimeFigureOut">
              <a:rPr lang="en-IN" smtClean="0"/>
              <a:t>12-12-2023</a:t>
            </a:fld>
            <a:endParaRPr lang="en-IN"/>
          </a:p>
        </p:txBody>
      </p:sp>
      <p:sp>
        <p:nvSpPr>
          <p:cNvPr id="8" name="Footer Placeholder 7">
            <a:extLst>
              <a:ext uri="{FF2B5EF4-FFF2-40B4-BE49-F238E27FC236}">
                <a16:creationId xmlns:a16="http://schemas.microsoft.com/office/drawing/2014/main" id="{CC58D7F9-B9CE-6BB8-B209-F5B190BA028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8EC83AD-3635-DE85-86A0-44C2DEAD9AE7}"/>
              </a:ext>
            </a:extLst>
          </p:cNvPr>
          <p:cNvSpPr>
            <a:spLocks noGrp="1"/>
          </p:cNvSpPr>
          <p:nvPr>
            <p:ph type="sldNum" sz="quarter" idx="12"/>
          </p:nvPr>
        </p:nvSpPr>
        <p:spPr/>
        <p:txBody>
          <a:bodyPr/>
          <a:lstStyle/>
          <a:p>
            <a:fld id="{D276EEB0-A0AB-460C-B807-C7684BA77BD1}" type="slidenum">
              <a:rPr lang="en-IN" smtClean="0"/>
              <a:t>‹#›</a:t>
            </a:fld>
            <a:endParaRPr lang="en-IN"/>
          </a:p>
        </p:txBody>
      </p:sp>
    </p:spTree>
    <p:extLst>
      <p:ext uri="{BB962C8B-B14F-4D97-AF65-F5344CB8AC3E}">
        <p14:creationId xmlns:p14="http://schemas.microsoft.com/office/powerpoint/2010/main" val="3919568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9642C-A21E-B250-5E0C-50223B71424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5965590-0E49-A8BD-EB99-457EE979B21A}"/>
              </a:ext>
            </a:extLst>
          </p:cNvPr>
          <p:cNvSpPr>
            <a:spLocks noGrp="1"/>
          </p:cNvSpPr>
          <p:nvPr>
            <p:ph type="dt" sz="half" idx="10"/>
          </p:nvPr>
        </p:nvSpPr>
        <p:spPr/>
        <p:txBody>
          <a:bodyPr/>
          <a:lstStyle/>
          <a:p>
            <a:fld id="{05D06AA3-9AC5-4731-811C-801A4B3ACC98}" type="datetimeFigureOut">
              <a:rPr lang="en-IN" smtClean="0"/>
              <a:t>12-12-2023</a:t>
            </a:fld>
            <a:endParaRPr lang="en-IN"/>
          </a:p>
        </p:txBody>
      </p:sp>
      <p:sp>
        <p:nvSpPr>
          <p:cNvPr id="4" name="Footer Placeholder 3">
            <a:extLst>
              <a:ext uri="{FF2B5EF4-FFF2-40B4-BE49-F238E27FC236}">
                <a16:creationId xmlns:a16="http://schemas.microsoft.com/office/drawing/2014/main" id="{A8A35096-AFDD-7430-ABB4-095E54A6E3B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1D9C9F3-4A48-A41D-02A8-EC62FF498A59}"/>
              </a:ext>
            </a:extLst>
          </p:cNvPr>
          <p:cNvSpPr>
            <a:spLocks noGrp="1"/>
          </p:cNvSpPr>
          <p:nvPr>
            <p:ph type="sldNum" sz="quarter" idx="12"/>
          </p:nvPr>
        </p:nvSpPr>
        <p:spPr/>
        <p:txBody>
          <a:bodyPr/>
          <a:lstStyle/>
          <a:p>
            <a:fld id="{D276EEB0-A0AB-460C-B807-C7684BA77BD1}" type="slidenum">
              <a:rPr lang="en-IN" smtClean="0"/>
              <a:t>‹#›</a:t>
            </a:fld>
            <a:endParaRPr lang="en-IN"/>
          </a:p>
        </p:txBody>
      </p:sp>
    </p:spTree>
    <p:extLst>
      <p:ext uri="{BB962C8B-B14F-4D97-AF65-F5344CB8AC3E}">
        <p14:creationId xmlns:p14="http://schemas.microsoft.com/office/powerpoint/2010/main" val="1458015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A88DC8-48E3-14B3-A57B-11A69DAD8F1B}"/>
              </a:ext>
            </a:extLst>
          </p:cNvPr>
          <p:cNvSpPr>
            <a:spLocks noGrp="1"/>
          </p:cNvSpPr>
          <p:nvPr>
            <p:ph type="dt" sz="half" idx="10"/>
          </p:nvPr>
        </p:nvSpPr>
        <p:spPr/>
        <p:txBody>
          <a:bodyPr/>
          <a:lstStyle/>
          <a:p>
            <a:fld id="{05D06AA3-9AC5-4731-811C-801A4B3ACC98}" type="datetimeFigureOut">
              <a:rPr lang="en-IN" smtClean="0"/>
              <a:t>12-12-2023</a:t>
            </a:fld>
            <a:endParaRPr lang="en-IN"/>
          </a:p>
        </p:txBody>
      </p:sp>
      <p:sp>
        <p:nvSpPr>
          <p:cNvPr id="3" name="Footer Placeholder 2">
            <a:extLst>
              <a:ext uri="{FF2B5EF4-FFF2-40B4-BE49-F238E27FC236}">
                <a16:creationId xmlns:a16="http://schemas.microsoft.com/office/drawing/2014/main" id="{BAB4D6EA-FFFD-6DD9-71DC-86D9ABE0FFB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FEAED1F-785B-4C33-E73B-22CF30E7C78D}"/>
              </a:ext>
            </a:extLst>
          </p:cNvPr>
          <p:cNvSpPr>
            <a:spLocks noGrp="1"/>
          </p:cNvSpPr>
          <p:nvPr>
            <p:ph type="sldNum" sz="quarter" idx="12"/>
          </p:nvPr>
        </p:nvSpPr>
        <p:spPr/>
        <p:txBody>
          <a:bodyPr/>
          <a:lstStyle/>
          <a:p>
            <a:fld id="{D276EEB0-A0AB-460C-B807-C7684BA77BD1}" type="slidenum">
              <a:rPr lang="en-IN" smtClean="0"/>
              <a:t>‹#›</a:t>
            </a:fld>
            <a:endParaRPr lang="en-IN"/>
          </a:p>
        </p:txBody>
      </p:sp>
    </p:spTree>
    <p:extLst>
      <p:ext uri="{BB962C8B-B14F-4D97-AF65-F5344CB8AC3E}">
        <p14:creationId xmlns:p14="http://schemas.microsoft.com/office/powerpoint/2010/main" val="143505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312D8-B1FF-76B1-DFBB-F9C08C6469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ACBBEAE-C67B-C51F-728F-AD59508C24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FD424E3-B674-1131-0898-3A9200B322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9D9B45-71CC-C09C-6ACF-3F56E4CD78F3}"/>
              </a:ext>
            </a:extLst>
          </p:cNvPr>
          <p:cNvSpPr>
            <a:spLocks noGrp="1"/>
          </p:cNvSpPr>
          <p:nvPr>
            <p:ph type="dt" sz="half" idx="10"/>
          </p:nvPr>
        </p:nvSpPr>
        <p:spPr/>
        <p:txBody>
          <a:bodyPr/>
          <a:lstStyle/>
          <a:p>
            <a:fld id="{05D06AA3-9AC5-4731-811C-801A4B3ACC98}" type="datetimeFigureOut">
              <a:rPr lang="en-IN" smtClean="0"/>
              <a:t>12-12-2023</a:t>
            </a:fld>
            <a:endParaRPr lang="en-IN"/>
          </a:p>
        </p:txBody>
      </p:sp>
      <p:sp>
        <p:nvSpPr>
          <p:cNvPr id="6" name="Footer Placeholder 5">
            <a:extLst>
              <a:ext uri="{FF2B5EF4-FFF2-40B4-BE49-F238E27FC236}">
                <a16:creationId xmlns:a16="http://schemas.microsoft.com/office/drawing/2014/main" id="{D69AEB34-C927-4CC7-F3E8-86895B4E9F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BAE7F0-1EC9-0A9E-D303-91223984C736}"/>
              </a:ext>
            </a:extLst>
          </p:cNvPr>
          <p:cNvSpPr>
            <a:spLocks noGrp="1"/>
          </p:cNvSpPr>
          <p:nvPr>
            <p:ph type="sldNum" sz="quarter" idx="12"/>
          </p:nvPr>
        </p:nvSpPr>
        <p:spPr/>
        <p:txBody>
          <a:bodyPr/>
          <a:lstStyle/>
          <a:p>
            <a:fld id="{D276EEB0-A0AB-460C-B807-C7684BA77BD1}" type="slidenum">
              <a:rPr lang="en-IN" smtClean="0"/>
              <a:t>‹#›</a:t>
            </a:fld>
            <a:endParaRPr lang="en-IN"/>
          </a:p>
        </p:txBody>
      </p:sp>
    </p:spTree>
    <p:extLst>
      <p:ext uri="{BB962C8B-B14F-4D97-AF65-F5344CB8AC3E}">
        <p14:creationId xmlns:p14="http://schemas.microsoft.com/office/powerpoint/2010/main" val="3313281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F0522-1214-FA10-97BC-7D10061126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BCA6188-4FC3-4104-EB76-90FC3E6015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29FAC72-E84B-71EC-0CF4-C058B2BDC5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30E33-FF36-C530-1F26-7E0151828D76}"/>
              </a:ext>
            </a:extLst>
          </p:cNvPr>
          <p:cNvSpPr>
            <a:spLocks noGrp="1"/>
          </p:cNvSpPr>
          <p:nvPr>
            <p:ph type="dt" sz="half" idx="10"/>
          </p:nvPr>
        </p:nvSpPr>
        <p:spPr/>
        <p:txBody>
          <a:bodyPr/>
          <a:lstStyle/>
          <a:p>
            <a:fld id="{05D06AA3-9AC5-4731-811C-801A4B3ACC98}" type="datetimeFigureOut">
              <a:rPr lang="en-IN" smtClean="0"/>
              <a:t>12-12-2023</a:t>
            </a:fld>
            <a:endParaRPr lang="en-IN"/>
          </a:p>
        </p:txBody>
      </p:sp>
      <p:sp>
        <p:nvSpPr>
          <p:cNvPr id="6" name="Footer Placeholder 5">
            <a:extLst>
              <a:ext uri="{FF2B5EF4-FFF2-40B4-BE49-F238E27FC236}">
                <a16:creationId xmlns:a16="http://schemas.microsoft.com/office/drawing/2014/main" id="{56224DFD-08A2-55CF-8023-DAE88E3B04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90802A-C91D-948A-9D96-66D3BBFDB968}"/>
              </a:ext>
            </a:extLst>
          </p:cNvPr>
          <p:cNvSpPr>
            <a:spLocks noGrp="1"/>
          </p:cNvSpPr>
          <p:nvPr>
            <p:ph type="sldNum" sz="quarter" idx="12"/>
          </p:nvPr>
        </p:nvSpPr>
        <p:spPr/>
        <p:txBody>
          <a:bodyPr/>
          <a:lstStyle/>
          <a:p>
            <a:fld id="{D276EEB0-A0AB-460C-B807-C7684BA77BD1}" type="slidenum">
              <a:rPr lang="en-IN" smtClean="0"/>
              <a:t>‹#›</a:t>
            </a:fld>
            <a:endParaRPr lang="en-IN"/>
          </a:p>
        </p:txBody>
      </p:sp>
    </p:spTree>
    <p:extLst>
      <p:ext uri="{BB962C8B-B14F-4D97-AF65-F5344CB8AC3E}">
        <p14:creationId xmlns:p14="http://schemas.microsoft.com/office/powerpoint/2010/main" val="372320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17D4DE-3020-BDDD-6D79-1992F6EB1B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F73E85-B3EE-E7D6-9152-A9FF8C71E7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9B6593-7A2D-932E-E077-1A55BBBE98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D06AA3-9AC5-4731-811C-801A4B3ACC98}" type="datetimeFigureOut">
              <a:rPr lang="en-IN" smtClean="0"/>
              <a:t>12-12-2023</a:t>
            </a:fld>
            <a:endParaRPr lang="en-IN"/>
          </a:p>
        </p:txBody>
      </p:sp>
      <p:sp>
        <p:nvSpPr>
          <p:cNvPr id="5" name="Footer Placeholder 4">
            <a:extLst>
              <a:ext uri="{FF2B5EF4-FFF2-40B4-BE49-F238E27FC236}">
                <a16:creationId xmlns:a16="http://schemas.microsoft.com/office/drawing/2014/main" id="{7295A6ED-736B-6320-9EE7-4BA703B4E0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6F0B487-5218-2FDA-ED1F-3980CA2E58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76EEB0-A0AB-460C-B807-C7684BA77BD1}" type="slidenum">
              <a:rPr lang="en-IN" smtClean="0"/>
              <a:t>‹#›</a:t>
            </a:fld>
            <a:endParaRPr lang="en-IN"/>
          </a:p>
        </p:txBody>
      </p:sp>
    </p:spTree>
    <p:extLst>
      <p:ext uri="{BB962C8B-B14F-4D97-AF65-F5344CB8AC3E}">
        <p14:creationId xmlns:p14="http://schemas.microsoft.com/office/powerpoint/2010/main" val="873214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72130-17B2-17A7-B500-D703D2944179}"/>
              </a:ext>
            </a:extLst>
          </p:cNvPr>
          <p:cNvSpPr>
            <a:spLocks noGrp="1"/>
          </p:cNvSpPr>
          <p:nvPr>
            <p:ph type="ctrTitle"/>
          </p:nvPr>
        </p:nvSpPr>
        <p:spPr>
          <a:xfrm>
            <a:off x="1524000" y="1122363"/>
            <a:ext cx="9144000" cy="903661"/>
          </a:xfrm>
        </p:spPr>
        <p:txBody>
          <a:bodyPr>
            <a:normAutofit fontScale="90000"/>
          </a:bodyPr>
          <a:lstStyle/>
          <a:p>
            <a:r>
              <a:rPr lang="en-IN" dirty="0"/>
              <a:t>TEAM 13</a:t>
            </a:r>
            <a:br>
              <a:rPr lang="en-IN" dirty="0"/>
            </a:br>
            <a:r>
              <a:rPr lang="en-IN" dirty="0"/>
              <a:t>Machine Failure Detection</a:t>
            </a:r>
          </a:p>
        </p:txBody>
      </p:sp>
      <p:pic>
        <p:nvPicPr>
          <p:cNvPr id="1026" name="Picture 2" descr="Fault Prediction by Machine Learning| Fayrix">
            <a:extLst>
              <a:ext uri="{FF2B5EF4-FFF2-40B4-BE49-F238E27FC236}">
                <a16:creationId xmlns:a16="http://schemas.microsoft.com/office/drawing/2014/main" id="{17E4AE17-C839-98B9-5711-88E2135816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3263" y="2509838"/>
            <a:ext cx="3393420" cy="33934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CFE5FF2-F236-6791-51D6-3418F61F438F}"/>
              </a:ext>
            </a:extLst>
          </p:cNvPr>
          <p:cNvSpPr txBox="1"/>
          <p:nvPr/>
        </p:nvSpPr>
        <p:spPr>
          <a:xfrm>
            <a:off x="7727577" y="3871933"/>
            <a:ext cx="3818965" cy="2031325"/>
          </a:xfrm>
          <a:prstGeom prst="rect">
            <a:avLst/>
          </a:prstGeom>
          <a:noFill/>
        </p:spPr>
        <p:txBody>
          <a:bodyPr wrap="square" rtlCol="0">
            <a:spAutoFit/>
          </a:bodyPr>
          <a:lstStyle/>
          <a:p>
            <a:r>
              <a:rPr lang="en-IN" dirty="0"/>
              <a:t>Team Members:</a:t>
            </a:r>
          </a:p>
          <a:p>
            <a:endParaRPr lang="en-IN" dirty="0"/>
          </a:p>
          <a:p>
            <a:pPr marL="342900" indent="-342900">
              <a:buAutoNum type="arabicPeriod"/>
            </a:pPr>
            <a:r>
              <a:rPr lang="en-IN" dirty="0" err="1"/>
              <a:t>Muhilan</a:t>
            </a:r>
            <a:r>
              <a:rPr lang="en-IN" dirty="0"/>
              <a:t> H</a:t>
            </a:r>
          </a:p>
          <a:p>
            <a:pPr marL="342900" indent="-342900">
              <a:buAutoNum type="arabicPeriod"/>
            </a:pPr>
            <a:r>
              <a:rPr lang="en-IN" dirty="0" err="1"/>
              <a:t>Nithyleshwaran</a:t>
            </a:r>
            <a:endParaRPr lang="en-IN" dirty="0"/>
          </a:p>
          <a:p>
            <a:pPr marL="342900" indent="-342900">
              <a:buAutoNum type="arabicPeriod"/>
            </a:pPr>
            <a:r>
              <a:rPr lang="en-IN" dirty="0"/>
              <a:t>Karan Singhania</a:t>
            </a:r>
          </a:p>
          <a:p>
            <a:pPr marL="342900" indent="-342900">
              <a:buAutoNum type="arabicPeriod"/>
            </a:pPr>
            <a:r>
              <a:rPr lang="en-IN" dirty="0"/>
              <a:t>Shri Venkatakrishnan</a:t>
            </a:r>
          </a:p>
          <a:p>
            <a:pPr marL="342900" indent="-342900">
              <a:buAutoNum type="arabicPeriod"/>
            </a:pPr>
            <a:r>
              <a:rPr lang="en-IN" dirty="0"/>
              <a:t>Syed Fareed</a:t>
            </a:r>
          </a:p>
        </p:txBody>
      </p:sp>
    </p:spTree>
    <p:extLst>
      <p:ext uri="{BB962C8B-B14F-4D97-AF65-F5344CB8AC3E}">
        <p14:creationId xmlns:p14="http://schemas.microsoft.com/office/powerpoint/2010/main" val="3190237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C00CC-DE5C-AACB-DA85-605743E35435}"/>
              </a:ext>
            </a:extLst>
          </p:cNvPr>
          <p:cNvSpPr>
            <a:spLocks noGrp="1"/>
          </p:cNvSpPr>
          <p:nvPr>
            <p:ph type="title"/>
          </p:nvPr>
        </p:nvSpPr>
        <p:spPr>
          <a:xfrm>
            <a:off x="838200" y="365125"/>
            <a:ext cx="10515600" cy="827181"/>
          </a:xfrm>
        </p:spPr>
        <p:txBody>
          <a:bodyPr/>
          <a:lstStyle/>
          <a:p>
            <a:r>
              <a:rPr lang="en-IN" dirty="0"/>
              <a:t>Metric</a:t>
            </a:r>
          </a:p>
        </p:txBody>
      </p:sp>
      <p:sp>
        <p:nvSpPr>
          <p:cNvPr id="6" name="TextBox 5">
            <a:extLst>
              <a:ext uri="{FF2B5EF4-FFF2-40B4-BE49-F238E27FC236}">
                <a16:creationId xmlns:a16="http://schemas.microsoft.com/office/drawing/2014/main" id="{079A7BB9-DD7A-3329-8FF9-0FE2336CAACE}"/>
              </a:ext>
            </a:extLst>
          </p:cNvPr>
          <p:cNvSpPr txBox="1"/>
          <p:nvPr/>
        </p:nvSpPr>
        <p:spPr>
          <a:xfrm>
            <a:off x="941293" y="1816307"/>
            <a:ext cx="10309412" cy="2523768"/>
          </a:xfrm>
          <a:prstGeom prst="rect">
            <a:avLst/>
          </a:prstGeom>
          <a:noFill/>
        </p:spPr>
        <p:txBody>
          <a:bodyPr wrap="square" rtlCol="0">
            <a:spAutoFit/>
          </a:bodyPr>
          <a:lstStyle/>
          <a:p>
            <a:r>
              <a:rPr lang="en-IN" dirty="0"/>
              <a:t>The metric most useful for this case will be </a:t>
            </a:r>
            <a:r>
              <a:rPr lang="en-IN" b="1" dirty="0"/>
              <a:t>RECALL SCORE:</a:t>
            </a:r>
          </a:p>
          <a:p>
            <a:endParaRPr lang="en-IN" b="1" dirty="0"/>
          </a:p>
          <a:p>
            <a:endParaRPr lang="en-IN" b="1" dirty="0"/>
          </a:p>
          <a:p>
            <a:endParaRPr lang="en-IN" b="1" dirty="0"/>
          </a:p>
          <a:p>
            <a:endParaRPr lang="en-IN" b="1" dirty="0"/>
          </a:p>
          <a:p>
            <a:endParaRPr lang="en-IN" b="1" u="sng" dirty="0"/>
          </a:p>
          <a:p>
            <a:pPr algn="ctr"/>
            <a:r>
              <a:rPr lang="en-IN" sz="2500" dirty="0"/>
              <a:t>This is because the error of more importance to us is when the model predicts it as </a:t>
            </a:r>
            <a:r>
              <a:rPr lang="en-IN" sz="2500" b="1" dirty="0"/>
              <a:t>NOT A FAILURE </a:t>
            </a:r>
            <a:r>
              <a:rPr lang="en-IN" sz="2500" dirty="0"/>
              <a:t>but it actually is </a:t>
            </a:r>
            <a:r>
              <a:rPr lang="en-IN" sz="2500" b="1" dirty="0"/>
              <a:t>FAILURE</a:t>
            </a:r>
          </a:p>
        </p:txBody>
      </p:sp>
      <p:sp>
        <p:nvSpPr>
          <p:cNvPr id="7" name="TextBox 6">
            <a:extLst>
              <a:ext uri="{FF2B5EF4-FFF2-40B4-BE49-F238E27FC236}">
                <a16:creationId xmlns:a16="http://schemas.microsoft.com/office/drawing/2014/main" id="{749FE309-5333-6396-63D5-4A83C9002CB5}"/>
              </a:ext>
            </a:extLst>
          </p:cNvPr>
          <p:cNvSpPr txBox="1"/>
          <p:nvPr/>
        </p:nvSpPr>
        <p:spPr>
          <a:xfrm>
            <a:off x="1129553" y="4580964"/>
            <a:ext cx="9628094" cy="646331"/>
          </a:xfrm>
          <a:prstGeom prst="rect">
            <a:avLst/>
          </a:prstGeom>
          <a:noFill/>
        </p:spPr>
        <p:txBody>
          <a:bodyPr wrap="square" rtlCol="0">
            <a:spAutoFit/>
          </a:bodyPr>
          <a:lstStyle/>
          <a:p>
            <a:r>
              <a:rPr lang="en-IN" dirty="0"/>
              <a:t>And hence we will be paying attention to RECALL SCORE in both K-Fold cross Validation and for comparison of all models</a:t>
            </a:r>
          </a:p>
        </p:txBody>
      </p:sp>
      <p:sp>
        <p:nvSpPr>
          <p:cNvPr id="8" name="TextBox 7">
            <a:extLst>
              <a:ext uri="{FF2B5EF4-FFF2-40B4-BE49-F238E27FC236}">
                <a16:creationId xmlns:a16="http://schemas.microsoft.com/office/drawing/2014/main" id="{011FC377-9665-3C40-65F0-6E37881FA6E3}"/>
              </a:ext>
            </a:extLst>
          </p:cNvPr>
          <p:cNvSpPr txBox="1"/>
          <p:nvPr/>
        </p:nvSpPr>
        <p:spPr>
          <a:xfrm>
            <a:off x="1129553" y="5437112"/>
            <a:ext cx="6660777" cy="369332"/>
          </a:xfrm>
          <a:prstGeom prst="rect">
            <a:avLst/>
          </a:prstGeom>
          <a:noFill/>
        </p:spPr>
        <p:txBody>
          <a:bodyPr wrap="square" rtlCol="0">
            <a:spAutoFit/>
          </a:bodyPr>
          <a:lstStyle/>
          <a:p>
            <a:r>
              <a:rPr lang="en-IN" b="1" dirty="0"/>
              <a:t>Other metrics used : Accuracy , Precision and F1-Score, Sensitivity, </a:t>
            </a:r>
          </a:p>
        </p:txBody>
      </p:sp>
      <p:pic>
        <p:nvPicPr>
          <p:cNvPr id="2050" name="Picture 2" descr="Learn Precision, Recall, and F1 Score of Multiclass Classification in Depth  – Regenerative">
            <a:extLst>
              <a:ext uri="{FF2B5EF4-FFF2-40B4-BE49-F238E27FC236}">
                <a16:creationId xmlns:a16="http://schemas.microsoft.com/office/drawing/2014/main" id="{8FB8F084-01CC-2807-1477-06548FC194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4145" y="2396939"/>
            <a:ext cx="2603710" cy="902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9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D3583-6CD5-EA6A-5537-CADBDE7C280D}"/>
              </a:ext>
            </a:extLst>
          </p:cNvPr>
          <p:cNvSpPr>
            <a:spLocks noGrp="1"/>
          </p:cNvSpPr>
          <p:nvPr>
            <p:ph type="title"/>
          </p:nvPr>
        </p:nvSpPr>
        <p:spPr>
          <a:xfrm>
            <a:off x="838200" y="365125"/>
            <a:ext cx="10515600" cy="656851"/>
          </a:xfrm>
        </p:spPr>
        <p:txBody>
          <a:bodyPr>
            <a:normAutofit fontScale="90000"/>
          </a:bodyPr>
          <a:lstStyle/>
          <a:p>
            <a:r>
              <a:rPr lang="en-IN" dirty="0"/>
              <a:t>PCA</a:t>
            </a:r>
          </a:p>
        </p:txBody>
      </p:sp>
      <p:sp>
        <p:nvSpPr>
          <p:cNvPr id="3" name="Content Placeholder 2">
            <a:extLst>
              <a:ext uri="{FF2B5EF4-FFF2-40B4-BE49-F238E27FC236}">
                <a16:creationId xmlns:a16="http://schemas.microsoft.com/office/drawing/2014/main" id="{BD79C8D6-6A7A-2B33-98EF-BCBB1F40623E}"/>
              </a:ext>
            </a:extLst>
          </p:cNvPr>
          <p:cNvSpPr>
            <a:spLocks noGrp="1"/>
          </p:cNvSpPr>
          <p:nvPr>
            <p:ph idx="1"/>
          </p:nvPr>
        </p:nvSpPr>
        <p:spPr>
          <a:xfrm>
            <a:off x="838200" y="1253331"/>
            <a:ext cx="10515600" cy="1014740"/>
          </a:xfrm>
        </p:spPr>
        <p:txBody>
          <a:bodyPr>
            <a:normAutofit fontScale="62500" lnSpcReduction="20000"/>
          </a:bodyPr>
          <a:lstStyle/>
          <a:p>
            <a:r>
              <a:rPr lang="en-IN" b="1" dirty="0">
                <a:solidFill>
                  <a:schemeClr val="accent1"/>
                </a:solidFill>
              </a:rPr>
              <a:t>Hyperparameter: </a:t>
            </a:r>
          </a:p>
          <a:p>
            <a:pPr marL="0" indent="0">
              <a:buNone/>
            </a:pPr>
            <a:r>
              <a:rPr lang="en-IN" b="1" dirty="0" err="1"/>
              <a:t>n_components</a:t>
            </a:r>
            <a:r>
              <a:rPr lang="en-IN" dirty="0"/>
              <a:t>: </a:t>
            </a:r>
          </a:p>
          <a:p>
            <a:pPr marL="0" indent="0">
              <a:buNone/>
            </a:pPr>
            <a:r>
              <a:rPr lang="en-IN" dirty="0"/>
              <a:t>Number of components where varied from </a:t>
            </a:r>
            <a:r>
              <a:rPr lang="en-IN" b="1" dirty="0">
                <a:solidFill>
                  <a:srgbClr val="FF0000"/>
                </a:solidFill>
              </a:rPr>
              <a:t>10 till 13 </a:t>
            </a:r>
            <a:r>
              <a:rPr lang="en-IN" dirty="0"/>
              <a:t>and the </a:t>
            </a:r>
            <a:r>
              <a:rPr lang="en-IN" b="1" dirty="0">
                <a:solidFill>
                  <a:srgbClr val="FF0000"/>
                </a:solidFill>
              </a:rPr>
              <a:t>best random forest algorithm</a:t>
            </a:r>
            <a:r>
              <a:rPr lang="en-IN" b="1" dirty="0"/>
              <a:t> </a:t>
            </a:r>
            <a:r>
              <a:rPr lang="en-IN" dirty="0"/>
              <a:t>was applied </a:t>
            </a:r>
          </a:p>
        </p:txBody>
      </p:sp>
      <p:graphicFrame>
        <p:nvGraphicFramePr>
          <p:cNvPr id="4" name="Table 3">
            <a:extLst>
              <a:ext uri="{FF2B5EF4-FFF2-40B4-BE49-F238E27FC236}">
                <a16:creationId xmlns:a16="http://schemas.microsoft.com/office/drawing/2014/main" id="{32213423-DA0D-CB67-8CFB-EE90A5355F8F}"/>
              </a:ext>
            </a:extLst>
          </p:cNvPr>
          <p:cNvGraphicFramePr>
            <a:graphicFrameLocks noGrp="1"/>
          </p:cNvGraphicFramePr>
          <p:nvPr>
            <p:extLst>
              <p:ext uri="{D42A27DB-BD31-4B8C-83A1-F6EECF244321}">
                <p14:modId xmlns:p14="http://schemas.microsoft.com/office/powerpoint/2010/main" val="3941474885"/>
              </p:ext>
            </p:extLst>
          </p:nvPr>
        </p:nvGraphicFramePr>
        <p:xfrm>
          <a:off x="1897530" y="2966428"/>
          <a:ext cx="8128000" cy="741680"/>
        </p:xfrm>
        <a:graphic>
          <a:graphicData uri="http://schemas.openxmlformats.org/drawingml/2006/table">
            <a:tbl>
              <a:tblPr firstRow="1" bandRow="1">
                <a:tableStyleId>{073A0DAA-6AF3-43AB-8588-CEC1D06C72B9}</a:tableStyleId>
              </a:tblPr>
              <a:tblGrid>
                <a:gridCol w="1625600">
                  <a:extLst>
                    <a:ext uri="{9D8B030D-6E8A-4147-A177-3AD203B41FA5}">
                      <a16:colId xmlns:a16="http://schemas.microsoft.com/office/drawing/2014/main" val="190732088"/>
                    </a:ext>
                  </a:extLst>
                </a:gridCol>
                <a:gridCol w="1625600">
                  <a:extLst>
                    <a:ext uri="{9D8B030D-6E8A-4147-A177-3AD203B41FA5}">
                      <a16:colId xmlns:a16="http://schemas.microsoft.com/office/drawing/2014/main" val="3071909448"/>
                    </a:ext>
                  </a:extLst>
                </a:gridCol>
                <a:gridCol w="1625600">
                  <a:extLst>
                    <a:ext uri="{9D8B030D-6E8A-4147-A177-3AD203B41FA5}">
                      <a16:colId xmlns:a16="http://schemas.microsoft.com/office/drawing/2014/main" val="3648288691"/>
                    </a:ext>
                  </a:extLst>
                </a:gridCol>
                <a:gridCol w="1625600">
                  <a:extLst>
                    <a:ext uri="{9D8B030D-6E8A-4147-A177-3AD203B41FA5}">
                      <a16:colId xmlns:a16="http://schemas.microsoft.com/office/drawing/2014/main" val="3344840837"/>
                    </a:ext>
                  </a:extLst>
                </a:gridCol>
                <a:gridCol w="1625600">
                  <a:extLst>
                    <a:ext uri="{9D8B030D-6E8A-4147-A177-3AD203B41FA5}">
                      <a16:colId xmlns:a16="http://schemas.microsoft.com/office/drawing/2014/main" val="417884059"/>
                    </a:ext>
                  </a:extLst>
                </a:gridCol>
              </a:tblGrid>
              <a:tr h="370840">
                <a:tc>
                  <a:txBody>
                    <a:bodyPr/>
                    <a:lstStyle/>
                    <a:p>
                      <a:r>
                        <a:rPr lang="en-IN" dirty="0"/>
                        <a:t>Metric</a:t>
                      </a:r>
                    </a:p>
                  </a:txBody>
                  <a:tcPr/>
                </a:tc>
                <a:tc>
                  <a:txBody>
                    <a:bodyPr/>
                    <a:lstStyle/>
                    <a:p>
                      <a:r>
                        <a:rPr lang="en-IN" dirty="0"/>
                        <a:t>Accuracy</a:t>
                      </a:r>
                    </a:p>
                  </a:txBody>
                  <a:tcPr/>
                </a:tc>
                <a:tc>
                  <a:txBody>
                    <a:bodyPr/>
                    <a:lstStyle/>
                    <a:p>
                      <a:r>
                        <a:rPr lang="en-IN" dirty="0"/>
                        <a:t>Precision</a:t>
                      </a:r>
                    </a:p>
                  </a:txBody>
                  <a:tcPr/>
                </a:tc>
                <a:tc>
                  <a:txBody>
                    <a:bodyPr/>
                    <a:lstStyle/>
                    <a:p>
                      <a:r>
                        <a:rPr lang="en-IN" dirty="0"/>
                        <a:t>Recall</a:t>
                      </a:r>
                    </a:p>
                  </a:txBody>
                  <a:tcPr/>
                </a:tc>
                <a:tc>
                  <a:txBody>
                    <a:bodyPr/>
                    <a:lstStyle/>
                    <a:p>
                      <a:r>
                        <a:rPr lang="en-IN" dirty="0"/>
                        <a:t>F1_score</a:t>
                      </a:r>
                    </a:p>
                  </a:txBody>
                  <a:tcPr/>
                </a:tc>
                <a:extLst>
                  <a:ext uri="{0D108BD9-81ED-4DB2-BD59-A6C34878D82A}">
                    <a16:rowId xmlns:a16="http://schemas.microsoft.com/office/drawing/2014/main" val="701238558"/>
                  </a:ext>
                </a:extLst>
              </a:tr>
              <a:tr h="370840">
                <a:tc>
                  <a:txBody>
                    <a:bodyPr/>
                    <a:lstStyle/>
                    <a:p>
                      <a:r>
                        <a:rPr lang="en-IN" dirty="0"/>
                        <a:t>Value</a:t>
                      </a:r>
                    </a:p>
                  </a:txBody>
                  <a:tcPr/>
                </a:tc>
                <a:tc>
                  <a:txBody>
                    <a:bodyPr/>
                    <a:lstStyle/>
                    <a:p>
                      <a:r>
                        <a:rPr lang="en-IN" dirty="0"/>
                        <a:t>0.995</a:t>
                      </a:r>
                    </a:p>
                  </a:txBody>
                  <a:tcPr/>
                </a:tc>
                <a:tc>
                  <a:txBody>
                    <a:bodyPr/>
                    <a:lstStyle/>
                    <a:p>
                      <a:r>
                        <a:rPr lang="en-IN" dirty="0"/>
                        <a:t>0.763</a:t>
                      </a:r>
                    </a:p>
                  </a:txBody>
                  <a:tcPr/>
                </a:tc>
                <a:tc>
                  <a:txBody>
                    <a:bodyPr/>
                    <a:lstStyle/>
                    <a:p>
                      <a:r>
                        <a:rPr lang="en-IN" dirty="0"/>
                        <a:t>0.970</a:t>
                      </a:r>
                    </a:p>
                  </a:txBody>
                  <a:tcPr/>
                </a:tc>
                <a:tc>
                  <a:txBody>
                    <a:bodyPr/>
                    <a:lstStyle/>
                    <a:p>
                      <a:r>
                        <a:rPr lang="en-IN" dirty="0"/>
                        <a:t>0.854</a:t>
                      </a:r>
                    </a:p>
                  </a:txBody>
                  <a:tcPr/>
                </a:tc>
                <a:extLst>
                  <a:ext uri="{0D108BD9-81ED-4DB2-BD59-A6C34878D82A}">
                    <a16:rowId xmlns:a16="http://schemas.microsoft.com/office/drawing/2014/main" val="435767554"/>
                  </a:ext>
                </a:extLst>
              </a:tr>
            </a:tbl>
          </a:graphicData>
        </a:graphic>
      </p:graphicFrame>
      <p:graphicFrame>
        <p:nvGraphicFramePr>
          <p:cNvPr id="5" name="Table 4">
            <a:extLst>
              <a:ext uri="{FF2B5EF4-FFF2-40B4-BE49-F238E27FC236}">
                <a16:creationId xmlns:a16="http://schemas.microsoft.com/office/drawing/2014/main" id="{551B0514-E96E-E061-BB90-14646CAD14DA}"/>
              </a:ext>
            </a:extLst>
          </p:cNvPr>
          <p:cNvGraphicFramePr>
            <a:graphicFrameLocks noGrp="1"/>
          </p:cNvGraphicFramePr>
          <p:nvPr>
            <p:extLst>
              <p:ext uri="{D42A27DB-BD31-4B8C-83A1-F6EECF244321}">
                <p14:modId xmlns:p14="http://schemas.microsoft.com/office/powerpoint/2010/main" val="2736912475"/>
              </p:ext>
            </p:extLst>
          </p:nvPr>
        </p:nvGraphicFramePr>
        <p:xfrm>
          <a:off x="1897530" y="5233829"/>
          <a:ext cx="1625600" cy="741680"/>
        </p:xfrm>
        <a:graphic>
          <a:graphicData uri="http://schemas.openxmlformats.org/drawingml/2006/table">
            <a:tbl>
              <a:tblPr firstRow="1" bandRow="1">
                <a:tableStyleId>{073A0DAA-6AF3-43AB-8588-CEC1D06C72B9}</a:tableStyleId>
              </a:tblPr>
              <a:tblGrid>
                <a:gridCol w="1625600">
                  <a:extLst>
                    <a:ext uri="{9D8B030D-6E8A-4147-A177-3AD203B41FA5}">
                      <a16:colId xmlns:a16="http://schemas.microsoft.com/office/drawing/2014/main" val="190732088"/>
                    </a:ext>
                  </a:extLst>
                </a:gridCol>
              </a:tblGrid>
              <a:tr h="370840">
                <a:tc>
                  <a:txBody>
                    <a:bodyPr/>
                    <a:lstStyle/>
                    <a:p>
                      <a:r>
                        <a:rPr lang="en-IN" dirty="0"/>
                        <a:t>Recall</a:t>
                      </a:r>
                    </a:p>
                  </a:txBody>
                  <a:tcPr/>
                </a:tc>
                <a:extLst>
                  <a:ext uri="{0D108BD9-81ED-4DB2-BD59-A6C34878D82A}">
                    <a16:rowId xmlns:a16="http://schemas.microsoft.com/office/drawing/2014/main" val="701238558"/>
                  </a:ext>
                </a:extLst>
              </a:tr>
              <a:tr h="370840">
                <a:tc>
                  <a:txBody>
                    <a:bodyPr/>
                    <a:lstStyle/>
                    <a:p>
                      <a:r>
                        <a:rPr lang="en-IN" dirty="0"/>
                        <a:t>0.975855</a:t>
                      </a:r>
                    </a:p>
                  </a:txBody>
                  <a:tcPr/>
                </a:tc>
                <a:extLst>
                  <a:ext uri="{0D108BD9-81ED-4DB2-BD59-A6C34878D82A}">
                    <a16:rowId xmlns:a16="http://schemas.microsoft.com/office/drawing/2014/main" val="435767554"/>
                  </a:ext>
                </a:extLst>
              </a:tr>
            </a:tbl>
          </a:graphicData>
        </a:graphic>
      </p:graphicFrame>
      <p:sp>
        <p:nvSpPr>
          <p:cNvPr id="6" name="TextBox 5">
            <a:extLst>
              <a:ext uri="{FF2B5EF4-FFF2-40B4-BE49-F238E27FC236}">
                <a16:creationId xmlns:a16="http://schemas.microsoft.com/office/drawing/2014/main" id="{8534F38B-6D9A-95F5-469C-962B37B33584}"/>
              </a:ext>
            </a:extLst>
          </p:cNvPr>
          <p:cNvSpPr txBox="1"/>
          <p:nvPr/>
        </p:nvSpPr>
        <p:spPr>
          <a:xfrm>
            <a:off x="950258" y="2501205"/>
            <a:ext cx="2250141" cy="369332"/>
          </a:xfrm>
          <a:prstGeom prst="rect">
            <a:avLst/>
          </a:prstGeom>
          <a:noFill/>
        </p:spPr>
        <p:txBody>
          <a:bodyPr wrap="square" rtlCol="0">
            <a:spAutoFit/>
          </a:bodyPr>
          <a:lstStyle/>
          <a:p>
            <a:r>
              <a:rPr lang="en-IN" dirty="0"/>
              <a:t>Before PCA</a:t>
            </a:r>
          </a:p>
        </p:txBody>
      </p:sp>
      <p:sp>
        <p:nvSpPr>
          <p:cNvPr id="7" name="TextBox 6">
            <a:extLst>
              <a:ext uri="{FF2B5EF4-FFF2-40B4-BE49-F238E27FC236}">
                <a16:creationId xmlns:a16="http://schemas.microsoft.com/office/drawing/2014/main" id="{CFB0E169-0729-AA84-DB3D-62439841DC6C}"/>
              </a:ext>
            </a:extLst>
          </p:cNvPr>
          <p:cNvSpPr txBox="1"/>
          <p:nvPr/>
        </p:nvSpPr>
        <p:spPr>
          <a:xfrm>
            <a:off x="950258" y="4298889"/>
            <a:ext cx="3854824" cy="646331"/>
          </a:xfrm>
          <a:prstGeom prst="rect">
            <a:avLst/>
          </a:prstGeom>
          <a:noFill/>
        </p:spPr>
        <p:txBody>
          <a:bodyPr wrap="square" rtlCol="0">
            <a:spAutoFit/>
          </a:bodyPr>
          <a:lstStyle/>
          <a:p>
            <a:r>
              <a:rPr lang="en-IN" dirty="0"/>
              <a:t>After PCA ( n = 12 and 13) we achieved an improvement in recall) </a:t>
            </a:r>
          </a:p>
        </p:txBody>
      </p:sp>
      <p:sp>
        <p:nvSpPr>
          <p:cNvPr id="9" name="TextBox 8">
            <a:extLst>
              <a:ext uri="{FF2B5EF4-FFF2-40B4-BE49-F238E27FC236}">
                <a16:creationId xmlns:a16="http://schemas.microsoft.com/office/drawing/2014/main" id="{F1E2F9CA-2C90-84AC-6A4B-1F8294EF9868}"/>
              </a:ext>
            </a:extLst>
          </p:cNvPr>
          <p:cNvSpPr txBox="1"/>
          <p:nvPr/>
        </p:nvSpPr>
        <p:spPr>
          <a:xfrm>
            <a:off x="7386920" y="4772164"/>
            <a:ext cx="2250141" cy="923330"/>
          </a:xfrm>
          <a:prstGeom prst="rect">
            <a:avLst/>
          </a:prstGeom>
          <a:noFill/>
        </p:spPr>
        <p:txBody>
          <a:bodyPr wrap="square" rtlCol="0">
            <a:spAutoFit/>
          </a:bodyPr>
          <a:lstStyle/>
          <a:p>
            <a:r>
              <a:rPr lang="en-IN" b="1" dirty="0">
                <a:solidFill>
                  <a:srgbClr val="FF0000"/>
                </a:solidFill>
              </a:rPr>
              <a:t>After PCA there was no improvement in f1_score !!</a:t>
            </a:r>
          </a:p>
        </p:txBody>
      </p:sp>
    </p:spTree>
    <p:extLst>
      <p:ext uri="{BB962C8B-B14F-4D97-AF65-F5344CB8AC3E}">
        <p14:creationId xmlns:p14="http://schemas.microsoft.com/office/powerpoint/2010/main" val="2432305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5DE3F-76CF-83FD-8660-140FCBDDEC3E}"/>
              </a:ext>
            </a:extLst>
          </p:cNvPr>
          <p:cNvSpPr>
            <a:spLocks noGrp="1"/>
          </p:cNvSpPr>
          <p:nvPr>
            <p:ph type="title"/>
          </p:nvPr>
        </p:nvSpPr>
        <p:spPr>
          <a:xfrm>
            <a:off x="838200" y="311338"/>
            <a:ext cx="10515600" cy="791322"/>
          </a:xfrm>
        </p:spPr>
        <p:txBody>
          <a:bodyPr/>
          <a:lstStyle/>
          <a:p>
            <a:r>
              <a:rPr lang="en-IN" dirty="0" err="1"/>
              <a:t>Catboost</a:t>
            </a:r>
            <a:r>
              <a:rPr lang="en-IN" dirty="0"/>
              <a:t> </a:t>
            </a:r>
          </a:p>
        </p:txBody>
      </p:sp>
      <p:sp>
        <p:nvSpPr>
          <p:cNvPr id="3" name="Content Placeholder 2">
            <a:extLst>
              <a:ext uri="{FF2B5EF4-FFF2-40B4-BE49-F238E27FC236}">
                <a16:creationId xmlns:a16="http://schemas.microsoft.com/office/drawing/2014/main" id="{4AF28256-C0D5-6347-D1D0-C95E3D55EE66}"/>
              </a:ext>
            </a:extLst>
          </p:cNvPr>
          <p:cNvSpPr>
            <a:spLocks noGrp="1"/>
          </p:cNvSpPr>
          <p:nvPr>
            <p:ph idx="1"/>
          </p:nvPr>
        </p:nvSpPr>
        <p:spPr>
          <a:xfrm>
            <a:off x="838200" y="1366410"/>
            <a:ext cx="7343274" cy="4805362"/>
          </a:xfrm>
        </p:spPr>
        <p:txBody>
          <a:bodyPr>
            <a:noAutofit/>
          </a:bodyPr>
          <a:lstStyle/>
          <a:p>
            <a:r>
              <a:rPr lang="en-US" sz="2400" dirty="0" err="1">
                <a:latin typeface="Aptos Narrow" panose="020B0004020202020204" pitchFamily="34" charset="0"/>
              </a:rPr>
              <a:t>CatBoost</a:t>
            </a:r>
            <a:r>
              <a:rPr lang="en-US" sz="2400" dirty="0">
                <a:latin typeface="Aptos Narrow" panose="020B0004020202020204" pitchFamily="34" charset="0"/>
              </a:rPr>
              <a:t> introduces a novel algorithm called </a:t>
            </a:r>
            <a:r>
              <a:rPr lang="en-US" sz="2400" b="1" dirty="0">
                <a:solidFill>
                  <a:srgbClr val="FF0000"/>
                </a:solidFill>
                <a:latin typeface="Aptos Narrow" panose="020B0004020202020204" pitchFamily="34" charset="0"/>
              </a:rPr>
              <a:t>ordered boosting</a:t>
            </a:r>
            <a:r>
              <a:rPr lang="en-US" sz="2400" dirty="0">
                <a:latin typeface="Aptos Narrow" panose="020B0004020202020204" pitchFamily="34" charset="0"/>
              </a:rPr>
              <a:t> that optimizes the learning objective function by permuting the features in a specific order</a:t>
            </a:r>
          </a:p>
          <a:p>
            <a:r>
              <a:rPr lang="en-US" sz="2400" b="1" u="sng" dirty="0">
                <a:latin typeface="Aptos Narrow" panose="020B0004020202020204" pitchFamily="34" charset="0"/>
              </a:rPr>
              <a:t>Hyperparameter</a:t>
            </a:r>
            <a:r>
              <a:rPr lang="en-US" sz="2400" dirty="0">
                <a:latin typeface="Aptos Narrow" panose="020B0004020202020204" pitchFamily="34" charset="0"/>
              </a:rPr>
              <a:t> </a:t>
            </a:r>
          </a:p>
          <a:p>
            <a:pPr marL="457200" indent="-457200">
              <a:buFont typeface="+mj-lt"/>
              <a:buAutoNum type="arabicPeriod"/>
            </a:pPr>
            <a:r>
              <a:rPr lang="en-US" sz="2400" b="1" dirty="0" err="1">
                <a:solidFill>
                  <a:srgbClr val="0070C0"/>
                </a:solidFill>
                <a:latin typeface="Aptos Narrow" panose="020B0004020202020204" pitchFamily="34" charset="0"/>
              </a:rPr>
              <a:t>Border_count</a:t>
            </a:r>
            <a:r>
              <a:rPr lang="en-US" sz="2400" dirty="0" err="1">
                <a:latin typeface="Aptos Narrow" panose="020B0004020202020204" pitchFamily="34" charset="0"/>
              </a:rPr>
              <a:t>:This</a:t>
            </a:r>
            <a:r>
              <a:rPr lang="en-US" sz="2400" dirty="0">
                <a:latin typeface="Aptos Narrow" panose="020B0004020202020204" pitchFamily="34" charset="0"/>
              </a:rPr>
              <a:t> hyperparameter specifies the number of splits for numerical features.</a:t>
            </a:r>
          </a:p>
          <a:p>
            <a:pPr marL="457200" indent="-457200">
              <a:buFont typeface="+mj-lt"/>
              <a:buAutoNum type="arabicPeriod"/>
            </a:pPr>
            <a:r>
              <a:rPr lang="en-US" sz="2400" b="1" dirty="0" err="1">
                <a:solidFill>
                  <a:srgbClr val="0070C0"/>
                </a:solidFill>
                <a:latin typeface="Aptos Narrow" panose="020B0004020202020204" pitchFamily="34" charset="0"/>
              </a:rPr>
              <a:t>Learning_rate</a:t>
            </a:r>
            <a:r>
              <a:rPr lang="en-US" sz="2400" dirty="0">
                <a:latin typeface="Aptos Narrow" panose="020B0004020202020204" pitchFamily="34" charset="0"/>
              </a:rPr>
              <a:t>: The number of boosting iterations or trees to be built.</a:t>
            </a:r>
          </a:p>
          <a:p>
            <a:pPr marL="457200" indent="-457200">
              <a:buFont typeface="+mj-lt"/>
              <a:buAutoNum type="arabicPeriod"/>
            </a:pPr>
            <a:r>
              <a:rPr lang="en-US" sz="2400" b="1" dirty="0">
                <a:solidFill>
                  <a:srgbClr val="0070C0"/>
                </a:solidFill>
                <a:latin typeface="Aptos Narrow" panose="020B0004020202020204" pitchFamily="34" charset="0"/>
              </a:rPr>
              <a:t>Iterations:</a:t>
            </a:r>
            <a:r>
              <a:rPr lang="en-US" sz="2400" dirty="0">
                <a:latin typeface="Aptos Narrow" panose="020B0004020202020204" pitchFamily="34" charset="0"/>
              </a:rPr>
              <a:t> The number of boosting iterations or trees to be built.</a:t>
            </a:r>
          </a:p>
          <a:p>
            <a:pPr marL="457200" indent="-457200">
              <a:buFont typeface="+mj-lt"/>
              <a:buAutoNum type="arabicPeriod"/>
            </a:pPr>
            <a:r>
              <a:rPr lang="en-US" sz="2400" b="1" dirty="0">
                <a:solidFill>
                  <a:srgbClr val="0070C0"/>
                </a:solidFill>
                <a:latin typeface="Aptos Narrow" panose="020B0004020202020204" pitchFamily="34" charset="0"/>
              </a:rPr>
              <a:t>L2_leaf_reg</a:t>
            </a:r>
            <a:r>
              <a:rPr lang="en-US" sz="2400" dirty="0">
                <a:solidFill>
                  <a:srgbClr val="0070C0"/>
                </a:solidFill>
                <a:latin typeface="Aptos Narrow" panose="020B0004020202020204" pitchFamily="34" charset="0"/>
              </a:rPr>
              <a:t>:</a:t>
            </a:r>
            <a:r>
              <a:rPr lang="en-US" sz="2400" dirty="0">
                <a:latin typeface="Aptos Narrow" panose="020B0004020202020204" pitchFamily="34" charset="0"/>
              </a:rPr>
              <a:t> L2 regularization term on weights</a:t>
            </a:r>
          </a:p>
          <a:p>
            <a:pPr marL="457200" indent="-457200">
              <a:buFont typeface="+mj-lt"/>
              <a:buAutoNum type="arabicPeriod"/>
            </a:pPr>
            <a:endParaRPr lang="en-US" sz="2400" dirty="0">
              <a:latin typeface="Aptos Narrow" panose="020B0004020202020204" pitchFamily="34" charset="0"/>
            </a:endParaRPr>
          </a:p>
          <a:p>
            <a:pPr marL="457200" indent="-457200">
              <a:buFont typeface="+mj-lt"/>
              <a:buAutoNum type="arabicPeriod"/>
            </a:pPr>
            <a:endParaRPr lang="en-US" sz="2400" dirty="0">
              <a:latin typeface="Aptos Narrow" panose="020B0004020202020204" pitchFamily="34" charset="0"/>
            </a:endParaRPr>
          </a:p>
          <a:p>
            <a:pPr marL="457200" indent="-457200">
              <a:buFont typeface="+mj-lt"/>
              <a:buAutoNum type="arabicPeriod"/>
            </a:pPr>
            <a:endParaRPr lang="en-US" sz="2400" dirty="0">
              <a:latin typeface="Aptos Narrow" panose="020B0004020202020204" pitchFamily="34" charset="0"/>
            </a:endParaRPr>
          </a:p>
        </p:txBody>
      </p:sp>
      <p:pic>
        <p:nvPicPr>
          <p:cNvPr id="3074" name="Picture 2" descr="Flow chart of CatBoost algorithm. | Download Scientific Diagram">
            <a:extLst>
              <a:ext uri="{FF2B5EF4-FFF2-40B4-BE49-F238E27FC236}">
                <a16:creationId xmlns:a16="http://schemas.microsoft.com/office/drawing/2014/main" id="{905028C4-B448-1585-8842-2169DE9685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1474" y="1479176"/>
            <a:ext cx="3671094"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4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5DE3F-76CF-83FD-8660-140FCBDDEC3E}"/>
              </a:ext>
            </a:extLst>
          </p:cNvPr>
          <p:cNvSpPr>
            <a:spLocks noGrp="1"/>
          </p:cNvSpPr>
          <p:nvPr>
            <p:ph type="title"/>
          </p:nvPr>
        </p:nvSpPr>
        <p:spPr>
          <a:xfrm>
            <a:off x="838200" y="338232"/>
            <a:ext cx="10515600" cy="791322"/>
          </a:xfrm>
        </p:spPr>
        <p:txBody>
          <a:bodyPr/>
          <a:lstStyle/>
          <a:p>
            <a:r>
              <a:rPr lang="en-IN" dirty="0"/>
              <a:t>Naïve Bayes</a:t>
            </a:r>
          </a:p>
        </p:txBody>
      </p:sp>
      <p:sp>
        <p:nvSpPr>
          <p:cNvPr id="3" name="Content Placeholder 2">
            <a:extLst>
              <a:ext uri="{FF2B5EF4-FFF2-40B4-BE49-F238E27FC236}">
                <a16:creationId xmlns:a16="http://schemas.microsoft.com/office/drawing/2014/main" id="{4AF28256-C0D5-6347-D1D0-C95E3D55EE66}"/>
              </a:ext>
            </a:extLst>
          </p:cNvPr>
          <p:cNvSpPr>
            <a:spLocks noGrp="1"/>
          </p:cNvSpPr>
          <p:nvPr>
            <p:ph idx="1"/>
          </p:nvPr>
        </p:nvSpPr>
        <p:spPr>
          <a:xfrm>
            <a:off x="838200" y="1366410"/>
            <a:ext cx="5804647" cy="4805362"/>
          </a:xfrm>
        </p:spPr>
        <p:txBody>
          <a:bodyPr>
            <a:noAutofit/>
          </a:bodyPr>
          <a:lstStyle/>
          <a:p>
            <a:r>
              <a:rPr lang="en-US" sz="2200" dirty="0">
                <a:latin typeface="Aptos Narrow" panose="020B0004020202020204" pitchFamily="34" charset="0"/>
              </a:rPr>
              <a:t>Multiple subsets of the original dataset are </a:t>
            </a:r>
            <a:r>
              <a:rPr lang="en-US" sz="2200" b="1" u="sng" dirty="0">
                <a:solidFill>
                  <a:srgbClr val="FF0000"/>
                </a:solidFill>
                <a:latin typeface="Aptos Narrow" panose="020B0004020202020204" pitchFamily="34" charset="0"/>
              </a:rPr>
              <a:t>randomly selected with replacement</a:t>
            </a:r>
            <a:r>
              <a:rPr lang="en-US" sz="2200" dirty="0">
                <a:latin typeface="Aptos Narrow" panose="020B0004020202020204" pitchFamily="34" charset="0"/>
              </a:rPr>
              <a:t>. A Naive Bayes model is trained independently on each of these bootstrap samples.</a:t>
            </a:r>
          </a:p>
          <a:p>
            <a:r>
              <a:rPr lang="en-US" sz="2200" dirty="0">
                <a:latin typeface="Aptos Narrow" panose="020B0004020202020204" pitchFamily="34" charset="0"/>
              </a:rPr>
              <a:t>Predictions from each Naive Bayes model are combined, typically by taking a </a:t>
            </a:r>
            <a:r>
              <a:rPr lang="en-US" sz="2200" b="1" u="sng" dirty="0">
                <a:solidFill>
                  <a:srgbClr val="FF0000"/>
                </a:solidFill>
                <a:latin typeface="Aptos Narrow" panose="020B0004020202020204" pitchFamily="34" charset="0"/>
              </a:rPr>
              <a:t>majority vote</a:t>
            </a:r>
            <a:r>
              <a:rPr lang="en-US" sz="2200" dirty="0">
                <a:latin typeface="Aptos Narrow" panose="020B0004020202020204" pitchFamily="34" charset="0"/>
              </a:rPr>
              <a:t>.</a:t>
            </a:r>
          </a:p>
          <a:p>
            <a:r>
              <a:rPr lang="en-US" sz="2200" b="1" u="sng" dirty="0">
                <a:latin typeface="Aptos Narrow" panose="020B0004020202020204" pitchFamily="34" charset="0"/>
              </a:rPr>
              <a:t>Hyperparameter</a:t>
            </a:r>
            <a:r>
              <a:rPr lang="en-US" sz="2200" dirty="0">
                <a:latin typeface="Aptos Narrow" panose="020B0004020202020204" pitchFamily="34" charset="0"/>
              </a:rPr>
              <a:t> </a:t>
            </a:r>
          </a:p>
          <a:p>
            <a:pPr marL="0" indent="0">
              <a:buNone/>
            </a:pPr>
            <a:r>
              <a:rPr lang="en-US" sz="2200" b="1" dirty="0">
                <a:solidFill>
                  <a:srgbClr val="0070C0"/>
                </a:solidFill>
                <a:latin typeface="Aptos Narrow" panose="020B0004020202020204" pitchFamily="34" charset="0"/>
              </a:rPr>
              <a:t> </a:t>
            </a:r>
            <a:r>
              <a:rPr lang="en-US" sz="2200" b="1" dirty="0" err="1">
                <a:solidFill>
                  <a:srgbClr val="0070C0"/>
                </a:solidFill>
                <a:latin typeface="Aptos Narrow" panose="020B0004020202020204" pitchFamily="34" charset="0"/>
              </a:rPr>
              <a:t>n_estimators</a:t>
            </a:r>
            <a:r>
              <a:rPr lang="en-US" sz="2200" b="1" dirty="0">
                <a:solidFill>
                  <a:srgbClr val="0070C0"/>
                </a:solidFill>
                <a:latin typeface="Aptos Narrow" panose="020B0004020202020204" pitchFamily="34" charset="0"/>
              </a:rPr>
              <a:t> </a:t>
            </a:r>
            <a:r>
              <a:rPr lang="en-US" sz="2200" b="1" dirty="0">
                <a:latin typeface="Aptos Narrow" panose="020B0004020202020204" pitchFamily="34" charset="0"/>
              </a:rPr>
              <a:t>:</a:t>
            </a:r>
            <a:r>
              <a:rPr lang="en-US" sz="2200" dirty="0">
                <a:latin typeface="Aptos Narrow" panose="020B0004020202020204" pitchFamily="34" charset="0"/>
              </a:rPr>
              <a:t>It specifies how many times the   training process is repeated.</a:t>
            </a:r>
          </a:p>
          <a:p>
            <a:r>
              <a:rPr lang="en-US" sz="2200" dirty="0">
                <a:latin typeface="Aptos Narrow" panose="020B0004020202020204" pitchFamily="34" charset="0"/>
              </a:rPr>
              <a:t>The combination of multiple Naive Bayes models, each trained on a different subset of data, </a:t>
            </a:r>
            <a:r>
              <a:rPr lang="en-US" sz="2200" b="1" u="sng" dirty="0">
                <a:solidFill>
                  <a:srgbClr val="FF0000"/>
                </a:solidFill>
                <a:latin typeface="Aptos Narrow" panose="020B0004020202020204" pitchFamily="34" charset="0"/>
              </a:rPr>
              <a:t>helps reduce overfitting </a:t>
            </a:r>
            <a:r>
              <a:rPr lang="en-US" sz="2200" dirty="0">
                <a:latin typeface="Aptos Narrow" panose="020B0004020202020204" pitchFamily="34" charset="0"/>
              </a:rPr>
              <a:t>and improves the overall stability and accuracy of the model</a:t>
            </a:r>
            <a:endParaRPr lang="en-IN" sz="2200" dirty="0">
              <a:latin typeface="Aptos Narrow" panose="020B0004020202020204" pitchFamily="34" charset="0"/>
            </a:endParaRPr>
          </a:p>
        </p:txBody>
      </p:sp>
      <p:pic>
        <p:nvPicPr>
          <p:cNvPr id="2050" name="Picture 2" descr="An Introduction to Naïve Bayes Classifier | by Yang S | Towards Data Science">
            <a:extLst>
              <a:ext uri="{FF2B5EF4-FFF2-40B4-BE49-F238E27FC236}">
                <a16:creationId xmlns:a16="http://schemas.microsoft.com/office/drawing/2014/main" id="{C2EB7E40-A0BC-B68F-830B-85ECC136CD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2141" y="2052638"/>
            <a:ext cx="5157515" cy="2582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800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5DE3F-76CF-83FD-8660-140FCBDDEC3E}"/>
              </a:ext>
            </a:extLst>
          </p:cNvPr>
          <p:cNvSpPr>
            <a:spLocks noGrp="1"/>
          </p:cNvSpPr>
          <p:nvPr>
            <p:ph type="title"/>
          </p:nvPr>
        </p:nvSpPr>
        <p:spPr>
          <a:xfrm>
            <a:off x="838200" y="338232"/>
            <a:ext cx="10515600" cy="791322"/>
          </a:xfrm>
        </p:spPr>
        <p:txBody>
          <a:bodyPr/>
          <a:lstStyle/>
          <a:p>
            <a:r>
              <a:rPr lang="en-IN" dirty="0" err="1"/>
              <a:t>Adaboost</a:t>
            </a:r>
            <a:endParaRPr lang="en-IN" dirty="0"/>
          </a:p>
        </p:txBody>
      </p:sp>
      <p:sp>
        <p:nvSpPr>
          <p:cNvPr id="3" name="Content Placeholder 2">
            <a:extLst>
              <a:ext uri="{FF2B5EF4-FFF2-40B4-BE49-F238E27FC236}">
                <a16:creationId xmlns:a16="http://schemas.microsoft.com/office/drawing/2014/main" id="{4AF28256-C0D5-6347-D1D0-C95E3D55EE66}"/>
              </a:ext>
            </a:extLst>
          </p:cNvPr>
          <p:cNvSpPr>
            <a:spLocks noGrp="1"/>
          </p:cNvSpPr>
          <p:nvPr>
            <p:ph idx="1"/>
          </p:nvPr>
        </p:nvSpPr>
        <p:spPr>
          <a:xfrm>
            <a:off x="838200" y="1366410"/>
            <a:ext cx="6055659" cy="4805362"/>
          </a:xfrm>
        </p:spPr>
        <p:txBody>
          <a:bodyPr>
            <a:noAutofit/>
          </a:bodyPr>
          <a:lstStyle/>
          <a:p>
            <a:r>
              <a:rPr lang="en-US" sz="2400" dirty="0">
                <a:latin typeface="Aptos Narrow" panose="020B0004020202020204" pitchFamily="34" charset="0"/>
              </a:rPr>
              <a:t>AdaBoost, short for Adaptive Boosting, is an ensemble machine learning algorithm that can be used in a wide variety of classification and regression tasks. </a:t>
            </a:r>
          </a:p>
          <a:p>
            <a:r>
              <a:rPr lang="en-US" sz="2400" dirty="0">
                <a:latin typeface="Aptos Narrow" panose="020B0004020202020204" pitchFamily="34" charset="0"/>
              </a:rPr>
              <a:t>It is a supervised learning algorithm that is used to classify data by combining multiple weak or base learners (e.g., decision trees) into a strong learner.</a:t>
            </a:r>
          </a:p>
          <a:p>
            <a:r>
              <a:rPr lang="en-US" sz="2400" b="1" dirty="0">
                <a:latin typeface="Aptos Narrow" panose="020B0004020202020204" pitchFamily="34" charset="0"/>
              </a:rPr>
              <a:t>Hyperparameters</a:t>
            </a:r>
            <a:r>
              <a:rPr lang="en-US" sz="2400" dirty="0">
                <a:latin typeface="Aptos Narrow" panose="020B0004020202020204" pitchFamily="34" charset="0"/>
              </a:rPr>
              <a:t>:</a:t>
            </a:r>
          </a:p>
          <a:p>
            <a:pPr lvl="1"/>
            <a:r>
              <a:rPr lang="en-US" sz="2000" b="1" dirty="0" err="1">
                <a:solidFill>
                  <a:schemeClr val="accent1"/>
                </a:solidFill>
                <a:latin typeface="Aptos Narrow" panose="020B0004020202020204" pitchFamily="34" charset="0"/>
              </a:rPr>
              <a:t>n_estimators</a:t>
            </a:r>
            <a:r>
              <a:rPr lang="en-US" sz="2000" dirty="0" err="1">
                <a:latin typeface="Aptos Narrow" panose="020B0004020202020204" pitchFamily="34" charset="0"/>
              </a:rPr>
              <a:t>:It</a:t>
            </a:r>
            <a:r>
              <a:rPr lang="en-US" sz="2000" dirty="0">
                <a:latin typeface="Aptos Narrow" panose="020B0004020202020204" pitchFamily="34" charset="0"/>
              </a:rPr>
              <a:t> specifies how many times the training process is repeated.</a:t>
            </a:r>
          </a:p>
          <a:p>
            <a:pPr lvl="1"/>
            <a:r>
              <a:rPr lang="en-US" sz="2000" b="1" dirty="0" err="1">
                <a:solidFill>
                  <a:schemeClr val="accent1"/>
                </a:solidFill>
                <a:latin typeface="Aptos Narrow" panose="020B0004020202020204" pitchFamily="34" charset="0"/>
              </a:rPr>
              <a:t>learning_rate</a:t>
            </a:r>
            <a:r>
              <a:rPr lang="en-US" sz="2000" b="1" dirty="0">
                <a:latin typeface="Aptos Narrow" panose="020B0004020202020204" pitchFamily="34" charset="0"/>
              </a:rPr>
              <a:t>: </a:t>
            </a:r>
            <a:r>
              <a:rPr lang="en-US" sz="2000" dirty="0">
                <a:latin typeface="Aptos Narrow" panose="020B0004020202020204" pitchFamily="34" charset="0"/>
              </a:rPr>
              <a:t>The number of boosting iterations or trees to be built.</a:t>
            </a:r>
            <a:endParaRPr lang="en-IN" sz="2000" b="1" dirty="0">
              <a:latin typeface="Aptos Narrow" panose="020B0004020202020204" pitchFamily="34" charset="0"/>
            </a:endParaRPr>
          </a:p>
        </p:txBody>
      </p:sp>
      <p:pic>
        <p:nvPicPr>
          <p:cNvPr id="1026" name="Picture 2" descr="Introduction to AdaBoost for Absolute Beginners - Analytics Vidhya">
            <a:extLst>
              <a:ext uri="{FF2B5EF4-FFF2-40B4-BE49-F238E27FC236}">
                <a16:creationId xmlns:a16="http://schemas.microsoft.com/office/drawing/2014/main" id="{007CE493-9864-5A1F-CB3C-78A97614D3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0670" y="2545977"/>
            <a:ext cx="4093203" cy="2510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244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5DE3F-76CF-83FD-8660-140FCBDDEC3E}"/>
              </a:ext>
            </a:extLst>
          </p:cNvPr>
          <p:cNvSpPr>
            <a:spLocks noGrp="1"/>
          </p:cNvSpPr>
          <p:nvPr>
            <p:ph type="title"/>
          </p:nvPr>
        </p:nvSpPr>
        <p:spPr>
          <a:xfrm>
            <a:off x="838200" y="338232"/>
            <a:ext cx="10515600" cy="791322"/>
          </a:xfrm>
        </p:spPr>
        <p:txBody>
          <a:bodyPr/>
          <a:lstStyle/>
          <a:p>
            <a:r>
              <a:rPr lang="en-IN" dirty="0"/>
              <a:t>Gradient Boosting</a:t>
            </a:r>
          </a:p>
        </p:txBody>
      </p:sp>
      <p:sp>
        <p:nvSpPr>
          <p:cNvPr id="3" name="Content Placeholder 2">
            <a:extLst>
              <a:ext uri="{FF2B5EF4-FFF2-40B4-BE49-F238E27FC236}">
                <a16:creationId xmlns:a16="http://schemas.microsoft.com/office/drawing/2014/main" id="{4AF28256-C0D5-6347-D1D0-C95E3D55EE66}"/>
              </a:ext>
            </a:extLst>
          </p:cNvPr>
          <p:cNvSpPr>
            <a:spLocks noGrp="1"/>
          </p:cNvSpPr>
          <p:nvPr>
            <p:ph idx="1"/>
          </p:nvPr>
        </p:nvSpPr>
        <p:spPr>
          <a:xfrm>
            <a:off x="838200" y="1366410"/>
            <a:ext cx="6055659" cy="4805362"/>
          </a:xfrm>
        </p:spPr>
        <p:txBody>
          <a:bodyPr>
            <a:noAutofit/>
          </a:bodyPr>
          <a:lstStyle/>
          <a:p>
            <a:r>
              <a:rPr lang="en-US" sz="2400" dirty="0">
                <a:latin typeface="Aptos Narrow" panose="020B0004020202020204" pitchFamily="34" charset="0"/>
              </a:rPr>
              <a:t>Gradient Boosting builds trees sequentially, with each tree focusing on the mistakes made by the ensemble of the previous trees. It assigns higher weights to the instances that were misclassified by the previous trees.</a:t>
            </a:r>
          </a:p>
          <a:p>
            <a:r>
              <a:rPr lang="en-US" sz="2400" dirty="0">
                <a:latin typeface="Aptos Narrow" panose="020B0004020202020204" pitchFamily="34" charset="0"/>
              </a:rPr>
              <a:t>It focuses on residual probabilities </a:t>
            </a:r>
          </a:p>
          <a:p>
            <a:pPr marL="0" indent="0" algn="ctr">
              <a:buNone/>
            </a:pPr>
            <a:r>
              <a:rPr lang="en-US" sz="2400" dirty="0">
                <a:latin typeface="Aptos Narrow" panose="020B0004020202020204" pitchFamily="34" charset="0"/>
              </a:rPr>
              <a:t>(</a:t>
            </a:r>
            <a:r>
              <a:rPr lang="en-US" sz="2400" dirty="0" err="1">
                <a:latin typeface="Aptos Narrow" panose="020B0004020202020204" pitchFamily="34" charset="0"/>
              </a:rPr>
              <a:t>predicted_prob</a:t>
            </a:r>
            <a:r>
              <a:rPr lang="en-US" sz="2400" dirty="0">
                <a:latin typeface="Aptos Narrow" panose="020B0004020202020204" pitchFamily="34" charset="0"/>
              </a:rPr>
              <a:t> – </a:t>
            </a:r>
            <a:r>
              <a:rPr lang="en-US" sz="2400" dirty="0" err="1">
                <a:latin typeface="Aptos Narrow" panose="020B0004020202020204" pitchFamily="34" charset="0"/>
              </a:rPr>
              <a:t>actual_prob</a:t>
            </a:r>
            <a:r>
              <a:rPr lang="en-US" sz="2400" dirty="0">
                <a:latin typeface="Aptos Narrow" panose="020B0004020202020204" pitchFamily="34" charset="0"/>
              </a:rPr>
              <a:t>)</a:t>
            </a:r>
          </a:p>
          <a:p>
            <a:r>
              <a:rPr lang="en-US" sz="2400" b="1" dirty="0">
                <a:latin typeface="Aptos Narrow" panose="020B0004020202020204" pitchFamily="34" charset="0"/>
              </a:rPr>
              <a:t>Hyperparameters</a:t>
            </a:r>
            <a:r>
              <a:rPr lang="en-US" sz="2400" dirty="0">
                <a:latin typeface="Aptos Narrow" panose="020B0004020202020204" pitchFamily="34" charset="0"/>
              </a:rPr>
              <a:t>:</a:t>
            </a:r>
          </a:p>
          <a:p>
            <a:pPr lvl="1"/>
            <a:r>
              <a:rPr lang="en-US" sz="2000" b="1" dirty="0" err="1">
                <a:solidFill>
                  <a:schemeClr val="accent1"/>
                </a:solidFill>
                <a:latin typeface="Aptos Narrow" panose="020B0004020202020204" pitchFamily="34" charset="0"/>
              </a:rPr>
              <a:t>n_estimators</a:t>
            </a:r>
            <a:r>
              <a:rPr lang="en-US" sz="2000" b="1" dirty="0">
                <a:solidFill>
                  <a:schemeClr val="accent1"/>
                </a:solidFill>
                <a:latin typeface="Aptos Narrow" panose="020B0004020202020204" pitchFamily="34" charset="0"/>
              </a:rPr>
              <a:t>: </a:t>
            </a:r>
            <a:r>
              <a:rPr lang="en-US" sz="2000" dirty="0">
                <a:latin typeface="Aptos Narrow" panose="020B0004020202020204" pitchFamily="34" charset="0"/>
              </a:rPr>
              <a:t>Number of trees </a:t>
            </a:r>
            <a:endParaRPr lang="en-US" sz="2000" b="1" dirty="0">
              <a:solidFill>
                <a:schemeClr val="accent1"/>
              </a:solidFill>
              <a:latin typeface="Aptos Narrow" panose="020B0004020202020204" pitchFamily="34" charset="0"/>
            </a:endParaRPr>
          </a:p>
          <a:p>
            <a:pPr lvl="1"/>
            <a:r>
              <a:rPr lang="en-US" sz="2000" b="1" dirty="0" err="1">
                <a:solidFill>
                  <a:schemeClr val="accent1"/>
                </a:solidFill>
                <a:latin typeface="Aptos Narrow" panose="020B0004020202020204" pitchFamily="34" charset="0"/>
              </a:rPr>
              <a:t>max_depth</a:t>
            </a:r>
            <a:r>
              <a:rPr lang="en-US" sz="2000" b="1" dirty="0">
                <a:solidFill>
                  <a:schemeClr val="accent1"/>
                </a:solidFill>
                <a:latin typeface="Aptos Narrow" panose="020B0004020202020204" pitchFamily="34" charset="0"/>
              </a:rPr>
              <a:t>: </a:t>
            </a:r>
            <a:r>
              <a:rPr lang="en-US" sz="2000" dirty="0">
                <a:latin typeface="Aptos Narrow" panose="020B0004020202020204" pitchFamily="34" charset="0"/>
              </a:rPr>
              <a:t>The depth of each tree to ensure less overfitting</a:t>
            </a:r>
            <a:endParaRPr lang="en-US" sz="2000" b="1" dirty="0">
              <a:latin typeface="Aptos Narrow" panose="020B0004020202020204" pitchFamily="34" charset="0"/>
            </a:endParaRPr>
          </a:p>
          <a:p>
            <a:pPr lvl="1"/>
            <a:r>
              <a:rPr lang="en-US" sz="2000" b="1" dirty="0" err="1">
                <a:solidFill>
                  <a:schemeClr val="accent1"/>
                </a:solidFill>
                <a:latin typeface="Aptos Narrow" panose="020B0004020202020204" pitchFamily="34" charset="0"/>
              </a:rPr>
              <a:t>max_leaf_nodes</a:t>
            </a:r>
            <a:r>
              <a:rPr lang="en-US" sz="2000" b="1" dirty="0">
                <a:solidFill>
                  <a:schemeClr val="accent1"/>
                </a:solidFill>
                <a:latin typeface="Aptos Narrow" panose="020B0004020202020204" pitchFamily="34" charset="0"/>
              </a:rPr>
              <a:t>: </a:t>
            </a:r>
            <a:r>
              <a:rPr lang="en-US" sz="2000" dirty="0">
                <a:latin typeface="Aptos Narrow" panose="020B0004020202020204" pitchFamily="34" charset="0"/>
              </a:rPr>
              <a:t>Max leaf nodes of each decision tree</a:t>
            </a:r>
            <a:endParaRPr lang="en-IN" sz="2000" dirty="0">
              <a:latin typeface="Aptos Narrow" panose="020B0004020202020204" pitchFamily="34" charset="0"/>
            </a:endParaRPr>
          </a:p>
        </p:txBody>
      </p:sp>
      <p:pic>
        <p:nvPicPr>
          <p:cNvPr id="4098" name="Picture 2" descr="Flow diagram of gradient boosting machine learning method. The ensemble...  | Download Scientific Diagram">
            <a:extLst>
              <a:ext uri="{FF2B5EF4-FFF2-40B4-BE49-F238E27FC236}">
                <a16:creationId xmlns:a16="http://schemas.microsoft.com/office/drawing/2014/main" id="{40702237-8266-914F-99D8-D2C5355249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3212" y="2035549"/>
            <a:ext cx="4573877" cy="3002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274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74FD9-455F-300D-6825-C12C32370AF4}"/>
              </a:ext>
            </a:extLst>
          </p:cNvPr>
          <p:cNvSpPr>
            <a:spLocks noGrp="1"/>
          </p:cNvSpPr>
          <p:nvPr>
            <p:ph type="title"/>
          </p:nvPr>
        </p:nvSpPr>
        <p:spPr/>
        <p:txBody>
          <a:bodyPr/>
          <a:lstStyle/>
          <a:p>
            <a:r>
              <a:rPr lang="en-IN" dirty="0"/>
              <a:t>Unsupervised Learning</a:t>
            </a:r>
          </a:p>
        </p:txBody>
      </p:sp>
      <p:graphicFrame>
        <p:nvGraphicFramePr>
          <p:cNvPr id="4" name="Table 3">
            <a:extLst>
              <a:ext uri="{FF2B5EF4-FFF2-40B4-BE49-F238E27FC236}">
                <a16:creationId xmlns:a16="http://schemas.microsoft.com/office/drawing/2014/main" id="{77105DA4-245B-7674-0824-4DD224107E03}"/>
              </a:ext>
            </a:extLst>
          </p:cNvPr>
          <p:cNvGraphicFramePr>
            <a:graphicFrameLocks noGrp="1"/>
          </p:cNvGraphicFramePr>
          <p:nvPr>
            <p:extLst>
              <p:ext uri="{D42A27DB-BD31-4B8C-83A1-F6EECF244321}">
                <p14:modId xmlns:p14="http://schemas.microsoft.com/office/powerpoint/2010/main" val="3027616182"/>
              </p:ext>
            </p:extLst>
          </p:nvPr>
        </p:nvGraphicFramePr>
        <p:xfrm>
          <a:off x="2032000" y="1690687"/>
          <a:ext cx="8283075" cy="2335881"/>
        </p:xfrm>
        <a:graphic>
          <a:graphicData uri="http://schemas.openxmlformats.org/drawingml/2006/table">
            <a:tbl>
              <a:tblPr firstRow="1" bandRow="1">
                <a:tableStyleId>{912C8C85-51F0-491E-9774-3900AFEF0FD7}</a:tableStyleId>
              </a:tblPr>
              <a:tblGrid>
                <a:gridCol w="1656615">
                  <a:extLst>
                    <a:ext uri="{9D8B030D-6E8A-4147-A177-3AD203B41FA5}">
                      <a16:colId xmlns:a16="http://schemas.microsoft.com/office/drawing/2014/main" val="1956860293"/>
                    </a:ext>
                  </a:extLst>
                </a:gridCol>
                <a:gridCol w="1656615">
                  <a:extLst>
                    <a:ext uri="{9D8B030D-6E8A-4147-A177-3AD203B41FA5}">
                      <a16:colId xmlns:a16="http://schemas.microsoft.com/office/drawing/2014/main" val="2879173682"/>
                    </a:ext>
                  </a:extLst>
                </a:gridCol>
                <a:gridCol w="1656615">
                  <a:extLst>
                    <a:ext uri="{9D8B030D-6E8A-4147-A177-3AD203B41FA5}">
                      <a16:colId xmlns:a16="http://schemas.microsoft.com/office/drawing/2014/main" val="3889930756"/>
                    </a:ext>
                  </a:extLst>
                </a:gridCol>
                <a:gridCol w="1656615">
                  <a:extLst>
                    <a:ext uri="{9D8B030D-6E8A-4147-A177-3AD203B41FA5}">
                      <a16:colId xmlns:a16="http://schemas.microsoft.com/office/drawing/2014/main" val="1236590132"/>
                    </a:ext>
                  </a:extLst>
                </a:gridCol>
                <a:gridCol w="1656615">
                  <a:extLst>
                    <a:ext uri="{9D8B030D-6E8A-4147-A177-3AD203B41FA5}">
                      <a16:colId xmlns:a16="http://schemas.microsoft.com/office/drawing/2014/main" val="2300897376"/>
                    </a:ext>
                  </a:extLst>
                </a:gridCol>
              </a:tblGrid>
              <a:tr h="778627">
                <a:tc>
                  <a:txBody>
                    <a:bodyPr/>
                    <a:lstStyle/>
                    <a:p>
                      <a:r>
                        <a:rPr lang="en-IN" dirty="0"/>
                        <a:t>Model</a:t>
                      </a:r>
                    </a:p>
                  </a:txBody>
                  <a:tcPr>
                    <a:lnB w="12700" cap="flat" cmpd="sng" algn="ctr">
                      <a:solidFill>
                        <a:schemeClr val="tx1"/>
                      </a:solidFill>
                      <a:prstDash val="solid"/>
                      <a:round/>
                      <a:headEnd type="none" w="med" len="med"/>
                      <a:tailEnd type="none" w="med" len="med"/>
                    </a:lnB>
                  </a:tcPr>
                </a:tc>
                <a:tc>
                  <a:txBody>
                    <a:bodyPr/>
                    <a:lstStyle/>
                    <a:p>
                      <a:r>
                        <a:rPr lang="en-IN" dirty="0"/>
                        <a:t>Accuracy</a:t>
                      </a:r>
                    </a:p>
                  </a:txBody>
                  <a:tcPr>
                    <a:lnB w="12700" cap="flat" cmpd="sng" algn="ctr">
                      <a:solidFill>
                        <a:schemeClr val="tx1"/>
                      </a:solidFill>
                      <a:prstDash val="solid"/>
                      <a:round/>
                      <a:headEnd type="none" w="med" len="med"/>
                      <a:tailEnd type="none" w="med" len="med"/>
                    </a:lnB>
                  </a:tcPr>
                </a:tc>
                <a:tc>
                  <a:txBody>
                    <a:bodyPr/>
                    <a:lstStyle/>
                    <a:p>
                      <a:r>
                        <a:rPr lang="en-IN" dirty="0"/>
                        <a:t>Precision</a:t>
                      </a:r>
                    </a:p>
                  </a:txBody>
                  <a:tcPr>
                    <a:lnB w="12700" cap="flat" cmpd="sng" algn="ctr">
                      <a:solidFill>
                        <a:schemeClr val="tx1"/>
                      </a:solidFill>
                      <a:prstDash val="solid"/>
                      <a:round/>
                      <a:headEnd type="none" w="med" len="med"/>
                      <a:tailEnd type="none" w="med" len="med"/>
                    </a:lnB>
                  </a:tcPr>
                </a:tc>
                <a:tc>
                  <a:txBody>
                    <a:bodyPr/>
                    <a:lstStyle/>
                    <a:p>
                      <a:r>
                        <a:rPr lang="en-IN" dirty="0"/>
                        <a:t>Recall</a:t>
                      </a:r>
                    </a:p>
                  </a:txBody>
                  <a:tcPr>
                    <a:lnB w="12700" cap="flat" cmpd="sng" algn="ctr">
                      <a:solidFill>
                        <a:schemeClr val="tx1"/>
                      </a:solidFill>
                      <a:prstDash val="solid"/>
                      <a:round/>
                      <a:headEnd type="none" w="med" len="med"/>
                      <a:tailEnd type="none" w="med" len="med"/>
                    </a:lnB>
                  </a:tcPr>
                </a:tc>
                <a:tc>
                  <a:txBody>
                    <a:bodyPr/>
                    <a:lstStyle/>
                    <a:p>
                      <a:r>
                        <a:rPr lang="en-IN" dirty="0"/>
                        <a:t>F1 Score</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0555325"/>
                  </a:ext>
                </a:extLst>
              </a:tr>
              <a:tr h="778627">
                <a:tc>
                  <a:txBody>
                    <a:bodyPr/>
                    <a:lstStyle/>
                    <a:p>
                      <a:r>
                        <a:rPr lang="en-IN" dirty="0"/>
                        <a:t>K-Means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0.5047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0.2841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0.0091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0.0177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7760358"/>
                  </a:ext>
                </a:extLst>
              </a:tr>
              <a:tr h="778627">
                <a:tc>
                  <a:txBody>
                    <a:bodyPr/>
                    <a:lstStyle/>
                    <a:p>
                      <a:r>
                        <a:rPr lang="en-IN" dirty="0"/>
                        <a:t>Agglomerative</a:t>
                      </a:r>
                    </a:p>
                    <a:p>
                      <a:r>
                        <a:rPr lang="en-IN" dirty="0"/>
                        <a:t>Clustering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0.5355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0.6562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0.0223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0.0432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9929593"/>
                  </a:ext>
                </a:extLst>
              </a:tr>
            </a:tbl>
          </a:graphicData>
        </a:graphic>
      </p:graphicFrame>
      <p:sp>
        <p:nvSpPr>
          <p:cNvPr id="3" name="TextBox 2">
            <a:extLst>
              <a:ext uri="{FF2B5EF4-FFF2-40B4-BE49-F238E27FC236}">
                <a16:creationId xmlns:a16="http://schemas.microsoft.com/office/drawing/2014/main" id="{F15FDE7D-F6AB-8979-4411-A72FBB23BE7E}"/>
              </a:ext>
            </a:extLst>
          </p:cNvPr>
          <p:cNvSpPr txBox="1"/>
          <p:nvPr/>
        </p:nvSpPr>
        <p:spPr>
          <a:xfrm>
            <a:off x="3021106" y="4567148"/>
            <a:ext cx="6445624" cy="1200329"/>
          </a:xfrm>
          <a:prstGeom prst="rect">
            <a:avLst/>
          </a:prstGeom>
          <a:noFill/>
        </p:spPr>
        <p:txBody>
          <a:bodyPr wrap="square" rtlCol="0">
            <a:spAutoFit/>
          </a:bodyPr>
          <a:lstStyle/>
          <a:p>
            <a:r>
              <a:rPr lang="en-IN" b="1" u="sng" dirty="0"/>
              <a:t>Conclusion: </a:t>
            </a:r>
            <a:r>
              <a:rPr lang="en-IN" dirty="0"/>
              <a:t>Unsupervised models are not suitable for our use-case. There isn’t any underlying similarities between rows (after conversion into points in n-dimensional space) corresponding to a class.</a:t>
            </a:r>
          </a:p>
        </p:txBody>
      </p:sp>
    </p:spTree>
    <p:extLst>
      <p:ext uri="{BB962C8B-B14F-4D97-AF65-F5344CB8AC3E}">
        <p14:creationId xmlns:p14="http://schemas.microsoft.com/office/powerpoint/2010/main" val="552157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A1E79-B47E-C6D8-B0EF-577AC6BB5FEB}"/>
              </a:ext>
            </a:extLst>
          </p:cNvPr>
          <p:cNvSpPr>
            <a:spLocks noGrp="1"/>
          </p:cNvSpPr>
          <p:nvPr>
            <p:ph type="title"/>
          </p:nvPr>
        </p:nvSpPr>
        <p:spPr>
          <a:xfrm>
            <a:off x="838200" y="365125"/>
            <a:ext cx="10515600" cy="782357"/>
          </a:xfrm>
        </p:spPr>
        <p:txBody>
          <a:bodyPr/>
          <a:lstStyle/>
          <a:p>
            <a:r>
              <a:rPr lang="en-IN" dirty="0"/>
              <a:t>Performance and Results</a:t>
            </a:r>
          </a:p>
        </p:txBody>
      </p:sp>
      <p:sp>
        <p:nvSpPr>
          <p:cNvPr id="3" name="Content Placeholder 2">
            <a:extLst>
              <a:ext uri="{FF2B5EF4-FFF2-40B4-BE49-F238E27FC236}">
                <a16:creationId xmlns:a16="http://schemas.microsoft.com/office/drawing/2014/main" id="{A6CA42D4-4FFE-14B9-77ED-CF16194C3835}"/>
              </a:ext>
            </a:extLst>
          </p:cNvPr>
          <p:cNvSpPr>
            <a:spLocks noGrp="1"/>
          </p:cNvSpPr>
          <p:nvPr>
            <p:ph idx="1"/>
          </p:nvPr>
        </p:nvSpPr>
        <p:spPr>
          <a:xfrm>
            <a:off x="849209" y="1360512"/>
            <a:ext cx="4166937" cy="546847"/>
          </a:xfrm>
        </p:spPr>
        <p:txBody>
          <a:bodyPr/>
          <a:lstStyle/>
          <a:p>
            <a:r>
              <a:rPr lang="en-IN" dirty="0"/>
              <a:t>Under Sampling</a:t>
            </a:r>
          </a:p>
        </p:txBody>
      </p:sp>
      <p:graphicFrame>
        <p:nvGraphicFramePr>
          <p:cNvPr id="4" name="Table 3">
            <a:extLst>
              <a:ext uri="{FF2B5EF4-FFF2-40B4-BE49-F238E27FC236}">
                <a16:creationId xmlns:a16="http://schemas.microsoft.com/office/drawing/2014/main" id="{F239CEED-F14E-AA8C-9D13-A4E1F7EB0A2C}"/>
              </a:ext>
            </a:extLst>
          </p:cNvPr>
          <p:cNvGraphicFramePr>
            <a:graphicFrameLocks noGrp="1"/>
          </p:cNvGraphicFramePr>
          <p:nvPr>
            <p:extLst>
              <p:ext uri="{D42A27DB-BD31-4B8C-83A1-F6EECF244321}">
                <p14:modId xmlns:p14="http://schemas.microsoft.com/office/powerpoint/2010/main" val="2716123094"/>
              </p:ext>
            </p:extLst>
          </p:nvPr>
        </p:nvGraphicFramePr>
        <p:xfrm>
          <a:off x="1199384" y="2263824"/>
          <a:ext cx="6565404" cy="3638726"/>
        </p:xfrm>
        <a:graphic>
          <a:graphicData uri="http://schemas.openxmlformats.org/drawingml/2006/table">
            <a:tbl>
              <a:tblPr firstRow="1" bandRow="1">
                <a:tableStyleId>{ED083AE6-46FA-4A59-8FB0-9F97EB10719F}</a:tableStyleId>
              </a:tblPr>
              <a:tblGrid>
                <a:gridCol w="1820077">
                  <a:extLst>
                    <a:ext uri="{9D8B030D-6E8A-4147-A177-3AD203B41FA5}">
                      <a16:colId xmlns:a16="http://schemas.microsoft.com/office/drawing/2014/main" val="2267310421"/>
                    </a:ext>
                  </a:extLst>
                </a:gridCol>
                <a:gridCol w="1229006">
                  <a:extLst>
                    <a:ext uri="{9D8B030D-6E8A-4147-A177-3AD203B41FA5}">
                      <a16:colId xmlns:a16="http://schemas.microsoft.com/office/drawing/2014/main" val="4219554620"/>
                    </a:ext>
                  </a:extLst>
                </a:gridCol>
                <a:gridCol w="1126589">
                  <a:extLst>
                    <a:ext uri="{9D8B030D-6E8A-4147-A177-3AD203B41FA5}">
                      <a16:colId xmlns:a16="http://schemas.microsoft.com/office/drawing/2014/main" val="3866253532"/>
                    </a:ext>
                  </a:extLst>
                </a:gridCol>
                <a:gridCol w="1143657">
                  <a:extLst>
                    <a:ext uri="{9D8B030D-6E8A-4147-A177-3AD203B41FA5}">
                      <a16:colId xmlns:a16="http://schemas.microsoft.com/office/drawing/2014/main" val="4283597589"/>
                    </a:ext>
                  </a:extLst>
                </a:gridCol>
                <a:gridCol w="1246075">
                  <a:extLst>
                    <a:ext uri="{9D8B030D-6E8A-4147-A177-3AD203B41FA5}">
                      <a16:colId xmlns:a16="http://schemas.microsoft.com/office/drawing/2014/main" val="2653248906"/>
                    </a:ext>
                  </a:extLst>
                </a:gridCol>
              </a:tblGrid>
              <a:tr h="540118">
                <a:tc>
                  <a:txBody>
                    <a:bodyPr/>
                    <a:lstStyle/>
                    <a:p>
                      <a:r>
                        <a:rPr lang="en-IN" dirty="0">
                          <a:solidFill>
                            <a:schemeClr val="bg1"/>
                          </a:solidFill>
                        </a:rPr>
                        <a:t>Model</a:t>
                      </a:r>
                    </a:p>
                  </a:txBody>
                  <a:tcPr>
                    <a:solidFill>
                      <a:schemeClr val="accent2"/>
                    </a:solidFill>
                  </a:tcPr>
                </a:tc>
                <a:tc>
                  <a:txBody>
                    <a:bodyPr/>
                    <a:lstStyle/>
                    <a:p>
                      <a:r>
                        <a:rPr lang="en-IN" dirty="0">
                          <a:solidFill>
                            <a:schemeClr val="bg1"/>
                          </a:solidFill>
                        </a:rPr>
                        <a:t>Accuracy</a:t>
                      </a:r>
                    </a:p>
                  </a:txBody>
                  <a:tcPr>
                    <a:solidFill>
                      <a:schemeClr val="accent2"/>
                    </a:solidFill>
                  </a:tcPr>
                </a:tc>
                <a:tc>
                  <a:txBody>
                    <a:bodyPr/>
                    <a:lstStyle/>
                    <a:p>
                      <a:r>
                        <a:rPr lang="en-IN" dirty="0">
                          <a:solidFill>
                            <a:schemeClr val="bg1"/>
                          </a:solidFill>
                        </a:rPr>
                        <a:t>Precision</a:t>
                      </a:r>
                    </a:p>
                  </a:txBody>
                  <a:tcPr>
                    <a:solidFill>
                      <a:schemeClr val="accent2"/>
                    </a:solidFill>
                  </a:tcPr>
                </a:tc>
                <a:tc>
                  <a:txBody>
                    <a:bodyPr/>
                    <a:lstStyle/>
                    <a:p>
                      <a:r>
                        <a:rPr lang="en-IN" dirty="0">
                          <a:solidFill>
                            <a:schemeClr val="bg1"/>
                          </a:solidFill>
                        </a:rPr>
                        <a:t>Recall </a:t>
                      </a:r>
                    </a:p>
                  </a:txBody>
                  <a:tcPr>
                    <a:solidFill>
                      <a:schemeClr val="accent2"/>
                    </a:solidFill>
                  </a:tcPr>
                </a:tc>
                <a:tc>
                  <a:txBody>
                    <a:bodyPr/>
                    <a:lstStyle/>
                    <a:p>
                      <a:r>
                        <a:rPr lang="en-IN" dirty="0">
                          <a:solidFill>
                            <a:schemeClr val="bg1"/>
                          </a:solidFill>
                        </a:rPr>
                        <a:t>F1 Score</a:t>
                      </a:r>
                    </a:p>
                  </a:txBody>
                  <a:tcPr>
                    <a:solidFill>
                      <a:schemeClr val="accent2"/>
                    </a:solidFill>
                  </a:tcPr>
                </a:tc>
                <a:extLst>
                  <a:ext uri="{0D108BD9-81ED-4DB2-BD59-A6C34878D82A}">
                    <a16:rowId xmlns:a16="http://schemas.microsoft.com/office/drawing/2014/main" val="2494361074"/>
                  </a:ext>
                </a:extLst>
              </a:tr>
              <a:tr h="436986">
                <a:tc>
                  <a:txBody>
                    <a:bodyPr/>
                    <a:lstStyle/>
                    <a:p>
                      <a:endParaRPr lang="en-IN" dirty="0"/>
                    </a:p>
                  </a:txBody>
                  <a:tcPr/>
                </a:tc>
                <a:tc>
                  <a:txBody>
                    <a:bodyPr/>
                    <a:lstStyle/>
                    <a:p>
                      <a:endParaRPr lang="en-IN"/>
                    </a:p>
                  </a:txBody>
                  <a:tcPr/>
                </a:tc>
                <a:tc>
                  <a:txBody>
                    <a:bodyPr/>
                    <a:lstStyle/>
                    <a:p>
                      <a:endParaRPr lang="en-IN">
                        <a:solidFill>
                          <a:schemeClr val="bg1"/>
                        </a:solidFill>
                      </a:endParaRPr>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336143773"/>
                  </a:ext>
                </a:extLst>
              </a:tr>
              <a:tr h="770902">
                <a:tc>
                  <a:txBody>
                    <a:bodyPr/>
                    <a:lstStyle/>
                    <a:p>
                      <a:r>
                        <a:rPr lang="en-IN" dirty="0"/>
                        <a:t>Naïve Bayes</a:t>
                      </a:r>
                    </a:p>
                    <a:p>
                      <a:r>
                        <a:rPr lang="en-IN" dirty="0"/>
                        <a:t>(With Bagging)</a:t>
                      </a:r>
                    </a:p>
                  </a:txBody>
                  <a:tcPr/>
                </a:tc>
                <a:tc>
                  <a:txBody>
                    <a:bodyPr/>
                    <a:lstStyle/>
                    <a:p>
                      <a:r>
                        <a:rPr lang="en-IN" dirty="0"/>
                        <a:t>0.9936</a:t>
                      </a:r>
                    </a:p>
                  </a:txBody>
                  <a:tcPr/>
                </a:tc>
                <a:tc>
                  <a:txBody>
                    <a:bodyPr/>
                    <a:lstStyle/>
                    <a:p>
                      <a:r>
                        <a:rPr lang="en-IN" dirty="0"/>
                        <a:t>0.7789</a:t>
                      </a:r>
                    </a:p>
                  </a:txBody>
                  <a:tcPr/>
                </a:tc>
                <a:tc>
                  <a:txBody>
                    <a:bodyPr/>
                    <a:lstStyle/>
                    <a:p>
                      <a:r>
                        <a:rPr lang="en-IN" dirty="0"/>
                        <a:t>0.8422</a:t>
                      </a:r>
                    </a:p>
                  </a:txBody>
                  <a:tcPr/>
                </a:tc>
                <a:tc>
                  <a:txBody>
                    <a:bodyPr/>
                    <a:lstStyle/>
                    <a:p>
                      <a:r>
                        <a:rPr lang="en-IN" dirty="0"/>
                        <a:t>0.8093</a:t>
                      </a:r>
                    </a:p>
                  </a:txBody>
                  <a:tcPr/>
                </a:tc>
                <a:extLst>
                  <a:ext uri="{0D108BD9-81ED-4DB2-BD59-A6C34878D82A}">
                    <a16:rowId xmlns:a16="http://schemas.microsoft.com/office/drawing/2014/main" val="2107686441"/>
                  </a:ext>
                </a:extLst>
              </a:tr>
              <a:tr h="617770">
                <a:tc>
                  <a:txBody>
                    <a:bodyPr/>
                    <a:lstStyle/>
                    <a:p>
                      <a:r>
                        <a:rPr lang="en-IN" dirty="0"/>
                        <a:t>AdaBoost</a:t>
                      </a:r>
                    </a:p>
                  </a:txBody>
                  <a:tcPr/>
                </a:tc>
                <a:tc>
                  <a:txBody>
                    <a:bodyPr/>
                    <a:lstStyle/>
                    <a:p>
                      <a:r>
                        <a:rPr lang="en-IN" dirty="0"/>
                        <a:t>0.9265</a:t>
                      </a:r>
                    </a:p>
                  </a:txBody>
                  <a:tcPr/>
                </a:tc>
                <a:tc>
                  <a:txBody>
                    <a:bodyPr/>
                    <a:lstStyle/>
                    <a:p>
                      <a:r>
                        <a:rPr lang="en-IN" dirty="0"/>
                        <a:t>0.8575</a:t>
                      </a:r>
                    </a:p>
                  </a:txBody>
                  <a:tcPr/>
                </a:tc>
                <a:tc>
                  <a:txBody>
                    <a:bodyPr/>
                    <a:lstStyle/>
                    <a:p>
                      <a:r>
                        <a:rPr lang="en-IN" dirty="0"/>
                        <a:t>0.9614</a:t>
                      </a:r>
                    </a:p>
                  </a:txBody>
                  <a:tcPr/>
                </a:tc>
                <a:tc>
                  <a:txBody>
                    <a:bodyPr/>
                    <a:lstStyle/>
                    <a:p>
                      <a:r>
                        <a:rPr lang="en-IN" dirty="0"/>
                        <a:t>0.9065</a:t>
                      </a:r>
                    </a:p>
                  </a:txBody>
                  <a:tcPr/>
                </a:tc>
                <a:extLst>
                  <a:ext uri="{0D108BD9-81ED-4DB2-BD59-A6C34878D82A}">
                    <a16:rowId xmlns:a16="http://schemas.microsoft.com/office/drawing/2014/main" val="3173146304"/>
                  </a:ext>
                </a:extLst>
              </a:tr>
              <a:tr h="732832">
                <a:tc>
                  <a:txBody>
                    <a:bodyPr/>
                    <a:lstStyle/>
                    <a:p>
                      <a:r>
                        <a:rPr lang="en-IN" dirty="0"/>
                        <a:t>Gradient Boosting</a:t>
                      </a:r>
                    </a:p>
                  </a:txBody>
                  <a:tcPr/>
                </a:tc>
                <a:tc>
                  <a:txBody>
                    <a:bodyPr/>
                    <a:lstStyle/>
                    <a:p>
                      <a:r>
                        <a:rPr lang="en-IN" dirty="0"/>
                        <a:t>0.9194</a:t>
                      </a:r>
                    </a:p>
                  </a:txBody>
                  <a:tcPr/>
                </a:tc>
                <a:tc>
                  <a:txBody>
                    <a:bodyPr/>
                    <a:lstStyle/>
                    <a:p>
                      <a:r>
                        <a:rPr lang="en-IN" dirty="0"/>
                        <a:t>0.8403</a:t>
                      </a:r>
                    </a:p>
                  </a:txBody>
                  <a:tcPr/>
                </a:tc>
                <a:tc>
                  <a:txBody>
                    <a:bodyPr/>
                    <a:lstStyle/>
                    <a:p>
                      <a:r>
                        <a:rPr lang="en-IN" dirty="0"/>
                        <a:t>0.9606</a:t>
                      </a:r>
                    </a:p>
                  </a:txBody>
                  <a:tcPr/>
                </a:tc>
                <a:tc>
                  <a:txBody>
                    <a:bodyPr/>
                    <a:lstStyle/>
                    <a:p>
                      <a:r>
                        <a:rPr lang="en-IN" dirty="0"/>
                        <a:t>0.8964</a:t>
                      </a:r>
                    </a:p>
                  </a:txBody>
                  <a:tcPr/>
                </a:tc>
                <a:extLst>
                  <a:ext uri="{0D108BD9-81ED-4DB2-BD59-A6C34878D82A}">
                    <a16:rowId xmlns:a16="http://schemas.microsoft.com/office/drawing/2014/main" val="3462538253"/>
                  </a:ext>
                </a:extLst>
              </a:tr>
              <a:tr h="540118">
                <a:tc>
                  <a:txBody>
                    <a:bodyPr/>
                    <a:lstStyle/>
                    <a:p>
                      <a:r>
                        <a:rPr lang="en-IN" dirty="0"/>
                        <a:t>Cat Boosting</a:t>
                      </a:r>
                    </a:p>
                  </a:txBody>
                  <a:tcPr/>
                </a:tc>
                <a:tc>
                  <a:txBody>
                    <a:bodyPr/>
                    <a:lstStyle/>
                    <a:p>
                      <a:r>
                        <a:rPr lang="en-IN" dirty="0"/>
                        <a:t>0.5609</a:t>
                      </a:r>
                    </a:p>
                  </a:txBody>
                  <a:tcPr/>
                </a:tc>
                <a:tc>
                  <a:txBody>
                    <a:bodyPr/>
                    <a:lstStyle/>
                    <a:p>
                      <a:r>
                        <a:rPr lang="en-IN" dirty="0"/>
                        <a:t>0.8685</a:t>
                      </a:r>
                    </a:p>
                  </a:txBody>
                  <a:tcPr/>
                </a:tc>
                <a:tc>
                  <a:txBody>
                    <a:bodyPr/>
                    <a:lstStyle/>
                    <a:p>
                      <a:r>
                        <a:rPr lang="en-IN" dirty="0"/>
                        <a:t>0.5467</a:t>
                      </a:r>
                    </a:p>
                  </a:txBody>
                  <a:tcPr/>
                </a:tc>
                <a:tc>
                  <a:txBody>
                    <a:bodyPr/>
                    <a:lstStyle/>
                    <a:p>
                      <a:r>
                        <a:rPr lang="en-IN" dirty="0"/>
                        <a:t>0.6711</a:t>
                      </a:r>
                    </a:p>
                  </a:txBody>
                  <a:tcPr/>
                </a:tc>
                <a:extLst>
                  <a:ext uri="{0D108BD9-81ED-4DB2-BD59-A6C34878D82A}">
                    <a16:rowId xmlns:a16="http://schemas.microsoft.com/office/drawing/2014/main" val="3263764406"/>
                  </a:ext>
                </a:extLst>
              </a:tr>
            </a:tbl>
          </a:graphicData>
        </a:graphic>
      </p:graphicFrame>
      <p:sp>
        <p:nvSpPr>
          <p:cNvPr id="6" name="Rectangle 5">
            <a:extLst>
              <a:ext uri="{FF2B5EF4-FFF2-40B4-BE49-F238E27FC236}">
                <a16:creationId xmlns:a16="http://schemas.microsoft.com/office/drawing/2014/main" id="{CC0DABB0-8C52-6A43-B0FC-35318731EB46}"/>
              </a:ext>
            </a:extLst>
          </p:cNvPr>
          <p:cNvSpPr/>
          <p:nvPr/>
        </p:nvSpPr>
        <p:spPr>
          <a:xfrm>
            <a:off x="8550089" y="1828801"/>
            <a:ext cx="2951630" cy="2983122"/>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1AA29F43-45A9-81A1-0974-DB6765BD12F9}"/>
              </a:ext>
            </a:extLst>
          </p:cNvPr>
          <p:cNvSpPr txBox="1"/>
          <p:nvPr/>
        </p:nvSpPr>
        <p:spPr>
          <a:xfrm>
            <a:off x="8747313" y="1828801"/>
            <a:ext cx="2617694" cy="4524315"/>
          </a:xfrm>
          <a:prstGeom prst="rect">
            <a:avLst/>
          </a:prstGeom>
          <a:noFill/>
        </p:spPr>
        <p:txBody>
          <a:bodyPr wrap="square" rtlCol="0">
            <a:spAutoFit/>
          </a:bodyPr>
          <a:lstStyle/>
          <a:p>
            <a:r>
              <a:rPr lang="en-IN" dirty="0"/>
              <a:t>As we can observe from the graph and table, </a:t>
            </a:r>
            <a:r>
              <a:rPr lang="en-IN" b="1" u="sng" dirty="0"/>
              <a:t>ranking by both recall and f1_score</a:t>
            </a:r>
            <a:r>
              <a:rPr lang="en-IN" dirty="0"/>
              <a:t> we get:</a:t>
            </a:r>
          </a:p>
          <a:p>
            <a:endParaRPr lang="en-IN" dirty="0"/>
          </a:p>
          <a:p>
            <a:pPr marL="342900" indent="-342900">
              <a:buAutoNum type="arabicPeriod"/>
            </a:pPr>
            <a:r>
              <a:rPr lang="en-IN" b="1" dirty="0" err="1">
                <a:solidFill>
                  <a:srgbClr val="C00000"/>
                </a:solidFill>
              </a:rPr>
              <a:t>Adaboost</a:t>
            </a:r>
            <a:endParaRPr lang="en-IN" b="1" dirty="0">
              <a:solidFill>
                <a:srgbClr val="C00000"/>
              </a:solidFill>
            </a:endParaRPr>
          </a:p>
          <a:p>
            <a:pPr marL="342900" indent="-342900">
              <a:buFontTx/>
              <a:buAutoNum type="arabicPeriod"/>
            </a:pPr>
            <a:r>
              <a:rPr lang="en-IN" b="1" dirty="0">
                <a:solidFill>
                  <a:srgbClr val="C00000"/>
                </a:solidFill>
              </a:rPr>
              <a:t>Gradient Boosting</a:t>
            </a:r>
          </a:p>
          <a:p>
            <a:pPr marL="342900" indent="-342900">
              <a:buFontTx/>
              <a:buAutoNum type="arabicPeriod"/>
            </a:pPr>
            <a:r>
              <a:rPr lang="en-IN" b="1" dirty="0">
                <a:solidFill>
                  <a:srgbClr val="C00000"/>
                </a:solidFill>
              </a:rPr>
              <a:t>Naïve Bayes (with bagging)</a:t>
            </a:r>
          </a:p>
          <a:p>
            <a:pPr marL="342900" indent="-342900">
              <a:buFontTx/>
              <a:buAutoNum type="arabicPeriod"/>
            </a:pPr>
            <a:r>
              <a:rPr lang="en-IN" b="1" dirty="0" err="1">
                <a:solidFill>
                  <a:srgbClr val="C00000"/>
                </a:solidFill>
              </a:rPr>
              <a:t>Catboost</a:t>
            </a:r>
            <a:endParaRPr lang="en-IN" b="1" dirty="0">
              <a:solidFill>
                <a:srgbClr val="C00000"/>
              </a:solidFill>
            </a:endParaRPr>
          </a:p>
          <a:p>
            <a:pPr marL="342900" indent="-342900">
              <a:buAutoNum type="arabicPeriod"/>
            </a:pPr>
            <a:endParaRPr lang="en-IN" dirty="0"/>
          </a:p>
          <a:p>
            <a:endParaRPr lang="en-IN" dirty="0"/>
          </a:p>
          <a:p>
            <a:r>
              <a:rPr lang="en-IN" dirty="0"/>
              <a:t> </a:t>
            </a:r>
          </a:p>
          <a:p>
            <a:pPr marL="285750" indent="-285750">
              <a:buFont typeface="Arial" panose="020B0604020202020204" pitchFamily="34" charset="0"/>
              <a:buChar char="•"/>
            </a:pPr>
            <a:endParaRPr lang="en-IN" dirty="0"/>
          </a:p>
          <a:p>
            <a:r>
              <a:rPr lang="en-IN" dirty="0"/>
              <a:t>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247222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A1E79-B47E-C6D8-B0EF-577AC6BB5FEB}"/>
              </a:ext>
            </a:extLst>
          </p:cNvPr>
          <p:cNvSpPr>
            <a:spLocks noGrp="1"/>
          </p:cNvSpPr>
          <p:nvPr>
            <p:ph type="title"/>
          </p:nvPr>
        </p:nvSpPr>
        <p:spPr>
          <a:xfrm>
            <a:off x="838200" y="365125"/>
            <a:ext cx="10515600" cy="782357"/>
          </a:xfrm>
        </p:spPr>
        <p:txBody>
          <a:bodyPr/>
          <a:lstStyle/>
          <a:p>
            <a:r>
              <a:rPr lang="en-IN" dirty="0"/>
              <a:t>Performance and Results</a:t>
            </a:r>
          </a:p>
        </p:txBody>
      </p:sp>
      <p:sp>
        <p:nvSpPr>
          <p:cNvPr id="3" name="Content Placeholder 2">
            <a:extLst>
              <a:ext uri="{FF2B5EF4-FFF2-40B4-BE49-F238E27FC236}">
                <a16:creationId xmlns:a16="http://schemas.microsoft.com/office/drawing/2014/main" id="{A6CA42D4-4FFE-14B9-77ED-CF16194C3835}"/>
              </a:ext>
            </a:extLst>
          </p:cNvPr>
          <p:cNvSpPr>
            <a:spLocks noGrp="1"/>
          </p:cNvSpPr>
          <p:nvPr>
            <p:ph idx="1"/>
          </p:nvPr>
        </p:nvSpPr>
        <p:spPr>
          <a:xfrm>
            <a:off x="838200" y="1443318"/>
            <a:ext cx="2649071" cy="546847"/>
          </a:xfrm>
        </p:spPr>
        <p:txBody>
          <a:bodyPr/>
          <a:lstStyle/>
          <a:p>
            <a:r>
              <a:rPr lang="en-IN" dirty="0"/>
              <a:t>Oversampling</a:t>
            </a:r>
          </a:p>
        </p:txBody>
      </p:sp>
      <p:graphicFrame>
        <p:nvGraphicFramePr>
          <p:cNvPr id="4" name="Table 3">
            <a:extLst>
              <a:ext uri="{FF2B5EF4-FFF2-40B4-BE49-F238E27FC236}">
                <a16:creationId xmlns:a16="http://schemas.microsoft.com/office/drawing/2014/main" id="{F239CEED-F14E-AA8C-9D13-A4E1F7EB0A2C}"/>
              </a:ext>
            </a:extLst>
          </p:cNvPr>
          <p:cNvGraphicFramePr>
            <a:graphicFrameLocks noGrp="1"/>
          </p:cNvGraphicFramePr>
          <p:nvPr>
            <p:extLst>
              <p:ext uri="{D42A27DB-BD31-4B8C-83A1-F6EECF244321}">
                <p14:modId xmlns:p14="http://schemas.microsoft.com/office/powerpoint/2010/main" val="2225915665"/>
              </p:ext>
            </p:extLst>
          </p:nvPr>
        </p:nvGraphicFramePr>
        <p:xfrm>
          <a:off x="1017574" y="2286001"/>
          <a:ext cx="6638286" cy="3693459"/>
        </p:xfrm>
        <a:graphic>
          <a:graphicData uri="http://schemas.openxmlformats.org/drawingml/2006/table">
            <a:tbl>
              <a:tblPr firstRow="1" bandRow="1">
                <a:tableStyleId>{ED083AE6-46FA-4A59-8FB0-9F97EB10719F}</a:tableStyleId>
              </a:tblPr>
              <a:tblGrid>
                <a:gridCol w="1733260">
                  <a:extLst>
                    <a:ext uri="{9D8B030D-6E8A-4147-A177-3AD203B41FA5}">
                      <a16:colId xmlns:a16="http://schemas.microsoft.com/office/drawing/2014/main" val="2267310421"/>
                    </a:ext>
                  </a:extLst>
                </a:gridCol>
                <a:gridCol w="1231925">
                  <a:extLst>
                    <a:ext uri="{9D8B030D-6E8A-4147-A177-3AD203B41FA5}">
                      <a16:colId xmlns:a16="http://schemas.microsoft.com/office/drawing/2014/main" val="4219554620"/>
                    </a:ext>
                  </a:extLst>
                </a:gridCol>
                <a:gridCol w="1254599">
                  <a:extLst>
                    <a:ext uri="{9D8B030D-6E8A-4147-A177-3AD203B41FA5}">
                      <a16:colId xmlns:a16="http://schemas.microsoft.com/office/drawing/2014/main" val="3866253532"/>
                    </a:ext>
                  </a:extLst>
                </a:gridCol>
                <a:gridCol w="1186577">
                  <a:extLst>
                    <a:ext uri="{9D8B030D-6E8A-4147-A177-3AD203B41FA5}">
                      <a16:colId xmlns:a16="http://schemas.microsoft.com/office/drawing/2014/main" val="4283597589"/>
                    </a:ext>
                  </a:extLst>
                </a:gridCol>
                <a:gridCol w="1231925">
                  <a:extLst>
                    <a:ext uri="{9D8B030D-6E8A-4147-A177-3AD203B41FA5}">
                      <a16:colId xmlns:a16="http://schemas.microsoft.com/office/drawing/2014/main" val="2653248906"/>
                    </a:ext>
                  </a:extLst>
                </a:gridCol>
              </a:tblGrid>
              <a:tr h="644925">
                <a:tc>
                  <a:txBody>
                    <a:bodyPr/>
                    <a:lstStyle/>
                    <a:p>
                      <a:r>
                        <a:rPr lang="en-IN" dirty="0">
                          <a:solidFill>
                            <a:schemeClr val="bg1"/>
                          </a:solidFill>
                        </a:rPr>
                        <a:t>Model</a:t>
                      </a:r>
                    </a:p>
                  </a:txBody>
                  <a:tcPr>
                    <a:solidFill>
                      <a:schemeClr val="accent2"/>
                    </a:solidFill>
                  </a:tcPr>
                </a:tc>
                <a:tc>
                  <a:txBody>
                    <a:bodyPr/>
                    <a:lstStyle/>
                    <a:p>
                      <a:r>
                        <a:rPr lang="en-IN" dirty="0">
                          <a:solidFill>
                            <a:schemeClr val="bg1"/>
                          </a:solidFill>
                        </a:rPr>
                        <a:t>Accuracy</a:t>
                      </a:r>
                    </a:p>
                  </a:txBody>
                  <a:tcPr>
                    <a:solidFill>
                      <a:schemeClr val="accent2"/>
                    </a:solidFill>
                  </a:tcPr>
                </a:tc>
                <a:tc>
                  <a:txBody>
                    <a:bodyPr/>
                    <a:lstStyle/>
                    <a:p>
                      <a:r>
                        <a:rPr lang="en-IN" dirty="0">
                          <a:solidFill>
                            <a:schemeClr val="bg1"/>
                          </a:solidFill>
                        </a:rPr>
                        <a:t>Precision</a:t>
                      </a:r>
                    </a:p>
                  </a:txBody>
                  <a:tcPr>
                    <a:solidFill>
                      <a:schemeClr val="accent2"/>
                    </a:solidFill>
                  </a:tcPr>
                </a:tc>
                <a:tc>
                  <a:txBody>
                    <a:bodyPr/>
                    <a:lstStyle/>
                    <a:p>
                      <a:r>
                        <a:rPr lang="en-IN" dirty="0">
                          <a:solidFill>
                            <a:schemeClr val="bg1"/>
                          </a:solidFill>
                        </a:rPr>
                        <a:t>Recall </a:t>
                      </a:r>
                    </a:p>
                  </a:txBody>
                  <a:tcPr>
                    <a:solidFill>
                      <a:schemeClr val="accent2"/>
                    </a:solidFill>
                  </a:tcPr>
                </a:tc>
                <a:tc>
                  <a:txBody>
                    <a:bodyPr/>
                    <a:lstStyle/>
                    <a:p>
                      <a:r>
                        <a:rPr lang="en-IN" dirty="0">
                          <a:solidFill>
                            <a:schemeClr val="bg1"/>
                          </a:solidFill>
                        </a:rPr>
                        <a:t>F1 Score</a:t>
                      </a:r>
                    </a:p>
                  </a:txBody>
                  <a:tcPr>
                    <a:solidFill>
                      <a:schemeClr val="accent2"/>
                    </a:solidFill>
                  </a:tcPr>
                </a:tc>
                <a:extLst>
                  <a:ext uri="{0D108BD9-81ED-4DB2-BD59-A6C34878D82A}">
                    <a16:rowId xmlns:a16="http://schemas.microsoft.com/office/drawing/2014/main" val="2494361074"/>
                  </a:ext>
                </a:extLst>
              </a:tr>
              <a:tr h="521781">
                <a:tc>
                  <a:txBody>
                    <a:bodyPr/>
                    <a:lstStyle/>
                    <a:p>
                      <a:endParaRPr lang="en-IN" dirty="0"/>
                    </a:p>
                  </a:txBody>
                  <a:tcPr/>
                </a:tc>
                <a:tc>
                  <a:txBody>
                    <a:bodyPr/>
                    <a:lstStyle/>
                    <a:p>
                      <a:endParaRPr lang="en-IN"/>
                    </a:p>
                  </a:txBody>
                  <a:tcPr/>
                </a:tc>
                <a:tc>
                  <a:txBody>
                    <a:bodyPr/>
                    <a:lstStyle/>
                    <a:p>
                      <a:endParaRPr lang="en-IN">
                        <a:solidFill>
                          <a:schemeClr val="bg1"/>
                        </a:solidFill>
                      </a:endParaRPr>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336143773"/>
                  </a:ext>
                </a:extLst>
              </a:tr>
              <a:tr h="644925">
                <a:tc>
                  <a:txBody>
                    <a:bodyPr/>
                    <a:lstStyle/>
                    <a:p>
                      <a:r>
                        <a:rPr lang="en-IN" dirty="0"/>
                        <a:t>Naïve Bayes</a:t>
                      </a:r>
                    </a:p>
                  </a:txBody>
                  <a:tcPr/>
                </a:tc>
                <a:tc>
                  <a:txBody>
                    <a:bodyPr/>
                    <a:lstStyle/>
                    <a:p>
                      <a:r>
                        <a:rPr lang="en-IN" dirty="0"/>
                        <a:t>0.8419</a:t>
                      </a:r>
                    </a:p>
                  </a:txBody>
                  <a:tcPr/>
                </a:tc>
                <a:tc>
                  <a:txBody>
                    <a:bodyPr/>
                    <a:lstStyle/>
                    <a:p>
                      <a:r>
                        <a:rPr lang="en-IN" dirty="0"/>
                        <a:t>0.6845</a:t>
                      </a:r>
                    </a:p>
                  </a:txBody>
                  <a:tcPr/>
                </a:tc>
                <a:tc>
                  <a:txBody>
                    <a:bodyPr/>
                    <a:lstStyle/>
                    <a:p>
                      <a:r>
                        <a:rPr lang="en-IN" dirty="0"/>
                        <a:t>0.901</a:t>
                      </a:r>
                    </a:p>
                  </a:txBody>
                  <a:tcPr/>
                </a:tc>
                <a:tc>
                  <a:txBody>
                    <a:bodyPr/>
                    <a:lstStyle/>
                    <a:p>
                      <a:r>
                        <a:rPr lang="en-IN" dirty="0"/>
                        <a:t>0.8125</a:t>
                      </a:r>
                    </a:p>
                  </a:txBody>
                  <a:tcPr/>
                </a:tc>
                <a:extLst>
                  <a:ext uri="{0D108BD9-81ED-4DB2-BD59-A6C34878D82A}">
                    <a16:rowId xmlns:a16="http://schemas.microsoft.com/office/drawing/2014/main" val="2107686441"/>
                  </a:ext>
                </a:extLst>
              </a:tr>
              <a:tr h="521781">
                <a:tc>
                  <a:txBody>
                    <a:bodyPr/>
                    <a:lstStyle/>
                    <a:p>
                      <a:r>
                        <a:rPr lang="en-IN" dirty="0"/>
                        <a:t>AdaBoost</a:t>
                      </a:r>
                    </a:p>
                  </a:txBody>
                  <a:tcPr/>
                </a:tc>
                <a:tc>
                  <a:txBody>
                    <a:bodyPr/>
                    <a:lstStyle/>
                    <a:p>
                      <a:r>
                        <a:rPr lang="en-IN" dirty="0"/>
                        <a:t>0.900</a:t>
                      </a:r>
                    </a:p>
                  </a:txBody>
                  <a:tcPr/>
                </a:tc>
                <a:tc>
                  <a:txBody>
                    <a:bodyPr/>
                    <a:lstStyle/>
                    <a:p>
                      <a:r>
                        <a:rPr lang="en-IN" dirty="0"/>
                        <a:t>0.8537</a:t>
                      </a:r>
                    </a:p>
                  </a:txBody>
                  <a:tcPr/>
                </a:tc>
                <a:tc>
                  <a:txBody>
                    <a:bodyPr/>
                    <a:lstStyle/>
                    <a:p>
                      <a:r>
                        <a:rPr lang="en-IN" dirty="0"/>
                        <a:t>0.9407</a:t>
                      </a:r>
                    </a:p>
                  </a:txBody>
                  <a:tcPr/>
                </a:tc>
                <a:tc>
                  <a:txBody>
                    <a:bodyPr/>
                    <a:lstStyle/>
                    <a:p>
                      <a:r>
                        <a:rPr lang="en-IN" dirty="0"/>
                        <a:t>0.8951</a:t>
                      </a:r>
                    </a:p>
                  </a:txBody>
                  <a:tcPr/>
                </a:tc>
                <a:extLst>
                  <a:ext uri="{0D108BD9-81ED-4DB2-BD59-A6C34878D82A}">
                    <a16:rowId xmlns:a16="http://schemas.microsoft.com/office/drawing/2014/main" val="3173146304"/>
                  </a:ext>
                </a:extLst>
              </a:tr>
              <a:tr h="715122">
                <a:tc>
                  <a:txBody>
                    <a:bodyPr/>
                    <a:lstStyle/>
                    <a:p>
                      <a:r>
                        <a:rPr lang="en-IN" dirty="0"/>
                        <a:t>Gradient Boosting</a:t>
                      </a:r>
                    </a:p>
                  </a:txBody>
                  <a:tcPr/>
                </a:tc>
                <a:tc>
                  <a:txBody>
                    <a:bodyPr/>
                    <a:lstStyle/>
                    <a:p>
                      <a:r>
                        <a:rPr lang="en-IN" dirty="0"/>
                        <a:t>0.8987</a:t>
                      </a:r>
                    </a:p>
                  </a:txBody>
                  <a:tcPr/>
                </a:tc>
                <a:tc>
                  <a:txBody>
                    <a:bodyPr/>
                    <a:lstStyle/>
                    <a:p>
                      <a:r>
                        <a:rPr lang="en-IN" dirty="0"/>
                        <a:t>0.8573</a:t>
                      </a:r>
                    </a:p>
                  </a:txBody>
                  <a:tcPr/>
                </a:tc>
                <a:tc>
                  <a:txBody>
                    <a:bodyPr/>
                    <a:lstStyle/>
                    <a:p>
                      <a:r>
                        <a:rPr lang="en-IN" dirty="0"/>
                        <a:t>0.9345</a:t>
                      </a:r>
                    </a:p>
                  </a:txBody>
                  <a:tcPr/>
                </a:tc>
                <a:tc>
                  <a:txBody>
                    <a:bodyPr/>
                    <a:lstStyle/>
                    <a:p>
                      <a:r>
                        <a:rPr lang="en-IN" dirty="0"/>
                        <a:t>0.8943</a:t>
                      </a:r>
                    </a:p>
                  </a:txBody>
                  <a:tcPr/>
                </a:tc>
                <a:extLst>
                  <a:ext uri="{0D108BD9-81ED-4DB2-BD59-A6C34878D82A}">
                    <a16:rowId xmlns:a16="http://schemas.microsoft.com/office/drawing/2014/main" val="3462538253"/>
                  </a:ext>
                </a:extLst>
              </a:tr>
              <a:tr h="644925">
                <a:tc>
                  <a:txBody>
                    <a:bodyPr/>
                    <a:lstStyle/>
                    <a:p>
                      <a:r>
                        <a:rPr lang="en-IN" dirty="0"/>
                        <a:t>Cat Boosting</a:t>
                      </a:r>
                    </a:p>
                  </a:txBody>
                  <a:tcPr/>
                </a:tc>
                <a:tc>
                  <a:txBody>
                    <a:bodyPr/>
                    <a:lstStyle/>
                    <a:p>
                      <a:r>
                        <a:rPr lang="en-IN" dirty="0"/>
                        <a:t>0.8904</a:t>
                      </a:r>
                    </a:p>
                  </a:txBody>
                  <a:tcPr/>
                </a:tc>
                <a:tc>
                  <a:txBody>
                    <a:bodyPr/>
                    <a:lstStyle/>
                    <a:p>
                      <a:r>
                        <a:rPr lang="en-IN" dirty="0"/>
                        <a:t>0.8423</a:t>
                      </a:r>
                    </a:p>
                  </a:txBody>
                  <a:tcPr/>
                </a:tc>
                <a:tc>
                  <a:txBody>
                    <a:bodyPr/>
                    <a:lstStyle/>
                    <a:p>
                      <a:r>
                        <a:rPr lang="en-IN" dirty="0"/>
                        <a:t>0.9320</a:t>
                      </a:r>
                    </a:p>
                  </a:txBody>
                  <a:tcPr/>
                </a:tc>
                <a:tc>
                  <a:txBody>
                    <a:bodyPr/>
                    <a:lstStyle/>
                    <a:p>
                      <a:r>
                        <a:rPr lang="en-IN" dirty="0"/>
                        <a:t>0.8849</a:t>
                      </a:r>
                    </a:p>
                  </a:txBody>
                  <a:tcPr/>
                </a:tc>
                <a:extLst>
                  <a:ext uri="{0D108BD9-81ED-4DB2-BD59-A6C34878D82A}">
                    <a16:rowId xmlns:a16="http://schemas.microsoft.com/office/drawing/2014/main" val="3263764406"/>
                  </a:ext>
                </a:extLst>
              </a:tr>
            </a:tbl>
          </a:graphicData>
        </a:graphic>
      </p:graphicFrame>
      <p:grpSp>
        <p:nvGrpSpPr>
          <p:cNvPr id="9" name="Group 8">
            <a:extLst>
              <a:ext uri="{FF2B5EF4-FFF2-40B4-BE49-F238E27FC236}">
                <a16:creationId xmlns:a16="http://schemas.microsoft.com/office/drawing/2014/main" id="{71C18481-B7D3-BB6B-589C-0FF8F3A073D4}"/>
              </a:ext>
            </a:extLst>
          </p:cNvPr>
          <p:cNvGrpSpPr/>
          <p:nvPr/>
        </p:nvGrpSpPr>
        <p:grpSpPr>
          <a:xfrm>
            <a:off x="8480611" y="2286001"/>
            <a:ext cx="3030071" cy="4888533"/>
            <a:chOff x="8866094" y="277906"/>
            <a:chExt cx="3030071" cy="4888533"/>
          </a:xfrm>
        </p:grpSpPr>
        <p:sp>
          <p:nvSpPr>
            <p:cNvPr id="5" name="Rectangle 4">
              <a:extLst>
                <a:ext uri="{FF2B5EF4-FFF2-40B4-BE49-F238E27FC236}">
                  <a16:creationId xmlns:a16="http://schemas.microsoft.com/office/drawing/2014/main" id="{DC62BFBA-CAB8-A8AC-D651-91B90ABE427E}"/>
                </a:ext>
              </a:extLst>
            </p:cNvPr>
            <p:cNvSpPr/>
            <p:nvPr/>
          </p:nvSpPr>
          <p:spPr>
            <a:xfrm>
              <a:off x="8866094" y="277906"/>
              <a:ext cx="3030071" cy="3151094"/>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368BC5E1-E179-E0B5-6B41-8C8885E87F2C}"/>
                </a:ext>
              </a:extLst>
            </p:cNvPr>
            <p:cNvSpPr txBox="1"/>
            <p:nvPr/>
          </p:nvSpPr>
          <p:spPr>
            <a:xfrm>
              <a:off x="9161930" y="365125"/>
              <a:ext cx="2617694" cy="4801314"/>
            </a:xfrm>
            <a:prstGeom prst="rect">
              <a:avLst/>
            </a:prstGeom>
            <a:noFill/>
          </p:spPr>
          <p:txBody>
            <a:bodyPr wrap="square" rtlCol="0">
              <a:spAutoFit/>
            </a:bodyPr>
            <a:lstStyle/>
            <a:p>
              <a:r>
                <a:rPr lang="en-IN" dirty="0"/>
                <a:t>As we can observe from the graph and table, </a:t>
              </a:r>
              <a:r>
                <a:rPr lang="en-IN" b="1" u="sng" dirty="0"/>
                <a:t>ranking by recall and f1 score </a:t>
              </a:r>
              <a:r>
                <a:rPr lang="en-IN" dirty="0"/>
                <a:t>we get:</a:t>
              </a:r>
            </a:p>
            <a:p>
              <a:endParaRPr lang="en-IN" dirty="0"/>
            </a:p>
            <a:p>
              <a:pPr marL="342900" indent="-342900">
                <a:buAutoNum type="arabicPeriod"/>
              </a:pPr>
              <a:r>
                <a:rPr lang="en-IN" b="1" dirty="0" err="1">
                  <a:solidFill>
                    <a:srgbClr val="C00000"/>
                  </a:solidFill>
                </a:rPr>
                <a:t>Adaboost</a:t>
              </a:r>
              <a:endParaRPr lang="en-IN" b="1" dirty="0">
                <a:solidFill>
                  <a:srgbClr val="C00000"/>
                </a:solidFill>
              </a:endParaRPr>
            </a:p>
            <a:p>
              <a:pPr marL="342900" indent="-342900">
                <a:buFontTx/>
                <a:buAutoNum type="arabicPeriod"/>
              </a:pPr>
              <a:r>
                <a:rPr lang="en-IN" b="1" dirty="0">
                  <a:solidFill>
                    <a:srgbClr val="C00000"/>
                  </a:solidFill>
                </a:rPr>
                <a:t>Gradient Boosting</a:t>
              </a:r>
            </a:p>
            <a:p>
              <a:pPr marL="342900" indent="-342900">
                <a:buAutoNum type="arabicPeriod"/>
              </a:pPr>
              <a:r>
                <a:rPr lang="en-IN" b="1" dirty="0" err="1">
                  <a:solidFill>
                    <a:srgbClr val="C00000"/>
                  </a:solidFill>
                </a:rPr>
                <a:t>Catboost</a:t>
              </a:r>
              <a:endParaRPr lang="en-IN" b="1" dirty="0">
                <a:solidFill>
                  <a:srgbClr val="C00000"/>
                </a:solidFill>
              </a:endParaRPr>
            </a:p>
            <a:p>
              <a:pPr marL="342900" indent="-342900">
                <a:buFontTx/>
                <a:buAutoNum type="arabicPeriod"/>
              </a:pPr>
              <a:r>
                <a:rPr lang="en-IN" b="1" dirty="0">
                  <a:solidFill>
                    <a:srgbClr val="C00000"/>
                  </a:solidFill>
                </a:rPr>
                <a:t>Naïve Bayes (with bagging)</a:t>
              </a:r>
            </a:p>
            <a:p>
              <a:pPr marL="342900" indent="-342900">
                <a:buAutoNum type="arabicPeriod"/>
              </a:pPr>
              <a:endParaRPr lang="en-IN" b="1" dirty="0">
                <a:solidFill>
                  <a:srgbClr val="C00000"/>
                </a:solidFill>
              </a:endParaRPr>
            </a:p>
            <a:p>
              <a:pPr marL="342900" indent="-342900">
                <a:buAutoNum type="arabicPeriod"/>
              </a:pPr>
              <a:endParaRPr lang="en-IN" dirty="0"/>
            </a:p>
            <a:p>
              <a:endParaRPr lang="en-IN" dirty="0"/>
            </a:p>
            <a:p>
              <a:r>
                <a:rPr lang="en-IN" dirty="0"/>
                <a:t> </a:t>
              </a:r>
            </a:p>
            <a:p>
              <a:pPr marL="285750" indent="-285750">
                <a:buFont typeface="Arial" panose="020B0604020202020204" pitchFamily="34" charset="0"/>
                <a:buChar char="•"/>
              </a:pPr>
              <a:endParaRPr lang="en-IN" dirty="0"/>
            </a:p>
            <a:p>
              <a:r>
                <a:rPr lang="en-IN" dirty="0"/>
                <a:t>	 </a:t>
              </a:r>
            </a:p>
            <a:p>
              <a:pPr marL="285750" indent="-285750">
                <a:buFont typeface="Arial" panose="020B0604020202020204" pitchFamily="34" charset="0"/>
                <a:buChar char="•"/>
              </a:pPr>
              <a:endParaRPr lang="en-IN" dirty="0"/>
            </a:p>
          </p:txBody>
        </p:sp>
      </p:grpSp>
    </p:spTree>
    <p:extLst>
      <p:ext uri="{BB962C8B-B14F-4D97-AF65-F5344CB8AC3E}">
        <p14:creationId xmlns:p14="http://schemas.microsoft.com/office/powerpoint/2010/main" val="3607005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A1E79-B47E-C6D8-B0EF-577AC6BB5FEB}"/>
              </a:ext>
            </a:extLst>
          </p:cNvPr>
          <p:cNvSpPr>
            <a:spLocks noGrp="1"/>
          </p:cNvSpPr>
          <p:nvPr>
            <p:ph type="title"/>
          </p:nvPr>
        </p:nvSpPr>
        <p:spPr>
          <a:xfrm>
            <a:off x="838200" y="365125"/>
            <a:ext cx="10515600" cy="782357"/>
          </a:xfrm>
        </p:spPr>
        <p:txBody>
          <a:bodyPr/>
          <a:lstStyle/>
          <a:p>
            <a:r>
              <a:rPr lang="en-IN" dirty="0"/>
              <a:t>Performance and Results</a:t>
            </a:r>
          </a:p>
        </p:txBody>
      </p:sp>
      <p:sp>
        <p:nvSpPr>
          <p:cNvPr id="3" name="Content Placeholder 2">
            <a:extLst>
              <a:ext uri="{FF2B5EF4-FFF2-40B4-BE49-F238E27FC236}">
                <a16:creationId xmlns:a16="http://schemas.microsoft.com/office/drawing/2014/main" id="{A6CA42D4-4FFE-14B9-77ED-CF16194C3835}"/>
              </a:ext>
            </a:extLst>
          </p:cNvPr>
          <p:cNvSpPr>
            <a:spLocks noGrp="1"/>
          </p:cNvSpPr>
          <p:nvPr>
            <p:ph idx="1"/>
          </p:nvPr>
        </p:nvSpPr>
        <p:spPr>
          <a:xfrm>
            <a:off x="838200" y="1443318"/>
            <a:ext cx="6043863" cy="546847"/>
          </a:xfrm>
        </p:spPr>
        <p:txBody>
          <a:bodyPr>
            <a:normAutofit/>
          </a:bodyPr>
          <a:lstStyle/>
          <a:p>
            <a:r>
              <a:rPr lang="en-IN" dirty="0"/>
              <a:t>Normal (After Hyperparameter Tuning)</a:t>
            </a:r>
          </a:p>
        </p:txBody>
      </p:sp>
      <p:graphicFrame>
        <p:nvGraphicFramePr>
          <p:cNvPr id="4" name="Table 3">
            <a:extLst>
              <a:ext uri="{FF2B5EF4-FFF2-40B4-BE49-F238E27FC236}">
                <a16:creationId xmlns:a16="http://schemas.microsoft.com/office/drawing/2014/main" id="{F239CEED-F14E-AA8C-9D13-A4E1F7EB0A2C}"/>
              </a:ext>
            </a:extLst>
          </p:cNvPr>
          <p:cNvGraphicFramePr>
            <a:graphicFrameLocks noGrp="1"/>
          </p:cNvGraphicFramePr>
          <p:nvPr>
            <p:extLst>
              <p:ext uri="{D42A27DB-BD31-4B8C-83A1-F6EECF244321}">
                <p14:modId xmlns:p14="http://schemas.microsoft.com/office/powerpoint/2010/main" val="676022976"/>
              </p:ext>
            </p:extLst>
          </p:nvPr>
        </p:nvGraphicFramePr>
        <p:xfrm>
          <a:off x="2875784" y="2286001"/>
          <a:ext cx="6626804" cy="3639671"/>
        </p:xfrm>
        <a:graphic>
          <a:graphicData uri="http://schemas.openxmlformats.org/drawingml/2006/table">
            <a:tbl>
              <a:tblPr firstRow="1" bandRow="1">
                <a:tableStyleId>{ED083AE6-46FA-4A59-8FB0-9F97EB10719F}</a:tableStyleId>
              </a:tblPr>
              <a:tblGrid>
                <a:gridCol w="1730262">
                  <a:extLst>
                    <a:ext uri="{9D8B030D-6E8A-4147-A177-3AD203B41FA5}">
                      <a16:colId xmlns:a16="http://schemas.microsoft.com/office/drawing/2014/main" val="2267310421"/>
                    </a:ext>
                  </a:extLst>
                </a:gridCol>
                <a:gridCol w="1229794">
                  <a:extLst>
                    <a:ext uri="{9D8B030D-6E8A-4147-A177-3AD203B41FA5}">
                      <a16:colId xmlns:a16="http://schemas.microsoft.com/office/drawing/2014/main" val="4219554620"/>
                    </a:ext>
                  </a:extLst>
                </a:gridCol>
                <a:gridCol w="1252429">
                  <a:extLst>
                    <a:ext uri="{9D8B030D-6E8A-4147-A177-3AD203B41FA5}">
                      <a16:colId xmlns:a16="http://schemas.microsoft.com/office/drawing/2014/main" val="3866253532"/>
                    </a:ext>
                  </a:extLst>
                </a:gridCol>
                <a:gridCol w="1184525">
                  <a:extLst>
                    <a:ext uri="{9D8B030D-6E8A-4147-A177-3AD203B41FA5}">
                      <a16:colId xmlns:a16="http://schemas.microsoft.com/office/drawing/2014/main" val="4283597589"/>
                    </a:ext>
                  </a:extLst>
                </a:gridCol>
                <a:gridCol w="1229794">
                  <a:extLst>
                    <a:ext uri="{9D8B030D-6E8A-4147-A177-3AD203B41FA5}">
                      <a16:colId xmlns:a16="http://schemas.microsoft.com/office/drawing/2014/main" val="2653248906"/>
                    </a:ext>
                  </a:extLst>
                </a:gridCol>
              </a:tblGrid>
              <a:tr h="635533">
                <a:tc>
                  <a:txBody>
                    <a:bodyPr/>
                    <a:lstStyle/>
                    <a:p>
                      <a:r>
                        <a:rPr lang="en-IN" dirty="0">
                          <a:solidFill>
                            <a:schemeClr val="bg1"/>
                          </a:solidFill>
                        </a:rPr>
                        <a:t>Model</a:t>
                      </a:r>
                    </a:p>
                  </a:txBody>
                  <a:tcPr>
                    <a:solidFill>
                      <a:schemeClr val="accent2"/>
                    </a:solidFill>
                  </a:tcPr>
                </a:tc>
                <a:tc>
                  <a:txBody>
                    <a:bodyPr/>
                    <a:lstStyle/>
                    <a:p>
                      <a:r>
                        <a:rPr lang="en-IN" dirty="0">
                          <a:solidFill>
                            <a:schemeClr val="bg1"/>
                          </a:solidFill>
                        </a:rPr>
                        <a:t>Accuracy</a:t>
                      </a:r>
                    </a:p>
                  </a:txBody>
                  <a:tcPr>
                    <a:solidFill>
                      <a:schemeClr val="accent2"/>
                    </a:solidFill>
                  </a:tcPr>
                </a:tc>
                <a:tc>
                  <a:txBody>
                    <a:bodyPr/>
                    <a:lstStyle/>
                    <a:p>
                      <a:r>
                        <a:rPr lang="en-IN" dirty="0">
                          <a:solidFill>
                            <a:schemeClr val="bg1"/>
                          </a:solidFill>
                        </a:rPr>
                        <a:t>Precision</a:t>
                      </a:r>
                    </a:p>
                  </a:txBody>
                  <a:tcPr>
                    <a:solidFill>
                      <a:schemeClr val="accent2"/>
                    </a:solidFill>
                  </a:tcPr>
                </a:tc>
                <a:tc>
                  <a:txBody>
                    <a:bodyPr/>
                    <a:lstStyle/>
                    <a:p>
                      <a:r>
                        <a:rPr lang="en-IN" dirty="0">
                          <a:solidFill>
                            <a:schemeClr val="bg1"/>
                          </a:solidFill>
                        </a:rPr>
                        <a:t>Recall </a:t>
                      </a:r>
                    </a:p>
                  </a:txBody>
                  <a:tcPr>
                    <a:solidFill>
                      <a:schemeClr val="accent2"/>
                    </a:solidFill>
                  </a:tcPr>
                </a:tc>
                <a:tc>
                  <a:txBody>
                    <a:bodyPr/>
                    <a:lstStyle/>
                    <a:p>
                      <a:r>
                        <a:rPr lang="en-IN" dirty="0">
                          <a:solidFill>
                            <a:schemeClr val="bg1"/>
                          </a:solidFill>
                        </a:rPr>
                        <a:t>F1 Score</a:t>
                      </a:r>
                    </a:p>
                  </a:txBody>
                  <a:tcPr>
                    <a:solidFill>
                      <a:schemeClr val="accent2"/>
                    </a:solidFill>
                  </a:tcPr>
                </a:tc>
                <a:extLst>
                  <a:ext uri="{0D108BD9-81ED-4DB2-BD59-A6C34878D82A}">
                    <a16:rowId xmlns:a16="http://schemas.microsoft.com/office/drawing/2014/main" val="2494361074"/>
                  </a:ext>
                </a:extLst>
              </a:tr>
              <a:tr h="514182">
                <a:tc>
                  <a:txBody>
                    <a:bodyPr/>
                    <a:lstStyle/>
                    <a:p>
                      <a:endParaRPr lang="en-IN" dirty="0"/>
                    </a:p>
                  </a:txBody>
                  <a:tcPr/>
                </a:tc>
                <a:tc>
                  <a:txBody>
                    <a:bodyPr/>
                    <a:lstStyle/>
                    <a:p>
                      <a:endParaRPr lang="en-IN"/>
                    </a:p>
                  </a:txBody>
                  <a:tcPr/>
                </a:tc>
                <a:tc>
                  <a:txBody>
                    <a:bodyPr/>
                    <a:lstStyle/>
                    <a:p>
                      <a:endParaRPr lang="en-IN">
                        <a:solidFill>
                          <a:schemeClr val="bg1"/>
                        </a:solidFill>
                      </a:endParaRPr>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1336143773"/>
                  </a:ext>
                </a:extLst>
              </a:tr>
              <a:tr h="635533">
                <a:tc>
                  <a:txBody>
                    <a:bodyPr/>
                    <a:lstStyle/>
                    <a:p>
                      <a:r>
                        <a:rPr lang="en-IN" dirty="0"/>
                        <a:t>Naïve Bayes</a:t>
                      </a:r>
                    </a:p>
                  </a:txBody>
                  <a:tcPr/>
                </a:tc>
                <a:tc>
                  <a:txBody>
                    <a:bodyPr/>
                    <a:lstStyle/>
                    <a:p>
                      <a:r>
                        <a:rPr lang="en-IN" dirty="0"/>
                        <a:t>0.9966</a:t>
                      </a:r>
                    </a:p>
                  </a:txBody>
                  <a:tcPr/>
                </a:tc>
                <a:tc>
                  <a:txBody>
                    <a:bodyPr/>
                    <a:lstStyle/>
                    <a:p>
                      <a:r>
                        <a:rPr lang="en-IN" dirty="0"/>
                        <a:t>0.7995</a:t>
                      </a:r>
                    </a:p>
                  </a:txBody>
                  <a:tcPr/>
                </a:tc>
                <a:tc>
                  <a:txBody>
                    <a:bodyPr/>
                    <a:lstStyle/>
                    <a:p>
                      <a:r>
                        <a:rPr lang="en-IN" dirty="0"/>
                        <a:t>0.9880</a:t>
                      </a:r>
                    </a:p>
                  </a:txBody>
                  <a:tcPr/>
                </a:tc>
                <a:tc>
                  <a:txBody>
                    <a:bodyPr/>
                    <a:lstStyle/>
                    <a:p>
                      <a:r>
                        <a:rPr lang="en-IN" dirty="0"/>
                        <a:t>0.8852</a:t>
                      </a:r>
                    </a:p>
                  </a:txBody>
                  <a:tcPr/>
                </a:tc>
                <a:extLst>
                  <a:ext uri="{0D108BD9-81ED-4DB2-BD59-A6C34878D82A}">
                    <a16:rowId xmlns:a16="http://schemas.microsoft.com/office/drawing/2014/main" val="2107686441"/>
                  </a:ext>
                </a:extLst>
              </a:tr>
              <a:tr h="514182">
                <a:tc>
                  <a:txBody>
                    <a:bodyPr/>
                    <a:lstStyle/>
                    <a:p>
                      <a:r>
                        <a:rPr lang="en-IN" dirty="0"/>
                        <a:t>AdaBoost</a:t>
                      </a:r>
                    </a:p>
                  </a:txBody>
                  <a:tcPr/>
                </a:tc>
                <a:tc>
                  <a:txBody>
                    <a:bodyPr/>
                    <a:lstStyle/>
                    <a:p>
                      <a:r>
                        <a:rPr lang="en-IN" dirty="0"/>
                        <a:t>0.9661</a:t>
                      </a:r>
                    </a:p>
                  </a:txBody>
                  <a:tcPr/>
                </a:tc>
                <a:tc>
                  <a:txBody>
                    <a:bodyPr/>
                    <a:lstStyle/>
                    <a:p>
                      <a:r>
                        <a:rPr lang="en-IN" dirty="0"/>
                        <a:t>0.7605</a:t>
                      </a:r>
                    </a:p>
                  </a:txBody>
                  <a:tcPr/>
                </a:tc>
                <a:tc>
                  <a:txBody>
                    <a:bodyPr/>
                    <a:lstStyle/>
                    <a:p>
                      <a:r>
                        <a:rPr lang="en-IN" dirty="0"/>
                        <a:t>0.9938</a:t>
                      </a:r>
                    </a:p>
                  </a:txBody>
                  <a:tcPr/>
                </a:tc>
                <a:tc>
                  <a:txBody>
                    <a:bodyPr/>
                    <a:lstStyle/>
                    <a:p>
                      <a:r>
                        <a:rPr lang="en-IN" dirty="0"/>
                        <a:t>0.8617</a:t>
                      </a:r>
                    </a:p>
                  </a:txBody>
                  <a:tcPr/>
                </a:tc>
                <a:extLst>
                  <a:ext uri="{0D108BD9-81ED-4DB2-BD59-A6C34878D82A}">
                    <a16:rowId xmlns:a16="http://schemas.microsoft.com/office/drawing/2014/main" val="3173146304"/>
                  </a:ext>
                </a:extLst>
              </a:tr>
              <a:tr h="704708">
                <a:tc>
                  <a:txBody>
                    <a:bodyPr/>
                    <a:lstStyle/>
                    <a:p>
                      <a:r>
                        <a:rPr lang="en-IN" dirty="0"/>
                        <a:t>Gradient Boosting</a:t>
                      </a:r>
                    </a:p>
                  </a:txBody>
                  <a:tcPr/>
                </a:tc>
                <a:tc>
                  <a:txBody>
                    <a:bodyPr/>
                    <a:lstStyle/>
                    <a:p>
                      <a:r>
                        <a:rPr lang="en-IN" dirty="0"/>
                        <a:t>0.9958</a:t>
                      </a:r>
                    </a:p>
                  </a:txBody>
                  <a:tcPr/>
                </a:tc>
                <a:tc>
                  <a:txBody>
                    <a:bodyPr/>
                    <a:lstStyle/>
                    <a:p>
                      <a:r>
                        <a:rPr lang="en-IN" dirty="0"/>
                        <a:t>0.7621</a:t>
                      </a:r>
                    </a:p>
                  </a:txBody>
                  <a:tcPr/>
                </a:tc>
                <a:tc>
                  <a:txBody>
                    <a:bodyPr/>
                    <a:lstStyle/>
                    <a:p>
                      <a:r>
                        <a:rPr lang="en-IN" dirty="0"/>
                        <a:t>0.9643</a:t>
                      </a:r>
                    </a:p>
                  </a:txBody>
                  <a:tcPr/>
                </a:tc>
                <a:tc>
                  <a:txBody>
                    <a:bodyPr/>
                    <a:lstStyle/>
                    <a:p>
                      <a:r>
                        <a:rPr lang="en-IN" dirty="0"/>
                        <a:t>0.8513</a:t>
                      </a:r>
                    </a:p>
                  </a:txBody>
                  <a:tcPr/>
                </a:tc>
                <a:extLst>
                  <a:ext uri="{0D108BD9-81ED-4DB2-BD59-A6C34878D82A}">
                    <a16:rowId xmlns:a16="http://schemas.microsoft.com/office/drawing/2014/main" val="3462538253"/>
                  </a:ext>
                </a:extLst>
              </a:tr>
              <a:tr h="635533">
                <a:tc>
                  <a:txBody>
                    <a:bodyPr/>
                    <a:lstStyle/>
                    <a:p>
                      <a:r>
                        <a:rPr lang="en-IN" dirty="0"/>
                        <a:t>Cat Boosting</a:t>
                      </a:r>
                    </a:p>
                  </a:txBody>
                  <a:tcPr/>
                </a:tc>
                <a:tc>
                  <a:txBody>
                    <a:bodyPr/>
                    <a:lstStyle/>
                    <a:p>
                      <a:r>
                        <a:rPr lang="en-IN" dirty="0"/>
                        <a:t>0.9960</a:t>
                      </a:r>
                    </a:p>
                  </a:txBody>
                  <a:tcPr/>
                </a:tc>
                <a:tc>
                  <a:txBody>
                    <a:bodyPr/>
                    <a:lstStyle/>
                    <a:p>
                      <a:r>
                        <a:rPr lang="en-IN" dirty="0"/>
                        <a:t>0.7518</a:t>
                      </a:r>
                    </a:p>
                  </a:txBody>
                  <a:tcPr/>
                </a:tc>
                <a:tc>
                  <a:txBody>
                    <a:bodyPr/>
                    <a:lstStyle/>
                    <a:p>
                      <a:r>
                        <a:rPr lang="en-IN" dirty="0"/>
                        <a:t>0.9925</a:t>
                      </a:r>
                    </a:p>
                  </a:txBody>
                  <a:tcPr/>
                </a:tc>
                <a:tc>
                  <a:txBody>
                    <a:bodyPr/>
                    <a:lstStyle/>
                    <a:p>
                      <a:r>
                        <a:rPr lang="en-IN" dirty="0"/>
                        <a:t>0.8556</a:t>
                      </a:r>
                    </a:p>
                  </a:txBody>
                  <a:tcPr/>
                </a:tc>
                <a:extLst>
                  <a:ext uri="{0D108BD9-81ED-4DB2-BD59-A6C34878D82A}">
                    <a16:rowId xmlns:a16="http://schemas.microsoft.com/office/drawing/2014/main" val="3263764406"/>
                  </a:ext>
                </a:extLst>
              </a:tr>
            </a:tbl>
          </a:graphicData>
        </a:graphic>
      </p:graphicFrame>
    </p:spTree>
    <p:extLst>
      <p:ext uri="{BB962C8B-B14F-4D97-AF65-F5344CB8AC3E}">
        <p14:creationId xmlns:p14="http://schemas.microsoft.com/office/powerpoint/2010/main" val="586613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533D8-AC0B-3303-A198-46847B42F1E4}"/>
              </a:ext>
            </a:extLst>
          </p:cNvPr>
          <p:cNvSpPr>
            <a:spLocks noGrp="1"/>
          </p:cNvSpPr>
          <p:nvPr>
            <p:ph type="title"/>
          </p:nvPr>
        </p:nvSpPr>
        <p:spPr/>
        <p:txBody>
          <a:bodyPr/>
          <a:lstStyle/>
          <a:p>
            <a:r>
              <a:rPr lang="en-IN" b="1" dirty="0"/>
              <a:t>Motivation/Significance</a:t>
            </a:r>
          </a:p>
        </p:txBody>
      </p:sp>
      <p:sp>
        <p:nvSpPr>
          <p:cNvPr id="3" name="Content Placeholder 2">
            <a:extLst>
              <a:ext uri="{FF2B5EF4-FFF2-40B4-BE49-F238E27FC236}">
                <a16:creationId xmlns:a16="http://schemas.microsoft.com/office/drawing/2014/main" id="{5260DBDF-BCF6-B53A-335A-63937A6AB9C5}"/>
              </a:ext>
            </a:extLst>
          </p:cNvPr>
          <p:cNvSpPr>
            <a:spLocks noGrp="1"/>
          </p:cNvSpPr>
          <p:nvPr>
            <p:ph idx="1"/>
          </p:nvPr>
        </p:nvSpPr>
        <p:spPr/>
        <p:txBody>
          <a:bodyPr/>
          <a:lstStyle/>
          <a:p>
            <a:r>
              <a:rPr lang="en-US" b="1" dirty="0">
                <a:solidFill>
                  <a:srgbClr val="0070C0"/>
                </a:solidFill>
              </a:rPr>
              <a:t>Cost Reduction</a:t>
            </a:r>
            <a:r>
              <a:rPr lang="en-US" dirty="0"/>
              <a:t>: Predicting machine failures in advance allows for planned maintenance and </a:t>
            </a:r>
            <a:r>
              <a:rPr lang="en-US" b="1" dirty="0">
                <a:solidFill>
                  <a:srgbClr val="FF0000"/>
                </a:solidFill>
              </a:rPr>
              <a:t>reduces the likelihood of unexpected breakdowns. </a:t>
            </a:r>
            <a:r>
              <a:rPr lang="en-US" dirty="0"/>
              <a:t>This leads to cost savings by preventing costly emergency repairs and downtime</a:t>
            </a:r>
          </a:p>
          <a:p>
            <a:r>
              <a:rPr lang="en-US" b="1" dirty="0">
                <a:solidFill>
                  <a:srgbClr val="0070C0"/>
                </a:solidFill>
              </a:rPr>
              <a:t>Operational Efficiency</a:t>
            </a:r>
            <a:r>
              <a:rPr lang="en-US" dirty="0"/>
              <a:t>: Predictive maintenance optimizes the </a:t>
            </a:r>
            <a:r>
              <a:rPr lang="en-US" b="1" dirty="0">
                <a:solidFill>
                  <a:srgbClr val="FF0000"/>
                </a:solidFill>
              </a:rPr>
              <a:t>scheduling of maintenance activities</a:t>
            </a:r>
            <a:r>
              <a:rPr lang="en-US" dirty="0"/>
              <a:t>, reducing machine downtime and improving overall operational efficiency. Businesses can maintain a continuous, uninterrupted workflow, which is crucial for production-oriented industries</a:t>
            </a:r>
            <a:endParaRPr lang="en-IN" dirty="0"/>
          </a:p>
        </p:txBody>
      </p:sp>
    </p:spTree>
    <p:extLst>
      <p:ext uri="{BB962C8B-B14F-4D97-AF65-F5344CB8AC3E}">
        <p14:creationId xmlns:p14="http://schemas.microsoft.com/office/powerpoint/2010/main" val="1057490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7C01ED6-1000-0313-E265-02F0D9B30F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296" y="1153143"/>
            <a:ext cx="8518358" cy="5374858"/>
          </a:xfrm>
          <a:prstGeom prst="rect">
            <a:avLst/>
          </a:prstGeom>
        </p:spPr>
      </p:pic>
      <p:sp>
        <p:nvSpPr>
          <p:cNvPr id="5" name="Title 1">
            <a:extLst>
              <a:ext uri="{FF2B5EF4-FFF2-40B4-BE49-F238E27FC236}">
                <a16:creationId xmlns:a16="http://schemas.microsoft.com/office/drawing/2014/main" id="{E162BC66-4678-9518-37B0-9DFA146FD5BA}"/>
              </a:ext>
            </a:extLst>
          </p:cNvPr>
          <p:cNvSpPr>
            <a:spLocks noGrp="1"/>
          </p:cNvSpPr>
          <p:nvPr>
            <p:ph type="title"/>
          </p:nvPr>
        </p:nvSpPr>
        <p:spPr>
          <a:xfrm>
            <a:off x="838200" y="192505"/>
            <a:ext cx="10515600" cy="782357"/>
          </a:xfrm>
        </p:spPr>
        <p:txBody>
          <a:bodyPr/>
          <a:lstStyle/>
          <a:p>
            <a:r>
              <a:rPr lang="en-IN" dirty="0"/>
              <a:t>Evaluation Metrics Graph (Normal after HPT)</a:t>
            </a:r>
          </a:p>
        </p:txBody>
      </p:sp>
      <p:sp>
        <p:nvSpPr>
          <p:cNvPr id="7" name="Rectangle 6">
            <a:extLst>
              <a:ext uri="{FF2B5EF4-FFF2-40B4-BE49-F238E27FC236}">
                <a16:creationId xmlns:a16="http://schemas.microsoft.com/office/drawing/2014/main" id="{856D74F9-1A2C-943D-6413-6FF4052B67ED}"/>
              </a:ext>
            </a:extLst>
          </p:cNvPr>
          <p:cNvSpPr/>
          <p:nvPr/>
        </p:nvSpPr>
        <p:spPr>
          <a:xfrm>
            <a:off x="8776447" y="2008093"/>
            <a:ext cx="3030071" cy="3191435"/>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12671042-3B7C-934F-D7C4-A6A984A3D50E}"/>
              </a:ext>
            </a:extLst>
          </p:cNvPr>
          <p:cNvSpPr txBox="1"/>
          <p:nvPr/>
        </p:nvSpPr>
        <p:spPr>
          <a:xfrm>
            <a:off x="9072283" y="2124635"/>
            <a:ext cx="2617694" cy="4524315"/>
          </a:xfrm>
          <a:prstGeom prst="rect">
            <a:avLst/>
          </a:prstGeom>
          <a:noFill/>
        </p:spPr>
        <p:txBody>
          <a:bodyPr wrap="square" rtlCol="0">
            <a:spAutoFit/>
          </a:bodyPr>
          <a:lstStyle/>
          <a:p>
            <a:r>
              <a:rPr lang="en-IN" dirty="0"/>
              <a:t>As we can observe from the graph and table, </a:t>
            </a:r>
            <a:r>
              <a:rPr lang="en-IN" b="1" u="sng" dirty="0"/>
              <a:t>ranking by f1_score</a:t>
            </a:r>
            <a:r>
              <a:rPr lang="en-IN" dirty="0"/>
              <a:t> we get:</a:t>
            </a:r>
          </a:p>
          <a:p>
            <a:endParaRPr lang="en-IN" dirty="0"/>
          </a:p>
          <a:p>
            <a:pPr marL="342900" indent="-342900">
              <a:buAutoNum type="arabicPeriod"/>
            </a:pPr>
            <a:r>
              <a:rPr lang="en-IN" b="1" dirty="0">
                <a:solidFill>
                  <a:srgbClr val="C00000"/>
                </a:solidFill>
              </a:rPr>
              <a:t>Naïve Bayes (with bagging)</a:t>
            </a:r>
          </a:p>
          <a:p>
            <a:pPr marL="342900" indent="-342900">
              <a:buAutoNum type="arabicPeriod"/>
            </a:pPr>
            <a:r>
              <a:rPr lang="en-IN" b="1" dirty="0" err="1">
                <a:solidFill>
                  <a:srgbClr val="C00000"/>
                </a:solidFill>
              </a:rPr>
              <a:t>Adaboost</a:t>
            </a:r>
            <a:endParaRPr lang="en-IN" b="1" dirty="0">
              <a:solidFill>
                <a:srgbClr val="C00000"/>
              </a:solidFill>
            </a:endParaRPr>
          </a:p>
          <a:p>
            <a:pPr marL="342900" indent="-342900">
              <a:buAutoNum type="arabicPeriod"/>
            </a:pPr>
            <a:r>
              <a:rPr lang="en-IN" b="1" dirty="0" err="1">
                <a:solidFill>
                  <a:srgbClr val="C00000"/>
                </a:solidFill>
              </a:rPr>
              <a:t>Catboost</a:t>
            </a:r>
            <a:endParaRPr lang="en-IN" b="1" dirty="0">
              <a:solidFill>
                <a:srgbClr val="C00000"/>
              </a:solidFill>
            </a:endParaRPr>
          </a:p>
          <a:p>
            <a:pPr marL="342900" indent="-342900">
              <a:buAutoNum type="arabicPeriod"/>
            </a:pPr>
            <a:r>
              <a:rPr lang="en-IN" b="1" dirty="0">
                <a:solidFill>
                  <a:srgbClr val="C00000"/>
                </a:solidFill>
              </a:rPr>
              <a:t>Gradient Boosting</a:t>
            </a:r>
          </a:p>
          <a:p>
            <a:pPr marL="342900" indent="-342900">
              <a:buAutoNum type="arabicPeriod"/>
            </a:pPr>
            <a:endParaRPr lang="en-IN" dirty="0"/>
          </a:p>
          <a:p>
            <a:endParaRPr lang="en-IN" dirty="0"/>
          </a:p>
          <a:p>
            <a:r>
              <a:rPr lang="en-IN" dirty="0"/>
              <a:t> </a:t>
            </a:r>
          </a:p>
          <a:p>
            <a:pPr marL="285750" indent="-285750">
              <a:buFont typeface="Arial" panose="020B0604020202020204" pitchFamily="34" charset="0"/>
              <a:buChar char="•"/>
            </a:pPr>
            <a:endParaRPr lang="en-IN" dirty="0"/>
          </a:p>
          <a:p>
            <a:r>
              <a:rPr lang="en-IN" dirty="0"/>
              <a:t>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999006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5AB03-1A1D-8F09-B91D-ED9C679D66EB}"/>
              </a:ext>
            </a:extLst>
          </p:cNvPr>
          <p:cNvSpPr>
            <a:spLocks noGrp="1"/>
          </p:cNvSpPr>
          <p:nvPr>
            <p:ph type="title"/>
          </p:nvPr>
        </p:nvSpPr>
        <p:spPr>
          <a:xfrm>
            <a:off x="3433481" y="60509"/>
            <a:ext cx="10515600" cy="943722"/>
          </a:xfrm>
        </p:spPr>
        <p:txBody>
          <a:bodyPr/>
          <a:lstStyle/>
          <a:p>
            <a:r>
              <a:rPr lang="en-IN" dirty="0"/>
              <a:t>ROC – AUC Curves</a:t>
            </a:r>
          </a:p>
        </p:txBody>
      </p:sp>
      <p:sp>
        <p:nvSpPr>
          <p:cNvPr id="4" name="TextBox 3">
            <a:extLst>
              <a:ext uri="{FF2B5EF4-FFF2-40B4-BE49-F238E27FC236}">
                <a16:creationId xmlns:a16="http://schemas.microsoft.com/office/drawing/2014/main" id="{87E352C4-A744-4690-623A-0905111CEA5C}"/>
              </a:ext>
            </a:extLst>
          </p:cNvPr>
          <p:cNvSpPr txBox="1"/>
          <p:nvPr/>
        </p:nvSpPr>
        <p:spPr>
          <a:xfrm>
            <a:off x="1550893" y="1179930"/>
            <a:ext cx="1882588" cy="369332"/>
          </a:xfrm>
          <a:prstGeom prst="rect">
            <a:avLst/>
          </a:prstGeom>
          <a:noFill/>
        </p:spPr>
        <p:txBody>
          <a:bodyPr wrap="square" rtlCol="0">
            <a:spAutoFit/>
          </a:bodyPr>
          <a:lstStyle/>
          <a:p>
            <a:r>
              <a:rPr lang="en-IN" dirty="0" err="1"/>
              <a:t>Adaboost</a:t>
            </a:r>
            <a:endParaRPr lang="en-IN" dirty="0"/>
          </a:p>
        </p:txBody>
      </p:sp>
      <p:sp>
        <p:nvSpPr>
          <p:cNvPr id="5" name="TextBox 4">
            <a:extLst>
              <a:ext uri="{FF2B5EF4-FFF2-40B4-BE49-F238E27FC236}">
                <a16:creationId xmlns:a16="http://schemas.microsoft.com/office/drawing/2014/main" id="{EC5C107E-E0C1-5E55-8866-158CF0FE751A}"/>
              </a:ext>
            </a:extLst>
          </p:cNvPr>
          <p:cNvSpPr txBox="1"/>
          <p:nvPr/>
        </p:nvSpPr>
        <p:spPr>
          <a:xfrm>
            <a:off x="7299642" y="984492"/>
            <a:ext cx="1882588" cy="369332"/>
          </a:xfrm>
          <a:prstGeom prst="rect">
            <a:avLst/>
          </a:prstGeom>
          <a:noFill/>
        </p:spPr>
        <p:txBody>
          <a:bodyPr wrap="square" rtlCol="0">
            <a:spAutoFit/>
          </a:bodyPr>
          <a:lstStyle/>
          <a:p>
            <a:r>
              <a:rPr lang="en-IN" dirty="0" err="1"/>
              <a:t>CatBoost</a:t>
            </a:r>
            <a:endParaRPr lang="en-IN" dirty="0"/>
          </a:p>
        </p:txBody>
      </p:sp>
      <p:sp>
        <p:nvSpPr>
          <p:cNvPr id="6" name="TextBox 5">
            <a:extLst>
              <a:ext uri="{FF2B5EF4-FFF2-40B4-BE49-F238E27FC236}">
                <a16:creationId xmlns:a16="http://schemas.microsoft.com/office/drawing/2014/main" id="{A9250902-A05F-A86A-8619-3E12CA6503FD}"/>
              </a:ext>
            </a:extLst>
          </p:cNvPr>
          <p:cNvSpPr txBox="1"/>
          <p:nvPr/>
        </p:nvSpPr>
        <p:spPr>
          <a:xfrm>
            <a:off x="9403976" y="3430399"/>
            <a:ext cx="1882588" cy="369332"/>
          </a:xfrm>
          <a:prstGeom prst="rect">
            <a:avLst/>
          </a:prstGeom>
          <a:noFill/>
        </p:spPr>
        <p:txBody>
          <a:bodyPr wrap="square" rtlCol="0">
            <a:spAutoFit/>
          </a:bodyPr>
          <a:lstStyle/>
          <a:p>
            <a:r>
              <a:rPr lang="en-IN" dirty="0"/>
              <a:t>Gradient Boosting</a:t>
            </a:r>
          </a:p>
        </p:txBody>
      </p:sp>
      <p:sp>
        <p:nvSpPr>
          <p:cNvPr id="7" name="TextBox 6">
            <a:extLst>
              <a:ext uri="{FF2B5EF4-FFF2-40B4-BE49-F238E27FC236}">
                <a16:creationId xmlns:a16="http://schemas.microsoft.com/office/drawing/2014/main" id="{6AC9138F-DE2B-E9F6-64A1-1F1165A3A0A4}"/>
              </a:ext>
            </a:extLst>
          </p:cNvPr>
          <p:cNvSpPr txBox="1"/>
          <p:nvPr/>
        </p:nvSpPr>
        <p:spPr>
          <a:xfrm>
            <a:off x="3813307" y="3429000"/>
            <a:ext cx="2671482" cy="369332"/>
          </a:xfrm>
          <a:prstGeom prst="rect">
            <a:avLst/>
          </a:prstGeom>
          <a:noFill/>
        </p:spPr>
        <p:txBody>
          <a:bodyPr wrap="square" rtlCol="0">
            <a:spAutoFit/>
          </a:bodyPr>
          <a:lstStyle/>
          <a:p>
            <a:r>
              <a:rPr lang="en-IN" dirty="0"/>
              <a:t>Naïve Bayes with Bagging</a:t>
            </a:r>
          </a:p>
        </p:txBody>
      </p:sp>
      <p:pic>
        <p:nvPicPr>
          <p:cNvPr id="8" name="Picture 7">
            <a:extLst>
              <a:ext uri="{FF2B5EF4-FFF2-40B4-BE49-F238E27FC236}">
                <a16:creationId xmlns:a16="http://schemas.microsoft.com/office/drawing/2014/main" id="{5F48A023-A490-3530-13EE-C36A1B598FBB}"/>
              </a:ext>
            </a:extLst>
          </p:cNvPr>
          <p:cNvPicPr>
            <a:picLocks noChangeAspect="1"/>
          </p:cNvPicPr>
          <p:nvPr/>
        </p:nvPicPr>
        <p:blipFill>
          <a:blip r:embed="rId2"/>
          <a:stretch>
            <a:fillRect/>
          </a:stretch>
        </p:blipFill>
        <p:spPr>
          <a:xfrm>
            <a:off x="8691281" y="3799731"/>
            <a:ext cx="3062360" cy="2923687"/>
          </a:xfrm>
          <a:prstGeom prst="rect">
            <a:avLst/>
          </a:prstGeom>
        </p:spPr>
      </p:pic>
      <p:pic>
        <p:nvPicPr>
          <p:cNvPr id="10" name="Picture 9">
            <a:extLst>
              <a:ext uri="{FF2B5EF4-FFF2-40B4-BE49-F238E27FC236}">
                <a16:creationId xmlns:a16="http://schemas.microsoft.com/office/drawing/2014/main" id="{0FEF52BB-4F1D-9F4A-7039-4FA6D08C45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359" y="1427677"/>
            <a:ext cx="3374948" cy="2187388"/>
          </a:xfrm>
          <a:prstGeom prst="rect">
            <a:avLst/>
          </a:prstGeom>
        </p:spPr>
      </p:pic>
      <p:pic>
        <p:nvPicPr>
          <p:cNvPr id="12" name="Picture 11">
            <a:extLst>
              <a:ext uri="{FF2B5EF4-FFF2-40B4-BE49-F238E27FC236}">
                <a16:creationId xmlns:a16="http://schemas.microsoft.com/office/drawing/2014/main" id="{2B394E0D-4518-9647-42A6-C19DC3F2D7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3115" y="3798332"/>
            <a:ext cx="3191865" cy="2922494"/>
          </a:xfrm>
          <a:prstGeom prst="rect">
            <a:avLst/>
          </a:prstGeom>
        </p:spPr>
      </p:pic>
      <p:pic>
        <p:nvPicPr>
          <p:cNvPr id="13" name="Picture 12">
            <a:extLst>
              <a:ext uri="{FF2B5EF4-FFF2-40B4-BE49-F238E27FC236}">
                <a16:creationId xmlns:a16="http://schemas.microsoft.com/office/drawing/2014/main" id="{D7B8F965-123E-9CDC-396D-109C5FBDC4BD}"/>
              </a:ext>
            </a:extLst>
          </p:cNvPr>
          <p:cNvPicPr>
            <a:picLocks noChangeAspect="1"/>
          </p:cNvPicPr>
          <p:nvPr/>
        </p:nvPicPr>
        <p:blipFill>
          <a:blip r:embed="rId2"/>
          <a:stretch>
            <a:fillRect/>
          </a:stretch>
        </p:blipFill>
        <p:spPr>
          <a:xfrm>
            <a:off x="6289002" y="1334084"/>
            <a:ext cx="2671481" cy="2550508"/>
          </a:xfrm>
          <a:prstGeom prst="rect">
            <a:avLst/>
          </a:prstGeom>
        </p:spPr>
      </p:pic>
    </p:spTree>
    <p:extLst>
      <p:ext uri="{BB962C8B-B14F-4D97-AF65-F5344CB8AC3E}">
        <p14:creationId xmlns:p14="http://schemas.microsoft.com/office/powerpoint/2010/main" val="91696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5AB03-1A1D-8F09-B91D-ED9C679D66EB}"/>
              </a:ext>
            </a:extLst>
          </p:cNvPr>
          <p:cNvSpPr>
            <a:spLocks noGrp="1"/>
          </p:cNvSpPr>
          <p:nvPr>
            <p:ph type="title"/>
          </p:nvPr>
        </p:nvSpPr>
        <p:spPr>
          <a:xfrm>
            <a:off x="4123765" y="13722"/>
            <a:ext cx="4849906" cy="873784"/>
          </a:xfrm>
        </p:spPr>
        <p:txBody>
          <a:bodyPr/>
          <a:lstStyle/>
          <a:p>
            <a:r>
              <a:rPr lang="en-IN" dirty="0"/>
              <a:t>Confusion Matrices</a:t>
            </a:r>
          </a:p>
        </p:txBody>
      </p:sp>
      <p:sp>
        <p:nvSpPr>
          <p:cNvPr id="4" name="TextBox 3">
            <a:extLst>
              <a:ext uri="{FF2B5EF4-FFF2-40B4-BE49-F238E27FC236}">
                <a16:creationId xmlns:a16="http://schemas.microsoft.com/office/drawing/2014/main" id="{87E352C4-A744-4690-623A-0905111CEA5C}"/>
              </a:ext>
            </a:extLst>
          </p:cNvPr>
          <p:cNvSpPr txBox="1"/>
          <p:nvPr/>
        </p:nvSpPr>
        <p:spPr>
          <a:xfrm>
            <a:off x="1299882" y="942166"/>
            <a:ext cx="1882588" cy="369332"/>
          </a:xfrm>
          <a:prstGeom prst="rect">
            <a:avLst/>
          </a:prstGeom>
          <a:noFill/>
        </p:spPr>
        <p:txBody>
          <a:bodyPr wrap="square" rtlCol="0">
            <a:spAutoFit/>
          </a:bodyPr>
          <a:lstStyle/>
          <a:p>
            <a:r>
              <a:rPr lang="en-IN" b="1" dirty="0" err="1"/>
              <a:t>Adaboost</a:t>
            </a:r>
            <a:endParaRPr lang="en-IN" b="1" dirty="0"/>
          </a:p>
        </p:txBody>
      </p:sp>
      <p:sp>
        <p:nvSpPr>
          <p:cNvPr id="5" name="TextBox 4">
            <a:extLst>
              <a:ext uri="{FF2B5EF4-FFF2-40B4-BE49-F238E27FC236}">
                <a16:creationId xmlns:a16="http://schemas.microsoft.com/office/drawing/2014/main" id="{EC5C107E-E0C1-5E55-8866-158CF0FE751A}"/>
              </a:ext>
            </a:extLst>
          </p:cNvPr>
          <p:cNvSpPr txBox="1"/>
          <p:nvPr/>
        </p:nvSpPr>
        <p:spPr>
          <a:xfrm>
            <a:off x="6633883" y="945323"/>
            <a:ext cx="1882588" cy="369332"/>
          </a:xfrm>
          <a:prstGeom prst="rect">
            <a:avLst/>
          </a:prstGeom>
          <a:noFill/>
        </p:spPr>
        <p:txBody>
          <a:bodyPr wrap="square" rtlCol="0">
            <a:spAutoFit/>
          </a:bodyPr>
          <a:lstStyle/>
          <a:p>
            <a:r>
              <a:rPr lang="en-IN" b="1" dirty="0" err="1"/>
              <a:t>CatBoost</a:t>
            </a:r>
            <a:endParaRPr lang="en-IN" b="1" dirty="0"/>
          </a:p>
        </p:txBody>
      </p:sp>
      <p:sp>
        <p:nvSpPr>
          <p:cNvPr id="6" name="TextBox 5">
            <a:extLst>
              <a:ext uri="{FF2B5EF4-FFF2-40B4-BE49-F238E27FC236}">
                <a16:creationId xmlns:a16="http://schemas.microsoft.com/office/drawing/2014/main" id="{A9250902-A05F-A86A-8619-3E12CA6503FD}"/>
              </a:ext>
            </a:extLst>
          </p:cNvPr>
          <p:cNvSpPr txBox="1"/>
          <p:nvPr/>
        </p:nvSpPr>
        <p:spPr>
          <a:xfrm>
            <a:off x="9090212" y="3748047"/>
            <a:ext cx="2026024" cy="369332"/>
          </a:xfrm>
          <a:prstGeom prst="rect">
            <a:avLst/>
          </a:prstGeom>
          <a:noFill/>
        </p:spPr>
        <p:txBody>
          <a:bodyPr wrap="square" rtlCol="0">
            <a:spAutoFit/>
          </a:bodyPr>
          <a:lstStyle/>
          <a:p>
            <a:r>
              <a:rPr lang="en-IN" b="1" dirty="0"/>
              <a:t>Gradient Boosting</a:t>
            </a:r>
          </a:p>
        </p:txBody>
      </p:sp>
      <p:sp>
        <p:nvSpPr>
          <p:cNvPr id="7" name="TextBox 6">
            <a:extLst>
              <a:ext uri="{FF2B5EF4-FFF2-40B4-BE49-F238E27FC236}">
                <a16:creationId xmlns:a16="http://schemas.microsoft.com/office/drawing/2014/main" id="{6AC9138F-DE2B-E9F6-64A1-1F1165A3A0A4}"/>
              </a:ext>
            </a:extLst>
          </p:cNvPr>
          <p:cNvSpPr txBox="1"/>
          <p:nvPr/>
        </p:nvSpPr>
        <p:spPr>
          <a:xfrm>
            <a:off x="2510118" y="3773091"/>
            <a:ext cx="2671482" cy="369332"/>
          </a:xfrm>
          <a:prstGeom prst="rect">
            <a:avLst/>
          </a:prstGeom>
          <a:noFill/>
        </p:spPr>
        <p:txBody>
          <a:bodyPr wrap="square" rtlCol="0">
            <a:spAutoFit/>
          </a:bodyPr>
          <a:lstStyle/>
          <a:p>
            <a:r>
              <a:rPr lang="en-IN" b="1" dirty="0"/>
              <a:t>Naïve Bayes with Bagging</a:t>
            </a:r>
          </a:p>
        </p:txBody>
      </p:sp>
      <p:pic>
        <p:nvPicPr>
          <p:cNvPr id="9" name="Picture 8">
            <a:extLst>
              <a:ext uri="{FF2B5EF4-FFF2-40B4-BE49-F238E27FC236}">
                <a16:creationId xmlns:a16="http://schemas.microsoft.com/office/drawing/2014/main" id="{E4DF7878-766A-33FA-1E37-50C307E436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3757" y="1311498"/>
            <a:ext cx="2920581" cy="2348752"/>
          </a:xfrm>
          <a:prstGeom prst="rect">
            <a:avLst/>
          </a:prstGeom>
        </p:spPr>
      </p:pic>
      <p:pic>
        <p:nvPicPr>
          <p:cNvPr id="13" name="Picture 12">
            <a:extLst>
              <a:ext uri="{FF2B5EF4-FFF2-40B4-BE49-F238E27FC236}">
                <a16:creationId xmlns:a16="http://schemas.microsoft.com/office/drawing/2014/main" id="{B2290B49-FA47-35EF-0754-98ECF867B1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3515" y="4117379"/>
            <a:ext cx="3319096" cy="2434526"/>
          </a:xfrm>
          <a:prstGeom prst="rect">
            <a:avLst/>
          </a:prstGeom>
        </p:spPr>
      </p:pic>
      <p:pic>
        <p:nvPicPr>
          <p:cNvPr id="15" name="Picture 14">
            <a:extLst>
              <a:ext uri="{FF2B5EF4-FFF2-40B4-BE49-F238E27FC236}">
                <a16:creationId xmlns:a16="http://schemas.microsoft.com/office/drawing/2014/main" id="{F72A0423-AC7C-6A6D-1869-18F4E967F0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365" y="1311498"/>
            <a:ext cx="3008299" cy="2329524"/>
          </a:xfrm>
          <a:prstGeom prst="rect">
            <a:avLst/>
          </a:prstGeom>
        </p:spPr>
      </p:pic>
      <p:pic>
        <p:nvPicPr>
          <p:cNvPr id="17" name="Picture 16">
            <a:extLst>
              <a:ext uri="{FF2B5EF4-FFF2-40B4-BE49-F238E27FC236}">
                <a16:creationId xmlns:a16="http://schemas.microsoft.com/office/drawing/2014/main" id="{7ADF7FB9-5238-ECDB-2A97-1BC05C783C1D}"/>
              </a:ext>
            </a:extLst>
          </p:cNvPr>
          <p:cNvPicPr>
            <a:picLocks noChangeAspect="1"/>
          </p:cNvPicPr>
          <p:nvPr/>
        </p:nvPicPr>
        <p:blipFill>
          <a:blip r:embed="rId5"/>
          <a:stretch>
            <a:fillRect/>
          </a:stretch>
        </p:blipFill>
        <p:spPr>
          <a:xfrm>
            <a:off x="8163693" y="4068126"/>
            <a:ext cx="3829584" cy="2772162"/>
          </a:xfrm>
          <a:prstGeom prst="rect">
            <a:avLst/>
          </a:prstGeom>
        </p:spPr>
      </p:pic>
    </p:spTree>
    <p:extLst>
      <p:ext uri="{BB962C8B-B14F-4D97-AF65-F5344CB8AC3E}">
        <p14:creationId xmlns:p14="http://schemas.microsoft.com/office/powerpoint/2010/main" val="3059205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A1E79-B47E-C6D8-B0EF-577AC6BB5FEB}"/>
              </a:ext>
            </a:extLst>
          </p:cNvPr>
          <p:cNvSpPr>
            <a:spLocks noGrp="1"/>
          </p:cNvSpPr>
          <p:nvPr>
            <p:ph type="title"/>
          </p:nvPr>
        </p:nvSpPr>
        <p:spPr>
          <a:xfrm>
            <a:off x="838200" y="365125"/>
            <a:ext cx="10515600" cy="782357"/>
          </a:xfrm>
        </p:spPr>
        <p:txBody>
          <a:bodyPr/>
          <a:lstStyle/>
          <a:p>
            <a:r>
              <a:rPr lang="en-IN" dirty="0"/>
              <a:t>Performance and Results</a:t>
            </a:r>
          </a:p>
        </p:txBody>
      </p:sp>
      <p:sp>
        <p:nvSpPr>
          <p:cNvPr id="3" name="Content Placeholder 2">
            <a:extLst>
              <a:ext uri="{FF2B5EF4-FFF2-40B4-BE49-F238E27FC236}">
                <a16:creationId xmlns:a16="http://schemas.microsoft.com/office/drawing/2014/main" id="{A6CA42D4-4FFE-14B9-77ED-CF16194C3835}"/>
              </a:ext>
            </a:extLst>
          </p:cNvPr>
          <p:cNvSpPr>
            <a:spLocks noGrp="1"/>
          </p:cNvSpPr>
          <p:nvPr>
            <p:ph idx="1"/>
          </p:nvPr>
        </p:nvSpPr>
        <p:spPr>
          <a:xfrm>
            <a:off x="838200" y="1443318"/>
            <a:ext cx="7803776" cy="546847"/>
          </a:xfrm>
        </p:spPr>
        <p:txBody>
          <a:bodyPr>
            <a:normAutofit/>
          </a:bodyPr>
          <a:lstStyle/>
          <a:p>
            <a:r>
              <a:rPr lang="en-IN" b="1" u="sng" dirty="0"/>
              <a:t>Comparing Average Recall after Cross Validation</a:t>
            </a:r>
          </a:p>
        </p:txBody>
      </p:sp>
      <p:graphicFrame>
        <p:nvGraphicFramePr>
          <p:cNvPr id="5" name="Table 4">
            <a:extLst>
              <a:ext uri="{FF2B5EF4-FFF2-40B4-BE49-F238E27FC236}">
                <a16:creationId xmlns:a16="http://schemas.microsoft.com/office/drawing/2014/main" id="{BADCD3F1-278B-2312-92F4-889B5440122C}"/>
              </a:ext>
            </a:extLst>
          </p:cNvPr>
          <p:cNvGraphicFramePr>
            <a:graphicFrameLocks noGrp="1"/>
          </p:cNvGraphicFramePr>
          <p:nvPr>
            <p:extLst>
              <p:ext uri="{D42A27DB-BD31-4B8C-83A1-F6EECF244321}">
                <p14:modId xmlns:p14="http://schemas.microsoft.com/office/powerpoint/2010/main" val="1914030691"/>
              </p:ext>
            </p:extLst>
          </p:nvPr>
        </p:nvGraphicFramePr>
        <p:xfrm>
          <a:off x="1828801" y="2237402"/>
          <a:ext cx="8357935" cy="1235879"/>
        </p:xfrm>
        <a:graphic>
          <a:graphicData uri="http://schemas.openxmlformats.org/drawingml/2006/table">
            <a:tbl>
              <a:tblPr firstRow="1" bandRow="1">
                <a:tableStyleId>{93296810-A885-4BE3-A3E7-6D5BEEA58F35}</a:tableStyleId>
              </a:tblPr>
              <a:tblGrid>
                <a:gridCol w="1671587">
                  <a:extLst>
                    <a:ext uri="{9D8B030D-6E8A-4147-A177-3AD203B41FA5}">
                      <a16:colId xmlns:a16="http://schemas.microsoft.com/office/drawing/2014/main" val="1222204726"/>
                    </a:ext>
                  </a:extLst>
                </a:gridCol>
                <a:gridCol w="1671587">
                  <a:extLst>
                    <a:ext uri="{9D8B030D-6E8A-4147-A177-3AD203B41FA5}">
                      <a16:colId xmlns:a16="http://schemas.microsoft.com/office/drawing/2014/main" val="1641518768"/>
                    </a:ext>
                  </a:extLst>
                </a:gridCol>
                <a:gridCol w="1671587">
                  <a:extLst>
                    <a:ext uri="{9D8B030D-6E8A-4147-A177-3AD203B41FA5}">
                      <a16:colId xmlns:a16="http://schemas.microsoft.com/office/drawing/2014/main" val="2284028491"/>
                    </a:ext>
                  </a:extLst>
                </a:gridCol>
                <a:gridCol w="1671587">
                  <a:extLst>
                    <a:ext uri="{9D8B030D-6E8A-4147-A177-3AD203B41FA5}">
                      <a16:colId xmlns:a16="http://schemas.microsoft.com/office/drawing/2014/main" val="1480977453"/>
                    </a:ext>
                  </a:extLst>
                </a:gridCol>
                <a:gridCol w="1671587">
                  <a:extLst>
                    <a:ext uri="{9D8B030D-6E8A-4147-A177-3AD203B41FA5}">
                      <a16:colId xmlns:a16="http://schemas.microsoft.com/office/drawing/2014/main" val="1673852667"/>
                    </a:ext>
                  </a:extLst>
                </a:gridCol>
              </a:tblGrid>
              <a:tr h="595799">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r>
                        <a:rPr lang="en-IN" dirty="0"/>
                        <a:t>Naïve Bayes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r>
                        <a:rPr lang="en-IN" dirty="0" err="1"/>
                        <a:t>Adaboost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r>
                        <a:rPr lang="en-IN" dirty="0"/>
                        <a:t>Gradient Boosting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r>
                        <a:rPr lang="en-IN" dirty="0"/>
                        <a:t>Cat Boosting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170857766"/>
                  </a:ext>
                </a:extLst>
              </a:tr>
              <a:tr h="595799">
                <a:tc>
                  <a:txBody>
                    <a:bodyPr/>
                    <a:lstStyle/>
                    <a:p>
                      <a:r>
                        <a:rPr lang="en-IN" sz="2200" b="1" dirty="0">
                          <a:solidFill>
                            <a:srgbClr val="002060"/>
                          </a:solidFill>
                        </a:rPr>
                        <a:t>Avg. Recall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BEEC"/>
                    </a:solidFill>
                  </a:tcPr>
                </a:tc>
                <a:tc>
                  <a:txBody>
                    <a:bodyPr/>
                    <a:lstStyle/>
                    <a:p>
                      <a:r>
                        <a:rPr lang="en-IN" dirty="0"/>
                        <a:t>0.7613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BEEC"/>
                    </a:solidFill>
                  </a:tcPr>
                </a:tc>
                <a:tc>
                  <a:txBody>
                    <a:bodyPr/>
                    <a:lstStyle/>
                    <a:p>
                      <a:r>
                        <a:rPr lang="en-IN" dirty="0"/>
                        <a:t>0.7426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BEEC"/>
                    </a:solidFill>
                  </a:tcPr>
                </a:tc>
                <a:tc>
                  <a:txBody>
                    <a:bodyPr/>
                    <a:lstStyle/>
                    <a:p>
                      <a:r>
                        <a:rPr lang="en-IN" dirty="0"/>
                        <a:t>0.7695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BEEC"/>
                    </a:solidFill>
                  </a:tcPr>
                </a:tc>
                <a:tc>
                  <a:txBody>
                    <a:bodyPr/>
                    <a:lstStyle/>
                    <a:p>
                      <a:r>
                        <a:rPr lang="en-IN" dirty="0"/>
                        <a:t>0.7687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BEEC"/>
                    </a:solidFill>
                  </a:tcPr>
                </a:tc>
                <a:extLst>
                  <a:ext uri="{0D108BD9-81ED-4DB2-BD59-A6C34878D82A}">
                    <a16:rowId xmlns:a16="http://schemas.microsoft.com/office/drawing/2014/main" val="1607234522"/>
                  </a:ext>
                </a:extLst>
              </a:tr>
            </a:tbl>
          </a:graphicData>
        </a:graphic>
      </p:graphicFrame>
      <p:sp>
        <p:nvSpPr>
          <p:cNvPr id="4" name="TextBox 3">
            <a:extLst>
              <a:ext uri="{FF2B5EF4-FFF2-40B4-BE49-F238E27FC236}">
                <a16:creationId xmlns:a16="http://schemas.microsoft.com/office/drawing/2014/main" id="{0D7E9E64-6622-1B83-2199-6FFB9A9C90B0}"/>
              </a:ext>
            </a:extLst>
          </p:cNvPr>
          <p:cNvSpPr txBox="1"/>
          <p:nvPr/>
        </p:nvSpPr>
        <p:spPr>
          <a:xfrm>
            <a:off x="4464423" y="3917577"/>
            <a:ext cx="3263153" cy="2308324"/>
          </a:xfrm>
          <a:prstGeom prst="rect">
            <a:avLst/>
          </a:prstGeom>
          <a:solidFill>
            <a:schemeClr val="bg1">
              <a:lumMod val="95000"/>
            </a:schemeClr>
          </a:solidFill>
        </p:spPr>
        <p:txBody>
          <a:bodyPr wrap="square" rtlCol="0">
            <a:spAutoFit/>
          </a:bodyPr>
          <a:lstStyle/>
          <a:p>
            <a:r>
              <a:rPr lang="en-IN" dirty="0"/>
              <a:t>Hence ranking by recall, which is the most important metric for our use case:</a:t>
            </a:r>
          </a:p>
          <a:p>
            <a:endParaRPr lang="en-IN" dirty="0"/>
          </a:p>
          <a:p>
            <a:pPr marL="342900" indent="-342900">
              <a:buAutoNum type="arabicPeriod"/>
            </a:pPr>
            <a:r>
              <a:rPr lang="en-IN" b="1" dirty="0">
                <a:solidFill>
                  <a:srgbClr val="C00000"/>
                </a:solidFill>
              </a:rPr>
              <a:t>Gradient Boosting</a:t>
            </a:r>
          </a:p>
          <a:p>
            <a:pPr marL="342900" indent="-342900">
              <a:buAutoNum type="arabicPeriod"/>
            </a:pPr>
            <a:r>
              <a:rPr lang="en-IN" b="1" dirty="0">
                <a:solidFill>
                  <a:srgbClr val="C00000"/>
                </a:solidFill>
              </a:rPr>
              <a:t>Cat Boosting</a:t>
            </a:r>
          </a:p>
          <a:p>
            <a:pPr marL="342900" indent="-342900">
              <a:buAutoNum type="arabicPeriod"/>
            </a:pPr>
            <a:r>
              <a:rPr lang="en-IN" b="1" dirty="0">
                <a:solidFill>
                  <a:srgbClr val="C00000"/>
                </a:solidFill>
              </a:rPr>
              <a:t>Naïve Bayes</a:t>
            </a:r>
          </a:p>
          <a:p>
            <a:pPr marL="342900" indent="-342900">
              <a:buAutoNum type="arabicPeriod"/>
            </a:pPr>
            <a:r>
              <a:rPr lang="en-IN" b="1" dirty="0">
                <a:solidFill>
                  <a:srgbClr val="C00000"/>
                </a:solidFill>
              </a:rPr>
              <a:t>Ada Boost</a:t>
            </a:r>
          </a:p>
        </p:txBody>
      </p:sp>
    </p:spTree>
    <p:extLst>
      <p:ext uri="{BB962C8B-B14F-4D97-AF65-F5344CB8AC3E}">
        <p14:creationId xmlns:p14="http://schemas.microsoft.com/office/powerpoint/2010/main" val="3819111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A1E79-B47E-C6D8-B0EF-577AC6BB5FEB}"/>
              </a:ext>
            </a:extLst>
          </p:cNvPr>
          <p:cNvSpPr>
            <a:spLocks noGrp="1"/>
          </p:cNvSpPr>
          <p:nvPr>
            <p:ph type="title"/>
          </p:nvPr>
        </p:nvSpPr>
        <p:spPr>
          <a:xfrm>
            <a:off x="838200" y="365125"/>
            <a:ext cx="10515600" cy="782357"/>
          </a:xfrm>
        </p:spPr>
        <p:txBody>
          <a:bodyPr/>
          <a:lstStyle/>
          <a:p>
            <a:r>
              <a:rPr lang="en-IN" dirty="0"/>
              <a:t>Performance and Results</a:t>
            </a:r>
          </a:p>
        </p:txBody>
      </p:sp>
      <p:sp>
        <p:nvSpPr>
          <p:cNvPr id="3" name="Content Placeholder 2">
            <a:extLst>
              <a:ext uri="{FF2B5EF4-FFF2-40B4-BE49-F238E27FC236}">
                <a16:creationId xmlns:a16="http://schemas.microsoft.com/office/drawing/2014/main" id="{A6CA42D4-4FFE-14B9-77ED-CF16194C3835}"/>
              </a:ext>
            </a:extLst>
          </p:cNvPr>
          <p:cNvSpPr>
            <a:spLocks noGrp="1"/>
          </p:cNvSpPr>
          <p:nvPr>
            <p:ph idx="1"/>
          </p:nvPr>
        </p:nvSpPr>
        <p:spPr>
          <a:xfrm>
            <a:off x="838200" y="1443318"/>
            <a:ext cx="6701118" cy="546847"/>
          </a:xfrm>
        </p:spPr>
        <p:txBody>
          <a:bodyPr>
            <a:normAutofit fontScale="85000" lnSpcReduction="10000"/>
          </a:bodyPr>
          <a:lstStyle/>
          <a:p>
            <a:r>
              <a:rPr lang="en-IN" dirty="0"/>
              <a:t>Normal (After Hyperparameter Tuning and PCA)</a:t>
            </a:r>
          </a:p>
        </p:txBody>
      </p:sp>
      <p:graphicFrame>
        <p:nvGraphicFramePr>
          <p:cNvPr id="4" name="Table 3">
            <a:extLst>
              <a:ext uri="{FF2B5EF4-FFF2-40B4-BE49-F238E27FC236}">
                <a16:creationId xmlns:a16="http://schemas.microsoft.com/office/drawing/2014/main" id="{F239CEED-F14E-AA8C-9D13-A4E1F7EB0A2C}"/>
              </a:ext>
            </a:extLst>
          </p:cNvPr>
          <p:cNvGraphicFramePr>
            <a:graphicFrameLocks noGrp="1"/>
          </p:cNvGraphicFramePr>
          <p:nvPr>
            <p:extLst>
              <p:ext uri="{D42A27DB-BD31-4B8C-83A1-F6EECF244321}">
                <p14:modId xmlns:p14="http://schemas.microsoft.com/office/powerpoint/2010/main" val="3952170508"/>
              </p:ext>
            </p:extLst>
          </p:nvPr>
        </p:nvGraphicFramePr>
        <p:xfrm>
          <a:off x="838200" y="2038291"/>
          <a:ext cx="6626804" cy="3639671"/>
        </p:xfrm>
        <a:graphic>
          <a:graphicData uri="http://schemas.openxmlformats.org/drawingml/2006/table">
            <a:tbl>
              <a:tblPr firstRow="1" bandRow="1">
                <a:tableStyleId>{ED083AE6-46FA-4A59-8FB0-9F97EB10719F}</a:tableStyleId>
              </a:tblPr>
              <a:tblGrid>
                <a:gridCol w="1730262">
                  <a:extLst>
                    <a:ext uri="{9D8B030D-6E8A-4147-A177-3AD203B41FA5}">
                      <a16:colId xmlns:a16="http://schemas.microsoft.com/office/drawing/2014/main" val="2267310421"/>
                    </a:ext>
                  </a:extLst>
                </a:gridCol>
                <a:gridCol w="1229794">
                  <a:extLst>
                    <a:ext uri="{9D8B030D-6E8A-4147-A177-3AD203B41FA5}">
                      <a16:colId xmlns:a16="http://schemas.microsoft.com/office/drawing/2014/main" val="4219554620"/>
                    </a:ext>
                  </a:extLst>
                </a:gridCol>
                <a:gridCol w="1252429">
                  <a:extLst>
                    <a:ext uri="{9D8B030D-6E8A-4147-A177-3AD203B41FA5}">
                      <a16:colId xmlns:a16="http://schemas.microsoft.com/office/drawing/2014/main" val="3866253532"/>
                    </a:ext>
                  </a:extLst>
                </a:gridCol>
                <a:gridCol w="1184525">
                  <a:extLst>
                    <a:ext uri="{9D8B030D-6E8A-4147-A177-3AD203B41FA5}">
                      <a16:colId xmlns:a16="http://schemas.microsoft.com/office/drawing/2014/main" val="4283597589"/>
                    </a:ext>
                  </a:extLst>
                </a:gridCol>
                <a:gridCol w="1229794">
                  <a:extLst>
                    <a:ext uri="{9D8B030D-6E8A-4147-A177-3AD203B41FA5}">
                      <a16:colId xmlns:a16="http://schemas.microsoft.com/office/drawing/2014/main" val="2653248906"/>
                    </a:ext>
                  </a:extLst>
                </a:gridCol>
              </a:tblGrid>
              <a:tr h="635533">
                <a:tc>
                  <a:txBody>
                    <a:bodyPr/>
                    <a:lstStyle/>
                    <a:p>
                      <a:r>
                        <a:rPr lang="en-IN" dirty="0">
                          <a:solidFill>
                            <a:schemeClr val="bg1"/>
                          </a:solidFill>
                        </a:rPr>
                        <a:t>Model</a:t>
                      </a:r>
                    </a:p>
                  </a:txBody>
                  <a:tcPr>
                    <a:solidFill>
                      <a:schemeClr val="accent2"/>
                    </a:solidFill>
                  </a:tcPr>
                </a:tc>
                <a:tc>
                  <a:txBody>
                    <a:bodyPr/>
                    <a:lstStyle/>
                    <a:p>
                      <a:r>
                        <a:rPr lang="en-IN" dirty="0">
                          <a:solidFill>
                            <a:schemeClr val="bg1"/>
                          </a:solidFill>
                        </a:rPr>
                        <a:t>Accuracy</a:t>
                      </a:r>
                    </a:p>
                  </a:txBody>
                  <a:tcPr>
                    <a:solidFill>
                      <a:schemeClr val="accent2"/>
                    </a:solidFill>
                  </a:tcPr>
                </a:tc>
                <a:tc>
                  <a:txBody>
                    <a:bodyPr/>
                    <a:lstStyle/>
                    <a:p>
                      <a:r>
                        <a:rPr lang="en-IN" dirty="0">
                          <a:solidFill>
                            <a:schemeClr val="bg1"/>
                          </a:solidFill>
                        </a:rPr>
                        <a:t>Precision</a:t>
                      </a:r>
                    </a:p>
                  </a:txBody>
                  <a:tcPr>
                    <a:solidFill>
                      <a:schemeClr val="accent2"/>
                    </a:solidFill>
                  </a:tcPr>
                </a:tc>
                <a:tc>
                  <a:txBody>
                    <a:bodyPr/>
                    <a:lstStyle/>
                    <a:p>
                      <a:r>
                        <a:rPr lang="en-IN" dirty="0">
                          <a:solidFill>
                            <a:schemeClr val="bg1"/>
                          </a:solidFill>
                        </a:rPr>
                        <a:t>Recall </a:t>
                      </a:r>
                    </a:p>
                  </a:txBody>
                  <a:tcPr>
                    <a:solidFill>
                      <a:schemeClr val="accent2"/>
                    </a:solidFill>
                  </a:tcPr>
                </a:tc>
                <a:tc>
                  <a:txBody>
                    <a:bodyPr/>
                    <a:lstStyle/>
                    <a:p>
                      <a:r>
                        <a:rPr lang="en-IN" dirty="0">
                          <a:solidFill>
                            <a:schemeClr val="bg1"/>
                          </a:solidFill>
                        </a:rPr>
                        <a:t>F1 Score</a:t>
                      </a:r>
                    </a:p>
                  </a:txBody>
                  <a:tcPr>
                    <a:solidFill>
                      <a:schemeClr val="accent2"/>
                    </a:solidFill>
                  </a:tcPr>
                </a:tc>
                <a:extLst>
                  <a:ext uri="{0D108BD9-81ED-4DB2-BD59-A6C34878D82A}">
                    <a16:rowId xmlns:a16="http://schemas.microsoft.com/office/drawing/2014/main" val="2494361074"/>
                  </a:ext>
                </a:extLst>
              </a:tr>
              <a:tr h="514182">
                <a:tc>
                  <a:txBody>
                    <a:bodyPr/>
                    <a:lstStyle/>
                    <a:p>
                      <a:endParaRPr lang="en-IN" dirty="0"/>
                    </a:p>
                  </a:txBody>
                  <a:tcPr/>
                </a:tc>
                <a:tc>
                  <a:txBody>
                    <a:bodyPr/>
                    <a:lstStyle/>
                    <a:p>
                      <a:endParaRPr lang="en-IN"/>
                    </a:p>
                  </a:txBody>
                  <a:tcPr/>
                </a:tc>
                <a:tc>
                  <a:txBody>
                    <a:bodyPr/>
                    <a:lstStyle/>
                    <a:p>
                      <a:endParaRPr lang="en-IN">
                        <a:solidFill>
                          <a:schemeClr val="bg1"/>
                        </a:solidFill>
                      </a:endParaRPr>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1336143773"/>
                  </a:ext>
                </a:extLst>
              </a:tr>
              <a:tr h="635533">
                <a:tc>
                  <a:txBody>
                    <a:bodyPr/>
                    <a:lstStyle/>
                    <a:p>
                      <a:r>
                        <a:rPr lang="en-IN" dirty="0"/>
                        <a:t>Naïve Bayes</a:t>
                      </a:r>
                    </a:p>
                  </a:txBody>
                  <a:tcPr/>
                </a:tc>
                <a:tc>
                  <a:txBody>
                    <a:bodyPr/>
                    <a:lstStyle/>
                    <a:p>
                      <a:r>
                        <a:rPr lang="en-IN" dirty="0"/>
                        <a:t>0.9796</a:t>
                      </a:r>
                    </a:p>
                  </a:txBody>
                  <a:tcPr/>
                </a:tc>
                <a:tc>
                  <a:txBody>
                    <a:bodyPr/>
                    <a:lstStyle/>
                    <a:p>
                      <a:r>
                        <a:rPr lang="en-IN" dirty="0"/>
                        <a:t>0.7235</a:t>
                      </a:r>
                    </a:p>
                  </a:txBody>
                  <a:tcPr/>
                </a:tc>
                <a:tc>
                  <a:txBody>
                    <a:bodyPr/>
                    <a:lstStyle/>
                    <a:p>
                      <a:r>
                        <a:rPr lang="en-IN" dirty="0"/>
                        <a:t>0.4220</a:t>
                      </a:r>
                    </a:p>
                  </a:txBody>
                  <a:tcPr/>
                </a:tc>
                <a:tc>
                  <a:txBody>
                    <a:bodyPr/>
                    <a:lstStyle/>
                    <a:p>
                      <a:r>
                        <a:rPr lang="en-IN" dirty="0"/>
                        <a:t>0.5331</a:t>
                      </a:r>
                    </a:p>
                  </a:txBody>
                  <a:tcPr/>
                </a:tc>
                <a:extLst>
                  <a:ext uri="{0D108BD9-81ED-4DB2-BD59-A6C34878D82A}">
                    <a16:rowId xmlns:a16="http://schemas.microsoft.com/office/drawing/2014/main" val="2107686441"/>
                  </a:ext>
                </a:extLst>
              </a:tr>
              <a:tr h="514182">
                <a:tc>
                  <a:txBody>
                    <a:bodyPr/>
                    <a:lstStyle/>
                    <a:p>
                      <a:r>
                        <a:rPr lang="en-IN" dirty="0"/>
                        <a:t>AdaBoost</a:t>
                      </a:r>
                    </a:p>
                  </a:txBody>
                  <a:tcPr/>
                </a:tc>
                <a:tc>
                  <a:txBody>
                    <a:bodyPr/>
                    <a:lstStyle/>
                    <a:p>
                      <a:r>
                        <a:rPr lang="en-IN" dirty="0"/>
                        <a:t>0.9161</a:t>
                      </a:r>
                    </a:p>
                  </a:txBody>
                  <a:tcPr/>
                </a:tc>
                <a:tc>
                  <a:txBody>
                    <a:bodyPr/>
                    <a:lstStyle/>
                    <a:p>
                      <a:r>
                        <a:rPr lang="en-IN" dirty="0"/>
                        <a:t>0.7305</a:t>
                      </a:r>
                    </a:p>
                  </a:txBody>
                  <a:tcPr/>
                </a:tc>
                <a:tc>
                  <a:txBody>
                    <a:bodyPr/>
                    <a:lstStyle/>
                    <a:p>
                      <a:r>
                        <a:rPr lang="en-IN" dirty="0"/>
                        <a:t>0.7838</a:t>
                      </a:r>
                    </a:p>
                  </a:txBody>
                  <a:tcPr/>
                </a:tc>
                <a:tc>
                  <a:txBody>
                    <a:bodyPr/>
                    <a:lstStyle/>
                    <a:p>
                      <a:r>
                        <a:rPr lang="en-IN" dirty="0"/>
                        <a:t>0.8517</a:t>
                      </a:r>
                    </a:p>
                  </a:txBody>
                  <a:tcPr/>
                </a:tc>
                <a:extLst>
                  <a:ext uri="{0D108BD9-81ED-4DB2-BD59-A6C34878D82A}">
                    <a16:rowId xmlns:a16="http://schemas.microsoft.com/office/drawing/2014/main" val="3173146304"/>
                  </a:ext>
                </a:extLst>
              </a:tr>
              <a:tr h="704708">
                <a:tc>
                  <a:txBody>
                    <a:bodyPr/>
                    <a:lstStyle/>
                    <a:p>
                      <a:r>
                        <a:rPr lang="en-IN" dirty="0"/>
                        <a:t>Gradient Boosting</a:t>
                      </a:r>
                    </a:p>
                  </a:txBody>
                  <a:tcPr/>
                </a:tc>
                <a:tc>
                  <a:txBody>
                    <a:bodyPr/>
                    <a:lstStyle/>
                    <a:p>
                      <a:r>
                        <a:rPr lang="en-IN" dirty="0"/>
                        <a:t>0.9953</a:t>
                      </a:r>
                    </a:p>
                  </a:txBody>
                  <a:tcPr/>
                </a:tc>
                <a:tc>
                  <a:txBody>
                    <a:bodyPr/>
                    <a:lstStyle/>
                    <a:p>
                      <a:r>
                        <a:rPr lang="en-IN" dirty="0"/>
                        <a:t>0.7511</a:t>
                      </a:r>
                    </a:p>
                  </a:txBody>
                  <a:tcPr/>
                </a:tc>
                <a:tc>
                  <a:txBody>
                    <a:bodyPr/>
                    <a:lstStyle/>
                    <a:p>
                      <a:r>
                        <a:rPr lang="en-IN" dirty="0"/>
                        <a:t>0.9448</a:t>
                      </a:r>
                    </a:p>
                  </a:txBody>
                  <a:tcPr/>
                </a:tc>
                <a:tc>
                  <a:txBody>
                    <a:bodyPr/>
                    <a:lstStyle/>
                    <a:p>
                      <a:r>
                        <a:rPr lang="en-IN" dirty="0"/>
                        <a:t>0.8369</a:t>
                      </a:r>
                    </a:p>
                  </a:txBody>
                  <a:tcPr/>
                </a:tc>
                <a:extLst>
                  <a:ext uri="{0D108BD9-81ED-4DB2-BD59-A6C34878D82A}">
                    <a16:rowId xmlns:a16="http://schemas.microsoft.com/office/drawing/2014/main" val="3462538253"/>
                  </a:ext>
                </a:extLst>
              </a:tr>
              <a:tr h="635533">
                <a:tc>
                  <a:txBody>
                    <a:bodyPr/>
                    <a:lstStyle/>
                    <a:p>
                      <a:r>
                        <a:rPr lang="en-IN" dirty="0"/>
                        <a:t>Cat Boosting</a:t>
                      </a:r>
                    </a:p>
                  </a:txBody>
                  <a:tcPr/>
                </a:tc>
                <a:tc>
                  <a:txBody>
                    <a:bodyPr/>
                    <a:lstStyle/>
                    <a:p>
                      <a:r>
                        <a:rPr lang="en-IN" dirty="0"/>
                        <a:t>0.9956</a:t>
                      </a:r>
                    </a:p>
                  </a:txBody>
                  <a:tcPr/>
                </a:tc>
                <a:tc>
                  <a:txBody>
                    <a:bodyPr/>
                    <a:lstStyle/>
                    <a:p>
                      <a:r>
                        <a:rPr lang="en-IN" dirty="0"/>
                        <a:t>0.9683</a:t>
                      </a:r>
                    </a:p>
                  </a:txBody>
                  <a:tcPr/>
                </a:tc>
                <a:tc>
                  <a:txBody>
                    <a:bodyPr/>
                    <a:lstStyle/>
                    <a:p>
                      <a:r>
                        <a:rPr lang="en-IN" dirty="0"/>
                        <a:t>0.7481</a:t>
                      </a:r>
                    </a:p>
                  </a:txBody>
                  <a:tcPr/>
                </a:tc>
                <a:tc>
                  <a:txBody>
                    <a:bodyPr/>
                    <a:lstStyle/>
                    <a:p>
                      <a:r>
                        <a:rPr lang="en-IN" dirty="0"/>
                        <a:t>0.8441</a:t>
                      </a:r>
                    </a:p>
                  </a:txBody>
                  <a:tcPr/>
                </a:tc>
                <a:extLst>
                  <a:ext uri="{0D108BD9-81ED-4DB2-BD59-A6C34878D82A}">
                    <a16:rowId xmlns:a16="http://schemas.microsoft.com/office/drawing/2014/main" val="3263764406"/>
                  </a:ext>
                </a:extLst>
              </a:tr>
            </a:tbl>
          </a:graphicData>
        </a:graphic>
      </p:graphicFrame>
      <p:sp>
        <p:nvSpPr>
          <p:cNvPr id="5" name="Content Placeholder 2">
            <a:extLst>
              <a:ext uri="{FF2B5EF4-FFF2-40B4-BE49-F238E27FC236}">
                <a16:creationId xmlns:a16="http://schemas.microsoft.com/office/drawing/2014/main" id="{4928D04A-6F40-913E-8BBC-50C1BB93FDB2}"/>
              </a:ext>
            </a:extLst>
          </p:cNvPr>
          <p:cNvSpPr txBox="1">
            <a:spLocks/>
          </p:cNvSpPr>
          <p:nvPr/>
        </p:nvSpPr>
        <p:spPr>
          <a:xfrm>
            <a:off x="7844588" y="2841875"/>
            <a:ext cx="3721769" cy="117424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Recall has decreased drastically across all models</a:t>
            </a:r>
          </a:p>
          <a:p>
            <a:r>
              <a:rPr lang="en-IN" dirty="0"/>
              <a:t>Precision increases for Gradient Boosting alone</a:t>
            </a:r>
          </a:p>
        </p:txBody>
      </p:sp>
    </p:spTree>
    <p:extLst>
      <p:ext uri="{BB962C8B-B14F-4D97-AF65-F5344CB8AC3E}">
        <p14:creationId xmlns:p14="http://schemas.microsoft.com/office/powerpoint/2010/main" val="570074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F1094-1AE9-EDC3-0200-C0C1B6A6F640}"/>
              </a:ext>
            </a:extLst>
          </p:cNvPr>
          <p:cNvSpPr>
            <a:spLocks noGrp="1"/>
          </p:cNvSpPr>
          <p:nvPr>
            <p:ph type="title"/>
          </p:nvPr>
        </p:nvSpPr>
        <p:spPr/>
        <p:txBody>
          <a:bodyPr/>
          <a:lstStyle/>
          <a:p>
            <a:r>
              <a:rPr lang="en-IN" dirty="0"/>
              <a:t>Dataset Descriptions</a:t>
            </a:r>
          </a:p>
        </p:txBody>
      </p:sp>
      <p:sp>
        <p:nvSpPr>
          <p:cNvPr id="3" name="Content Placeholder 2">
            <a:extLst>
              <a:ext uri="{FF2B5EF4-FFF2-40B4-BE49-F238E27FC236}">
                <a16:creationId xmlns:a16="http://schemas.microsoft.com/office/drawing/2014/main" id="{7390B704-DBA1-D7DB-403D-E8B115FD77B8}"/>
              </a:ext>
            </a:extLst>
          </p:cNvPr>
          <p:cNvSpPr>
            <a:spLocks noGrp="1"/>
          </p:cNvSpPr>
          <p:nvPr>
            <p:ph idx="1"/>
          </p:nvPr>
        </p:nvSpPr>
        <p:spPr/>
        <p:txBody>
          <a:bodyPr>
            <a:normAutofit fontScale="92500" lnSpcReduction="20000"/>
          </a:bodyPr>
          <a:lstStyle/>
          <a:p>
            <a:r>
              <a:rPr lang="en-US" sz="2000" dirty="0"/>
              <a:t>The synthetic dataset describes the artificially generated data rather than collected from real-world observations or measurement of machine failures that could be </a:t>
            </a:r>
            <a:r>
              <a:rPr lang="en-US" sz="2000" dirty="0" err="1"/>
              <a:t>encountered.The</a:t>
            </a:r>
            <a:r>
              <a:rPr lang="en-US" sz="2000" dirty="0"/>
              <a:t> dataset consists of 136429 rows and 14 columns.</a:t>
            </a:r>
          </a:p>
          <a:p>
            <a:endParaRPr lang="en-US" sz="2000" dirty="0"/>
          </a:p>
          <a:p>
            <a:pPr marL="0" indent="0">
              <a:buNone/>
            </a:pPr>
            <a:r>
              <a:rPr lang="en-US" sz="2000" dirty="0"/>
              <a:t>    1) </a:t>
            </a:r>
            <a:r>
              <a:rPr lang="en-US" sz="2000" b="1" dirty="0"/>
              <a:t>id</a:t>
            </a:r>
            <a:r>
              <a:rPr lang="en-US" sz="2000" dirty="0"/>
              <a:t>: uniquely defines each rows.</a:t>
            </a:r>
          </a:p>
          <a:p>
            <a:pPr marL="0" indent="0">
              <a:buNone/>
            </a:pPr>
            <a:r>
              <a:rPr lang="en-US" sz="2000" dirty="0"/>
              <a:t>    2)</a:t>
            </a:r>
            <a:r>
              <a:rPr lang="en-US" sz="2000" b="1" dirty="0"/>
              <a:t>Product ID: </a:t>
            </a:r>
            <a:r>
              <a:rPr lang="en-US" sz="2000" dirty="0"/>
              <a:t>describes the serial number of the recorded machine</a:t>
            </a:r>
          </a:p>
          <a:p>
            <a:pPr marL="0" indent="0">
              <a:buNone/>
            </a:pPr>
            <a:r>
              <a:rPr lang="en-US" sz="2000" dirty="0"/>
              <a:t>    3)</a:t>
            </a:r>
            <a:r>
              <a:rPr lang="en-US" sz="2000" b="1" dirty="0"/>
              <a:t>Type</a:t>
            </a:r>
            <a:r>
              <a:rPr lang="en-US" sz="2000" dirty="0"/>
              <a:t>: Consists of letters L(low),M(medium),H(high) describing the quality of the particular product.</a:t>
            </a:r>
          </a:p>
          <a:p>
            <a:pPr marL="0" indent="0">
              <a:buNone/>
            </a:pPr>
            <a:r>
              <a:rPr lang="en-US" sz="2000" dirty="0"/>
              <a:t>    4)</a:t>
            </a:r>
            <a:r>
              <a:rPr lang="en-US" sz="2000" b="1" dirty="0"/>
              <a:t>Air temperature[K]</a:t>
            </a:r>
            <a:r>
              <a:rPr lang="en-US" sz="2000" dirty="0"/>
              <a:t>: Describes the room temperature of the machine.</a:t>
            </a:r>
          </a:p>
          <a:p>
            <a:pPr marL="0" indent="0">
              <a:buNone/>
            </a:pPr>
            <a:r>
              <a:rPr lang="en-US" sz="2000" dirty="0"/>
              <a:t>    5)</a:t>
            </a:r>
            <a:r>
              <a:rPr lang="en-US" sz="2000" b="1" dirty="0"/>
              <a:t>Process temperature[K]</a:t>
            </a:r>
            <a:r>
              <a:rPr lang="en-US" sz="2000" dirty="0"/>
              <a:t>:Describes the processor temperature of the machine.</a:t>
            </a:r>
          </a:p>
          <a:p>
            <a:pPr marL="0" indent="0">
              <a:buNone/>
            </a:pPr>
            <a:r>
              <a:rPr lang="en-US" sz="2000" dirty="0"/>
              <a:t>    6)</a:t>
            </a:r>
            <a:r>
              <a:rPr lang="en-US" sz="2000" b="1" dirty="0"/>
              <a:t>Rotational speed[rpm]:</a:t>
            </a:r>
            <a:r>
              <a:rPr lang="en-US" sz="2000" dirty="0"/>
              <a:t>The speed at which the cooling fan runs.</a:t>
            </a:r>
          </a:p>
          <a:p>
            <a:pPr marL="0" indent="0">
              <a:buNone/>
            </a:pPr>
            <a:r>
              <a:rPr lang="en-US" sz="2000" dirty="0"/>
              <a:t>    7)</a:t>
            </a:r>
            <a:r>
              <a:rPr lang="en-US" sz="2000" b="1" dirty="0"/>
              <a:t>Torque[Nm]: </a:t>
            </a:r>
            <a:r>
              <a:rPr lang="en-US" sz="2000" dirty="0"/>
              <a:t>Torque of machine during the process.</a:t>
            </a:r>
          </a:p>
          <a:p>
            <a:pPr marL="0" indent="0">
              <a:buNone/>
            </a:pPr>
            <a:r>
              <a:rPr lang="en-US" sz="2000" dirty="0"/>
              <a:t>    8)</a:t>
            </a:r>
            <a:r>
              <a:rPr lang="en-US" sz="2000" b="1" dirty="0"/>
              <a:t>Tool wear[min]:</a:t>
            </a:r>
            <a:r>
              <a:rPr lang="en-US" sz="2000" dirty="0"/>
              <a:t>Usage of machine during process.</a:t>
            </a:r>
          </a:p>
          <a:p>
            <a:pPr marL="0" indent="0">
              <a:buNone/>
            </a:pPr>
            <a:r>
              <a:rPr lang="en-US" sz="2000" dirty="0"/>
              <a:t>    9)</a:t>
            </a:r>
            <a:r>
              <a:rPr lang="en-US" sz="2000" b="1" dirty="0"/>
              <a:t>Machine failure</a:t>
            </a:r>
            <a:r>
              <a:rPr lang="en-US" sz="2000" dirty="0"/>
              <a:t>:	0:machine is working.	1:machine is not working.</a:t>
            </a:r>
          </a:p>
        </p:txBody>
      </p:sp>
    </p:spTree>
    <p:extLst>
      <p:ext uri="{BB962C8B-B14F-4D97-AF65-F5344CB8AC3E}">
        <p14:creationId xmlns:p14="http://schemas.microsoft.com/office/powerpoint/2010/main" val="2410941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264E-5182-56A2-1EDF-77559CEB7947}"/>
              </a:ext>
            </a:extLst>
          </p:cNvPr>
          <p:cNvSpPr>
            <a:spLocks noGrp="1"/>
          </p:cNvSpPr>
          <p:nvPr>
            <p:ph type="title"/>
          </p:nvPr>
        </p:nvSpPr>
        <p:spPr/>
        <p:txBody>
          <a:bodyPr/>
          <a:lstStyle/>
          <a:p>
            <a:r>
              <a:rPr lang="en-IN" dirty="0"/>
              <a:t>Important Observations</a:t>
            </a:r>
          </a:p>
        </p:txBody>
      </p:sp>
      <p:sp>
        <p:nvSpPr>
          <p:cNvPr id="3" name="Content Placeholder 2">
            <a:extLst>
              <a:ext uri="{FF2B5EF4-FFF2-40B4-BE49-F238E27FC236}">
                <a16:creationId xmlns:a16="http://schemas.microsoft.com/office/drawing/2014/main" id="{A285BFDE-2E2C-1D8A-ED13-5D47B1358187}"/>
              </a:ext>
            </a:extLst>
          </p:cNvPr>
          <p:cNvSpPr>
            <a:spLocks noGrp="1"/>
          </p:cNvSpPr>
          <p:nvPr>
            <p:ph idx="1"/>
          </p:nvPr>
        </p:nvSpPr>
        <p:spPr>
          <a:xfrm>
            <a:off x="676835" y="1798731"/>
            <a:ext cx="6181165" cy="4351338"/>
          </a:xfrm>
        </p:spPr>
        <p:txBody>
          <a:bodyPr>
            <a:normAutofit/>
          </a:bodyPr>
          <a:lstStyle/>
          <a:p>
            <a:r>
              <a:rPr lang="en-US" sz="2000" b="1" u="sng" dirty="0"/>
              <a:t>Model Bias</a:t>
            </a:r>
            <a:r>
              <a:rPr lang="en-US" sz="2000" dirty="0"/>
              <a:t>: Machine learning models tend to be biased toward the majority class, as they aim to minimize the overall error. In this case, the "no failure" class is the majority class, and the model </a:t>
            </a:r>
            <a:r>
              <a:rPr lang="en-US" sz="2000" b="1" u="sng" dirty="0">
                <a:solidFill>
                  <a:srgbClr val="FF0000"/>
                </a:solidFill>
              </a:rPr>
              <a:t>may not perform well in identifying the minority class, </a:t>
            </a:r>
            <a:r>
              <a:rPr lang="en-US" sz="2000" b="1" dirty="0"/>
              <a:t>i.e.</a:t>
            </a:r>
            <a:r>
              <a:rPr lang="en-US" sz="2000" b="1" u="sng" dirty="0">
                <a:solidFill>
                  <a:srgbClr val="FF0000"/>
                </a:solidFill>
              </a:rPr>
              <a:t>, "machine failures.”</a:t>
            </a:r>
          </a:p>
          <a:p>
            <a:r>
              <a:rPr lang="en-US" sz="2000" b="1" u="sng" dirty="0"/>
              <a:t>Sensitivity</a:t>
            </a:r>
            <a:r>
              <a:rPr lang="en-US" sz="2000" dirty="0"/>
              <a:t>: Imbalanced datasets often result in models with </a:t>
            </a:r>
            <a:r>
              <a:rPr lang="en-US" sz="2000" b="1" u="sng" dirty="0">
                <a:solidFill>
                  <a:srgbClr val="FF0000"/>
                </a:solidFill>
              </a:rPr>
              <a:t>reduced sensitivity or recall </a:t>
            </a:r>
            <a:r>
              <a:rPr lang="en-US" sz="2000" dirty="0"/>
              <a:t>for the minority class. This means the model may not effectively detect machine failures, which could be a critical issue in applications where identifying failures is essential.</a:t>
            </a:r>
          </a:p>
          <a:p>
            <a:r>
              <a:rPr lang="en-US" sz="2000" b="1" u="sng" dirty="0"/>
              <a:t>Evaluation Metrics</a:t>
            </a:r>
            <a:r>
              <a:rPr lang="en-US" sz="2000" dirty="0"/>
              <a:t>: Traditional evaluation metrics like </a:t>
            </a:r>
            <a:r>
              <a:rPr lang="en-US" sz="2000" b="1" dirty="0">
                <a:solidFill>
                  <a:srgbClr val="FF0000"/>
                </a:solidFill>
              </a:rPr>
              <a:t>accuracy can be misleading</a:t>
            </a:r>
            <a:r>
              <a:rPr lang="en-US" sz="2000" dirty="0"/>
              <a:t>. Even a model that predicts "no failure" for all samples would achieve high accuracy due to the class imbalance, but it wouldn't be useful.</a:t>
            </a:r>
            <a:endParaRPr lang="en-IN" sz="2000" dirty="0"/>
          </a:p>
        </p:txBody>
      </p:sp>
      <p:pic>
        <p:nvPicPr>
          <p:cNvPr id="5" name="Picture 4">
            <a:extLst>
              <a:ext uri="{FF2B5EF4-FFF2-40B4-BE49-F238E27FC236}">
                <a16:creationId xmlns:a16="http://schemas.microsoft.com/office/drawing/2014/main" id="{9AB1B38A-7CCB-E9F6-0978-33D790964ADB}"/>
              </a:ext>
            </a:extLst>
          </p:cNvPr>
          <p:cNvPicPr>
            <a:picLocks noChangeAspect="1"/>
          </p:cNvPicPr>
          <p:nvPr/>
        </p:nvPicPr>
        <p:blipFill>
          <a:blip r:embed="rId2"/>
          <a:stretch>
            <a:fillRect/>
          </a:stretch>
        </p:blipFill>
        <p:spPr>
          <a:xfrm>
            <a:off x="6858000" y="1927411"/>
            <a:ext cx="5193686" cy="3666565"/>
          </a:xfrm>
          <a:prstGeom prst="rect">
            <a:avLst/>
          </a:prstGeom>
        </p:spPr>
      </p:pic>
    </p:spTree>
    <p:extLst>
      <p:ext uri="{BB962C8B-B14F-4D97-AF65-F5344CB8AC3E}">
        <p14:creationId xmlns:p14="http://schemas.microsoft.com/office/powerpoint/2010/main" val="1090441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53140-9F39-BB11-57E3-93750231B1D1}"/>
              </a:ext>
            </a:extLst>
          </p:cNvPr>
          <p:cNvSpPr>
            <a:spLocks noGrp="1"/>
          </p:cNvSpPr>
          <p:nvPr>
            <p:ph type="title"/>
          </p:nvPr>
        </p:nvSpPr>
        <p:spPr>
          <a:xfrm>
            <a:off x="838200" y="365126"/>
            <a:ext cx="10515600" cy="777872"/>
          </a:xfrm>
        </p:spPr>
        <p:txBody>
          <a:bodyPr/>
          <a:lstStyle/>
          <a:p>
            <a:pPr algn="ctr"/>
            <a:r>
              <a:rPr lang="en-IN" dirty="0"/>
              <a:t>Process Flow</a:t>
            </a:r>
          </a:p>
        </p:txBody>
      </p:sp>
      <p:sp>
        <p:nvSpPr>
          <p:cNvPr id="4" name="Rectangle 3">
            <a:extLst>
              <a:ext uri="{FF2B5EF4-FFF2-40B4-BE49-F238E27FC236}">
                <a16:creationId xmlns:a16="http://schemas.microsoft.com/office/drawing/2014/main" id="{984DFCCB-F8E6-3590-98F0-296E60DCCF70}"/>
              </a:ext>
            </a:extLst>
          </p:cNvPr>
          <p:cNvSpPr/>
          <p:nvPr/>
        </p:nvSpPr>
        <p:spPr>
          <a:xfrm>
            <a:off x="1485901" y="1515033"/>
            <a:ext cx="2017059" cy="105783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Dataset Analysis</a:t>
            </a:r>
          </a:p>
        </p:txBody>
      </p:sp>
      <p:sp>
        <p:nvSpPr>
          <p:cNvPr id="5" name="Rectangle 4">
            <a:extLst>
              <a:ext uri="{FF2B5EF4-FFF2-40B4-BE49-F238E27FC236}">
                <a16:creationId xmlns:a16="http://schemas.microsoft.com/office/drawing/2014/main" id="{5C0A4081-E18F-2665-E78B-23F6D8437B95}"/>
              </a:ext>
            </a:extLst>
          </p:cNvPr>
          <p:cNvSpPr/>
          <p:nvPr/>
        </p:nvSpPr>
        <p:spPr>
          <a:xfrm>
            <a:off x="3897407" y="1515033"/>
            <a:ext cx="2017059" cy="105783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Feature Selection and Engineering</a:t>
            </a:r>
          </a:p>
        </p:txBody>
      </p:sp>
      <p:sp>
        <p:nvSpPr>
          <p:cNvPr id="6" name="Rectangle 5">
            <a:extLst>
              <a:ext uri="{FF2B5EF4-FFF2-40B4-BE49-F238E27FC236}">
                <a16:creationId xmlns:a16="http://schemas.microsoft.com/office/drawing/2014/main" id="{9EC8A8DA-B039-D96F-8CDC-62F09EC8B35C}"/>
              </a:ext>
            </a:extLst>
          </p:cNvPr>
          <p:cNvSpPr/>
          <p:nvPr/>
        </p:nvSpPr>
        <p:spPr>
          <a:xfrm>
            <a:off x="6277536" y="1515033"/>
            <a:ext cx="2017059" cy="105783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Standardization</a:t>
            </a:r>
          </a:p>
        </p:txBody>
      </p:sp>
      <p:sp>
        <p:nvSpPr>
          <p:cNvPr id="7" name="Rectangle 6">
            <a:extLst>
              <a:ext uri="{FF2B5EF4-FFF2-40B4-BE49-F238E27FC236}">
                <a16:creationId xmlns:a16="http://schemas.microsoft.com/office/drawing/2014/main" id="{0B34BFD1-AE7D-1E1E-9CE1-7825B7C4395F}"/>
              </a:ext>
            </a:extLst>
          </p:cNvPr>
          <p:cNvSpPr/>
          <p:nvPr/>
        </p:nvSpPr>
        <p:spPr>
          <a:xfrm>
            <a:off x="8689040" y="2371164"/>
            <a:ext cx="2017059" cy="105783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Training </a:t>
            </a:r>
          </a:p>
        </p:txBody>
      </p:sp>
      <p:sp>
        <p:nvSpPr>
          <p:cNvPr id="8" name="Rectangle 7">
            <a:extLst>
              <a:ext uri="{FF2B5EF4-FFF2-40B4-BE49-F238E27FC236}">
                <a16:creationId xmlns:a16="http://schemas.microsoft.com/office/drawing/2014/main" id="{0BD7190C-4343-8C0C-922A-6FF50DDD6F6B}"/>
              </a:ext>
            </a:extLst>
          </p:cNvPr>
          <p:cNvSpPr/>
          <p:nvPr/>
        </p:nvSpPr>
        <p:spPr>
          <a:xfrm>
            <a:off x="8689040" y="3801036"/>
            <a:ext cx="2017059" cy="105783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Cross Validation </a:t>
            </a:r>
          </a:p>
        </p:txBody>
      </p:sp>
      <p:sp>
        <p:nvSpPr>
          <p:cNvPr id="9" name="Rectangle 8">
            <a:extLst>
              <a:ext uri="{FF2B5EF4-FFF2-40B4-BE49-F238E27FC236}">
                <a16:creationId xmlns:a16="http://schemas.microsoft.com/office/drawing/2014/main" id="{BBC13861-9D25-F4BE-8E4D-247C2A4DB131}"/>
              </a:ext>
            </a:extLst>
          </p:cNvPr>
          <p:cNvSpPr/>
          <p:nvPr/>
        </p:nvSpPr>
        <p:spPr>
          <a:xfrm>
            <a:off x="3897407" y="4670611"/>
            <a:ext cx="2017059" cy="105783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Cross Validation </a:t>
            </a:r>
          </a:p>
        </p:txBody>
      </p:sp>
      <p:sp>
        <p:nvSpPr>
          <p:cNvPr id="10" name="Rectangle 9">
            <a:extLst>
              <a:ext uri="{FF2B5EF4-FFF2-40B4-BE49-F238E27FC236}">
                <a16:creationId xmlns:a16="http://schemas.microsoft.com/office/drawing/2014/main" id="{F834EC73-35C3-B766-8AEF-97AB2664E103}"/>
              </a:ext>
            </a:extLst>
          </p:cNvPr>
          <p:cNvSpPr/>
          <p:nvPr/>
        </p:nvSpPr>
        <p:spPr>
          <a:xfrm>
            <a:off x="6333566" y="4670611"/>
            <a:ext cx="2017059" cy="105783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Hyper Parameter Tuning</a:t>
            </a:r>
          </a:p>
        </p:txBody>
      </p:sp>
      <p:sp>
        <p:nvSpPr>
          <p:cNvPr id="11" name="Rectangle 10">
            <a:extLst>
              <a:ext uri="{FF2B5EF4-FFF2-40B4-BE49-F238E27FC236}">
                <a16:creationId xmlns:a16="http://schemas.microsoft.com/office/drawing/2014/main" id="{EA44715D-56BE-C13B-F5F4-F7C02966633B}"/>
              </a:ext>
            </a:extLst>
          </p:cNvPr>
          <p:cNvSpPr/>
          <p:nvPr/>
        </p:nvSpPr>
        <p:spPr>
          <a:xfrm>
            <a:off x="1499909" y="4670611"/>
            <a:ext cx="2017059" cy="105783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Testing</a:t>
            </a:r>
          </a:p>
        </p:txBody>
      </p:sp>
      <p:cxnSp>
        <p:nvCxnSpPr>
          <p:cNvPr id="13" name="Straight Arrow Connector 12">
            <a:extLst>
              <a:ext uri="{FF2B5EF4-FFF2-40B4-BE49-F238E27FC236}">
                <a16:creationId xmlns:a16="http://schemas.microsoft.com/office/drawing/2014/main" id="{95CC30B0-AC43-6975-EA40-2CD9EC3F01B4}"/>
              </a:ext>
            </a:extLst>
          </p:cNvPr>
          <p:cNvCxnSpPr>
            <a:stCxn id="4" idx="3"/>
            <a:endCxn id="5" idx="1"/>
          </p:cNvCxnSpPr>
          <p:nvPr/>
        </p:nvCxnSpPr>
        <p:spPr>
          <a:xfrm>
            <a:off x="3502960" y="2043951"/>
            <a:ext cx="39444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4872CD4-D959-9F5E-6861-98D42323A29D}"/>
              </a:ext>
            </a:extLst>
          </p:cNvPr>
          <p:cNvCxnSpPr/>
          <p:nvPr/>
        </p:nvCxnSpPr>
        <p:spPr>
          <a:xfrm>
            <a:off x="5914466" y="2061878"/>
            <a:ext cx="39444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6EB79C9-2870-77DC-BE0F-D713A4873FD2}"/>
              </a:ext>
            </a:extLst>
          </p:cNvPr>
          <p:cNvCxnSpPr>
            <a:cxnSpLocks/>
            <a:endCxn id="7" idx="1"/>
          </p:cNvCxnSpPr>
          <p:nvPr/>
        </p:nvCxnSpPr>
        <p:spPr>
          <a:xfrm>
            <a:off x="8294593" y="2268067"/>
            <a:ext cx="394447" cy="6320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0B7F5EF-354C-32E4-CCB2-D235E0425DF1}"/>
              </a:ext>
            </a:extLst>
          </p:cNvPr>
          <p:cNvCxnSpPr>
            <a:cxnSpLocks/>
            <a:stCxn id="7" idx="2"/>
            <a:endCxn id="8" idx="0"/>
          </p:cNvCxnSpPr>
          <p:nvPr/>
        </p:nvCxnSpPr>
        <p:spPr>
          <a:xfrm>
            <a:off x="9697570" y="3429000"/>
            <a:ext cx="0" cy="37203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4F47C36-428B-52FF-EFA4-2B59C9C131B5}"/>
              </a:ext>
            </a:extLst>
          </p:cNvPr>
          <p:cNvCxnSpPr>
            <a:cxnSpLocks/>
            <a:stCxn id="8" idx="1"/>
            <a:endCxn id="10" idx="3"/>
          </p:cNvCxnSpPr>
          <p:nvPr/>
        </p:nvCxnSpPr>
        <p:spPr>
          <a:xfrm flipH="1">
            <a:off x="8350625" y="4329954"/>
            <a:ext cx="338415" cy="86957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2F16D3B-8577-5369-0A44-42BBF653186B}"/>
              </a:ext>
            </a:extLst>
          </p:cNvPr>
          <p:cNvCxnSpPr>
            <a:cxnSpLocks/>
          </p:cNvCxnSpPr>
          <p:nvPr/>
        </p:nvCxnSpPr>
        <p:spPr>
          <a:xfrm flipH="1">
            <a:off x="5928473" y="5199529"/>
            <a:ext cx="36643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12B6D6F-1371-60A3-CDF3-B010DC100981}"/>
              </a:ext>
            </a:extLst>
          </p:cNvPr>
          <p:cNvCxnSpPr>
            <a:cxnSpLocks/>
          </p:cNvCxnSpPr>
          <p:nvPr/>
        </p:nvCxnSpPr>
        <p:spPr>
          <a:xfrm flipH="1">
            <a:off x="3530975" y="5199529"/>
            <a:ext cx="36643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501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76C61-2E92-CF1C-E3BA-AD5CDB164697}"/>
              </a:ext>
            </a:extLst>
          </p:cNvPr>
          <p:cNvSpPr>
            <a:spLocks noGrp="1"/>
          </p:cNvSpPr>
          <p:nvPr>
            <p:ph type="title"/>
          </p:nvPr>
        </p:nvSpPr>
        <p:spPr>
          <a:xfrm>
            <a:off x="3310216" y="257288"/>
            <a:ext cx="5571565" cy="755463"/>
          </a:xfrm>
        </p:spPr>
        <p:txBody>
          <a:bodyPr>
            <a:normAutofit/>
          </a:bodyPr>
          <a:lstStyle/>
          <a:p>
            <a:r>
              <a:rPr lang="en-IN" sz="3600" dirty="0"/>
              <a:t>Visualization using Heatmaps</a:t>
            </a:r>
          </a:p>
        </p:txBody>
      </p:sp>
      <p:pic>
        <p:nvPicPr>
          <p:cNvPr id="5" name="Picture 4">
            <a:extLst>
              <a:ext uri="{FF2B5EF4-FFF2-40B4-BE49-F238E27FC236}">
                <a16:creationId xmlns:a16="http://schemas.microsoft.com/office/drawing/2014/main" id="{D6BF54F9-55C0-4397-9BD9-EC61E30E7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64" y="1299882"/>
            <a:ext cx="4755777" cy="4923098"/>
          </a:xfrm>
          <a:prstGeom prst="rect">
            <a:avLst/>
          </a:prstGeom>
        </p:spPr>
      </p:pic>
      <p:pic>
        <p:nvPicPr>
          <p:cNvPr id="7" name="Picture 6">
            <a:extLst>
              <a:ext uri="{FF2B5EF4-FFF2-40B4-BE49-F238E27FC236}">
                <a16:creationId xmlns:a16="http://schemas.microsoft.com/office/drawing/2014/main" id="{39EB6CDD-C523-035F-000E-C4D92992C7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4091" y="1165412"/>
            <a:ext cx="5495381" cy="4923098"/>
          </a:xfrm>
          <a:prstGeom prst="rect">
            <a:avLst/>
          </a:prstGeom>
        </p:spPr>
      </p:pic>
    </p:spTree>
    <p:extLst>
      <p:ext uri="{BB962C8B-B14F-4D97-AF65-F5344CB8AC3E}">
        <p14:creationId xmlns:p14="http://schemas.microsoft.com/office/powerpoint/2010/main" val="2314941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39D31-724F-8F6A-FCF0-261855912C7C}"/>
              </a:ext>
            </a:extLst>
          </p:cNvPr>
          <p:cNvSpPr>
            <a:spLocks noGrp="1"/>
          </p:cNvSpPr>
          <p:nvPr>
            <p:ph type="title"/>
          </p:nvPr>
        </p:nvSpPr>
        <p:spPr/>
        <p:txBody>
          <a:bodyPr/>
          <a:lstStyle/>
          <a:p>
            <a:r>
              <a:rPr lang="en-IN" dirty="0"/>
              <a:t>Feature Selection and Engineering</a:t>
            </a:r>
          </a:p>
        </p:txBody>
      </p:sp>
      <p:sp>
        <p:nvSpPr>
          <p:cNvPr id="3" name="Content Placeholder 2">
            <a:extLst>
              <a:ext uri="{FF2B5EF4-FFF2-40B4-BE49-F238E27FC236}">
                <a16:creationId xmlns:a16="http://schemas.microsoft.com/office/drawing/2014/main" id="{469D83D3-0241-57F5-3432-F7E9EC0ADABB}"/>
              </a:ext>
            </a:extLst>
          </p:cNvPr>
          <p:cNvSpPr>
            <a:spLocks noGrp="1"/>
          </p:cNvSpPr>
          <p:nvPr>
            <p:ph idx="1"/>
          </p:nvPr>
        </p:nvSpPr>
        <p:spPr/>
        <p:txBody>
          <a:bodyPr/>
          <a:lstStyle/>
          <a:p>
            <a:r>
              <a:rPr lang="en-IN" dirty="0"/>
              <a:t>Columns “Product ID” and “id” were removed</a:t>
            </a:r>
          </a:p>
          <a:p>
            <a:r>
              <a:rPr lang="en-IN" dirty="0"/>
              <a:t>3 new features were added</a:t>
            </a:r>
          </a:p>
          <a:p>
            <a:endParaRPr lang="en-IN" dirty="0"/>
          </a:p>
          <a:p>
            <a:endParaRPr lang="en-IN" dirty="0"/>
          </a:p>
        </p:txBody>
      </p:sp>
      <p:sp>
        <p:nvSpPr>
          <p:cNvPr id="6" name="TextBox 5">
            <a:extLst>
              <a:ext uri="{FF2B5EF4-FFF2-40B4-BE49-F238E27FC236}">
                <a16:creationId xmlns:a16="http://schemas.microsoft.com/office/drawing/2014/main" id="{1B3AC3B8-2EB0-1984-3E70-090F3C7F12AB}"/>
              </a:ext>
            </a:extLst>
          </p:cNvPr>
          <p:cNvSpPr txBox="1"/>
          <p:nvPr/>
        </p:nvSpPr>
        <p:spPr>
          <a:xfrm>
            <a:off x="2689412" y="3254188"/>
            <a:ext cx="1763421" cy="369332"/>
          </a:xfrm>
          <a:prstGeom prst="rect">
            <a:avLst/>
          </a:prstGeom>
          <a:solidFill>
            <a:schemeClr val="bg2"/>
          </a:solidFill>
          <a:ln>
            <a:solidFill>
              <a:schemeClr val="bg2"/>
            </a:solidFill>
          </a:ln>
        </p:spPr>
        <p:txBody>
          <a:bodyPr wrap="square" rtlCol="0">
            <a:spAutoFit/>
          </a:bodyPr>
          <a:lstStyle/>
          <a:p>
            <a:pPr algn="ctr"/>
            <a:r>
              <a:rPr lang="en-IN" dirty="0"/>
              <a:t>Temp Ratio</a:t>
            </a:r>
          </a:p>
        </p:txBody>
      </p:sp>
      <p:sp>
        <p:nvSpPr>
          <p:cNvPr id="8" name="TextBox 7">
            <a:extLst>
              <a:ext uri="{FF2B5EF4-FFF2-40B4-BE49-F238E27FC236}">
                <a16:creationId xmlns:a16="http://schemas.microsoft.com/office/drawing/2014/main" id="{F8D352CE-3642-FA1F-72AC-F22D1C79CC5F}"/>
              </a:ext>
            </a:extLst>
          </p:cNvPr>
          <p:cNvSpPr txBox="1"/>
          <p:nvPr/>
        </p:nvSpPr>
        <p:spPr>
          <a:xfrm>
            <a:off x="6275292" y="3195490"/>
            <a:ext cx="4625789" cy="646331"/>
          </a:xfrm>
          <a:prstGeom prst="rect">
            <a:avLst/>
          </a:prstGeom>
          <a:noFill/>
          <a:ln>
            <a:solidFill>
              <a:schemeClr val="tx1"/>
            </a:solidFill>
          </a:ln>
        </p:spPr>
        <p:txBody>
          <a:bodyPr wrap="square" rtlCol="0">
            <a:spAutoFit/>
          </a:bodyPr>
          <a:lstStyle/>
          <a:p>
            <a:r>
              <a:rPr lang="en-IN" dirty="0"/>
              <a:t>Process Temperature [K] / Air Temperature [K]</a:t>
            </a:r>
          </a:p>
          <a:p>
            <a:endParaRPr lang="en-IN" dirty="0"/>
          </a:p>
        </p:txBody>
      </p:sp>
      <p:sp>
        <p:nvSpPr>
          <p:cNvPr id="9" name="TextBox 8">
            <a:extLst>
              <a:ext uri="{FF2B5EF4-FFF2-40B4-BE49-F238E27FC236}">
                <a16:creationId xmlns:a16="http://schemas.microsoft.com/office/drawing/2014/main" id="{B7BE7363-3381-C776-1D38-AB99E9988FAA}"/>
              </a:ext>
            </a:extLst>
          </p:cNvPr>
          <p:cNvSpPr txBox="1"/>
          <p:nvPr/>
        </p:nvSpPr>
        <p:spPr>
          <a:xfrm>
            <a:off x="2689412" y="4341316"/>
            <a:ext cx="1763421" cy="369332"/>
          </a:xfrm>
          <a:prstGeom prst="rect">
            <a:avLst/>
          </a:prstGeom>
          <a:solidFill>
            <a:schemeClr val="bg2"/>
          </a:solidFill>
          <a:ln>
            <a:solidFill>
              <a:schemeClr val="bg2"/>
            </a:solidFill>
          </a:ln>
        </p:spPr>
        <p:txBody>
          <a:bodyPr wrap="square" rtlCol="0">
            <a:spAutoFit/>
          </a:bodyPr>
          <a:lstStyle/>
          <a:p>
            <a:pPr algn="ctr"/>
            <a:r>
              <a:rPr lang="en-IN" dirty="0"/>
              <a:t>Temp Difference </a:t>
            </a:r>
          </a:p>
        </p:txBody>
      </p:sp>
      <p:sp>
        <p:nvSpPr>
          <p:cNvPr id="10" name="TextBox 9">
            <a:extLst>
              <a:ext uri="{FF2B5EF4-FFF2-40B4-BE49-F238E27FC236}">
                <a16:creationId xmlns:a16="http://schemas.microsoft.com/office/drawing/2014/main" id="{85729071-116C-568B-4BB1-D75907F1DAEA}"/>
              </a:ext>
            </a:extLst>
          </p:cNvPr>
          <p:cNvSpPr txBox="1"/>
          <p:nvPr/>
        </p:nvSpPr>
        <p:spPr>
          <a:xfrm>
            <a:off x="6275292" y="4341316"/>
            <a:ext cx="4625789" cy="646331"/>
          </a:xfrm>
          <a:prstGeom prst="rect">
            <a:avLst/>
          </a:prstGeom>
          <a:noFill/>
          <a:ln>
            <a:solidFill>
              <a:schemeClr val="tx1"/>
            </a:solidFill>
          </a:ln>
        </p:spPr>
        <p:txBody>
          <a:bodyPr wrap="square" rtlCol="0">
            <a:spAutoFit/>
          </a:bodyPr>
          <a:lstStyle/>
          <a:p>
            <a:r>
              <a:rPr lang="en-IN" dirty="0"/>
              <a:t>Process Temperature [K] - Air Temperature [K]</a:t>
            </a:r>
          </a:p>
          <a:p>
            <a:endParaRPr lang="en-IN" dirty="0"/>
          </a:p>
        </p:txBody>
      </p:sp>
      <p:sp>
        <p:nvSpPr>
          <p:cNvPr id="11" name="TextBox 10">
            <a:extLst>
              <a:ext uri="{FF2B5EF4-FFF2-40B4-BE49-F238E27FC236}">
                <a16:creationId xmlns:a16="http://schemas.microsoft.com/office/drawing/2014/main" id="{12C7C6C0-B6A4-3719-1C19-4F5CD0D3C569}"/>
              </a:ext>
            </a:extLst>
          </p:cNvPr>
          <p:cNvSpPr txBox="1"/>
          <p:nvPr/>
        </p:nvSpPr>
        <p:spPr>
          <a:xfrm>
            <a:off x="2689412" y="5309374"/>
            <a:ext cx="1763421" cy="369332"/>
          </a:xfrm>
          <a:prstGeom prst="rect">
            <a:avLst/>
          </a:prstGeom>
          <a:solidFill>
            <a:schemeClr val="bg2"/>
          </a:solidFill>
          <a:ln>
            <a:solidFill>
              <a:schemeClr val="bg2"/>
            </a:solidFill>
          </a:ln>
        </p:spPr>
        <p:txBody>
          <a:bodyPr wrap="square" rtlCol="0">
            <a:spAutoFit/>
          </a:bodyPr>
          <a:lstStyle/>
          <a:p>
            <a:pPr algn="ctr"/>
            <a:r>
              <a:rPr lang="en-IN" dirty="0"/>
              <a:t>Power</a:t>
            </a:r>
          </a:p>
        </p:txBody>
      </p:sp>
      <p:sp>
        <p:nvSpPr>
          <p:cNvPr id="12" name="TextBox 11">
            <a:extLst>
              <a:ext uri="{FF2B5EF4-FFF2-40B4-BE49-F238E27FC236}">
                <a16:creationId xmlns:a16="http://schemas.microsoft.com/office/drawing/2014/main" id="{933D011B-C8B8-6111-E113-2F46437D6818}"/>
              </a:ext>
            </a:extLst>
          </p:cNvPr>
          <p:cNvSpPr txBox="1"/>
          <p:nvPr/>
        </p:nvSpPr>
        <p:spPr>
          <a:xfrm>
            <a:off x="6275292" y="5309374"/>
            <a:ext cx="4625789" cy="646331"/>
          </a:xfrm>
          <a:prstGeom prst="rect">
            <a:avLst/>
          </a:prstGeom>
          <a:noFill/>
          <a:ln>
            <a:solidFill>
              <a:schemeClr val="tx1"/>
            </a:solidFill>
          </a:ln>
        </p:spPr>
        <p:txBody>
          <a:bodyPr wrap="square" rtlCol="0">
            <a:spAutoFit/>
          </a:bodyPr>
          <a:lstStyle/>
          <a:p>
            <a:r>
              <a:rPr lang="en-IN" dirty="0"/>
              <a:t>Torque [Nm] * Rotation Speed [rpm]</a:t>
            </a:r>
          </a:p>
          <a:p>
            <a:endParaRPr lang="en-IN" dirty="0"/>
          </a:p>
        </p:txBody>
      </p:sp>
      <p:sp>
        <p:nvSpPr>
          <p:cNvPr id="13" name="Arrow: Striped Right 12">
            <a:extLst>
              <a:ext uri="{FF2B5EF4-FFF2-40B4-BE49-F238E27FC236}">
                <a16:creationId xmlns:a16="http://schemas.microsoft.com/office/drawing/2014/main" id="{6D1356DC-E286-9DCA-BDFA-0B6F54390ED3}"/>
              </a:ext>
            </a:extLst>
          </p:cNvPr>
          <p:cNvSpPr/>
          <p:nvPr/>
        </p:nvSpPr>
        <p:spPr>
          <a:xfrm>
            <a:off x="4840941" y="3336667"/>
            <a:ext cx="815788" cy="184666"/>
          </a:xfrm>
          <a:prstGeom prst="striped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Arrow: Striped Right 13">
            <a:extLst>
              <a:ext uri="{FF2B5EF4-FFF2-40B4-BE49-F238E27FC236}">
                <a16:creationId xmlns:a16="http://schemas.microsoft.com/office/drawing/2014/main" id="{FC14F5B7-5A58-3945-60B8-0668CD685058}"/>
              </a:ext>
            </a:extLst>
          </p:cNvPr>
          <p:cNvSpPr/>
          <p:nvPr/>
        </p:nvSpPr>
        <p:spPr>
          <a:xfrm>
            <a:off x="4840941" y="4433649"/>
            <a:ext cx="815788" cy="184666"/>
          </a:xfrm>
          <a:prstGeom prst="striped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Arrow: Striped Right 14">
            <a:extLst>
              <a:ext uri="{FF2B5EF4-FFF2-40B4-BE49-F238E27FC236}">
                <a16:creationId xmlns:a16="http://schemas.microsoft.com/office/drawing/2014/main" id="{CDA02A12-F047-CE18-5658-E0D2A6B99606}"/>
              </a:ext>
            </a:extLst>
          </p:cNvPr>
          <p:cNvSpPr/>
          <p:nvPr/>
        </p:nvSpPr>
        <p:spPr>
          <a:xfrm>
            <a:off x="4840941" y="5374215"/>
            <a:ext cx="815788" cy="184666"/>
          </a:xfrm>
          <a:prstGeom prst="striped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8049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73A-5532-DC9A-7C14-9CCE3F3795C0}"/>
              </a:ext>
            </a:extLst>
          </p:cNvPr>
          <p:cNvSpPr>
            <a:spLocks noGrp="1"/>
          </p:cNvSpPr>
          <p:nvPr>
            <p:ph type="title"/>
          </p:nvPr>
        </p:nvSpPr>
        <p:spPr/>
        <p:txBody>
          <a:bodyPr/>
          <a:lstStyle/>
          <a:p>
            <a:r>
              <a:rPr lang="en-IN" dirty="0"/>
              <a:t>How we have tackled the dataset imbalance</a:t>
            </a:r>
          </a:p>
        </p:txBody>
      </p:sp>
      <p:grpSp>
        <p:nvGrpSpPr>
          <p:cNvPr id="6" name="Group 5">
            <a:extLst>
              <a:ext uri="{FF2B5EF4-FFF2-40B4-BE49-F238E27FC236}">
                <a16:creationId xmlns:a16="http://schemas.microsoft.com/office/drawing/2014/main" id="{F71A088A-D1E5-E113-172D-8F495A58CF74}"/>
              </a:ext>
            </a:extLst>
          </p:cNvPr>
          <p:cNvGrpSpPr/>
          <p:nvPr/>
        </p:nvGrpSpPr>
        <p:grpSpPr>
          <a:xfrm>
            <a:off x="5845283" y="4085238"/>
            <a:ext cx="4811121" cy="1979945"/>
            <a:chOff x="2115926" y="4173306"/>
            <a:chExt cx="4493166" cy="590855"/>
          </a:xfrm>
        </p:grpSpPr>
        <p:grpSp>
          <p:nvGrpSpPr>
            <p:cNvPr id="7" name="Group 6">
              <a:extLst>
                <a:ext uri="{FF2B5EF4-FFF2-40B4-BE49-F238E27FC236}">
                  <a16:creationId xmlns:a16="http://schemas.microsoft.com/office/drawing/2014/main" id="{FFDBA5A1-2A0C-F389-3255-136EF0EE8F5D}"/>
                </a:ext>
              </a:extLst>
            </p:cNvPr>
            <p:cNvGrpSpPr/>
            <p:nvPr/>
          </p:nvGrpSpPr>
          <p:grpSpPr>
            <a:xfrm>
              <a:off x="2115926" y="4173306"/>
              <a:ext cx="4480497" cy="128913"/>
              <a:chOff x="666778" y="4237227"/>
              <a:chExt cx="4513606" cy="174385"/>
            </a:xfrm>
            <a:solidFill>
              <a:srgbClr val="1C1C1C"/>
            </a:solidFill>
          </p:grpSpPr>
          <p:sp>
            <p:nvSpPr>
              <p:cNvPr id="9" name="Rectangle: Rounded Corners 8">
                <a:extLst>
                  <a:ext uri="{FF2B5EF4-FFF2-40B4-BE49-F238E27FC236}">
                    <a16:creationId xmlns:a16="http://schemas.microsoft.com/office/drawing/2014/main" id="{F34D2048-2046-A21E-C4C3-B2143E6CF0E0}"/>
                  </a:ext>
                </a:extLst>
              </p:cNvPr>
              <p:cNvSpPr/>
              <p:nvPr/>
            </p:nvSpPr>
            <p:spPr>
              <a:xfrm>
                <a:off x="666778" y="4237227"/>
                <a:ext cx="4513606" cy="174384"/>
              </a:xfrm>
              <a:prstGeom prst="roundRect">
                <a:avLst/>
              </a:prstGeom>
              <a:grpFill/>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a:lstStyle/>
              <a:p>
                <a:pPr algn="ctr"/>
                <a:endParaRPr lang="en-US" dirty="0"/>
              </a:p>
            </p:txBody>
          </p:sp>
          <p:sp>
            <p:nvSpPr>
              <p:cNvPr id="10" name="Rectangle: Rounded Corners 6">
                <a:extLst>
                  <a:ext uri="{FF2B5EF4-FFF2-40B4-BE49-F238E27FC236}">
                    <a16:creationId xmlns:a16="http://schemas.microsoft.com/office/drawing/2014/main" id="{9625DC4B-3DA5-E18D-C905-E2FAB668AE80}"/>
                  </a:ext>
                </a:extLst>
              </p:cNvPr>
              <p:cNvSpPr txBox="1"/>
              <p:nvPr/>
            </p:nvSpPr>
            <p:spPr>
              <a:xfrm>
                <a:off x="1163078" y="4247359"/>
                <a:ext cx="3250751" cy="16425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0604" tIns="0" rIns="170604" bIns="0" numCol="1" spcCol="1270" anchor="ctr" anchorCtr="0">
                <a:noAutofit/>
              </a:bodyPr>
              <a:lstStyle/>
              <a:p>
                <a:pPr marL="0" lvl="0" indent="0" algn="ctr" defTabSz="444500">
                  <a:lnSpc>
                    <a:spcPct val="90000"/>
                  </a:lnSpc>
                  <a:spcBef>
                    <a:spcPct val="0"/>
                  </a:spcBef>
                  <a:spcAft>
                    <a:spcPct val="35000"/>
                  </a:spcAft>
                  <a:buNone/>
                </a:pPr>
                <a:r>
                  <a:rPr lang="en-US" sz="1400" b="1" kern="1200" dirty="0"/>
                  <a:t>Under Sampling </a:t>
                </a:r>
                <a:endParaRPr lang="en-US" sz="1400" kern="1200" dirty="0"/>
              </a:p>
            </p:txBody>
          </p:sp>
        </p:grpSp>
        <p:sp>
          <p:nvSpPr>
            <p:cNvPr id="8" name="TextBox 7">
              <a:extLst>
                <a:ext uri="{FF2B5EF4-FFF2-40B4-BE49-F238E27FC236}">
                  <a16:creationId xmlns:a16="http://schemas.microsoft.com/office/drawing/2014/main" id="{9031011F-6765-A7C8-544C-7AB424D338F3}"/>
                </a:ext>
              </a:extLst>
            </p:cNvPr>
            <p:cNvSpPr txBox="1"/>
            <p:nvPr/>
          </p:nvSpPr>
          <p:spPr>
            <a:xfrm>
              <a:off x="2128594" y="4302216"/>
              <a:ext cx="4480498" cy="461945"/>
            </a:xfrm>
            <a:prstGeom prst="rect">
              <a:avLst/>
            </a:prstGeom>
            <a:solidFill>
              <a:schemeClr val="bg2"/>
            </a:solidFill>
          </p:spPr>
          <p:txBody>
            <a:bodyPr wrap="square" rtlCol="0">
              <a:spAutoFit/>
            </a:bodyPr>
            <a:lstStyle/>
            <a:p>
              <a:pPr algn="ctr">
                <a:lnSpc>
                  <a:spcPct val="150000"/>
                </a:lnSpc>
              </a:pPr>
              <a:r>
                <a:rPr lang="en-US" sz="1400" b="0" i="0" dirty="0">
                  <a:effectLst/>
                  <a:latin typeface="Söhne"/>
                </a:rPr>
                <a:t>Reduce the number of instances in the majority class by randomly or strategically selecting a subset of them. Be cautious with </a:t>
              </a:r>
              <a:r>
                <a:rPr lang="en-US" sz="1400" b="0" i="0" dirty="0" err="1">
                  <a:effectLst/>
                  <a:latin typeface="Söhne"/>
                </a:rPr>
                <a:t>undersampling</a:t>
              </a:r>
              <a:r>
                <a:rPr lang="en-US" sz="1400" b="0" i="0" dirty="0">
                  <a:effectLst/>
                  <a:latin typeface="Söhne"/>
                </a:rPr>
                <a:t> as it can lead to a loss of information.</a:t>
              </a:r>
              <a:endParaRPr lang="en-US" sz="1400" dirty="0"/>
            </a:p>
          </p:txBody>
        </p:sp>
      </p:grpSp>
      <p:grpSp>
        <p:nvGrpSpPr>
          <p:cNvPr id="11" name="Group 10">
            <a:extLst>
              <a:ext uri="{FF2B5EF4-FFF2-40B4-BE49-F238E27FC236}">
                <a16:creationId xmlns:a16="http://schemas.microsoft.com/office/drawing/2014/main" id="{50077BFE-DB47-D402-4D5B-F071C5A94375}"/>
              </a:ext>
            </a:extLst>
          </p:cNvPr>
          <p:cNvGrpSpPr/>
          <p:nvPr/>
        </p:nvGrpSpPr>
        <p:grpSpPr>
          <a:xfrm>
            <a:off x="5845283" y="1680319"/>
            <a:ext cx="4727807" cy="1891269"/>
            <a:chOff x="2115926" y="4173307"/>
            <a:chExt cx="4480497" cy="380663"/>
          </a:xfrm>
        </p:grpSpPr>
        <p:grpSp>
          <p:nvGrpSpPr>
            <p:cNvPr id="12" name="Group 11">
              <a:extLst>
                <a:ext uri="{FF2B5EF4-FFF2-40B4-BE49-F238E27FC236}">
                  <a16:creationId xmlns:a16="http://schemas.microsoft.com/office/drawing/2014/main" id="{016C4FC1-9BE3-8E67-F1E9-7C74C7C57C20}"/>
                </a:ext>
              </a:extLst>
            </p:cNvPr>
            <p:cNvGrpSpPr/>
            <p:nvPr/>
          </p:nvGrpSpPr>
          <p:grpSpPr>
            <a:xfrm>
              <a:off x="2115926" y="4173307"/>
              <a:ext cx="4480497" cy="83454"/>
              <a:chOff x="666778" y="4237227"/>
              <a:chExt cx="4513606" cy="112891"/>
            </a:xfrm>
            <a:solidFill>
              <a:srgbClr val="1C1C1C"/>
            </a:solidFill>
          </p:grpSpPr>
          <p:sp>
            <p:nvSpPr>
              <p:cNvPr id="14" name="Rectangle: Rounded Corners 13">
                <a:extLst>
                  <a:ext uri="{FF2B5EF4-FFF2-40B4-BE49-F238E27FC236}">
                    <a16:creationId xmlns:a16="http://schemas.microsoft.com/office/drawing/2014/main" id="{048FCE8A-F89C-6CA6-D114-260E9365DE77}"/>
                  </a:ext>
                </a:extLst>
              </p:cNvPr>
              <p:cNvSpPr/>
              <p:nvPr/>
            </p:nvSpPr>
            <p:spPr>
              <a:xfrm>
                <a:off x="666778" y="4237227"/>
                <a:ext cx="4513606" cy="112891"/>
              </a:xfrm>
              <a:prstGeom prst="roundRect">
                <a:avLst/>
              </a:prstGeom>
              <a:grpFill/>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a:lstStyle/>
              <a:p>
                <a:endParaRPr lang="en-US" dirty="0"/>
              </a:p>
            </p:txBody>
          </p:sp>
          <p:sp>
            <p:nvSpPr>
              <p:cNvPr id="15" name="Rectangle: Rounded Corners 6">
                <a:extLst>
                  <a:ext uri="{FF2B5EF4-FFF2-40B4-BE49-F238E27FC236}">
                    <a16:creationId xmlns:a16="http://schemas.microsoft.com/office/drawing/2014/main" id="{3B198075-5F0B-31C7-3DE4-8EA119BE91FE}"/>
                  </a:ext>
                </a:extLst>
              </p:cNvPr>
              <p:cNvSpPr txBox="1"/>
              <p:nvPr/>
            </p:nvSpPr>
            <p:spPr>
              <a:xfrm>
                <a:off x="1163078" y="4247359"/>
                <a:ext cx="3250751" cy="10275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0604" tIns="0" rIns="170604" bIns="0" numCol="1" spcCol="1270" anchor="ctr" anchorCtr="0">
                <a:noAutofit/>
              </a:bodyPr>
              <a:lstStyle/>
              <a:p>
                <a:pPr marL="0" lvl="0" indent="0" algn="ctr" defTabSz="444500">
                  <a:lnSpc>
                    <a:spcPct val="90000"/>
                  </a:lnSpc>
                  <a:spcBef>
                    <a:spcPct val="0"/>
                  </a:spcBef>
                  <a:spcAft>
                    <a:spcPct val="35000"/>
                  </a:spcAft>
                  <a:buNone/>
                </a:pPr>
                <a:r>
                  <a:rPr lang="en-US" sz="1400" b="1" kern="1200" dirty="0"/>
                  <a:t>Over Sampling</a:t>
                </a:r>
                <a:endParaRPr lang="en-US" sz="1400" kern="1200" dirty="0"/>
              </a:p>
            </p:txBody>
          </p:sp>
        </p:grpSp>
        <p:sp>
          <p:nvSpPr>
            <p:cNvPr id="13" name="TextBox 12">
              <a:extLst>
                <a:ext uri="{FF2B5EF4-FFF2-40B4-BE49-F238E27FC236}">
                  <a16:creationId xmlns:a16="http://schemas.microsoft.com/office/drawing/2014/main" id="{A9382A45-EC7D-CC2B-6263-41E354694B7C}"/>
                </a:ext>
              </a:extLst>
            </p:cNvPr>
            <p:cNvSpPr txBox="1"/>
            <p:nvPr/>
          </p:nvSpPr>
          <p:spPr>
            <a:xfrm>
              <a:off x="2115926" y="4248496"/>
              <a:ext cx="4480497" cy="305474"/>
            </a:xfrm>
            <a:prstGeom prst="rect">
              <a:avLst/>
            </a:prstGeom>
            <a:solidFill>
              <a:schemeClr val="bg2"/>
            </a:solidFill>
          </p:spPr>
          <p:txBody>
            <a:bodyPr wrap="square" rtlCol="0">
              <a:spAutoFit/>
            </a:bodyPr>
            <a:lstStyle/>
            <a:p>
              <a:pPr algn="ctr">
                <a:lnSpc>
                  <a:spcPct val="150000"/>
                </a:lnSpc>
              </a:pPr>
              <a:r>
                <a:rPr lang="en-US" sz="1400" dirty="0">
                  <a:solidFill>
                    <a:schemeClr val="tx1">
                      <a:lumMod val="85000"/>
                      <a:lumOff val="15000"/>
                    </a:schemeClr>
                  </a:solidFill>
                </a:rPr>
                <a:t>Increase the number of instances in the minority class by generating synthetic samples or replicating existing ones. Popular oversampling methods include SMOTE (Synthetic Minority Over-sampling Technique) </a:t>
              </a:r>
            </a:p>
          </p:txBody>
        </p:sp>
      </p:grpSp>
      <p:pic>
        <p:nvPicPr>
          <p:cNvPr id="1028" name="Picture 4" descr="classification - Random sampling methods for handling class imbalance -  Cross Validated">
            <a:extLst>
              <a:ext uri="{FF2B5EF4-FFF2-40B4-BE49-F238E27FC236}">
                <a16:creationId xmlns:a16="http://schemas.microsoft.com/office/drawing/2014/main" id="{D313148A-72A6-04BB-5CF1-F94796C423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870" y="1205815"/>
            <a:ext cx="4657725" cy="490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640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7AB63-6DD8-23E3-EAAB-1805744D98EF}"/>
              </a:ext>
            </a:extLst>
          </p:cNvPr>
          <p:cNvSpPr>
            <a:spLocks noGrp="1"/>
          </p:cNvSpPr>
          <p:nvPr>
            <p:ph type="title"/>
          </p:nvPr>
        </p:nvSpPr>
        <p:spPr>
          <a:xfrm>
            <a:off x="2346513" y="358217"/>
            <a:ext cx="7801533" cy="710640"/>
          </a:xfrm>
        </p:spPr>
        <p:txBody>
          <a:bodyPr>
            <a:normAutofit/>
          </a:bodyPr>
          <a:lstStyle/>
          <a:p>
            <a:pPr algn="ctr"/>
            <a:r>
              <a:rPr lang="en-IN" b="1" dirty="0">
                <a:latin typeface="Candara Light" panose="020E0502030303020204" pitchFamily="34" charset="0"/>
              </a:rPr>
              <a:t>Models used for this dataset</a:t>
            </a:r>
          </a:p>
        </p:txBody>
      </p:sp>
      <p:grpSp>
        <p:nvGrpSpPr>
          <p:cNvPr id="10" name="Group 9">
            <a:extLst>
              <a:ext uri="{FF2B5EF4-FFF2-40B4-BE49-F238E27FC236}">
                <a16:creationId xmlns:a16="http://schemas.microsoft.com/office/drawing/2014/main" id="{091B6F08-DFE7-BB7B-8F1D-A11DDBE00AAA}"/>
              </a:ext>
            </a:extLst>
          </p:cNvPr>
          <p:cNvGrpSpPr/>
          <p:nvPr/>
        </p:nvGrpSpPr>
        <p:grpSpPr>
          <a:xfrm>
            <a:off x="8598602" y="1790514"/>
            <a:ext cx="2795539" cy="1270280"/>
            <a:chOff x="1032391" y="1347413"/>
            <a:chExt cx="2795539" cy="1270280"/>
          </a:xfrm>
        </p:grpSpPr>
        <p:sp>
          <p:nvSpPr>
            <p:cNvPr id="6" name="Rectangle 5">
              <a:extLst>
                <a:ext uri="{FF2B5EF4-FFF2-40B4-BE49-F238E27FC236}">
                  <a16:creationId xmlns:a16="http://schemas.microsoft.com/office/drawing/2014/main" id="{4BF81DF5-2BF1-B426-8956-F0B7ACFD38C7}"/>
                </a:ext>
              </a:extLst>
            </p:cNvPr>
            <p:cNvSpPr/>
            <p:nvPr/>
          </p:nvSpPr>
          <p:spPr>
            <a:xfrm>
              <a:off x="1032391" y="1792940"/>
              <a:ext cx="2795539" cy="824753"/>
            </a:xfrm>
            <a:prstGeom prst="rect">
              <a:avLst/>
            </a:prstGeom>
            <a:solidFill>
              <a:srgbClr val="FCD6D6">
                <a:alpha val="89804"/>
              </a:srgbClr>
            </a:solidFill>
            <a:ln>
              <a:solidFill>
                <a:srgbClr val="C00000"/>
              </a:solidFill>
            </a:ln>
          </p:spPr>
          <p:style>
            <a:lnRef idx="1">
              <a:schemeClr val="accent3">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a:buAutoNum type="arabicPeriod"/>
                <a:tabLst/>
                <a:defRPr/>
              </a:pPr>
              <a:endParaRPr lang="en-US" sz="1400" b="1" kern="0" dirty="0">
                <a:solidFill>
                  <a:srgbClr val="000000">
                    <a:hueOff val="0"/>
                    <a:satOff val="0"/>
                    <a:lumOff val="0"/>
                    <a:alphaOff val="0"/>
                  </a:srgbClr>
                </a:solidFill>
                <a:latin typeface="Aptos" panose="020B0004020202020204" pitchFamily="34" charset="0"/>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a:buAutoNum type="arabicPeriod"/>
                <a:tabLst/>
                <a:defRPr/>
              </a:pPr>
              <a:r>
                <a:rPr lang="en-US" sz="1400" b="1" kern="0" dirty="0">
                  <a:solidFill>
                    <a:srgbClr val="000000">
                      <a:hueOff val="0"/>
                      <a:satOff val="0"/>
                      <a:lumOff val="0"/>
                      <a:alphaOff val="0"/>
                    </a:srgbClr>
                  </a:solidFill>
                  <a:latin typeface="Aptos" panose="020B0004020202020204" pitchFamily="34" charset="0"/>
                  <a:sym typeface="Arial"/>
                </a:rPr>
                <a:t>K-Means </a:t>
              </a:r>
            </a:p>
            <a:p>
              <a:pPr marL="342900" marR="0" lvl="0" indent="-342900" algn="l" defTabSz="914400" rtl="0" eaLnBrk="1" fontAlgn="auto" latinLnBrk="0" hangingPunct="1">
                <a:lnSpc>
                  <a:spcPct val="100000"/>
                </a:lnSpc>
                <a:spcBef>
                  <a:spcPts val="0"/>
                </a:spcBef>
                <a:spcAft>
                  <a:spcPts val="0"/>
                </a:spcAft>
                <a:buClr>
                  <a:srgbClr val="000000"/>
                </a:buClr>
                <a:buSzTx/>
                <a:buFont typeface="Arial"/>
                <a:buAutoNum type="arabicPeriod"/>
                <a:tabLst/>
                <a:defRPr/>
              </a:pPr>
              <a:r>
                <a:rPr lang="en-US" sz="1400" b="1" kern="0" dirty="0">
                  <a:solidFill>
                    <a:srgbClr val="000000">
                      <a:hueOff val="0"/>
                      <a:satOff val="0"/>
                      <a:lumOff val="0"/>
                      <a:alphaOff val="0"/>
                    </a:srgbClr>
                  </a:solidFill>
                  <a:latin typeface="Aptos" panose="020B0004020202020204" pitchFamily="34" charset="0"/>
                  <a:sym typeface="Arial"/>
                </a:rPr>
                <a:t>Agglomerative Clustering</a:t>
              </a:r>
              <a:endParaRPr kumimoji="0" lang="en-US" sz="1400" b="0" i="0" u="none" strike="noStrike" kern="0" cap="none" spc="0" normalizeH="0" baseline="0" noProof="0" dirty="0">
                <a:ln>
                  <a:noFill/>
                </a:ln>
                <a:solidFill>
                  <a:srgbClr val="000000">
                    <a:hueOff val="0"/>
                    <a:satOff val="0"/>
                    <a:lumOff val="0"/>
                    <a:alphaOff val="0"/>
                  </a:srgbClr>
                </a:solidFill>
                <a:effectLst/>
                <a:uLnTx/>
                <a:uFillTx/>
                <a:latin typeface="Aptos" panose="020B0004020202020204" pitchFamily="34" charset="0"/>
                <a:sym typeface="Arial"/>
              </a:endParaRPr>
            </a:p>
          </p:txBody>
        </p:sp>
        <p:sp>
          <p:nvSpPr>
            <p:cNvPr id="8" name="Rectangle: Rounded Corners 15">
              <a:extLst>
                <a:ext uri="{FF2B5EF4-FFF2-40B4-BE49-F238E27FC236}">
                  <a16:creationId xmlns:a16="http://schemas.microsoft.com/office/drawing/2014/main" id="{2D0C6ADA-74FE-C2F1-99EA-696EA175AA7F}"/>
                </a:ext>
              </a:extLst>
            </p:cNvPr>
            <p:cNvSpPr/>
            <p:nvPr/>
          </p:nvSpPr>
          <p:spPr>
            <a:xfrm>
              <a:off x="1032391" y="1347413"/>
              <a:ext cx="2795538" cy="445528"/>
            </a:xfrm>
            <a:prstGeom prst="roundRect">
              <a:avLst/>
            </a:prstGeom>
            <a:solidFill>
              <a:srgbClr val="C00000"/>
            </a:solidFill>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a:lstStyle/>
            <a:p>
              <a:pPr algn="ctr">
                <a:buClr>
                  <a:srgbClr val="000000"/>
                </a:buClr>
                <a:defRPr/>
              </a:pPr>
              <a:r>
                <a:rPr kumimoji="0" lang="en-US" sz="1400" b="1" i="0" u="none" strike="noStrike" kern="1200" cap="none" spc="0" normalizeH="0" baseline="0" noProof="0" dirty="0">
                  <a:ln>
                    <a:noFill/>
                  </a:ln>
                  <a:solidFill>
                    <a:srgbClr val="FFFFFF"/>
                  </a:solidFill>
                  <a:effectLst/>
                  <a:uLnTx/>
                  <a:uFillTx/>
                  <a:latin typeface="Arial"/>
                  <a:ea typeface="+mn-ea"/>
                  <a:cs typeface="+mn-cs"/>
                  <a:sym typeface="Arial"/>
                </a:rPr>
                <a:t>Unsupervised Learning</a:t>
              </a:r>
              <a:endParaRPr kumimoji="0" lang="en-US" sz="1400" b="0" i="0" u="none" strike="noStrike" kern="1200" cap="none" spc="0" normalizeH="0" baseline="0" noProof="0" dirty="0">
                <a:ln>
                  <a:noFill/>
                </a:ln>
                <a:solidFill>
                  <a:srgbClr val="FFFFFF"/>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grpSp>
      <p:grpSp>
        <p:nvGrpSpPr>
          <p:cNvPr id="11" name="Group 10">
            <a:extLst>
              <a:ext uri="{FF2B5EF4-FFF2-40B4-BE49-F238E27FC236}">
                <a16:creationId xmlns:a16="http://schemas.microsoft.com/office/drawing/2014/main" id="{8980484F-B15C-963F-B7BE-7ACAD39AC938}"/>
              </a:ext>
            </a:extLst>
          </p:cNvPr>
          <p:cNvGrpSpPr/>
          <p:nvPr/>
        </p:nvGrpSpPr>
        <p:grpSpPr>
          <a:xfrm>
            <a:off x="5112056" y="1779494"/>
            <a:ext cx="2795539" cy="1270280"/>
            <a:chOff x="1032391" y="1347413"/>
            <a:chExt cx="2795539" cy="1270280"/>
          </a:xfrm>
        </p:grpSpPr>
        <p:sp>
          <p:nvSpPr>
            <p:cNvPr id="12" name="Rectangle 11">
              <a:extLst>
                <a:ext uri="{FF2B5EF4-FFF2-40B4-BE49-F238E27FC236}">
                  <a16:creationId xmlns:a16="http://schemas.microsoft.com/office/drawing/2014/main" id="{B3EBE4B5-8915-C682-8F0E-404011F37B90}"/>
                </a:ext>
              </a:extLst>
            </p:cNvPr>
            <p:cNvSpPr/>
            <p:nvPr/>
          </p:nvSpPr>
          <p:spPr>
            <a:xfrm>
              <a:off x="1032391" y="1792940"/>
              <a:ext cx="2795539" cy="824753"/>
            </a:xfrm>
            <a:prstGeom prst="rect">
              <a:avLst/>
            </a:prstGeom>
            <a:solidFill>
              <a:srgbClr val="FCD6D6">
                <a:alpha val="89804"/>
              </a:srgbClr>
            </a:solidFill>
            <a:ln>
              <a:solidFill>
                <a:srgbClr val="C00000"/>
              </a:solidFill>
            </a:ln>
          </p:spPr>
          <p:style>
            <a:lnRef idx="1">
              <a:schemeClr val="accent3">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a:buAutoNum type="arabicPeriod"/>
                <a:tabLst/>
                <a:defRPr/>
              </a:pPr>
              <a:r>
                <a:rPr lang="en-US" sz="1400" b="1" kern="0" dirty="0">
                  <a:solidFill>
                    <a:srgbClr val="000000">
                      <a:hueOff val="0"/>
                      <a:satOff val="0"/>
                      <a:lumOff val="0"/>
                      <a:alphaOff val="0"/>
                    </a:srgbClr>
                  </a:solidFill>
                  <a:latin typeface="Aptos" panose="020B0004020202020204" pitchFamily="34" charset="0"/>
                  <a:sym typeface="Arial"/>
                </a:rPr>
                <a:t>AdaBoost</a:t>
              </a:r>
            </a:p>
            <a:p>
              <a:pPr marL="342900" marR="0" lvl="0" indent="-342900" algn="l" defTabSz="914400" rtl="0" eaLnBrk="1" fontAlgn="auto" latinLnBrk="0" hangingPunct="1">
                <a:lnSpc>
                  <a:spcPct val="100000"/>
                </a:lnSpc>
                <a:spcBef>
                  <a:spcPts val="0"/>
                </a:spcBef>
                <a:spcAft>
                  <a:spcPts val="0"/>
                </a:spcAft>
                <a:buClr>
                  <a:srgbClr val="000000"/>
                </a:buClr>
                <a:buSzTx/>
                <a:buFont typeface="Arial"/>
                <a:buAutoNum type="arabicPeriod"/>
                <a:tabLst/>
                <a:defRPr/>
              </a:pPr>
              <a:r>
                <a:rPr kumimoji="0" lang="en-US" sz="1400" b="1" i="0" u="none" strike="noStrike" kern="0" cap="none" spc="0" normalizeH="0" baseline="0" noProof="0" dirty="0">
                  <a:ln>
                    <a:noFill/>
                  </a:ln>
                  <a:solidFill>
                    <a:srgbClr val="000000">
                      <a:hueOff val="0"/>
                      <a:satOff val="0"/>
                      <a:lumOff val="0"/>
                      <a:alphaOff val="0"/>
                    </a:srgbClr>
                  </a:solidFill>
                  <a:effectLst/>
                  <a:uLnTx/>
                  <a:uFillTx/>
                  <a:latin typeface="Aptos" panose="020B0004020202020204" pitchFamily="34" charset="0"/>
                  <a:sym typeface="Arial"/>
                </a:rPr>
                <a:t>Gradient Boosting</a:t>
              </a:r>
            </a:p>
            <a:p>
              <a:pPr marL="342900" marR="0" lvl="0" indent="-342900" algn="l" defTabSz="914400" rtl="0" eaLnBrk="1" fontAlgn="auto" latinLnBrk="0" hangingPunct="1">
                <a:lnSpc>
                  <a:spcPct val="100000"/>
                </a:lnSpc>
                <a:spcBef>
                  <a:spcPts val="0"/>
                </a:spcBef>
                <a:spcAft>
                  <a:spcPts val="0"/>
                </a:spcAft>
                <a:buClr>
                  <a:srgbClr val="000000"/>
                </a:buClr>
                <a:buSzTx/>
                <a:buFont typeface="Arial"/>
                <a:buAutoNum type="arabicPeriod"/>
                <a:tabLst/>
                <a:defRPr/>
              </a:pPr>
              <a:r>
                <a:rPr lang="en-US" sz="1400" b="1" kern="0" dirty="0" err="1">
                  <a:solidFill>
                    <a:srgbClr val="000000">
                      <a:hueOff val="0"/>
                      <a:satOff val="0"/>
                      <a:lumOff val="0"/>
                      <a:alphaOff val="0"/>
                    </a:srgbClr>
                  </a:solidFill>
                  <a:latin typeface="Aptos" panose="020B0004020202020204" pitchFamily="34" charset="0"/>
                  <a:sym typeface="Arial"/>
                </a:rPr>
                <a:t>CatBoost</a:t>
              </a:r>
              <a:endParaRPr kumimoji="0" lang="en-US" sz="1400" b="0" i="0" u="none" strike="noStrike" kern="0" cap="none" spc="0" normalizeH="0" baseline="0" noProof="0" dirty="0">
                <a:ln>
                  <a:noFill/>
                </a:ln>
                <a:solidFill>
                  <a:srgbClr val="000000">
                    <a:hueOff val="0"/>
                    <a:satOff val="0"/>
                    <a:lumOff val="0"/>
                    <a:alphaOff val="0"/>
                  </a:srgbClr>
                </a:solidFill>
                <a:effectLst/>
                <a:uLnTx/>
                <a:uFillTx/>
                <a:latin typeface="Aptos" panose="020B0004020202020204" pitchFamily="34" charset="0"/>
                <a:sym typeface="Arial"/>
              </a:endParaRPr>
            </a:p>
          </p:txBody>
        </p:sp>
        <p:sp>
          <p:nvSpPr>
            <p:cNvPr id="13" name="Rectangle: Rounded Corners 15">
              <a:extLst>
                <a:ext uri="{FF2B5EF4-FFF2-40B4-BE49-F238E27FC236}">
                  <a16:creationId xmlns:a16="http://schemas.microsoft.com/office/drawing/2014/main" id="{756E03B4-2B1E-C8A7-E95C-F3C236998D04}"/>
                </a:ext>
              </a:extLst>
            </p:cNvPr>
            <p:cNvSpPr/>
            <p:nvPr/>
          </p:nvSpPr>
          <p:spPr>
            <a:xfrm>
              <a:off x="1032391" y="1347413"/>
              <a:ext cx="2795538" cy="445528"/>
            </a:xfrm>
            <a:prstGeom prst="roundRect">
              <a:avLst/>
            </a:prstGeom>
            <a:solidFill>
              <a:srgbClr val="C00000"/>
            </a:solidFill>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a:lstStyle/>
            <a:p>
              <a:pPr algn="ctr">
                <a:buClr>
                  <a:srgbClr val="000000"/>
                </a:buClr>
                <a:defRPr/>
              </a:pPr>
              <a:r>
                <a:rPr kumimoji="0" lang="en-US" sz="1400" b="1" i="0" u="none" strike="noStrike" kern="1200" cap="none" spc="0" normalizeH="0" baseline="0" noProof="0" dirty="0">
                  <a:ln>
                    <a:noFill/>
                  </a:ln>
                  <a:solidFill>
                    <a:srgbClr val="FFFFFF"/>
                  </a:solidFill>
                  <a:effectLst/>
                  <a:uLnTx/>
                  <a:uFillTx/>
                  <a:latin typeface="Arial"/>
                  <a:ea typeface="+mn-ea"/>
                  <a:cs typeface="+mn-cs"/>
                  <a:sym typeface="Arial"/>
                </a:rPr>
                <a:t>Ensemble (Boosting)</a:t>
              </a:r>
              <a:endParaRPr kumimoji="0" lang="en-US" sz="1400" b="0" i="0" u="none" strike="noStrike" kern="1200" cap="none" spc="0" normalizeH="0" baseline="0" noProof="0" dirty="0">
                <a:ln>
                  <a:noFill/>
                </a:ln>
                <a:solidFill>
                  <a:srgbClr val="FFFFFF"/>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grpSp>
      <p:grpSp>
        <p:nvGrpSpPr>
          <p:cNvPr id="14" name="Group 13">
            <a:extLst>
              <a:ext uri="{FF2B5EF4-FFF2-40B4-BE49-F238E27FC236}">
                <a16:creationId xmlns:a16="http://schemas.microsoft.com/office/drawing/2014/main" id="{132CD258-9C11-1336-A23F-6D3A9A53A994}"/>
              </a:ext>
            </a:extLst>
          </p:cNvPr>
          <p:cNvGrpSpPr/>
          <p:nvPr/>
        </p:nvGrpSpPr>
        <p:grpSpPr>
          <a:xfrm>
            <a:off x="1219923" y="1817781"/>
            <a:ext cx="2795539" cy="1270280"/>
            <a:chOff x="1032391" y="1347413"/>
            <a:chExt cx="2795539" cy="1270280"/>
          </a:xfrm>
        </p:grpSpPr>
        <p:sp>
          <p:nvSpPr>
            <p:cNvPr id="15" name="Rectangle 14">
              <a:extLst>
                <a:ext uri="{FF2B5EF4-FFF2-40B4-BE49-F238E27FC236}">
                  <a16:creationId xmlns:a16="http://schemas.microsoft.com/office/drawing/2014/main" id="{2549BE14-E62E-DB30-69F1-416772682308}"/>
                </a:ext>
              </a:extLst>
            </p:cNvPr>
            <p:cNvSpPr/>
            <p:nvPr/>
          </p:nvSpPr>
          <p:spPr>
            <a:xfrm>
              <a:off x="1032391" y="1792940"/>
              <a:ext cx="2795539" cy="824753"/>
            </a:xfrm>
            <a:prstGeom prst="rect">
              <a:avLst/>
            </a:prstGeom>
            <a:solidFill>
              <a:srgbClr val="FCD6D6">
                <a:alpha val="89804"/>
              </a:srgbClr>
            </a:solidFill>
            <a:ln>
              <a:solidFill>
                <a:srgbClr val="C00000"/>
              </a:solidFill>
            </a:ln>
          </p:spPr>
          <p:style>
            <a:lnRef idx="1">
              <a:schemeClr val="accent3">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a:buAutoNum type="arabicPeriod"/>
                <a:tabLst/>
                <a:defRPr/>
              </a:pPr>
              <a:endParaRPr lang="en-US" sz="1400" b="1" kern="0" dirty="0">
                <a:solidFill>
                  <a:srgbClr val="000000">
                    <a:hueOff val="0"/>
                    <a:satOff val="0"/>
                    <a:lumOff val="0"/>
                    <a:alphaOff val="0"/>
                  </a:srgbClr>
                </a:solidFill>
                <a:latin typeface="Aptos" panose="020B0004020202020204" pitchFamily="34" charset="0"/>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a:buAutoNum type="arabicPeriod"/>
                <a:tabLst/>
                <a:defRPr/>
              </a:pPr>
              <a:r>
                <a:rPr lang="en-US" sz="1400" b="1" kern="0" dirty="0">
                  <a:solidFill>
                    <a:srgbClr val="000000">
                      <a:hueOff val="0"/>
                      <a:satOff val="0"/>
                      <a:lumOff val="0"/>
                      <a:alphaOff val="0"/>
                    </a:srgbClr>
                  </a:solidFill>
                  <a:latin typeface="Aptos" panose="020B0004020202020204" pitchFamily="34" charset="0"/>
                  <a:sym typeface="Arial"/>
                </a:rPr>
                <a:t>Naïve Bayes ( Used bagging technique additionally)</a:t>
              </a:r>
              <a:endParaRPr kumimoji="0" lang="en-US" sz="1400" b="0" i="0" u="none" strike="noStrike" kern="0" cap="none" spc="0" normalizeH="0" baseline="0" noProof="0" dirty="0">
                <a:ln>
                  <a:noFill/>
                </a:ln>
                <a:solidFill>
                  <a:srgbClr val="000000">
                    <a:hueOff val="0"/>
                    <a:satOff val="0"/>
                    <a:lumOff val="0"/>
                    <a:alphaOff val="0"/>
                  </a:srgbClr>
                </a:solidFill>
                <a:effectLst/>
                <a:uLnTx/>
                <a:uFillTx/>
                <a:latin typeface="Aptos" panose="020B0004020202020204" pitchFamily="34" charset="0"/>
                <a:sym typeface="Arial"/>
              </a:endParaRPr>
            </a:p>
          </p:txBody>
        </p:sp>
        <p:sp>
          <p:nvSpPr>
            <p:cNvPr id="16" name="Rectangle: Rounded Corners 15">
              <a:extLst>
                <a:ext uri="{FF2B5EF4-FFF2-40B4-BE49-F238E27FC236}">
                  <a16:creationId xmlns:a16="http://schemas.microsoft.com/office/drawing/2014/main" id="{9B8BC681-52FE-A597-E62E-E3F2D1F2471B}"/>
                </a:ext>
              </a:extLst>
            </p:cNvPr>
            <p:cNvSpPr/>
            <p:nvPr/>
          </p:nvSpPr>
          <p:spPr>
            <a:xfrm>
              <a:off x="1032391" y="1347413"/>
              <a:ext cx="2795538" cy="445528"/>
            </a:xfrm>
            <a:prstGeom prst="roundRect">
              <a:avLst/>
            </a:prstGeom>
            <a:solidFill>
              <a:srgbClr val="C00000"/>
            </a:solidFill>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a:lstStyle/>
            <a:p>
              <a:pPr algn="ctr">
                <a:buClr>
                  <a:srgbClr val="000000"/>
                </a:buClr>
                <a:defRPr/>
              </a:pPr>
              <a:r>
                <a:rPr kumimoji="0" lang="en-US" sz="1400" b="1" i="0" u="none" strike="noStrike" kern="1200" cap="none" spc="0" normalizeH="0" baseline="0" noProof="0" dirty="0">
                  <a:ln>
                    <a:noFill/>
                  </a:ln>
                  <a:solidFill>
                    <a:srgbClr val="FFFFFF"/>
                  </a:solidFill>
                  <a:effectLst/>
                  <a:uLnTx/>
                  <a:uFillTx/>
                  <a:latin typeface="Arial"/>
                  <a:ea typeface="+mn-ea"/>
                  <a:cs typeface="+mn-cs"/>
                  <a:sym typeface="Arial"/>
                </a:rPr>
                <a:t>Probabilistic Model</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grpSp>
      <p:pic>
        <p:nvPicPr>
          <p:cNvPr id="20" name="Picture 19">
            <a:extLst>
              <a:ext uri="{FF2B5EF4-FFF2-40B4-BE49-F238E27FC236}">
                <a16:creationId xmlns:a16="http://schemas.microsoft.com/office/drawing/2014/main" id="{A3E0950B-1504-264B-0D8B-3BDA3B3103BB}"/>
              </a:ext>
            </a:extLst>
          </p:cNvPr>
          <p:cNvPicPr>
            <a:picLocks noChangeAspect="1"/>
          </p:cNvPicPr>
          <p:nvPr/>
        </p:nvPicPr>
        <p:blipFill>
          <a:blip r:embed="rId2"/>
          <a:stretch>
            <a:fillRect/>
          </a:stretch>
        </p:blipFill>
        <p:spPr>
          <a:xfrm>
            <a:off x="1507876" y="3321794"/>
            <a:ext cx="2219635" cy="2724530"/>
          </a:xfrm>
          <a:prstGeom prst="rect">
            <a:avLst/>
          </a:prstGeom>
        </p:spPr>
      </p:pic>
      <p:pic>
        <p:nvPicPr>
          <p:cNvPr id="22" name="Picture 21">
            <a:extLst>
              <a:ext uri="{FF2B5EF4-FFF2-40B4-BE49-F238E27FC236}">
                <a16:creationId xmlns:a16="http://schemas.microsoft.com/office/drawing/2014/main" id="{7E2CC22C-A213-7B96-6F95-F6F039187208}"/>
              </a:ext>
            </a:extLst>
          </p:cNvPr>
          <p:cNvPicPr>
            <a:picLocks noChangeAspect="1"/>
          </p:cNvPicPr>
          <p:nvPr/>
        </p:nvPicPr>
        <p:blipFill>
          <a:blip r:embed="rId3"/>
          <a:stretch>
            <a:fillRect/>
          </a:stretch>
        </p:blipFill>
        <p:spPr>
          <a:xfrm>
            <a:off x="5357780" y="3435931"/>
            <a:ext cx="1919719" cy="2728022"/>
          </a:xfrm>
          <a:prstGeom prst="rect">
            <a:avLst/>
          </a:prstGeom>
        </p:spPr>
      </p:pic>
      <p:pic>
        <p:nvPicPr>
          <p:cNvPr id="24" name="Picture 23">
            <a:extLst>
              <a:ext uri="{FF2B5EF4-FFF2-40B4-BE49-F238E27FC236}">
                <a16:creationId xmlns:a16="http://schemas.microsoft.com/office/drawing/2014/main" id="{F37383D2-860E-0AB2-7965-FA007EB97A72}"/>
              </a:ext>
            </a:extLst>
          </p:cNvPr>
          <p:cNvPicPr>
            <a:picLocks noChangeAspect="1"/>
          </p:cNvPicPr>
          <p:nvPr/>
        </p:nvPicPr>
        <p:blipFill>
          <a:blip r:embed="rId4"/>
          <a:stretch>
            <a:fillRect/>
          </a:stretch>
        </p:blipFill>
        <p:spPr>
          <a:xfrm>
            <a:off x="8904860" y="3498031"/>
            <a:ext cx="2486372" cy="2372056"/>
          </a:xfrm>
          <a:prstGeom prst="rect">
            <a:avLst/>
          </a:prstGeom>
        </p:spPr>
      </p:pic>
    </p:spTree>
    <p:extLst>
      <p:ext uri="{BB962C8B-B14F-4D97-AF65-F5344CB8AC3E}">
        <p14:creationId xmlns:p14="http://schemas.microsoft.com/office/powerpoint/2010/main" val="1993951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767</TotalTime>
  <Words>1473</Words>
  <Application>Microsoft Office PowerPoint</Application>
  <PresentationFormat>Widescreen</PresentationFormat>
  <Paragraphs>311</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Aptos</vt:lpstr>
      <vt:lpstr>Aptos Narrow</vt:lpstr>
      <vt:lpstr>Arial</vt:lpstr>
      <vt:lpstr>Calibri</vt:lpstr>
      <vt:lpstr>Calibri Light</vt:lpstr>
      <vt:lpstr>Candara Light</vt:lpstr>
      <vt:lpstr>Söhne</vt:lpstr>
      <vt:lpstr>Office Theme</vt:lpstr>
      <vt:lpstr>TEAM 13 Machine Failure Detection</vt:lpstr>
      <vt:lpstr>Motivation/Significance</vt:lpstr>
      <vt:lpstr>Dataset Descriptions</vt:lpstr>
      <vt:lpstr>Important Observations</vt:lpstr>
      <vt:lpstr>Process Flow</vt:lpstr>
      <vt:lpstr>Visualization using Heatmaps</vt:lpstr>
      <vt:lpstr>Feature Selection and Engineering</vt:lpstr>
      <vt:lpstr>How we have tackled the dataset imbalance</vt:lpstr>
      <vt:lpstr>Models used for this dataset</vt:lpstr>
      <vt:lpstr>Metric</vt:lpstr>
      <vt:lpstr>PCA</vt:lpstr>
      <vt:lpstr>Catboost </vt:lpstr>
      <vt:lpstr>Naïve Bayes</vt:lpstr>
      <vt:lpstr>Adaboost</vt:lpstr>
      <vt:lpstr>Gradient Boosting</vt:lpstr>
      <vt:lpstr>Unsupervised Learning</vt:lpstr>
      <vt:lpstr>Performance and Results</vt:lpstr>
      <vt:lpstr>Performance and Results</vt:lpstr>
      <vt:lpstr>Performance and Results</vt:lpstr>
      <vt:lpstr>Evaluation Metrics Graph (Normal after HPT)</vt:lpstr>
      <vt:lpstr>ROC – AUC Curves</vt:lpstr>
      <vt:lpstr>Confusion Matrices</vt:lpstr>
      <vt:lpstr>Performance and Results</vt:lpstr>
      <vt:lpstr>Performance and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Failure Detection</dc:title>
  <dc:creator>Shri Venkatakrishnan Venkat</dc:creator>
  <cp:lastModifiedBy>Vijey Shrivathsan Vasudevan</cp:lastModifiedBy>
  <cp:revision>17</cp:revision>
  <dcterms:created xsi:type="dcterms:W3CDTF">2023-12-10T14:49:32Z</dcterms:created>
  <dcterms:modified xsi:type="dcterms:W3CDTF">2023-12-12T13:30:53Z</dcterms:modified>
</cp:coreProperties>
</file>