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9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1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1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59C11C-07C6-4304-8659-FD0FD9C5E2B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4496B0-3962-4D9E-8392-A6541C5F8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and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e/n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1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 of History: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1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inventory of body systems </a:t>
            </a:r>
            <a:r>
              <a:rPr lang="en-US" b="1" dirty="0"/>
              <a:t>obtained through a series </a:t>
            </a:r>
            <a:r>
              <a:rPr lang="en-US" b="1" dirty="0" smtClean="0"/>
              <a:t>of questions </a:t>
            </a:r>
            <a:r>
              <a:rPr lang="en-US" dirty="0"/>
              <a:t>seeking to identify signs and/or symptoms which </a:t>
            </a:r>
            <a:r>
              <a:rPr lang="en-US" dirty="0" smtClean="0"/>
              <a:t>the patient </a:t>
            </a:r>
            <a:r>
              <a:rPr lang="en-US" dirty="0"/>
              <a:t>has or has had. ROS includes 14 systems.</a:t>
            </a:r>
          </a:p>
          <a:p>
            <a:r>
              <a:rPr lang="en-US" dirty="0"/>
              <a:t>• Constitutional symptoms (</a:t>
            </a:r>
            <a:r>
              <a:rPr lang="en-US" dirty="0" smtClean="0"/>
              <a:t>e.g. Fever</a:t>
            </a:r>
            <a:r>
              <a:rPr lang="en-US" dirty="0"/>
              <a:t>, weight loss)</a:t>
            </a:r>
          </a:p>
          <a:p>
            <a:r>
              <a:rPr lang="en-US" dirty="0"/>
              <a:t>• Eyes</a:t>
            </a:r>
          </a:p>
          <a:p>
            <a:r>
              <a:rPr lang="en-US" dirty="0"/>
              <a:t>• Ears, Nose, Mouth, Throat</a:t>
            </a:r>
          </a:p>
          <a:p>
            <a:r>
              <a:rPr lang="en-US" dirty="0"/>
              <a:t>• Cardiovascular</a:t>
            </a:r>
          </a:p>
          <a:p>
            <a:r>
              <a:rPr lang="en-US" dirty="0"/>
              <a:t>• Respiratory</a:t>
            </a:r>
          </a:p>
          <a:p>
            <a:r>
              <a:rPr lang="en-US" dirty="0"/>
              <a:t>• Gastrointestinal</a:t>
            </a:r>
          </a:p>
          <a:p>
            <a:r>
              <a:rPr lang="en-US" dirty="0"/>
              <a:t>• Genitourinary • Allergic/Immunologic</a:t>
            </a:r>
          </a:p>
          <a:p>
            <a:r>
              <a:rPr lang="en-US" dirty="0"/>
              <a:t>• Hematologic/Lymphatic</a:t>
            </a:r>
          </a:p>
          <a:p>
            <a:r>
              <a:rPr lang="en-US" dirty="0"/>
              <a:t>• Endocrine</a:t>
            </a:r>
          </a:p>
          <a:p>
            <a:r>
              <a:rPr lang="en-US" dirty="0"/>
              <a:t>• Psychiatric</a:t>
            </a:r>
          </a:p>
          <a:p>
            <a:r>
              <a:rPr lang="en-US" dirty="0"/>
              <a:t>• Neurological</a:t>
            </a:r>
          </a:p>
          <a:p>
            <a:r>
              <a:rPr lang="en-US" dirty="0"/>
              <a:t>• Integumentary (including</a:t>
            </a:r>
          </a:p>
          <a:p>
            <a:r>
              <a:rPr lang="en-US" dirty="0"/>
              <a:t>• Musculoskeletal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2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7200"/>
            <a:ext cx="10058400" cy="41418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EXAMPLES of documentation of complete 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/>
              <a:t>Patient’s ROS is positive for fever and chills, nausea and </a:t>
            </a:r>
            <a:r>
              <a:rPr lang="en-US" sz="2400" dirty="0" smtClean="0"/>
              <a:t>vomiting. Other </a:t>
            </a:r>
            <a:r>
              <a:rPr lang="en-US" sz="2400" dirty="0"/>
              <a:t>12 systems are </a:t>
            </a:r>
            <a:r>
              <a:rPr lang="en-US" sz="2400" dirty="0" smtClean="0"/>
              <a:t>negative.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Full </a:t>
            </a:r>
            <a:r>
              <a:rPr lang="en-US" sz="2400" dirty="0"/>
              <a:t>ROS performed, all 14 systems are </a:t>
            </a:r>
            <a:r>
              <a:rPr lang="en-US" sz="2400" dirty="0" smtClean="0"/>
              <a:t>negative.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Fourteen </a:t>
            </a:r>
            <a:r>
              <a:rPr lang="en-US" sz="2400" dirty="0"/>
              <a:t>system review performed; all systems are negative, </a:t>
            </a:r>
            <a:r>
              <a:rPr lang="en-US" sz="2400" dirty="0" smtClean="0"/>
              <a:t>except as </a:t>
            </a:r>
            <a:r>
              <a:rPr lang="en-US" sz="2400" dirty="0"/>
              <a:t>documented above. (This implies that the positive systems </a:t>
            </a:r>
            <a:r>
              <a:rPr lang="en-US" sz="2400" dirty="0" smtClean="0"/>
              <a:t>were documented </a:t>
            </a:r>
            <a:r>
              <a:rPr lang="en-US" sz="2400" dirty="0"/>
              <a:t>in the “</a:t>
            </a:r>
            <a:r>
              <a:rPr lang="en-US" sz="2400" dirty="0" smtClean="0"/>
              <a:t>subjective” or in the “HPI” sections).</a:t>
            </a:r>
            <a:endParaRPr lang="en-US" sz="2400" dirty="0"/>
          </a:p>
          <a:p>
            <a:r>
              <a:rPr lang="en-US" sz="2400" dirty="0"/>
              <a:t>• Complete ROS performed; non-contributory.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24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Third Part of History – ROS:</a:t>
            </a:r>
          </a:p>
          <a:p>
            <a:r>
              <a:rPr lang="en-US" dirty="0"/>
              <a:t>Unacceptable examples for documentation of a Complete ROS:</a:t>
            </a:r>
          </a:p>
          <a:p>
            <a:r>
              <a:rPr lang="en-US" dirty="0"/>
              <a:t>• All systems reviewed are negative. (Not clear what systems</a:t>
            </a:r>
          </a:p>
          <a:p>
            <a:r>
              <a:rPr lang="en-US" dirty="0"/>
              <a:t>reviewed)</a:t>
            </a:r>
          </a:p>
          <a:p>
            <a:r>
              <a:rPr lang="en-US" dirty="0"/>
              <a:t>• ROS is unremarkable</a:t>
            </a:r>
          </a:p>
          <a:p>
            <a:r>
              <a:rPr lang="en-US" dirty="0"/>
              <a:t>• ROS is non-contributory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levels of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Pertinent </a:t>
            </a:r>
            <a:r>
              <a:rPr lang="en-US" dirty="0"/>
              <a:t>(1 system)</a:t>
            </a:r>
          </a:p>
          <a:p>
            <a:r>
              <a:rPr lang="en-US" dirty="0"/>
              <a:t>– Directly related to the problem(s) identified in the HPI (rash –</a:t>
            </a:r>
          </a:p>
          <a:p>
            <a:r>
              <a:rPr lang="en-US" dirty="0"/>
              <a:t>Integumentary)</a:t>
            </a:r>
          </a:p>
          <a:p>
            <a:r>
              <a:rPr lang="en-US" dirty="0"/>
              <a:t>• </a:t>
            </a:r>
            <a:r>
              <a:rPr lang="en-US" b="1" dirty="0"/>
              <a:t>Extended </a:t>
            </a:r>
            <a:r>
              <a:rPr lang="en-US" dirty="0"/>
              <a:t>(2-9 systems)</a:t>
            </a:r>
          </a:p>
          <a:p>
            <a:r>
              <a:rPr lang="en-US" dirty="0" smtClean="0"/>
              <a:t>– </a:t>
            </a:r>
            <a:r>
              <a:rPr lang="en-US" dirty="0"/>
              <a:t>Directly related to the problem(s) identified in the HPI (rash </a:t>
            </a:r>
            <a:r>
              <a:rPr lang="en-US" dirty="0" smtClean="0"/>
              <a:t>–Integumentary</a:t>
            </a:r>
            <a:r>
              <a:rPr lang="en-US" dirty="0"/>
              <a:t>) and a limited number of additional systems (</a:t>
            </a:r>
            <a:r>
              <a:rPr lang="en-US" dirty="0" smtClean="0"/>
              <a:t>joint </a:t>
            </a:r>
            <a:r>
              <a:rPr lang="en-US" dirty="0"/>
              <a:t>pain – Musculoskeletal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• Complete (at least 10 systems)</a:t>
            </a:r>
          </a:p>
          <a:p>
            <a:r>
              <a:rPr lang="en-US" dirty="0"/>
              <a:t>• May be completed by patient, nurse or other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complete ROS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Patient seen in physician’s office with flu-like symptoms. For the </a:t>
            </a:r>
            <a:r>
              <a:rPr lang="en-US" dirty="0" smtClean="0"/>
              <a:t>past two </a:t>
            </a:r>
            <a:r>
              <a:rPr lang="en-US" dirty="0"/>
              <a:t>days she has had </a:t>
            </a:r>
            <a:r>
              <a:rPr lang="en-US" b="1" dirty="0"/>
              <a:t>chills, fever, and muscle aches. </a:t>
            </a:r>
            <a:r>
              <a:rPr lang="en-US" dirty="0"/>
              <a:t>She feels </a:t>
            </a:r>
            <a:r>
              <a:rPr lang="en-US" dirty="0" smtClean="0"/>
              <a:t>worse in </a:t>
            </a:r>
            <a:r>
              <a:rPr lang="en-US" dirty="0"/>
              <a:t>the evening. Her illness is so severe she has not been able to </a:t>
            </a:r>
            <a:r>
              <a:rPr lang="en-US" dirty="0" smtClean="0"/>
              <a:t>work. </a:t>
            </a:r>
            <a:r>
              <a:rPr lang="en-US" b="1" dirty="0" smtClean="0"/>
              <a:t>She </a:t>
            </a:r>
            <a:r>
              <a:rPr lang="en-US" b="1" dirty="0"/>
              <a:t>has lost 7 pounds in the last month. </a:t>
            </a:r>
            <a:r>
              <a:rPr lang="en-US" dirty="0"/>
              <a:t>She denies </a:t>
            </a:r>
            <a:r>
              <a:rPr lang="en-US" b="1" dirty="0"/>
              <a:t>abdominal </a:t>
            </a:r>
            <a:r>
              <a:rPr lang="en-US" b="1" dirty="0" smtClean="0"/>
              <a:t>pain, diarrhea</a:t>
            </a:r>
            <a:r>
              <a:rPr lang="en-US" b="1" dirty="0"/>
              <a:t>, and vomiting. Other 12 systems negative.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Constitutional </a:t>
            </a:r>
            <a:r>
              <a:rPr lang="en-US" dirty="0"/>
              <a:t>– chills, fever, muscle </a:t>
            </a:r>
            <a:r>
              <a:rPr lang="en-US" dirty="0" smtClean="0"/>
              <a:t>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Gastrointestinal </a:t>
            </a:r>
            <a:r>
              <a:rPr lang="en-US" dirty="0"/>
              <a:t>– abdominal pain,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Other </a:t>
            </a:r>
            <a:r>
              <a:rPr lang="en-US" dirty="0"/>
              <a:t>12 systems are negative gives provider credit for a </a:t>
            </a:r>
            <a:r>
              <a:rPr lang="en-US" dirty="0" smtClean="0"/>
              <a:t>Complete 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5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part of HISTORY: PFSH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Consists of a review of one or more of the following three areas:</a:t>
            </a:r>
          </a:p>
          <a:p>
            <a:r>
              <a:rPr lang="en-US" dirty="0"/>
              <a:t>- Past Medical History (P)</a:t>
            </a:r>
          </a:p>
          <a:p>
            <a:r>
              <a:rPr lang="en-US" dirty="0"/>
              <a:t>- Family History (F)</a:t>
            </a:r>
          </a:p>
          <a:p>
            <a:r>
              <a:rPr lang="en-US" dirty="0"/>
              <a:t>- Social History (S)</a:t>
            </a:r>
          </a:p>
          <a:p>
            <a:r>
              <a:rPr lang="en-US" dirty="0"/>
              <a:t>• Considered to be interval history for subsequent inpatient visits.</a:t>
            </a:r>
          </a:p>
          <a:p>
            <a:r>
              <a:rPr lang="en-US" dirty="0"/>
              <a:t>• May be documented by ancillary staff or by patient – but physician</a:t>
            </a:r>
          </a:p>
          <a:p>
            <a:r>
              <a:rPr lang="en-US" dirty="0"/>
              <a:t>must review, </a:t>
            </a:r>
            <a:r>
              <a:rPr lang="en-US" b="1" dirty="0"/>
              <a:t>date and sign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5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PAST MEDICAL : Current medications; prior illnesses/injuries; dietary status; operations/hospitalizations; allergies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FAMILY: Health status or cause of death of siblings/parents; hereditary/high risk disease; diseases related to the CC, HPI, ROS.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SOCIAL: Living arrangements; marital status; drug or tobacco use; occupational/educational history.</a:t>
            </a:r>
          </a:p>
        </p:txBody>
      </p:sp>
    </p:spTree>
    <p:extLst>
      <p:ext uri="{BB962C8B-B14F-4D97-AF65-F5344CB8AC3E}">
        <p14:creationId xmlns:p14="http://schemas.microsoft.com/office/powerpoint/2010/main" val="94512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levels of PFSH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Pertinent: </a:t>
            </a:r>
            <a:r>
              <a:rPr lang="en-US" dirty="0"/>
              <a:t>one specific item from </a:t>
            </a:r>
            <a:r>
              <a:rPr lang="en-US" b="1" dirty="0"/>
              <a:t>any </a:t>
            </a:r>
            <a:r>
              <a:rPr lang="en-US" dirty="0"/>
              <a:t>of the three areas (Past </a:t>
            </a:r>
            <a:r>
              <a:rPr lang="en-US" dirty="0" smtClean="0"/>
              <a:t>Medical, Family</a:t>
            </a:r>
            <a:r>
              <a:rPr lang="en-US" dirty="0"/>
              <a:t>, Social)</a:t>
            </a:r>
          </a:p>
          <a:p>
            <a:r>
              <a:rPr lang="en-US" dirty="0"/>
              <a:t>• </a:t>
            </a:r>
            <a:r>
              <a:rPr lang="en-US" b="1" dirty="0"/>
              <a:t>Complete: </a:t>
            </a:r>
            <a:r>
              <a:rPr lang="en-US" dirty="0"/>
              <a:t>document specific item from all the three areas</a:t>
            </a:r>
          </a:p>
          <a:p>
            <a:r>
              <a:rPr lang="en-US" dirty="0"/>
              <a:t>– </a:t>
            </a:r>
            <a:r>
              <a:rPr lang="en-US" b="1" dirty="0"/>
              <a:t>For established patients: </a:t>
            </a:r>
            <a:r>
              <a:rPr lang="en-US" dirty="0"/>
              <a:t>two of three areas is sufficient for a</a:t>
            </a:r>
          </a:p>
          <a:p>
            <a:r>
              <a:rPr lang="en-US" dirty="0"/>
              <a:t>Complete level of PFSH</a:t>
            </a:r>
          </a:p>
          <a:p>
            <a:r>
              <a:rPr lang="en-US" dirty="0"/>
              <a:t>– </a:t>
            </a:r>
            <a:r>
              <a:rPr lang="en-US" b="1" dirty="0"/>
              <a:t>For new patients : </a:t>
            </a:r>
            <a:r>
              <a:rPr lang="en-US" dirty="0"/>
              <a:t>All three areas are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5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levels of History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Levels of E/M Services are based on 4 levels of History:</a:t>
            </a:r>
          </a:p>
          <a:p>
            <a:r>
              <a:rPr lang="en-US" dirty="0"/>
              <a:t>• </a:t>
            </a:r>
            <a:r>
              <a:rPr lang="en-US" b="1" dirty="0"/>
              <a:t>Problem Focused (PF)</a:t>
            </a:r>
          </a:p>
          <a:p>
            <a:r>
              <a:rPr lang="pt-BR" dirty="0"/>
              <a:t>– CC, Brief HPI, No ROS, No PFSH</a:t>
            </a:r>
          </a:p>
          <a:p>
            <a:r>
              <a:rPr lang="en-US" dirty="0"/>
              <a:t>• </a:t>
            </a:r>
            <a:r>
              <a:rPr lang="en-US" b="1" dirty="0"/>
              <a:t>Expanded Problem Focused</a:t>
            </a:r>
          </a:p>
          <a:p>
            <a:r>
              <a:rPr lang="en-US" dirty="0"/>
              <a:t>– CC, Brief HPI, Pertinent ROS, no PFSH</a:t>
            </a:r>
          </a:p>
          <a:p>
            <a:r>
              <a:rPr lang="en-US" dirty="0"/>
              <a:t>• </a:t>
            </a:r>
            <a:r>
              <a:rPr lang="en-US" b="1" dirty="0"/>
              <a:t>Detailed</a:t>
            </a:r>
          </a:p>
          <a:p>
            <a:r>
              <a:rPr lang="en-US" dirty="0"/>
              <a:t>– CC, Extended HPI and ROS, Pertinent PFSH (1) element</a:t>
            </a:r>
          </a:p>
          <a:p>
            <a:r>
              <a:rPr lang="en-US" dirty="0"/>
              <a:t>• </a:t>
            </a:r>
            <a:r>
              <a:rPr lang="en-US" b="1" dirty="0"/>
              <a:t>Comprehensive</a:t>
            </a:r>
          </a:p>
          <a:p>
            <a:r>
              <a:rPr lang="en-US" dirty="0"/>
              <a:t>– CC, Extended HPI, Complete ROS and PFSH (3) elements (2 </a:t>
            </a:r>
            <a:r>
              <a:rPr lang="en-US" dirty="0" smtClean="0"/>
              <a:t>for established 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8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</a:t>
            </a:r>
            <a:r>
              <a:rPr lang="en-US" b="1" dirty="0"/>
              <a:t>of a detailed level of history (CC, Extended HPI </a:t>
            </a:r>
            <a:r>
              <a:rPr lang="en-US" b="1" dirty="0" smtClean="0"/>
              <a:t>and ROS</a:t>
            </a:r>
            <a:r>
              <a:rPr lang="en-US" b="1" dirty="0"/>
              <a:t>, Pertinent PFSH (1) element</a:t>
            </a:r>
            <a:r>
              <a:rPr lang="en-US" b="1" dirty="0" smtClean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Chief Complaint (CC) </a:t>
            </a:r>
            <a:r>
              <a:rPr lang="en-US" dirty="0" smtClean="0"/>
              <a:t>– cough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HPI – Extended (4 elements – severe productive cough, increase on exertion, fever, not relieved by OTC medication)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ROS -  Extended (2 -9 systems – respiratory, constitutional, other 12 systems negative)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PFSH – Pertinent (1 area – smoker)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E/M DOCUMENTATION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01800"/>
            <a:ext cx="10058400" cy="4167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Physician payment for inpatient and outpatient clinical visits and consults are E/M codes that are derived from medical documentation.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 pathway that translates physician patient care work into claims and reimbursement mechanisms.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Ensures correct payments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Supports correct E/M code level that provides validation for medical review.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01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 -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Physical Examination:</a:t>
            </a:r>
          </a:p>
          <a:p>
            <a:r>
              <a:rPr lang="en-US" dirty="0"/>
              <a:t>• The extent of the examination performed is based upon </a:t>
            </a:r>
            <a:r>
              <a:rPr lang="en-US" dirty="0" smtClean="0"/>
              <a:t>clinical judgment</a:t>
            </a:r>
            <a:r>
              <a:rPr lang="en-US" dirty="0"/>
              <a:t>, the patient’s history, and nature of the presenting problem.</a:t>
            </a:r>
          </a:p>
          <a:p>
            <a:r>
              <a:rPr lang="en-US" dirty="0"/>
              <a:t>• A general multi-system or any single organ system exam may </a:t>
            </a:r>
            <a:r>
              <a:rPr lang="en-US" dirty="0" smtClean="0"/>
              <a:t>be performed </a:t>
            </a:r>
            <a:r>
              <a:rPr lang="en-US" dirty="0"/>
              <a:t>by any provider.</a:t>
            </a:r>
          </a:p>
          <a:p>
            <a:r>
              <a:rPr lang="en-US" dirty="0"/>
              <a:t>• Single organ system examination involves a more </a:t>
            </a:r>
            <a:r>
              <a:rPr lang="en-US" dirty="0" smtClean="0"/>
              <a:t>extensive examination </a:t>
            </a:r>
            <a:r>
              <a:rPr lang="en-US" dirty="0"/>
              <a:t>of a specific organ </a:t>
            </a:r>
            <a:r>
              <a:rPr lang="en-US" dirty="0" smtClean="0"/>
              <a:t>system. </a:t>
            </a:r>
            <a:endParaRPr lang="en-US" dirty="0"/>
          </a:p>
          <a:p>
            <a:r>
              <a:rPr lang="en-US" dirty="0"/>
              <a:t>• Note specific abnormal &amp; relevant findings of the affected </a:t>
            </a:r>
            <a:r>
              <a:rPr lang="en-US" dirty="0" smtClean="0"/>
              <a:t>or </a:t>
            </a:r>
            <a:r>
              <a:rPr lang="en-US" dirty="0"/>
              <a:t> symptomatic area(s) – “abnormal” is insufficient.</a:t>
            </a:r>
            <a:endParaRPr lang="en-US" dirty="0"/>
          </a:p>
          <a:p>
            <a:r>
              <a:rPr lang="en-US" dirty="0" smtClean="0"/>
              <a:t>• </a:t>
            </a:r>
            <a:r>
              <a:rPr lang="en-US" dirty="0"/>
              <a:t>Include abnormal or unexpected findings of asymptomatic areas </a:t>
            </a:r>
            <a:r>
              <a:rPr lang="en-US" dirty="0" smtClean="0"/>
              <a:t>or systems. Nothing “negative” or “normal” is sufficient to document normal findings in unaffected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0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DECISION MAKING (MDM)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MDM refers to the complexity of establishing a diagnosis </a:t>
            </a:r>
            <a:r>
              <a:rPr lang="en-US" dirty="0" smtClean="0"/>
              <a:t>and/or selecting </a:t>
            </a:r>
            <a:r>
              <a:rPr lang="en-US" dirty="0"/>
              <a:t>a management option.</a:t>
            </a:r>
          </a:p>
          <a:p>
            <a:r>
              <a:rPr lang="en-US" dirty="0"/>
              <a:t>• MDM is the function of 3 variables:</a:t>
            </a:r>
          </a:p>
          <a:p>
            <a:r>
              <a:rPr lang="en-US" dirty="0" smtClean="0"/>
              <a:t>1</a:t>
            </a:r>
            <a:r>
              <a:rPr lang="en-US" dirty="0"/>
              <a:t>. Number of Diagnostic and/or Management Options that must </a:t>
            </a:r>
            <a:r>
              <a:rPr lang="en-US" dirty="0" smtClean="0"/>
              <a:t>be considered</a:t>
            </a:r>
            <a:endParaRPr lang="en-US" dirty="0"/>
          </a:p>
          <a:p>
            <a:r>
              <a:rPr lang="en-US" dirty="0"/>
              <a:t>2. Amount and Complexity of Data ordered and/or reviewed</a:t>
            </a:r>
          </a:p>
          <a:p>
            <a:r>
              <a:rPr lang="en-US" dirty="0"/>
              <a:t>3. Risk of significant complications, morbidity and/or mortality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98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significant E/M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Counseling and Coordination of Care:</a:t>
            </a:r>
          </a:p>
          <a:p>
            <a:r>
              <a:rPr lang="en-US" dirty="0"/>
              <a:t>• An exception to the 3 key component rule exists when the visit </a:t>
            </a:r>
            <a:r>
              <a:rPr lang="en-US" dirty="0" smtClean="0"/>
              <a:t>consist predominantly </a:t>
            </a:r>
            <a:r>
              <a:rPr lang="en-US" dirty="0"/>
              <a:t>of counseling or coordination of care (such as </a:t>
            </a:r>
            <a:r>
              <a:rPr lang="en-US" dirty="0" smtClean="0"/>
              <a:t>when 50</a:t>
            </a:r>
            <a:r>
              <a:rPr lang="en-US" dirty="0"/>
              <a:t>% or more of visit is spent face to face with patient for </a:t>
            </a:r>
            <a:r>
              <a:rPr lang="en-US" dirty="0" smtClean="0"/>
              <a:t>counseling and </a:t>
            </a:r>
            <a:r>
              <a:rPr lang="en-US" dirty="0"/>
              <a:t>coordination of care.)</a:t>
            </a:r>
          </a:p>
          <a:p>
            <a:r>
              <a:rPr lang="en-US" dirty="0"/>
              <a:t>• Time is a key or controlling factor.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Counseling and coordination of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Counseling as it relates to E/M coding is defined as a discussion with </a:t>
            </a:r>
            <a:r>
              <a:rPr lang="en-US" dirty="0" smtClean="0"/>
              <a:t>a patient </a:t>
            </a:r>
            <a:r>
              <a:rPr lang="en-US" dirty="0"/>
              <a:t>and/or family concerning one or more of the following areas:</a:t>
            </a:r>
          </a:p>
          <a:p>
            <a:r>
              <a:rPr lang="en-US" dirty="0"/>
              <a:t>• Diagnostic results, impressions, and/or recommended </a:t>
            </a:r>
            <a:r>
              <a:rPr lang="en-US" dirty="0" smtClean="0"/>
              <a:t>diagnostic studies</a:t>
            </a:r>
            <a:endParaRPr lang="en-US" dirty="0"/>
          </a:p>
          <a:p>
            <a:r>
              <a:rPr lang="en-US" dirty="0"/>
              <a:t>• Prognosis</a:t>
            </a:r>
          </a:p>
          <a:p>
            <a:r>
              <a:rPr lang="en-US" dirty="0"/>
              <a:t>• Risk and benefits of management (treatment) options</a:t>
            </a:r>
          </a:p>
          <a:p>
            <a:r>
              <a:rPr lang="en-US" dirty="0"/>
              <a:t>• Instructions for management (treatment) and/or follow-up</a:t>
            </a:r>
          </a:p>
          <a:p>
            <a:r>
              <a:rPr lang="en-US" dirty="0"/>
              <a:t>• Importance of compliance with chosen management (</a:t>
            </a:r>
            <a:r>
              <a:rPr lang="en-US" dirty="0" smtClean="0"/>
              <a:t>treatment) options</a:t>
            </a:r>
            <a:endParaRPr lang="en-US" dirty="0"/>
          </a:p>
          <a:p>
            <a:r>
              <a:rPr lang="en-US" dirty="0"/>
              <a:t>• Risk factor reductions</a:t>
            </a:r>
          </a:p>
          <a:p>
            <a:r>
              <a:rPr lang="en-US" dirty="0"/>
              <a:t>• Patient and family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0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time-based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to Use Time:</a:t>
            </a:r>
          </a:p>
          <a:p>
            <a:r>
              <a:rPr lang="en-US" dirty="0"/>
              <a:t>• If time spent counseling and/or coordinating care </a:t>
            </a:r>
            <a:r>
              <a:rPr lang="en-US" b="1" dirty="0"/>
              <a:t>face-to-face </a:t>
            </a:r>
            <a:r>
              <a:rPr lang="en-US" dirty="0"/>
              <a:t>is </a:t>
            </a:r>
            <a:r>
              <a:rPr lang="en-US" dirty="0" smtClean="0"/>
              <a:t>more than </a:t>
            </a:r>
            <a:r>
              <a:rPr lang="en-US" dirty="0"/>
              <a:t>50% of encounter</a:t>
            </a:r>
          </a:p>
          <a:p>
            <a:r>
              <a:rPr lang="en-US" b="1" dirty="0"/>
              <a:t>Face-to-face </a:t>
            </a:r>
            <a:r>
              <a:rPr lang="en-US" dirty="0"/>
              <a:t>is defined:</a:t>
            </a:r>
          </a:p>
          <a:p>
            <a:r>
              <a:rPr lang="en-US" dirty="0"/>
              <a:t>• Outpatient—patient must be in the same office/room with </a:t>
            </a:r>
            <a:r>
              <a:rPr lang="en-US" dirty="0" smtClean="0"/>
              <a:t>the billing </a:t>
            </a:r>
            <a:r>
              <a:rPr lang="en-US" dirty="0"/>
              <a:t>provider. Time spent by the resident cannot support </a:t>
            </a:r>
            <a:r>
              <a:rPr lang="en-US" dirty="0" smtClean="0"/>
              <a:t>time based </a:t>
            </a:r>
            <a:r>
              <a:rPr lang="en-US" dirty="0"/>
              <a:t>billing.</a:t>
            </a:r>
          </a:p>
          <a:p>
            <a:r>
              <a:rPr lang="en-US" dirty="0"/>
              <a:t>• Inpatient—patient must be on the same unit or floor with the </a:t>
            </a:r>
            <a:r>
              <a:rPr lang="en-US" dirty="0" smtClean="0"/>
              <a:t>billing provider.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68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time-based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Documentation Requirements: (All 3 Necessary)</a:t>
            </a:r>
          </a:p>
          <a:p>
            <a:r>
              <a:rPr lang="en-US" dirty="0"/>
              <a:t>• Amount of time counseling</a:t>
            </a:r>
          </a:p>
          <a:p>
            <a:r>
              <a:rPr lang="en-US" dirty="0"/>
              <a:t>• Total time spent on encounter/visit</a:t>
            </a:r>
          </a:p>
          <a:p>
            <a:r>
              <a:rPr lang="en-US" dirty="0"/>
              <a:t>• What was discussed or coordination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05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care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Critical Care Services – Time Based</a:t>
            </a:r>
          </a:p>
          <a:p>
            <a:r>
              <a:rPr lang="en-US" dirty="0"/>
              <a:t>• Direct delivery by a physician of medical care for a critically </a:t>
            </a:r>
            <a:r>
              <a:rPr lang="en-US" dirty="0" smtClean="0"/>
              <a:t>ill/injured patient</a:t>
            </a:r>
            <a:r>
              <a:rPr lang="en-US" dirty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Critical </a:t>
            </a:r>
            <a:r>
              <a:rPr lang="en-US" b="1" dirty="0"/>
              <a:t>Illness/Injury</a:t>
            </a:r>
          </a:p>
          <a:p>
            <a:r>
              <a:rPr lang="en-US" dirty="0"/>
              <a:t>• Impairs one or more vital organ system</a:t>
            </a:r>
          </a:p>
          <a:p>
            <a:r>
              <a:rPr lang="en-US" dirty="0"/>
              <a:t>• High probability of imminent or life threatening deterioration </a:t>
            </a:r>
            <a:r>
              <a:rPr lang="en-US" dirty="0" smtClean="0"/>
              <a:t>of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64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assignment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New patient</a:t>
            </a:r>
          </a:p>
          <a:p>
            <a:r>
              <a:rPr lang="en-US" dirty="0"/>
              <a:t>– Has not received any professional E/M services from the physician</a:t>
            </a:r>
          </a:p>
          <a:p>
            <a:r>
              <a:rPr lang="en-US" dirty="0"/>
              <a:t>or another physician of the same specialty who belongs to the </a:t>
            </a:r>
            <a:r>
              <a:rPr lang="en-US" b="1" dirty="0"/>
              <a:t>same</a:t>
            </a:r>
          </a:p>
          <a:p>
            <a:r>
              <a:rPr lang="en-US" b="1" dirty="0"/>
              <a:t>group practice </a:t>
            </a:r>
            <a:r>
              <a:rPr lang="en-US" dirty="0"/>
              <a:t>within three years.</a:t>
            </a:r>
          </a:p>
          <a:p>
            <a:r>
              <a:rPr lang="en-US" dirty="0"/>
              <a:t>• </a:t>
            </a:r>
            <a:r>
              <a:rPr lang="en-US" b="1" dirty="0"/>
              <a:t>Established patient</a:t>
            </a:r>
          </a:p>
          <a:p>
            <a:r>
              <a:rPr lang="en-US" dirty="0"/>
              <a:t>- Has received E/M services from the group within three </a:t>
            </a:r>
            <a:r>
              <a:rPr lang="en-US" dirty="0" smtClean="0"/>
              <a:t>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2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The First Time Encounter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– For New Patients, Hospital Admits, &amp; Consultations</a:t>
            </a:r>
          </a:p>
          <a:p>
            <a:r>
              <a:rPr lang="en-US" dirty="0"/>
              <a:t>• </a:t>
            </a:r>
            <a:r>
              <a:rPr lang="en-US" b="1" dirty="0"/>
              <a:t>All three components required</a:t>
            </a:r>
          </a:p>
          <a:p>
            <a:r>
              <a:rPr lang="en-US" dirty="0"/>
              <a:t>– History</a:t>
            </a:r>
          </a:p>
          <a:p>
            <a:r>
              <a:rPr lang="en-US" dirty="0"/>
              <a:t>– Exam</a:t>
            </a:r>
          </a:p>
          <a:p>
            <a:r>
              <a:rPr lang="en-US" dirty="0"/>
              <a:t>– Medical Decision-Making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Follow-up Encounter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– Established Visit and Subsequent Hospital Visit</a:t>
            </a:r>
          </a:p>
          <a:p>
            <a:r>
              <a:rPr lang="en-US" dirty="0"/>
              <a:t>• </a:t>
            </a:r>
            <a:r>
              <a:rPr lang="en-US" b="1" dirty="0"/>
              <a:t>Two out of three components required</a:t>
            </a:r>
          </a:p>
          <a:p>
            <a:r>
              <a:rPr lang="en-US" dirty="0"/>
              <a:t>– History and/or</a:t>
            </a:r>
          </a:p>
          <a:p>
            <a:r>
              <a:rPr lang="en-US" dirty="0"/>
              <a:t>– Exam and/or</a:t>
            </a:r>
          </a:p>
          <a:p>
            <a:r>
              <a:rPr lang="en-US" dirty="0"/>
              <a:t>– Medical Decision-Making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5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• Append a Modifier 25 to an E/M code </a:t>
            </a:r>
            <a:r>
              <a:rPr lang="en-US" b="1" dirty="0"/>
              <a:t>if a significant, </a:t>
            </a:r>
            <a:r>
              <a:rPr lang="en-US" b="1" dirty="0" smtClean="0"/>
              <a:t>separately identifiable </a:t>
            </a:r>
            <a:r>
              <a:rPr lang="en-US" b="1" dirty="0"/>
              <a:t>E/M service </a:t>
            </a:r>
            <a:r>
              <a:rPr lang="en-US" dirty="0"/>
              <a:t>is performed by the same physician on </a:t>
            </a:r>
            <a:r>
              <a:rPr lang="en-US" dirty="0" smtClean="0"/>
              <a:t>the same </a:t>
            </a:r>
            <a:r>
              <a:rPr lang="en-US" dirty="0"/>
              <a:t>day of a procedure or other service.</a:t>
            </a:r>
          </a:p>
          <a:p>
            <a:r>
              <a:rPr lang="en-US" dirty="0"/>
              <a:t>• The patient’s condition must require E/M services above and </a:t>
            </a:r>
            <a:r>
              <a:rPr lang="en-US" dirty="0" smtClean="0"/>
              <a:t>beyond what </a:t>
            </a:r>
            <a:r>
              <a:rPr lang="en-US" dirty="0"/>
              <a:t>would normally be performed in the provision of the procedure.</a:t>
            </a:r>
          </a:p>
          <a:p>
            <a:r>
              <a:rPr lang="en-US" dirty="0"/>
              <a:t>• The necessity for the E/M service may be prompted by the </a:t>
            </a:r>
            <a:r>
              <a:rPr lang="en-US" dirty="0" smtClean="0"/>
              <a:t>same diagnosis </a:t>
            </a:r>
            <a:r>
              <a:rPr lang="en-US" dirty="0"/>
              <a:t>as the procedure.</a:t>
            </a:r>
          </a:p>
          <a:p>
            <a:r>
              <a:rPr lang="en-US" dirty="0"/>
              <a:t>• </a:t>
            </a:r>
            <a:r>
              <a:rPr lang="en-US" b="1" dirty="0"/>
              <a:t>Example: </a:t>
            </a:r>
            <a:r>
              <a:rPr lang="en-US" dirty="0"/>
              <a:t>A preventative service (routine annual exam) with an </a:t>
            </a:r>
            <a:r>
              <a:rPr lang="en-US" dirty="0" smtClean="0"/>
              <a:t>E/M code </a:t>
            </a:r>
            <a:r>
              <a:rPr lang="en-US" dirty="0"/>
              <a:t>(treatment for hypertension)</a:t>
            </a:r>
          </a:p>
          <a:p>
            <a:r>
              <a:rPr lang="en-US" dirty="0"/>
              <a:t>• </a:t>
            </a:r>
            <a:r>
              <a:rPr lang="en-US" b="1" dirty="0"/>
              <a:t>Example: </a:t>
            </a:r>
            <a:r>
              <a:rPr lang="en-US" dirty="0"/>
              <a:t>Patient visit for follow-up hypertension where provider also</a:t>
            </a:r>
          </a:p>
          <a:p>
            <a:r>
              <a:rPr lang="en-US" dirty="0"/>
              <a:t>performs abscess drainage.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8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92" y="286604"/>
            <a:ext cx="9687488" cy="4990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KEY COMPONENTS OF E/M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04" y="1416676"/>
            <a:ext cx="10284496" cy="4882523"/>
          </a:xfrm>
        </p:spPr>
        <p:txBody>
          <a:bodyPr>
            <a:noAutofit/>
          </a:bodyPr>
          <a:lstStyle/>
          <a:p>
            <a:r>
              <a:rPr lang="en-US" sz="2400" b="1" dirty="0"/>
              <a:t>7 Components of E/M Services:</a:t>
            </a:r>
          </a:p>
          <a:p>
            <a:r>
              <a:rPr lang="en-US" sz="2400" dirty="0"/>
              <a:t>1. History</a:t>
            </a:r>
          </a:p>
          <a:p>
            <a:r>
              <a:rPr lang="en-US" sz="2400" dirty="0"/>
              <a:t>2. Physical Examination</a:t>
            </a:r>
          </a:p>
          <a:p>
            <a:r>
              <a:rPr lang="en-US" sz="2400" dirty="0"/>
              <a:t>3. Medical Decision Making</a:t>
            </a:r>
          </a:p>
          <a:p>
            <a:r>
              <a:rPr lang="en-US" sz="2400" dirty="0"/>
              <a:t>4. Time</a:t>
            </a:r>
          </a:p>
          <a:p>
            <a:r>
              <a:rPr lang="en-US" sz="2400" dirty="0"/>
              <a:t>5. Counseling</a:t>
            </a:r>
          </a:p>
          <a:p>
            <a:r>
              <a:rPr lang="en-US" sz="2400" dirty="0"/>
              <a:t>6. Coordination of Care</a:t>
            </a:r>
          </a:p>
          <a:p>
            <a:r>
              <a:rPr lang="en-US" sz="2400" dirty="0"/>
              <a:t>7. Nature of Presenting Problem</a:t>
            </a:r>
          </a:p>
          <a:p>
            <a:r>
              <a:rPr lang="en-US" sz="2400" b="1" dirty="0"/>
              <a:t>The first three components, History, Physical Examination and </a:t>
            </a:r>
            <a:r>
              <a:rPr lang="en-US" sz="2400" b="1" dirty="0" smtClean="0"/>
              <a:t>Medical Decision </a:t>
            </a:r>
            <a:r>
              <a:rPr lang="en-US" sz="2400" b="1" dirty="0"/>
              <a:t>Making are the </a:t>
            </a:r>
            <a:r>
              <a:rPr lang="en-US" sz="2400" b="1" dirty="0" smtClean="0"/>
              <a:t>key components </a:t>
            </a:r>
            <a:r>
              <a:rPr lang="en-US" sz="2400" b="1" dirty="0"/>
              <a:t>in selecting the level of </a:t>
            </a:r>
            <a:r>
              <a:rPr lang="en-US" sz="2400" b="1" dirty="0" smtClean="0"/>
              <a:t>E/M services.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1630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• A new </a:t>
            </a:r>
            <a:r>
              <a:rPr lang="en-US" dirty="0" smtClean="0"/>
              <a:t>patient</a:t>
            </a:r>
            <a:r>
              <a:rPr lang="en-US" dirty="0"/>
              <a:t> </a:t>
            </a:r>
            <a:r>
              <a:rPr lang="en-US" dirty="0" smtClean="0"/>
              <a:t>E/M </a:t>
            </a:r>
            <a:r>
              <a:rPr lang="en-US" dirty="0"/>
              <a:t>service is considered separate from the same </a:t>
            </a:r>
            <a:r>
              <a:rPr lang="en-US" dirty="0" smtClean="0"/>
              <a:t>day </a:t>
            </a:r>
            <a:r>
              <a:rPr lang="en-US" dirty="0"/>
              <a:t>surgery or procedure – no Modifier 25 needed.</a:t>
            </a:r>
            <a:endParaRPr lang="en-US" dirty="0"/>
          </a:p>
          <a:p>
            <a:r>
              <a:rPr lang="en-US" dirty="0"/>
              <a:t>• For an established patient, if the E/M service resulted in the </a:t>
            </a:r>
            <a:r>
              <a:rPr lang="en-US" dirty="0" smtClean="0"/>
              <a:t>initial decision </a:t>
            </a:r>
            <a:r>
              <a:rPr lang="en-US" dirty="0"/>
              <a:t>to perform a minor procedure (0-10 days global period) on </a:t>
            </a:r>
            <a:r>
              <a:rPr lang="en-US" dirty="0" smtClean="0"/>
              <a:t>the same </a:t>
            </a:r>
            <a:r>
              <a:rPr lang="en-US" dirty="0"/>
              <a:t>day and medical necessity indicates an E/M service beyond </a:t>
            </a:r>
            <a:r>
              <a:rPr lang="en-US" dirty="0" smtClean="0"/>
              <a:t>what is </a:t>
            </a:r>
            <a:r>
              <a:rPr lang="en-US" dirty="0"/>
              <a:t>considered normal protocol for the procedure, Modifier 25 </a:t>
            </a:r>
            <a:r>
              <a:rPr lang="en-US" dirty="0" smtClean="0"/>
              <a:t>is appropriate.</a:t>
            </a:r>
            <a:endParaRPr lang="en-US" dirty="0"/>
          </a:p>
          <a:p>
            <a:r>
              <a:rPr lang="en-US" dirty="0"/>
              <a:t>• To determine the correct level of E/M service to submit, </a:t>
            </a:r>
            <a:r>
              <a:rPr lang="en-US" dirty="0" smtClean="0"/>
              <a:t>identify </a:t>
            </a:r>
            <a:r>
              <a:rPr lang="en-US" dirty="0"/>
              <a:t>services unrelated to the </a:t>
            </a:r>
            <a:r>
              <a:rPr lang="en-US" dirty="0" smtClean="0"/>
              <a:t>procedure </a:t>
            </a:r>
            <a:r>
              <a:rPr lang="en-US" dirty="0"/>
              <a:t>and use as E/M elements.</a:t>
            </a:r>
          </a:p>
          <a:p>
            <a:r>
              <a:rPr lang="en-US" dirty="0"/>
              <a:t>• Clearly mark the encounter form to indicate that a Modifier 25 </a:t>
            </a:r>
            <a:r>
              <a:rPr lang="en-US" dirty="0" smtClean="0"/>
              <a:t>should be </a:t>
            </a:r>
            <a:r>
              <a:rPr lang="en-US" dirty="0"/>
              <a:t>attached to the E/M.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 </a:t>
            </a:r>
            <a:r>
              <a:rPr lang="en-US" b="1" dirty="0" smtClean="0"/>
              <a:t>valid </a:t>
            </a:r>
            <a:r>
              <a:rPr lang="en-US" dirty="0"/>
              <a:t>submission of Modifier 25</a:t>
            </a:r>
          </a:p>
          <a:p>
            <a:endParaRPr lang="en-US" dirty="0"/>
          </a:p>
          <a:p>
            <a:r>
              <a:rPr lang="en-US" dirty="0"/>
              <a:t>The patient came in to the office for her scheduled 2nd </a:t>
            </a:r>
            <a:r>
              <a:rPr lang="en-US" dirty="0" smtClean="0"/>
              <a:t>therapeutic knee </a:t>
            </a:r>
            <a:r>
              <a:rPr lang="en-US" dirty="0"/>
              <a:t>injection. On the same day, she presented with neck pain </a:t>
            </a:r>
            <a:r>
              <a:rPr lang="en-US" dirty="0" smtClean="0"/>
              <a:t>that </a:t>
            </a:r>
            <a:r>
              <a:rPr lang="en-US" dirty="0"/>
              <a:t>has been bothering her sleep for the past 3 days. The physician </a:t>
            </a:r>
            <a:r>
              <a:rPr lang="en-US" dirty="0" smtClean="0"/>
              <a:t>then</a:t>
            </a:r>
            <a:r>
              <a:rPr lang="en-US" dirty="0"/>
              <a:t> </a:t>
            </a:r>
            <a:r>
              <a:rPr lang="en-US" dirty="0" smtClean="0"/>
              <a:t>added </a:t>
            </a:r>
            <a:r>
              <a:rPr lang="en-US" dirty="0"/>
              <a:t>a separate E/M service.</a:t>
            </a:r>
          </a:p>
          <a:p>
            <a:r>
              <a:rPr lang="en-US" dirty="0"/>
              <a:t>Codes: 99213 – 25 (established patient office visit)</a:t>
            </a:r>
          </a:p>
          <a:p>
            <a:r>
              <a:rPr lang="en-US" dirty="0"/>
              <a:t>20610 (therapeutic knee injection)</a:t>
            </a:r>
          </a:p>
          <a:p>
            <a:r>
              <a:rPr lang="en-US" i="1" dirty="0"/>
              <a:t>In this example, Modifier 25 should be billed with the E/M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92401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3 key components</a:t>
            </a:r>
            <a:r>
              <a:rPr lang="en-US" sz="2000" dirty="0" smtClean="0"/>
              <a:t> : The chart provides an example of how the 3 key components are used in selecting the levels of E/M NEW PATIENT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639567"/>
              </p:ext>
            </p:extLst>
          </p:nvPr>
        </p:nvGraphicFramePr>
        <p:xfrm>
          <a:off x="1097279" y="1738647"/>
          <a:ext cx="10058084" cy="463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21"/>
                <a:gridCol w="2514521"/>
                <a:gridCol w="2514521"/>
                <a:gridCol w="2514521"/>
              </a:tblGrid>
              <a:tr h="11270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INPATIENT</a:t>
                      </a:r>
                    </a:p>
                    <a:p>
                      <a:r>
                        <a:rPr lang="en-US" sz="2400" dirty="0" smtClean="0"/>
                        <a:t>New</a:t>
                      </a:r>
                      <a:r>
                        <a:rPr lang="en-US" sz="2400" baseline="0" dirty="0" smtClean="0"/>
                        <a:t> patient Visit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HISTORY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EXAMINATION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MEDICAL</a:t>
                      </a:r>
                      <a:r>
                        <a:rPr lang="en-US" sz="2400" baseline="0" dirty="0" smtClean="0"/>
                        <a:t> DECISION MAKING</a:t>
                      </a:r>
                      <a:endParaRPr lang="en-US" sz="2400" dirty="0"/>
                    </a:p>
                  </a:txBody>
                  <a:tcPr/>
                </a:tc>
              </a:tr>
              <a:tr h="688982">
                <a:tc>
                  <a:txBody>
                    <a:bodyPr/>
                    <a:lstStyle/>
                    <a:p>
                      <a:r>
                        <a:rPr lang="en-US" dirty="0" smtClean="0"/>
                        <a:t>99201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r>
                        <a:rPr lang="en-US" baseline="0" dirty="0" smtClean="0"/>
                        <a:t> Focused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r>
                        <a:rPr lang="en-US" baseline="0" dirty="0" smtClean="0"/>
                        <a:t> Focused Examination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Straightforward</a:t>
                      </a:r>
                      <a:endParaRPr lang="en-US" dirty="0"/>
                    </a:p>
                  </a:txBody>
                  <a:tcPr/>
                </a:tc>
              </a:tr>
              <a:tr h="688982">
                <a:tc>
                  <a:txBody>
                    <a:bodyPr/>
                    <a:lstStyle/>
                    <a:p>
                      <a:r>
                        <a:rPr lang="en-US" dirty="0" smtClean="0"/>
                        <a:t>99202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Expanded</a:t>
                      </a:r>
                      <a:r>
                        <a:rPr lang="en-US" baseline="0" dirty="0" smtClean="0"/>
                        <a:t> Focused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Problem</a:t>
                      </a:r>
                      <a:r>
                        <a:rPr lang="en-US" baseline="0" dirty="0" smtClean="0"/>
                        <a:t> Focused Examination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Straightforward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88982">
                <a:tc>
                  <a:txBody>
                    <a:bodyPr/>
                    <a:lstStyle/>
                    <a:p>
                      <a:r>
                        <a:rPr lang="en-US" dirty="0" smtClean="0"/>
                        <a:t>99203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Examination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Complexity</a:t>
                      </a:r>
                      <a:endParaRPr lang="en-US" dirty="0"/>
                    </a:p>
                  </a:txBody>
                  <a:tcPr/>
                </a:tc>
              </a:tr>
              <a:tr h="688982">
                <a:tc>
                  <a:txBody>
                    <a:bodyPr/>
                    <a:lstStyle/>
                    <a:p>
                      <a:r>
                        <a:rPr lang="en-US" dirty="0" smtClean="0"/>
                        <a:t>99204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Comprehensive</a:t>
                      </a:r>
                      <a:r>
                        <a:rPr lang="en-US" baseline="0" dirty="0" smtClean="0"/>
                        <a:t>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Comprehensive Examination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 Complexity</a:t>
                      </a:r>
                      <a:endParaRPr lang="en-US" dirty="0"/>
                    </a:p>
                  </a:txBody>
                  <a:tcPr/>
                </a:tc>
              </a:tr>
              <a:tr h="688982">
                <a:tc>
                  <a:txBody>
                    <a:bodyPr/>
                    <a:lstStyle/>
                    <a:p>
                      <a:r>
                        <a:rPr lang="en-US" dirty="0" smtClean="0"/>
                        <a:t>99205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Comprehensive</a:t>
                      </a:r>
                      <a:r>
                        <a:rPr lang="en-US" baseline="0" dirty="0" smtClean="0"/>
                        <a:t>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Comprehensive Examination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Complexity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0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253"/>
          </a:xfrm>
        </p:spPr>
        <p:txBody>
          <a:bodyPr/>
          <a:lstStyle/>
          <a:p>
            <a:r>
              <a:rPr lang="en-US" dirty="0" smtClean="0"/>
              <a:t>Breakdown of 3 key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HISTORY</a:t>
            </a:r>
            <a:r>
              <a:rPr lang="en-US" sz="28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Chief Complaint (CC)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Review of Systems (ROS)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Past / family/social History (PFSF)</a:t>
            </a:r>
          </a:p>
          <a:p>
            <a:pPr marL="0" indent="0">
              <a:buNone/>
            </a:pPr>
            <a:r>
              <a:rPr lang="en-US" sz="2800" b="1" dirty="0" smtClean="0"/>
              <a:t>EXAMINATION</a:t>
            </a:r>
          </a:p>
          <a:p>
            <a:pPr marL="0" indent="0">
              <a:buNone/>
            </a:pPr>
            <a:r>
              <a:rPr lang="en-US" sz="2800" b="1" dirty="0" smtClean="0"/>
              <a:t>MEDICIAL DECISION MAKING (MDM)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Diagnoses / management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Amount and/or complexity of data to be reviewed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Risk of complications, Morbidity and/or Mortality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23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39" y="492666"/>
            <a:ext cx="10058400" cy="589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key component 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0614"/>
            <a:ext cx="10058400" cy="4658480"/>
          </a:xfrm>
        </p:spPr>
        <p:txBody>
          <a:bodyPr/>
          <a:lstStyle/>
          <a:p>
            <a:r>
              <a:rPr lang="en-US" dirty="0" smtClean="0"/>
              <a:t>History levels are determined by the following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CHIEF COMPLAINT (CC):  A concise statement describing the symptoms, problem, condition, diagnosis or other factors as the reason for the encounter. Normally first notation in record. Examples: pain, shortness of breath, fever; HTN; follow-up visit for vertigo; annual physical exam.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HISTORY OF PRESENT ILLNESS (HPI)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OF SYSTEMS (ROS)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AST FAMILY AND/OR SOCIAL HISTORY  (PFSH)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4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HISTORY OF PRESENT ILLNESS (HPI)</a:t>
            </a:r>
          </a:p>
          <a:p>
            <a:r>
              <a:rPr lang="en-US" dirty="0" smtClean="0"/>
              <a:t>Its the chronological description of the development of the patients illness from the first sign/symptom to the present.</a:t>
            </a:r>
          </a:p>
          <a:p>
            <a:r>
              <a:rPr lang="en-US" dirty="0" smtClean="0"/>
              <a:t>Current E/M guidelines identify </a:t>
            </a:r>
            <a:r>
              <a:rPr lang="en-US" b="1" dirty="0" smtClean="0"/>
              <a:t>8 elements </a:t>
            </a:r>
            <a:r>
              <a:rPr lang="en-US" dirty="0" smtClean="0"/>
              <a:t>used to provide further elaboration about the patients condition.</a:t>
            </a:r>
          </a:p>
          <a:p>
            <a:r>
              <a:rPr lang="en-US" dirty="0" smtClean="0"/>
              <a:t>1. LOCATION : Where is the pain/problem (abdomen, chest etc.)</a:t>
            </a:r>
          </a:p>
          <a:p>
            <a:r>
              <a:rPr lang="en-US" dirty="0" smtClean="0"/>
              <a:t>2. QUALITY : Describe the pain/problem? (sharp, dull)</a:t>
            </a:r>
          </a:p>
          <a:p>
            <a:r>
              <a:rPr lang="en-US" dirty="0" smtClean="0"/>
              <a:t>3. SEVERITY: </a:t>
            </a:r>
            <a:r>
              <a:rPr lang="en-US" dirty="0"/>
              <a:t>How severe is the pain /problem? (slight</a:t>
            </a:r>
            <a:r>
              <a:rPr lang="en-US" dirty="0" smtClean="0"/>
              <a:t>)</a:t>
            </a:r>
          </a:p>
          <a:p>
            <a:r>
              <a:rPr lang="en-US" dirty="0" smtClean="0"/>
              <a:t>4. DURATION: </a:t>
            </a:r>
            <a:r>
              <a:rPr lang="en-US" dirty="0"/>
              <a:t>How long have you had this pain/problem? When did it start?</a:t>
            </a:r>
          </a:p>
          <a:p>
            <a:r>
              <a:rPr lang="en-US" dirty="0"/>
              <a:t>(Two weeks, started after I returned from my trip abroad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5. TIMING: </a:t>
            </a:r>
            <a:r>
              <a:rPr lang="en-US" dirty="0"/>
              <a:t>Does this pain/problem occur at a specific time? (one hour after</a:t>
            </a:r>
          </a:p>
          <a:p>
            <a:r>
              <a:rPr lang="en-US" dirty="0"/>
              <a:t>eating)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8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CONTEXT: </a:t>
            </a:r>
            <a:r>
              <a:rPr lang="en-US" dirty="0"/>
              <a:t>Where were you at the onset of this pain/problem? (when walking,</a:t>
            </a:r>
          </a:p>
          <a:p>
            <a:r>
              <a:rPr lang="en-US" dirty="0"/>
              <a:t>after smoking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7. MODYFYING FACTORS: </a:t>
            </a:r>
            <a:r>
              <a:rPr lang="en-US" dirty="0"/>
              <a:t>What makes the pain/problem worse or better? (improves when</a:t>
            </a:r>
          </a:p>
          <a:p>
            <a:r>
              <a:rPr lang="en-US" dirty="0"/>
              <a:t>lying down, worse after eating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8. ASSOCIATED SIGN/SYMPTOMS: </a:t>
            </a:r>
            <a:r>
              <a:rPr lang="en-US" dirty="0"/>
              <a:t>What other associated problems are present? (nausea and vomiting</a:t>
            </a:r>
            <a:r>
              <a:rPr lang="en-US" dirty="0" smtClean="0"/>
              <a:t>, rash, leg swelling)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Levels of HPI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Brief = 1-3 elements </a:t>
            </a:r>
            <a:r>
              <a:rPr lang="en-US" sz="2400" dirty="0" smtClean="0"/>
              <a:t>described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Extended = 4 or more elements described, or status of at least 3 chronic</a:t>
            </a:r>
          </a:p>
          <a:p>
            <a:r>
              <a:rPr lang="en-US" sz="2400" dirty="0"/>
              <a:t>or inactive </a:t>
            </a:r>
            <a:r>
              <a:rPr lang="en-US" sz="2400" dirty="0" smtClean="0"/>
              <a:t>conditions.</a:t>
            </a:r>
          </a:p>
          <a:p>
            <a:r>
              <a:rPr lang="en-US" sz="2400" dirty="0" smtClean="0"/>
              <a:t>EXAMPLE: Mr. Joe for </a:t>
            </a:r>
            <a:r>
              <a:rPr lang="en-US" sz="2400" b="1" dirty="0" smtClean="0"/>
              <a:t>two weeks </a:t>
            </a:r>
            <a:r>
              <a:rPr lang="en-US" sz="2400" dirty="0" smtClean="0"/>
              <a:t>felt a </a:t>
            </a:r>
            <a:r>
              <a:rPr lang="en-US" sz="2400" b="1" dirty="0" smtClean="0"/>
              <a:t>sharp </a:t>
            </a:r>
            <a:r>
              <a:rPr lang="en-US" sz="2400" dirty="0" smtClean="0"/>
              <a:t>pain in his </a:t>
            </a:r>
            <a:r>
              <a:rPr lang="en-US" sz="2400" b="1" dirty="0" smtClean="0"/>
              <a:t>left shoulder </a:t>
            </a:r>
            <a:r>
              <a:rPr lang="en-US" sz="2400" dirty="0" smtClean="0"/>
              <a:t>when he </a:t>
            </a:r>
            <a:r>
              <a:rPr lang="en-US" sz="2400" b="1" dirty="0" smtClean="0"/>
              <a:t>raises his arm</a:t>
            </a:r>
            <a:r>
              <a:rPr lang="en-US" sz="2400" dirty="0" smtClean="0"/>
              <a:t>. He states that </a:t>
            </a:r>
            <a:r>
              <a:rPr lang="en-US" sz="2400" b="1" dirty="0" smtClean="0"/>
              <a:t>aspirin </a:t>
            </a:r>
            <a:r>
              <a:rPr lang="en-US" sz="2400" dirty="0" smtClean="0"/>
              <a:t>does not relieve the pain.</a:t>
            </a:r>
          </a:p>
          <a:p>
            <a:r>
              <a:rPr lang="en-US" sz="2400" dirty="0" smtClean="0"/>
              <a:t>Duration – two weeks</a:t>
            </a:r>
          </a:p>
          <a:p>
            <a:r>
              <a:rPr lang="en-US" sz="2400" dirty="0" smtClean="0"/>
              <a:t>Quality – sharp</a:t>
            </a:r>
          </a:p>
          <a:p>
            <a:r>
              <a:rPr lang="en-US" sz="2400" dirty="0" smtClean="0"/>
              <a:t>Location – LT shoulder</a:t>
            </a:r>
          </a:p>
          <a:p>
            <a:r>
              <a:rPr lang="en-US" sz="2400" dirty="0" smtClean="0"/>
              <a:t>Context – raises his arm</a:t>
            </a:r>
          </a:p>
          <a:p>
            <a:r>
              <a:rPr lang="en-US" sz="2400" dirty="0" smtClean="0"/>
              <a:t>Modifying factor - aspirin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95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657</TotalTime>
  <Words>2235</Words>
  <Application>Microsoft Office PowerPoint</Application>
  <PresentationFormat>Widescreen</PresentationFormat>
  <Paragraphs>242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Retrospect</vt:lpstr>
      <vt:lpstr>Evaluation and management</vt:lpstr>
      <vt:lpstr>E/M DOCUMENTATION</vt:lpstr>
      <vt:lpstr>KEY COMPONENTS OF E/M</vt:lpstr>
      <vt:lpstr>3 key components : The chart provides an example of how the 3 key components are used in selecting the levels of E/M NEW PATIENT</vt:lpstr>
      <vt:lpstr>Breakdown of 3 key components </vt:lpstr>
      <vt:lpstr>First key component - HISTORY</vt:lpstr>
      <vt:lpstr>Contd.</vt:lpstr>
      <vt:lpstr>Contd.</vt:lpstr>
      <vt:lpstr>Two Levels of HPI</vt:lpstr>
      <vt:lpstr>3rd part of History: ROS</vt:lpstr>
      <vt:lpstr>PowerPoint Presentation</vt:lpstr>
      <vt:lpstr>PowerPoint Presentation</vt:lpstr>
      <vt:lpstr>3 levels of ROS</vt:lpstr>
      <vt:lpstr>Example of complete ROS </vt:lpstr>
      <vt:lpstr>4TH part of HISTORY: PFSH</vt:lpstr>
      <vt:lpstr>PFSH</vt:lpstr>
      <vt:lpstr>2 levels of PFSH</vt:lpstr>
      <vt:lpstr>4 levels of History Component</vt:lpstr>
      <vt:lpstr>PowerPoint Presentation</vt:lpstr>
      <vt:lpstr>KEY COMPONENT - EXAMINATION</vt:lpstr>
      <vt:lpstr>MEDICAL DECISION MAKING (MDM)</vt:lpstr>
      <vt:lpstr>Other significant E/M component</vt:lpstr>
      <vt:lpstr>Counseling and coordination of care</vt:lpstr>
      <vt:lpstr>Documenting time-based coding</vt:lpstr>
      <vt:lpstr>Documenting time-based coding</vt:lpstr>
      <vt:lpstr>Critical care services</vt:lpstr>
      <vt:lpstr>Code assignment considerations</vt:lpstr>
      <vt:lpstr>PowerPoint Presentation</vt:lpstr>
      <vt:lpstr>Modifier 25</vt:lpstr>
      <vt:lpstr>Modifier 25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management</dc:title>
  <dc:creator>KHEM CHAND BAROLIA</dc:creator>
  <cp:lastModifiedBy>KHEM CHAND BAROLIA</cp:lastModifiedBy>
  <cp:revision>45</cp:revision>
  <dcterms:created xsi:type="dcterms:W3CDTF">2016-06-29T05:36:32Z</dcterms:created>
  <dcterms:modified xsi:type="dcterms:W3CDTF">2016-06-29T16:34:07Z</dcterms:modified>
</cp:coreProperties>
</file>