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97BDBB-6418-4F7C-91A9-D3796F5CABF6}">
  <a:tblStyle styleId="{E597BDBB-6418-4F7C-91A9-D3796F5CAB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589026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589026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58902645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58902645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Deeksha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58902645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58902645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Prathibha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902645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902645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58902645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58902645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58902645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58902645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6991d31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6991d31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6991d31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6991d31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6991d3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6991d3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6991d31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16991d31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5890264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5890264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58902645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58902645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58902645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58902645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Fiha and Fiza 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Cardiac rehab - 4 phases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</a:rPr>
              <a:t>Phase 1 - Early rehab. Upto 10 days restricted to hospital stay.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</a:rPr>
              <a:t>Phase 2 - Monitored rehab. 10 days to 3 months. Under the physiotherapist.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</a:rPr>
              <a:t>Phase 3 - Not monitored. 3 months to 1 year.Visit once a month for assessment and advice.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</a:rPr>
              <a:t>Phase 4 - Lifelong management. To avoid reversibility.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58902645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58902645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5890264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5890264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Fiza Time </a:t>
            </a:r>
            <a:r>
              <a:rPr lang="en-GB"/>
              <a:t>allotted</a:t>
            </a:r>
            <a:r>
              <a:rPr lang="en-GB"/>
              <a:t> per person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58902645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58902645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58902645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58902645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Deeksha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58902645_3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58902645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Deeksha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pJfLGcI90sFc4CSgBHzrfpmqQRzmaHQu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71775"/>
            <a:ext cx="9144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DAYANANDA SAGAR COLLEGE OF ENGINEERING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highlight>
                  <a:srgbClr val="FFFFFF"/>
                </a:highlight>
              </a:rPr>
              <a:t>AN AUTONOMOUS INSTITUTE AFFILIATED TO VTU, APPROVED BY AICTE &amp; UGC, ACCREDITED BY NAAC WITH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'A'</a:t>
            </a:r>
            <a:r>
              <a:rPr lang="en-GB" sz="700">
                <a:solidFill>
                  <a:schemeClr val="dk1"/>
                </a:solidFill>
                <a:highlight>
                  <a:srgbClr val="FFFFFF"/>
                </a:highlight>
              </a:rPr>
              <a:t> GRADE.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highlight>
                  <a:srgbClr val="FFFFFF"/>
                </a:highlight>
              </a:rPr>
              <a:t>AUTOMOBILE ENGINEERING, BIOTECHNOLOGY, COMPUTER SCIENCE &amp; ENGINEERING, ELECTRICAL &amp; ELECTRONICS ENGINEERING, ELECTRONICS &amp; INSTRUMENTATION ENGINEERING, ELECTRONICS &amp; TELECOMMUNICATION ENGINEERING, INDUSTRIAL ENGINEERING &amp; MANAGEMENT, MEDICAL ELECTRONICS AND MECHANICAL ENGINEERING ACCREDITED BY NBA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71775"/>
            <a:ext cx="839475" cy="8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24700" y="1299925"/>
            <a:ext cx="79920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DEPARTMENT OF MEDICAL ELECTRONICS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Project title:</a:t>
            </a:r>
            <a:r>
              <a:rPr b="1" lang="en-GB" sz="2400">
                <a:solidFill>
                  <a:srgbClr val="A61C00"/>
                </a:solidFill>
              </a:rPr>
              <a:t> </a:t>
            </a:r>
            <a:r>
              <a:rPr b="1" lang="en-GB" sz="2400">
                <a:solidFill>
                  <a:srgbClr val="A61C00"/>
                </a:solidFill>
              </a:rPr>
              <a:t>CardioHealth</a:t>
            </a:r>
            <a:endParaRPr b="1" sz="24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Project Guide: Prof. Sahana M Kulkarni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1400900" y="324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{E597BDBB-6418-4F7C-91A9-D3796F5CABF6}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STUDENT NAME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USN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DEEKSHA V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1DS15ML006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FIHA AFRA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1DS15ML009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PRATHIBHA K P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1DS15ML023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SYED FIZA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1DS15ML032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825" y="3625038"/>
            <a:ext cx="1244252" cy="1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0" y="2052960"/>
            <a:ext cx="1244252" cy="129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825" y="480872"/>
            <a:ext cx="1244252" cy="129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17796" l="21309" r="0" t="0"/>
          <a:stretch/>
        </p:blipFill>
        <p:spPr>
          <a:xfrm flipH="1">
            <a:off x="7381425" y="1067875"/>
            <a:ext cx="1648925" cy="23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928450" y="3382288"/>
            <a:ext cx="1453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Doctor System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280825" y="4856625"/>
            <a:ext cx="1569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System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22339" l="33173" r="34348" t="18544"/>
          <a:stretch/>
        </p:blipFill>
        <p:spPr>
          <a:xfrm>
            <a:off x="413975" y="403450"/>
            <a:ext cx="707287" cy="12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5">
            <a:alphaModFix/>
          </a:blip>
          <a:srcRect b="22339" l="33173" r="34348" t="18544"/>
          <a:stretch/>
        </p:blipFill>
        <p:spPr>
          <a:xfrm flipH="1">
            <a:off x="324350" y="2014250"/>
            <a:ext cx="707275" cy="12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5">
            <a:alphaModFix/>
          </a:blip>
          <a:srcRect b="22339" l="33173" r="34348" t="18544"/>
          <a:stretch/>
        </p:blipFill>
        <p:spPr>
          <a:xfrm>
            <a:off x="432175" y="3625048"/>
            <a:ext cx="707275" cy="1294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3901525" y="1697850"/>
            <a:ext cx="1826400" cy="1402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CardioHealth System</a:t>
            </a:r>
            <a:endParaRPr b="1" sz="1800"/>
          </a:p>
        </p:txBody>
      </p:sp>
      <p:cxnSp>
        <p:nvCxnSpPr>
          <p:cNvPr id="134" name="Google Shape;134;p22"/>
          <p:cNvCxnSpPr/>
          <p:nvPr/>
        </p:nvCxnSpPr>
        <p:spPr>
          <a:xfrm flipH="1">
            <a:off x="5932550" y="2383200"/>
            <a:ext cx="1388100" cy="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5932550" y="1563600"/>
            <a:ext cx="1388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Prescribes Exercise</a:t>
            </a:r>
            <a:endParaRPr b="1" sz="1800"/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2684600" y="1227600"/>
            <a:ext cx="676200" cy="56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rot="10800000">
            <a:off x="2776475" y="2630200"/>
            <a:ext cx="6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2761775" y="3550775"/>
            <a:ext cx="701400" cy="61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 rot="2521038">
            <a:off x="2199275" y="807530"/>
            <a:ext cx="1826385" cy="486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1 </a:t>
            </a:r>
            <a:r>
              <a:rPr lang="en-GB"/>
              <a:t>exercises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2109500" y="2014250"/>
            <a:ext cx="1826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2 exercises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 rot="-2547436">
            <a:off x="2247404" y="3148548"/>
            <a:ext cx="1826558" cy="486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3 exercises</a:t>
            </a:r>
            <a:endParaRPr/>
          </a:p>
        </p:txBody>
      </p:sp>
      <p:cxnSp>
        <p:nvCxnSpPr>
          <p:cNvPr id="142" name="Google Shape;142;p22"/>
          <p:cNvCxnSpPr/>
          <p:nvPr/>
        </p:nvCxnSpPr>
        <p:spPr>
          <a:xfrm>
            <a:off x="2837000" y="1380000"/>
            <a:ext cx="676200" cy="56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2928875" y="2588225"/>
            <a:ext cx="6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 flipH="1" rot="10800000">
            <a:off x="2809975" y="3512713"/>
            <a:ext cx="701400" cy="61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 rot="2521038">
            <a:off x="2199275" y="891605"/>
            <a:ext cx="1826385" cy="486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Record 1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 rot="-565">
            <a:off x="2109500" y="1949625"/>
            <a:ext cx="1826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Exercise Record 2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 rot="-2509454">
            <a:off x="2247421" y="3160015"/>
            <a:ext cx="1826504" cy="48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Exercise Record 3</a:t>
            </a:r>
            <a:endParaRPr/>
          </a:p>
        </p:txBody>
      </p:sp>
      <p:cxnSp>
        <p:nvCxnSpPr>
          <p:cNvPr id="148" name="Google Shape;148;p22"/>
          <p:cNvCxnSpPr/>
          <p:nvPr/>
        </p:nvCxnSpPr>
        <p:spPr>
          <a:xfrm>
            <a:off x="6084950" y="2535600"/>
            <a:ext cx="1388100" cy="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5860625" y="2688000"/>
            <a:ext cx="1388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View all patient records</a:t>
            </a:r>
            <a:endParaRPr b="1" sz="1800"/>
          </a:p>
        </p:txBody>
      </p:sp>
      <p:sp>
        <p:nvSpPr>
          <p:cNvPr id="150" name="Google Shape;150;p22"/>
          <p:cNvSpPr txBox="1"/>
          <p:nvPr/>
        </p:nvSpPr>
        <p:spPr>
          <a:xfrm>
            <a:off x="6084950" y="1474625"/>
            <a:ext cx="1388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Feedback / Comment</a:t>
            </a:r>
            <a:endParaRPr b="1" sz="1800"/>
          </a:p>
        </p:txBody>
      </p:sp>
      <p:cxnSp>
        <p:nvCxnSpPr>
          <p:cNvPr id="151" name="Google Shape;151;p22"/>
          <p:cNvCxnSpPr/>
          <p:nvPr/>
        </p:nvCxnSpPr>
        <p:spPr>
          <a:xfrm rot="10800000">
            <a:off x="6085050" y="2567575"/>
            <a:ext cx="1381800" cy="4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3658800" y="410725"/>
            <a:ext cx="1966800" cy="2860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CardioHealth System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Exercises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Records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Feedback</a:t>
            </a:r>
            <a:endParaRPr b="1" sz="1800"/>
          </a:p>
        </p:txBody>
      </p:sp>
      <p:cxnSp>
        <p:nvCxnSpPr>
          <p:cNvPr id="157" name="Google Shape;157;p23"/>
          <p:cNvCxnSpPr/>
          <p:nvPr/>
        </p:nvCxnSpPr>
        <p:spPr>
          <a:xfrm rot="10800000">
            <a:off x="2630100" y="1046625"/>
            <a:ext cx="1028700" cy="66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67969" l="4480" r="-4479" t="2744"/>
          <a:stretch/>
        </p:blipFill>
        <p:spPr>
          <a:xfrm>
            <a:off x="350700" y="865600"/>
            <a:ext cx="2279400" cy="6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891350" y="277625"/>
            <a:ext cx="1652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Kinect</a:t>
            </a:r>
            <a:endParaRPr b="1" sz="1800"/>
          </a:p>
        </p:txBody>
      </p:sp>
      <p:cxnSp>
        <p:nvCxnSpPr>
          <p:cNvPr id="160" name="Google Shape;160;p23"/>
          <p:cNvCxnSpPr/>
          <p:nvPr/>
        </p:nvCxnSpPr>
        <p:spPr>
          <a:xfrm flipH="1">
            <a:off x="482150" y="1519675"/>
            <a:ext cx="409200" cy="64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endCxn id="162" idx="0"/>
          </p:cNvCxnSpPr>
          <p:nvPr/>
        </p:nvCxnSpPr>
        <p:spPr>
          <a:xfrm>
            <a:off x="1558538" y="1490575"/>
            <a:ext cx="0" cy="77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endCxn id="164" idx="0"/>
          </p:cNvCxnSpPr>
          <p:nvPr/>
        </p:nvCxnSpPr>
        <p:spPr>
          <a:xfrm>
            <a:off x="2235525" y="1592575"/>
            <a:ext cx="467700" cy="67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190000" y="2279550"/>
            <a:ext cx="9351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Unity</a:t>
            </a:r>
            <a:r>
              <a:rPr lang="en-GB"/>
              <a:t> - 3D model and virtual space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090988" y="2264575"/>
            <a:ext cx="935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Visual Studio</a:t>
            </a:r>
            <a:r>
              <a:rPr lang="en-GB"/>
              <a:t> - IDE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235675" y="2264575"/>
            <a:ext cx="9351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Kinect SDK</a:t>
            </a:r>
            <a:r>
              <a:rPr lang="en-GB"/>
              <a:t> - skeletal tracking API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6692400" y="865600"/>
            <a:ext cx="1966800" cy="20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MongoDB</a:t>
            </a:r>
            <a:r>
              <a:rPr lang="en-GB"/>
              <a:t> -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 the exercises to be prescribed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Records of exercises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388150" y="3945300"/>
            <a:ext cx="7160100" cy="87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Website - front 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ASP.net -  programming language for patient view, doctor view and general website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Azure - to store database and front end</a:t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 flipH="1">
            <a:off x="4617300" y="3278863"/>
            <a:ext cx="15300" cy="66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/>
          <p:nvPr/>
        </p:nvCxnSpPr>
        <p:spPr>
          <a:xfrm flipH="1" rot="10800000">
            <a:off x="5567400" y="2054800"/>
            <a:ext cx="1125000" cy="85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/>
          <p:nvPr/>
        </p:nvCxnSpPr>
        <p:spPr>
          <a:xfrm flipH="1" rot="10800000">
            <a:off x="5567400" y="1988575"/>
            <a:ext cx="1125000" cy="2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>
            <a:stCxn id="166" idx="2"/>
            <a:endCxn id="167" idx="0"/>
          </p:cNvCxnSpPr>
          <p:nvPr/>
        </p:nvCxnSpPr>
        <p:spPr>
          <a:xfrm flipH="1">
            <a:off x="4968300" y="2907700"/>
            <a:ext cx="2707500" cy="103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2450" cy="39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718850" y="4263525"/>
            <a:ext cx="5292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System Architecture diagram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Database 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00" y="1110300"/>
            <a:ext cx="8354499" cy="3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EXPECTED OUTCOMES</a:t>
            </a:r>
            <a:endParaRPr b="1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To establish a customized plan to help the patient to regain strength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To prevent the condition from worsening and reduce the risk of future heart problems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To get regular feedback and updates on the exercises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To improve the patient health and quality of life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0"/>
            <a:ext cx="914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0"/>
            <a:ext cx="914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0"/>
            <a:ext cx="914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 title="VID_20190508_1323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125"/>
            <a:ext cx="8976200" cy="50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61C00"/>
                </a:solidFill>
              </a:rPr>
              <a:t>CardioHealth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4142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Home Based Rehabilitation System for People with Cardiovascular Diseases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-2798" l="-20706" r="7558" t="-2787"/>
          <a:stretch/>
        </p:blipFill>
        <p:spPr>
          <a:xfrm>
            <a:off x="0" y="0"/>
            <a:ext cx="2633475" cy="2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51275" y="563525"/>
            <a:ext cx="6906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80000"/>
                </a:solidFill>
              </a:rPr>
              <a:t>Cardiovascular Diseases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Coronary Artery Disease (CAD)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 Heart attack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 Heart failure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 Angioplasty 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 Heart surgery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They can be managed in 2 ways: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>
                <a:highlight>
                  <a:srgbClr val="FFFFFF"/>
                </a:highlight>
              </a:rPr>
              <a:t>Conservative Method 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>
                <a:highlight>
                  <a:srgbClr val="FFFFFF"/>
                </a:highlight>
              </a:rPr>
              <a:t>Surgical Management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Anyone under conservative or surgical method both are eligible  for cardiac rehabilitation.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375" y="1306850"/>
            <a:ext cx="3324350" cy="1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highlight>
                  <a:srgbClr val="FFFFFF"/>
                </a:highlight>
              </a:rPr>
              <a:t>Cardiac Rehabilitation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Exercise is actually a key part of managing cardiovascular disease          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Cardiac rehabilitation is a medically supervised program that involves exercise and other components to help improve heart health after a person had surgery, or suffers a heart attack or other significant cardiac event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Cardiac rehabilitation programs generally span three months, with sessions two or three times a week (usually 36 sessions over a 12-week time-period)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Phases of cardiac rehab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Cardiac rehab - 4 phases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Phase 1 - Early rehab. Upto 10 days restricted to hospital stay.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Phase 2 - Monitored rehab. 10 days to 3 months. Under the physiotherapist.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Phase 3 - Not monitored. 3 months to 1 year.Visit once a month for assessment and advice.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Phase 4 - Lifelong management. To avoid reversibility.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Cardiac parameter - heart rate (pulse rate calculated from heart rate)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Individually tailored exercise - MIDF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Mode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Intensity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Duration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Frequency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659050" y="4402975"/>
            <a:ext cx="34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As consulted by cardiologist and physiotherapist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5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Affordability/ Current facilities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Rehab  facilities - Focused in A grade hospitals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Inconvenience to travel to the specific centers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Targeted for upper class / Business oriented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Monitoring multiple patients/slots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980000"/>
                </a:solidFill>
              </a:rPr>
              <a:t>The Problem</a:t>
            </a:r>
            <a:endParaRPr b="1" sz="28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Frequent visits are required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Time consuming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Expensive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Difficulty in communicating with the practitioner about the progress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Lose motivation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Skipped sessions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980000"/>
                </a:solidFill>
              </a:rPr>
              <a:t>Solution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H</a:t>
            </a:r>
            <a:r>
              <a:rPr b="1" lang="en-GB">
                <a:solidFill>
                  <a:schemeClr val="dk1"/>
                </a:solidFill>
              </a:rPr>
              <a:t>ome based system allows patient doctor interaction.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80000"/>
                </a:solidFill>
              </a:rPr>
              <a:t>Concerns about home based system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Which set of exercises to perform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Number of repetitions per session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Not sure if the postures are correct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Maintain required range of heart 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875" y="1714400"/>
            <a:ext cx="1836476" cy="191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511" y="1783200"/>
            <a:ext cx="2133600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>
            <a:off x="4732000" y="1069800"/>
            <a:ext cx="1330500" cy="1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6062500" y="1069800"/>
            <a:ext cx="740700" cy="83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 flipH="1">
            <a:off x="3909100" y="1083600"/>
            <a:ext cx="822900" cy="96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22339" l="33173" r="34348" t="18544"/>
          <a:stretch/>
        </p:blipFill>
        <p:spPr>
          <a:xfrm>
            <a:off x="311700" y="2274925"/>
            <a:ext cx="1567450" cy="28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6">
            <a:alphaModFix/>
          </a:blip>
          <a:srcRect b="43862" l="4480" r="-4479" t="2744"/>
          <a:stretch/>
        </p:blipFill>
        <p:spPr>
          <a:xfrm rot="1893651">
            <a:off x="1223550" y="3364300"/>
            <a:ext cx="2143125" cy="11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19425" y="2187750"/>
            <a:ext cx="96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506300" y="3450450"/>
            <a:ext cx="1746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System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624825" y="404622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472700" y="3466063"/>
            <a:ext cx="1453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Doctor System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130675" y="4282475"/>
            <a:ext cx="96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Kinect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922225" y="570950"/>
            <a:ext cx="1140264" cy="10796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036000" y="872400"/>
            <a:ext cx="1140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92775" y="669250"/>
            <a:ext cx="7688700" cy="4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CardioHealth </a:t>
            </a:r>
            <a:r>
              <a:rPr lang="en-GB">
                <a:solidFill>
                  <a:srgbClr val="000000"/>
                </a:solidFill>
              </a:rPr>
              <a:t>is a home-based rehabilitation system for patients in rehabilitation of </a:t>
            </a:r>
            <a:r>
              <a:rPr lang="en-GB">
                <a:solidFill>
                  <a:srgbClr val="000000"/>
                </a:solidFill>
              </a:rPr>
              <a:t>cardiovascular</a:t>
            </a:r>
            <a:r>
              <a:rPr lang="en-GB">
                <a:solidFill>
                  <a:srgbClr val="000000"/>
                </a:solidFill>
              </a:rPr>
              <a:t> diseases with a user-friendly interface and also a doctor-patient interaction system for doctors/physiotherapists to diagnose and examine patients without face-to-face interaction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CardioHealth utilizes the Kinect V2,  patients must perform exercises in front of the Kinect and results are sent straight to the patient's Doctor/Physiotherapist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CardioHealth  uses heart rate estimation to determine the patient’s heart rate through exercises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92775" y="150875"/>
            <a:ext cx="7811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System Overview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