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7" r:id="rId12"/>
    <p:sldId id="268" r:id="rId13"/>
    <p:sldId id="269"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69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00E8FF"/>
                    </a:gs>
                    <a:gs pos="100000">
                      <a:srgbClr val="FF00F7"/>
                    </a:gs>
                  </a:gsLst>
                  <a:lin ang="3967761" scaled="0"/>
                </a:gradFill>
              </a:defRPr>
            </a:lvl1pPr>
          </a:lstStyle>
          <a:p>
            <a:r>
              <a:t>Presentation Title</a:t>
            </a:r>
          </a:p>
        </p:txBody>
      </p:sp>
      <p:sp>
        <p:nvSpPr>
          <p:cNvPr id="12" name="Author and Date"/>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r>
              <a:t>Author and Date</a:t>
            </a:r>
          </a:p>
        </p:txBody>
      </p:sp>
      <p:sp>
        <p:nvSpPr>
          <p:cNvPr id="13" name="Body Level One…"/>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r>
              <a:t>Attribution</a:t>
            </a:r>
          </a:p>
        </p:txBody>
      </p:sp>
      <p:sp>
        <p:nvSpPr>
          <p:cNvPr id="116" name="Body Level One…"/>
          <p:cNvSpPr txBox="1">
            <a:spLocks noGrp="1"/>
          </p:cNvSpPr>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482346840_2880x1920.jpg"/>
          <p:cNvSpPr>
            <a:spLocks noGrp="1"/>
          </p:cNvSpPr>
          <p:nvPr>
            <p:ph type="pic" sz="half" idx="21"/>
          </p:nvPr>
        </p:nvSpPr>
        <p:spPr>
          <a:xfrm>
            <a:off x="12192000" y="6229350"/>
            <a:ext cx="12192000" cy="8128000"/>
          </a:xfrm>
          <a:prstGeom prst="rect">
            <a:avLst/>
          </a:prstGeom>
        </p:spPr>
        <p:txBody>
          <a:bodyPr lIns="91439" tIns="45719" rIns="91439" bIns="45719">
            <a:noAutofit/>
          </a:bodyPr>
          <a:lstStyle/>
          <a:p>
            <a:endParaRPr/>
          </a:p>
        </p:txBody>
      </p:sp>
      <p:sp>
        <p:nvSpPr>
          <p:cNvPr id="125" name="908252162_2439x1626.jpg"/>
          <p:cNvSpPr>
            <a:spLocks noGrp="1"/>
          </p:cNvSpPr>
          <p:nvPr>
            <p:ph type="pic" sz="half" idx="22"/>
          </p:nvPr>
        </p:nvSpPr>
        <p:spPr>
          <a:xfrm>
            <a:off x="12192000" y="-641351"/>
            <a:ext cx="12192000" cy="8128001"/>
          </a:xfrm>
          <a:prstGeom prst="rect">
            <a:avLst/>
          </a:prstGeom>
        </p:spPr>
        <p:txBody>
          <a:bodyPr lIns="91439" tIns="45719" rIns="91439" bIns="45719">
            <a:noAutofit/>
          </a:bodyPr>
          <a:lstStyle/>
          <a:p>
            <a:endParaRPr/>
          </a:p>
        </p:txBody>
      </p:sp>
      <p:sp>
        <p:nvSpPr>
          <p:cNvPr id="126" name="579215462_1440x2158.jpg"/>
          <p:cNvSpPr>
            <a:spLocks noGrp="1"/>
          </p:cNvSpPr>
          <p:nvPr>
            <p:ph type="pic" idx="23"/>
          </p:nvPr>
        </p:nvSpPr>
        <p:spPr>
          <a:xfrm>
            <a:off x="-1" y="-2258501"/>
            <a:ext cx="12166601" cy="18233003"/>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7114033" y="1261873"/>
            <a:ext cx="10471150" cy="10458450"/>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2157046" y="2196776"/>
            <a:ext cx="20636836" cy="8789976"/>
          </a:xfrm>
        </p:spPr>
        <p:txBody>
          <a:bodyPr anchor="ctr">
            <a:noAutofit/>
          </a:bodyPr>
          <a:lstStyle>
            <a:lvl1pPr algn="ctr">
              <a:defRPr sz="20000" spc="1600" baseline="0"/>
            </a:lvl1pPr>
          </a:lstStyle>
          <a:p>
            <a:r>
              <a:rPr lang="en-US"/>
              <a:t>Click to edit Master title style</a:t>
            </a:r>
            <a:endParaRPr lang="en-US" dirty="0"/>
          </a:p>
        </p:txBody>
      </p:sp>
      <p:sp>
        <p:nvSpPr>
          <p:cNvPr id="3" name="Subtitle 2"/>
          <p:cNvSpPr>
            <a:spLocks noGrp="1"/>
          </p:cNvSpPr>
          <p:nvPr>
            <p:ph type="subTitle" idx="1"/>
          </p:nvPr>
        </p:nvSpPr>
        <p:spPr>
          <a:xfrm>
            <a:off x="4430091" y="11958393"/>
            <a:ext cx="16090746" cy="1484558"/>
          </a:xfrm>
        </p:spPr>
        <p:txBody>
          <a:bodyPr anchor="t">
            <a:normAutofit/>
          </a:bodyPr>
          <a:lstStyle>
            <a:lvl1pPr marL="0" indent="0" algn="ctr">
              <a:lnSpc>
                <a:spcPct val="100000"/>
              </a:lnSpc>
              <a:buNone/>
              <a:defRPr sz="4000" b="1" i="0" cap="all" spc="800" baseline="0">
                <a:solidFill>
                  <a:schemeClr val="tx2"/>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a:xfrm>
            <a:off x="2157046" y="12751358"/>
            <a:ext cx="4659444" cy="696924"/>
          </a:xfrm>
        </p:spPr>
        <p:txBody>
          <a:bodyPr/>
          <a:lstStyle>
            <a:lvl1pPr>
              <a:defRPr baseline="0">
                <a:solidFill>
                  <a:schemeClr val="accent1">
                    <a:lumMod val="50000"/>
                  </a:schemeClr>
                </a:solidFill>
              </a:defRPr>
            </a:lvl1pPr>
          </a:lstStyle>
          <a:p>
            <a:fld id="{9334D819-9F07-4261-B09B-9E467E5D9002}" type="datetimeFigureOut">
              <a:rPr lang="en-US" dirty="0"/>
              <a:pPr/>
              <a:t>4/23/2022</a:t>
            </a:fld>
            <a:endParaRPr lang="en-US" dirty="0"/>
          </a:p>
        </p:txBody>
      </p:sp>
      <p:sp>
        <p:nvSpPr>
          <p:cNvPr id="5" name="Footer Placeholder 4"/>
          <p:cNvSpPr>
            <a:spLocks noGrp="1"/>
          </p:cNvSpPr>
          <p:nvPr>
            <p:ph type="ftr" sz="quarter" idx="11"/>
          </p:nvPr>
        </p:nvSpPr>
        <p:spPr>
          <a:xfrm>
            <a:off x="8360664" y="12751358"/>
            <a:ext cx="8229600" cy="691592"/>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18134437" y="12751358"/>
            <a:ext cx="4659446" cy="691592"/>
          </a:xfrm>
        </p:spPr>
        <p:txBody>
          <a:bodyPr/>
          <a:lstStyle>
            <a:lvl1pPr>
              <a:defRPr baseline="0">
                <a:solidFill>
                  <a:schemeClr val="accent1">
                    <a:lumMod val="50000"/>
                  </a:schemeClr>
                </a:solidFill>
              </a:defRPr>
            </a:lvl1pPr>
          </a:lstStyle>
          <a:p>
            <a:fld id="{86CB4B4D-7CA3-9044-876B-883B54F8677D}" type="slidenum">
              <a:rPr lang="en-IN" smtClean="0"/>
              <a:t>‹#›</a:t>
            </a:fld>
            <a:endParaRPr lang="en-IN"/>
          </a:p>
        </p:txBody>
      </p:sp>
      <p:sp>
        <p:nvSpPr>
          <p:cNvPr id="13" name="Rectangle 12" title="left edge border"/>
          <p:cNvSpPr/>
          <p:nvPr/>
        </p:nvSpPr>
        <p:spPr>
          <a:xfrm>
            <a:off x="0" y="0"/>
            <a:ext cx="566928"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8042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013921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5859" y="2147777"/>
            <a:ext cx="16374142" cy="8129254"/>
          </a:xfrm>
        </p:spPr>
        <p:txBody>
          <a:bodyPr anchor="b">
            <a:normAutofit/>
          </a:bodyPr>
          <a:lstStyle>
            <a:lvl1pPr>
              <a:defRPr sz="16800" spc="1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485860" y="10319563"/>
            <a:ext cx="14034976" cy="1902270"/>
          </a:xfrm>
        </p:spPr>
        <p:txBody>
          <a:bodyPr>
            <a:normAutofit/>
          </a:bodyPr>
          <a:lstStyle>
            <a:lvl1pPr marL="0" indent="0">
              <a:lnSpc>
                <a:spcPct val="100000"/>
              </a:lnSpc>
              <a:buNone/>
              <a:defRPr sz="4000" b="1" i="0" cap="all" spc="800" baseline="0">
                <a:solidFill>
                  <a:schemeClr val="accent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73093" y="12751358"/>
            <a:ext cx="2987894" cy="696924"/>
          </a:xfrm>
        </p:spPr>
        <p:txBody>
          <a:bodyPr/>
          <a:lstStyle>
            <a:lvl1pPr>
              <a:defRPr baseline="0">
                <a:solidFill>
                  <a:schemeClr val="tx2"/>
                </a:solidFill>
              </a:defRPr>
            </a:lvl1pPr>
          </a:lstStyle>
          <a:p>
            <a:fld id="{9334D819-9F07-4261-B09B-9E467E5D9002}" type="datetimeFigureOut">
              <a:rPr lang="en-US" dirty="0"/>
              <a:pPr/>
              <a:t>4/23/2022</a:t>
            </a:fld>
            <a:endParaRPr lang="en-US" dirty="0"/>
          </a:p>
        </p:txBody>
      </p:sp>
      <p:sp>
        <p:nvSpPr>
          <p:cNvPr id="5" name="Footer Placeholder 4"/>
          <p:cNvSpPr>
            <a:spLocks noGrp="1"/>
          </p:cNvSpPr>
          <p:nvPr>
            <p:ph type="ftr" sz="quarter" idx="11"/>
          </p:nvPr>
        </p:nvSpPr>
        <p:spPr>
          <a:xfrm>
            <a:off x="10558128" y="12751358"/>
            <a:ext cx="8229600" cy="691592"/>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9884868" y="12751358"/>
            <a:ext cx="2975132" cy="691592"/>
          </a:xfrm>
        </p:spPr>
        <p:txBody>
          <a:bodyPr/>
          <a:lstStyle>
            <a:lvl1pPr>
              <a:defRPr baseline="0">
                <a:solidFill>
                  <a:schemeClr val="tx2"/>
                </a:solidFill>
              </a:defRPr>
            </a:lvl1pPr>
          </a:lstStyle>
          <a:p>
            <a:fld id="{86CB4B4D-7CA3-9044-876B-883B54F8677D}" type="slidenum">
              <a:rPr lang="en-IN" smtClean="0"/>
              <a:t>‹#›</a:t>
            </a:fld>
            <a:endParaRPr lang="en-IN"/>
          </a:p>
        </p:txBody>
      </p:sp>
      <p:grpSp>
        <p:nvGrpSpPr>
          <p:cNvPr id="7" name="Group 6" title="left scallop shape"/>
          <p:cNvGrpSpPr/>
          <p:nvPr/>
        </p:nvGrpSpPr>
        <p:grpSpPr>
          <a:xfrm>
            <a:off x="0" y="0"/>
            <a:ext cx="5629276" cy="13716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5866293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4572000"/>
            <a:ext cx="9601200" cy="723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295592" y="4572000"/>
            <a:ext cx="9601200" cy="723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12746380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Image"/>
          <p:cNvSpPr>
            <a:spLocks noGrp="1"/>
          </p:cNvSpPr>
          <p:nvPr>
            <p:ph type="pic" idx="21"/>
          </p:nvPr>
        </p:nvSpPr>
        <p:spPr>
          <a:xfrm>
            <a:off x="0" y="-762000"/>
            <a:ext cx="24384000" cy="15240000"/>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r>
              <a:t>Author and Date</a:t>
            </a:r>
          </a:p>
        </p:txBody>
      </p:sp>
      <p:sp>
        <p:nvSpPr>
          <p:cNvPr id="23" name="Presentation Title"/>
          <p:cNvSpPr txBox="1">
            <a:spLocks noGrp="1"/>
          </p:cNvSpPr>
          <p:nvPr>
            <p:ph type="title" hasCustomPrompt="1"/>
          </p:nvPr>
        </p:nvSpPr>
        <p:spPr>
          <a:xfrm>
            <a:off x="1270000" y="3289300"/>
            <a:ext cx="21844000" cy="3873500"/>
          </a:xfrm>
          <a:prstGeom prst="rect">
            <a:avLst/>
          </a:prstGeom>
        </p:spPr>
        <p:txBody>
          <a:bodyPr/>
          <a:lstStyle>
            <a:lvl1pPr defTabSz="2438400">
              <a:lnSpc>
                <a:spcPct val="90000"/>
              </a:lnSpc>
              <a:defRPr sz="11600" spc="-348"/>
            </a:lvl1pPr>
          </a:lstStyle>
          <a:p>
            <a:r>
              <a:t>Presentation Title</a:t>
            </a:r>
          </a:p>
        </p:txBody>
      </p:sp>
      <p:sp>
        <p:nvSpPr>
          <p:cNvPr id="24" name="Body Level One…"/>
          <p:cNvSpPr txBox="1">
            <a:spLocks noGrp="1"/>
          </p:cNvSpPr>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05456" y="762001"/>
            <a:ext cx="20345400" cy="29870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03356" y="4399267"/>
            <a:ext cx="9601200" cy="1265058"/>
          </a:xfrm>
        </p:spPr>
        <p:txBody>
          <a:bodyPr anchor="b">
            <a:noAutofit/>
          </a:bodyPr>
          <a:lstStyle>
            <a:lvl1pPr marL="0" indent="0">
              <a:lnSpc>
                <a:spcPct val="100000"/>
              </a:lnSpc>
              <a:buNone/>
              <a:defRPr sz="3800" b="1" cap="all" spc="400" baseline="0">
                <a:solidFill>
                  <a:schemeClr val="tx2"/>
                </a:solidFill>
              </a:defRPr>
            </a:lvl1pPr>
            <a:lvl2pPr marL="914400" indent="0">
              <a:buNone/>
              <a:defRPr sz="38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2514600" y="5818204"/>
            <a:ext cx="9601200" cy="5992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267728" y="4399267"/>
            <a:ext cx="9601200" cy="1265058"/>
          </a:xfrm>
        </p:spPr>
        <p:txBody>
          <a:bodyPr anchor="b">
            <a:noAutofit/>
          </a:bodyPr>
          <a:lstStyle>
            <a:lvl1pPr marL="0" indent="0">
              <a:lnSpc>
                <a:spcPct val="100000"/>
              </a:lnSpc>
              <a:buNone/>
              <a:defRPr sz="3800" b="1" cap="all" spc="400" baseline="0">
                <a:solidFill>
                  <a:schemeClr val="tx2"/>
                </a:solidFill>
              </a:defRPr>
            </a:lvl1pPr>
            <a:lvl2pPr marL="914400" indent="0">
              <a:buNone/>
              <a:defRPr sz="38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3267728" y="5818204"/>
            <a:ext cx="9601200" cy="5992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3969418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710691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6033944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14779624" y="0"/>
            <a:ext cx="9604376" cy="13716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16675769" y="914399"/>
            <a:ext cx="6184230" cy="2393342"/>
          </a:xfrm>
        </p:spPr>
        <p:txBody>
          <a:bodyPr anchor="b">
            <a:normAutofit/>
          </a:bodyPr>
          <a:lstStyle>
            <a:lvl1pPr>
              <a:lnSpc>
                <a:spcPct val="100000"/>
              </a:lnSpc>
              <a:defRPr sz="3800" b="1" i="0" cap="all" spc="6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1530102" y="1840754"/>
            <a:ext cx="12316836" cy="9970248"/>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675771" y="3482672"/>
            <a:ext cx="6184230" cy="8328328"/>
          </a:xfrm>
        </p:spPr>
        <p:txBody>
          <a:bodyPr/>
          <a:lstStyle>
            <a:lvl1pPr marL="0" indent="0">
              <a:lnSpc>
                <a:spcPct val="120000"/>
              </a:lnSpc>
              <a:spcBef>
                <a:spcPts val="2400"/>
              </a:spcBef>
              <a:buNone/>
              <a:defRPr sz="3200" baseline="0">
                <a:solidFill>
                  <a:schemeClr val="bg2"/>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530103" y="12751358"/>
            <a:ext cx="2466710" cy="696924"/>
          </a:xfrm>
        </p:spPr>
        <p:txBody>
          <a:bodyPr/>
          <a:lstStyle/>
          <a:p>
            <a:fld id="{9334D819-9F07-4261-B09B-9E467E5D9002}" type="datetimeFigureOut">
              <a:rPr lang="en-US" dirty="0"/>
              <a:t>4/23/2022</a:t>
            </a:fld>
            <a:endParaRPr lang="en-US" dirty="0"/>
          </a:p>
        </p:txBody>
      </p:sp>
      <p:sp>
        <p:nvSpPr>
          <p:cNvPr id="6" name="Footer Placeholder 5"/>
          <p:cNvSpPr>
            <a:spLocks noGrp="1"/>
          </p:cNvSpPr>
          <p:nvPr>
            <p:ph type="ftr" sz="quarter" idx="11"/>
          </p:nvPr>
        </p:nvSpPr>
        <p:spPr>
          <a:xfrm>
            <a:off x="4207241" y="12751358"/>
            <a:ext cx="6964358" cy="691592"/>
          </a:xfrm>
        </p:spPr>
        <p:txBody>
          <a:bodyPr/>
          <a:lstStyle/>
          <a:p>
            <a:endParaRPr lang="en-US" dirty="0"/>
          </a:p>
        </p:txBody>
      </p:sp>
      <p:sp>
        <p:nvSpPr>
          <p:cNvPr id="7" name="Slide Number Placeholder 6"/>
          <p:cNvSpPr>
            <a:spLocks noGrp="1"/>
          </p:cNvSpPr>
          <p:nvPr>
            <p:ph type="sldNum" sz="quarter" idx="12"/>
          </p:nvPr>
        </p:nvSpPr>
        <p:spPr>
          <a:xfrm>
            <a:off x="11382028" y="12751358"/>
            <a:ext cx="2464912" cy="691592"/>
          </a:xfrm>
        </p:spPr>
        <p:txBody>
          <a:bodyPr/>
          <a:lstStyle/>
          <a:p>
            <a:fld id="{86CB4B4D-7CA3-9044-876B-883B54F8677D}" type="slidenum">
              <a:rPr lang="en-IN" smtClean="0"/>
              <a:t>‹#›</a:t>
            </a:fld>
            <a:endParaRPr lang="en-IN"/>
          </a:p>
        </p:txBody>
      </p:sp>
      <p:sp>
        <p:nvSpPr>
          <p:cNvPr id="8" name="Rectangle 7" title="left edge border"/>
          <p:cNvSpPr/>
          <p:nvPr/>
        </p:nvSpPr>
        <p:spPr>
          <a:xfrm>
            <a:off x="0" y="0"/>
            <a:ext cx="566928"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542458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66929" y="1"/>
            <a:ext cx="14711170" cy="13715998"/>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11" name="Freeform 11" title="right scallop background shape"/>
          <p:cNvSpPr/>
          <p:nvPr/>
        </p:nvSpPr>
        <p:spPr bwMode="auto">
          <a:xfrm>
            <a:off x="14779624" y="0"/>
            <a:ext cx="9604376" cy="13716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566928"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675767" y="914400"/>
            <a:ext cx="6184234" cy="2393340"/>
          </a:xfrm>
        </p:spPr>
        <p:txBody>
          <a:bodyPr anchor="b">
            <a:normAutofit/>
          </a:bodyPr>
          <a:lstStyle>
            <a:lvl1pPr>
              <a:lnSpc>
                <a:spcPct val="100000"/>
              </a:lnSpc>
              <a:defRPr sz="3800" b="1" i="0" spc="6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16675767" y="3482672"/>
            <a:ext cx="6184234" cy="8328328"/>
          </a:xfrm>
        </p:spPr>
        <p:txBody>
          <a:bodyPr/>
          <a:lstStyle>
            <a:lvl1pPr marL="0" indent="0">
              <a:lnSpc>
                <a:spcPct val="120000"/>
              </a:lnSpc>
              <a:spcBef>
                <a:spcPts val="2400"/>
              </a:spcBef>
              <a:buNone/>
              <a:defRPr sz="3200" baseline="0">
                <a:solidFill>
                  <a:schemeClr val="bg2"/>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531900" y="12751358"/>
            <a:ext cx="2464912" cy="696924"/>
          </a:xfrm>
        </p:spPr>
        <p:txBody>
          <a:bodyPr/>
          <a:lstStyle/>
          <a:p>
            <a:fld id="{9334D819-9F07-4261-B09B-9E467E5D9002}" type="datetimeFigureOut">
              <a:rPr lang="en-US" dirty="0"/>
              <a:t>4/23/2022</a:t>
            </a:fld>
            <a:endParaRPr lang="en-US" dirty="0"/>
          </a:p>
        </p:txBody>
      </p:sp>
      <p:sp>
        <p:nvSpPr>
          <p:cNvPr id="6" name="Footer Placeholder 5"/>
          <p:cNvSpPr>
            <a:spLocks noGrp="1"/>
          </p:cNvSpPr>
          <p:nvPr>
            <p:ph type="ftr" sz="quarter" idx="11"/>
          </p:nvPr>
        </p:nvSpPr>
        <p:spPr>
          <a:xfrm>
            <a:off x="4207242" y="12751358"/>
            <a:ext cx="6964356" cy="691592"/>
          </a:xfrm>
        </p:spPr>
        <p:txBody>
          <a:bodyPr/>
          <a:lstStyle/>
          <a:p>
            <a:endParaRPr lang="en-US" dirty="0"/>
          </a:p>
        </p:txBody>
      </p:sp>
      <p:sp>
        <p:nvSpPr>
          <p:cNvPr id="7" name="Slide Number Placeholder 6"/>
          <p:cNvSpPr>
            <a:spLocks noGrp="1"/>
          </p:cNvSpPr>
          <p:nvPr>
            <p:ph type="sldNum" sz="quarter" idx="12"/>
          </p:nvPr>
        </p:nvSpPr>
        <p:spPr>
          <a:xfrm>
            <a:off x="11375136" y="12751358"/>
            <a:ext cx="2468880" cy="691592"/>
          </a:xfrm>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6645953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5303831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132642" y="764772"/>
            <a:ext cx="2984264" cy="1120080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1" y="764771"/>
            <a:ext cx="16785170" cy="1120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402603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00E8FF"/>
                    </a:gs>
                    <a:gs pos="100000">
                      <a:srgbClr val="FF00F7"/>
                    </a:gs>
                  </a:gsLst>
                  <a:lin ang="3967761" scaled="0"/>
                </a:gradFill>
              </a:defRPr>
            </a:lvl1pPr>
          </a:lstStyle>
          <a:p>
            <a:r>
              <a:t>Presentation Title</a:t>
            </a:r>
          </a:p>
        </p:txBody>
      </p:sp>
      <p:sp>
        <p:nvSpPr>
          <p:cNvPr id="12" name="Author and Date"/>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r>
              <a:t>Author and Date</a:t>
            </a:r>
          </a:p>
        </p:txBody>
      </p:sp>
      <p:sp>
        <p:nvSpPr>
          <p:cNvPr id="13" name="Body Level One…"/>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472905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Image"/>
          <p:cNvSpPr>
            <a:spLocks noGrp="1"/>
          </p:cNvSpPr>
          <p:nvPr>
            <p:ph type="pic" idx="21"/>
          </p:nvPr>
        </p:nvSpPr>
        <p:spPr>
          <a:xfrm>
            <a:off x="7962900" y="-25400"/>
            <a:ext cx="20650200" cy="137668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70000" y="3886200"/>
            <a:ext cx="9652000" cy="3200202"/>
          </a:xfrm>
          <a:prstGeom prst="rect">
            <a:avLst/>
          </a:prstGeom>
        </p:spPr>
        <p:txBody>
          <a:bodyPr/>
          <a:lstStyle/>
          <a:p>
            <a:r>
              <a:t>Slide Title</a:t>
            </a:r>
          </a:p>
        </p:txBody>
      </p:sp>
      <p:sp>
        <p:nvSpPr>
          <p:cNvPr id="34" name="Body Level One…"/>
          <p:cNvSpPr txBox="1">
            <a:spLocks noGrp="1"/>
          </p:cNvSpPr>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70000" y="4269316"/>
            <a:ext cx="21844000" cy="8432801"/>
          </a:xfrm>
          <a:prstGeom prst="rect">
            <a:avLst/>
          </a:prstGeom>
        </p:spPr>
        <p:txBody>
          <a:bodyPr numCol="2" spcCol="109220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579215462_1440x2158.jpg"/>
          <p:cNvSpPr>
            <a:spLocks noGrp="1"/>
          </p:cNvSpPr>
          <p:nvPr>
            <p:ph type="pic" idx="21"/>
          </p:nvPr>
        </p:nvSpPr>
        <p:spPr>
          <a:xfrm>
            <a:off x="12204700" y="-2277533"/>
            <a:ext cx="12192000" cy="18271067"/>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1270000" y="838200"/>
            <a:ext cx="9652000" cy="1549400"/>
          </a:xfrm>
          <a:prstGeom prst="rect">
            <a:avLst/>
          </a:prstGeom>
        </p:spPr>
        <p:txBody>
          <a:bodyPr/>
          <a:lstStyle/>
          <a:p>
            <a:r>
              <a:t>Slide Title</a:t>
            </a:r>
          </a:p>
        </p:txBody>
      </p:sp>
      <p:sp>
        <p:nvSpPr>
          <p:cNvPr id="62"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63" name="Slide Subtitle"/>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70000" y="3289300"/>
            <a:ext cx="21844000" cy="3873500"/>
          </a:xfrm>
          <a:prstGeom prst="rect">
            <a:avLst/>
          </a:prstGeom>
        </p:spPr>
        <p:txBody>
          <a:bodyPr/>
          <a:lstStyle>
            <a:lvl1pPr>
              <a:lnSpc>
                <a:spcPct val="90000"/>
              </a:lnSpc>
              <a:defRPr sz="11600" spc="-348">
                <a:gradFill flip="none" rotWithShape="1">
                  <a:gsLst>
                    <a:gs pos="0">
                      <a:srgbClr val="00FF00"/>
                    </a:gs>
                    <a:gs pos="100000">
                      <a:srgbClr val="007DFF"/>
                    </a:gs>
                  </a:gsLst>
                  <a:lin ang="3965999" scaled="0"/>
                </a:gradFill>
              </a:defRPr>
            </a:lvl1pPr>
          </a:lstStyle>
          <a:p>
            <a:r>
              <a:t>Section Title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70000" y="812800"/>
            <a:ext cx="21844000" cy="1562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buClrTx/>
              <a:buSzTx/>
              <a:buNone/>
              <a:defRPr sz="5500" spc="-55"/>
            </a:lvl1pPr>
            <a:lvl2pPr marL="0" indent="457200" defTabSz="825500">
              <a:buClrTx/>
              <a:buSzTx/>
              <a:buNone/>
              <a:defRPr sz="5500" spc="-55"/>
            </a:lvl2pPr>
            <a:lvl3pPr marL="0" indent="914400" defTabSz="825500">
              <a:buClrTx/>
              <a:buSzTx/>
              <a:buNone/>
              <a:defRPr sz="5500" spc="-55"/>
            </a:lvl3pPr>
            <a:lvl4pPr marL="0" indent="1371600" defTabSz="825500">
              <a:buClrTx/>
              <a:buSzTx/>
              <a:buNone/>
              <a:defRPr sz="5500" spc="-55"/>
            </a:lvl4pPr>
            <a:lvl5pPr marL="0" indent="1828800" defTabSz="825500">
              <a:buClrTx/>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100000">
              <a:srgbClr val="3B3B3B"/>
            </a:gs>
          </a:gsLst>
          <a:lin ang="5400000" scaled="0"/>
        </a:gra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Slide Title</a:t>
            </a:r>
          </a:p>
        </p:txBody>
      </p:sp>
      <p:sp>
        <p:nvSpPr>
          <p:cNvPr id="3" name="Body Level One…"/>
          <p:cNvSpPr txBox="1">
            <a:spLocks noGrp="1"/>
          </p:cNvSpPr>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3356" y="764770"/>
            <a:ext cx="20356644" cy="298426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03356" y="4572003"/>
            <a:ext cx="20356644" cy="71871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03356" y="12751358"/>
            <a:ext cx="4659444" cy="696924"/>
          </a:xfrm>
          <a:prstGeom prst="rect">
            <a:avLst/>
          </a:prstGeom>
        </p:spPr>
        <p:txBody>
          <a:bodyPr vert="horz" lIns="91440" tIns="45720" rIns="91440" bIns="45720" rtlCol="0" anchor="ctr"/>
          <a:lstStyle>
            <a:lvl1pPr algn="l">
              <a:defRPr sz="2400">
                <a:solidFill>
                  <a:schemeClr val="tx1">
                    <a:lumMod val="65000"/>
                    <a:lumOff val="35000"/>
                  </a:schemeClr>
                </a:solidFill>
              </a:defRPr>
            </a:lvl1pPr>
          </a:lstStyle>
          <a:p>
            <a:fld id="{9334D819-9F07-4261-B09B-9E467E5D9002}" type="datetimeFigureOut">
              <a:rPr lang="en-US" dirty="0"/>
              <a:pPr/>
              <a:t>4/23/2022</a:t>
            </a:fld>
            <a:endParaRPr lang="en-US" dirty="0"/>
          </a:p>
        </p:txBody>
      </p:sp>
      <p:sp>
        <p:nvSpPr>
          <p:cNvPr id="5" name="Footer Placeholder 4"/>
          <p:cNvSpPr>
            <a:spLocks noGrp="1"/>
          </p:cNvSpPr>
          <p:nvPr>
            <p:ph type="ftr" sz="quarter" idx="3"/>
          </p:nvPr>
        </p:nvSpPr>
        <p:spPr>
          <a:xfrm>
            <a:off x="8077200" y="12751358"/>
            <a:ext cx="8229600" cy="691592"/>
          </a:xfrm>
          <a:prstGeom prst="rect">
            <a:avLst/>
          </a:prstGeom>
        </p:spPr>
        <p:txBody>
          <a:bodyPr vert="horz" lIns="91440" tIns="45720" rIns="91440" bIns="45720" rtlCol="0" anchor="ctr"/>
          <a:lstStyle>
            <a:lvl1pPr algn="ctr">
              <a:defRPr sz="24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17221203" y="12751358"/>
            <a:ext cx="5638798" cy="691592"/>
          </a:xfrm>
          <a:prstGeom prst="rect">
            <a:avLst/>
          </a:prstGeom>
        </p:spPr>
        <p:txBody>
          <a:bodyPr vert="horz" lIns="91440" tIns="45720" rIns="91440" bIns="45720" rtlCol="0" anchor="ctr"/>
          <a:lstStyle>
            <a:lvl1pPr algn="r">
              <a:defRPr sz="2400">
                <a:solidFill>
                  <a:schemeClr val="tx1">
                    <a:lumMod val="65000"/>
                    <a:lumOff val="35000"/>
                  </a:schemeClr>
                </a:solidFill>
              </a:defRPr>
            </a:lvl1pPr>
          </a:lstStyle>
          <a:p>
            <a:fld id="{86CB4B4D-7CA3-9044-876B-883B54F8677D}" type="slidenum">
              <a:rPr lang="en-IN" smtClean="0"/>
              <a:t>‹#›</a:t>
            </a:fld>
            <a:endParaRPr lang="en-IN"/>
          </a:p>
        </p:txBody>
      </p:sp>
      <p:sp>
        <p:nvSpPr>
          <p:cNvPr id="11" name="Freeform 6" title="Left scallop edge"/>
          <p:cNvSpPr/>
          <p:nvPr/>
        </p:nvSpPr>
        <p:spPr bwMode="auto">
          <a:xfrm>
            <a:off x="1" y="0"/>
            <a:ext cx="1771650" cy="13716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23817072" y="0"/>
            <a:ext cx="566928"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289171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l" defTabSz="1828800" rtl="0" eaLnBrk="1" latinLnBrk="0" hangingPunct="1">
        <a:lnSpc>
          <a:spcPct val="90000"/>
        </a:lnSpc>
        <a:spcBef>
          <a:spcPct val="0"/>
        </a:spcBef>
        <a:buNone/>
        <a:defRPr sz="10200" kern="1200" cap="all" spc="400" baseline="0">
          <a:solidFill>
            <a:schemeClr val="tx2"/>
          </a:solidFill>
          <a:latin typeface="+mj-lt"/>
          <a:ea typeface="+mj-ea"/>
          <a:cs typeface="+mj-cs"/>
        </a:defRPr>
      </a:lvl1pPr>
    </p:titleStyle>
    <p:bodyStyle>
      <a:lvl1pPr marL="457200" indent="-457200" algn="l" defTabSz="1828800" rtl="0" eaLnBrk="1" latinLnBrk="0" hangingPunct="1">
        <a:lnSpc>
          <a:spcPct val="110000"/>
        </a:lnSpc>
        <a:spcBef>
          <a:spcPts val="1400"/>
        </a:spcBef>
        <a:buClr>
          <a:schemeClr val="tx2"/>
        </a:buClr>
        <a:buFont typeface="Arial" panose="020B0604020202020204" pitchFamily="34" charset="0"/>
        <a:buChar char="•"/>
        <a:defRPr sz="4000" kern="1200">
          <a:solidFill>
            <a:schemeClr val="tx1">
              <a:lumMod val="65000"/>
              <a:lumOff val="35000"/>
            </a:schemeClr>
          </a:solidFill>
          <a:latin typeface="+mn-lt"/>
          <a:ea typeface="+mn-ea"/>
          <a:cs typeface="+mn-cs"/>
        </a:defRPr>
      </a:lvl1pPr>
      <a:lvl2pPr marL="1371600" indent="-457200" algn="l" defTabSz="1828800" rtl="0" eaLnBrk="1" latinLnBrk="0" hangingPunct="1">
        <a:lnSpc>
          <a:spcPct val="110000"/>
        </a:lnSpc>
        <a:spcBef>
          <a:spcPts val="1400"/>
        </a:spcBef>
        <a:buClr>
          <a:schemeClr val="tx2"/>
        </a:buClr>
        <a:buFont typeface="Gill Sans MT" panose="020B0502020104020203" pitchFamily="34" charset="0"/>
        <a:buChar char="–"/>
        <a:defRPr sz="3600" kern="1200">
          <a:solidFill>
            <a:schemeClr val="tx1">
              <a:lumMod val="65000"/>
              <a:lumOff val="35000"/>
            </a:schemeClr>
          </a:solidFill>
          <a:latin typeface="+mn-lt"/>
          <a:ea typeface="+mn-ea"/>
          <a:cs typeface="+mn-cs"/>
        </a:defRPr>
      </a:lvl2pPr>
      <a:lvl3pPr marL="2286000" indent="-457200" algn="l" defTabSz="1828800" rtl="0" eaLnBrk="1" latinLnBrk="0" hangingPunct="1">
        <a:lnSpc>
          <a:spcPct val="110000"/>
        </a:lnSpc>
        <a:spcBef>
          <a:spcPts val="1400"/>
        </a:spcBef>
        <a:buClr>
          <a:schemeClr val="tx2"/>
        </a:buClr>
        <a:buFont typeface="Arial" panose="020B0604020202020204" pitchFamily="34" charset="0"/>
        <a:buChar char="•"/>
        <a:defRPr sz="3200" kern="1200">
          <a:solidFill>
            <a:schemeClr val="tx1">
              <a:lumMod val="65000"/>
              <a:lumOff val="35000"/>
            </a:schemeClr>
          </a:solidFill>
          <a:latin typeface="+mn-lt"/>
          <a:ea typeface="+mn-ea"/>
          <a:cs typeface="+mn-cs"/>
        </a:defRPr>
      </a:lvl3pPr>
      <a:lvl4pPr marL="3200400" indent="-457200" algn="l" defTabSz="1828800" rtl="0" eaLnBrk="1" latinLnBrk="0" hangingPunct="1">
        <a:lnSpc>
          <a:spcPct val="110000"/>
        </a:lnSpc>
        <a:spcBef>
          <a:spcPts val="1400"/>
        </a:spcBef>
        <a:buClr>
          <a:schemeClr val="tx2"/>
        </a:buClr>
        <a:buFont typeface="Gill Sans MT" panose="020B0502020104020203" pitchFamily="34" charset="0"/>
        <a:buChar char="–"/>
        <a:defRPr sz="2800" kern="1200">
          <a:solidFill>
            <a:schemeClr val="tx1">
              <a:lumMod val="65000"/>
              <a:lumOff val="35000"/>
            </a:schemeClr>
          </a:solidFill>
          <a:latin typeface="+mn-lt"/>
          <a:ea typeface="+mn-ea"/>
          <a:cs typeface="+mn-cs"/>
        </a:defRPr>
      </a:lvl4pPr>
      <a:lvl5pPr marL="4114800" indent="-457200" algn="l" defTabSz="1828800" rtl="0" eaLnBrk="1" latinLnBrk="0" hangingPunct="1">
        <a:lnSpc>
          <a:spcPct val="110000"/>
        </a:lnSpc>
        <a:spcBef>
          <a:spcPts val="1400"/>
        </a:spcBef>
        <a:buClr>
          <a:schemeClr val="tx2"/>
        </a:buClr>
        <a:buFont typeface="Arial" panose="020B0604020202020204" pitchFamily="34" charset="0"/>
        <a:buChar char="•"/>
        <a:defRPr sz="2800" kern="1200">
          <a:solidFill>
            <a:schemeClr val="tx1">
              <a:lumMod val="65000"/>
              <a:lumOff val="35000"/>
            </a:schemeClr>
          </a:solidFill>
          <a:latin typeface="+mn-lt"/>
          <a:ea typeface="+mn-ea"/>
          <a:cs typeface="+mn-cs"/>
        </a:defRPr>
      </a:lvl5pPr>
      <a:lvl6pPr marL="5029200" indent="-457200" algn="l" defTabSz="1828800" rtl="0" eaLnBrk="1" latinLnBrk="0" hangingPunct="1">
        <a:lnSpc>
          <a:spcPct val="110000"/>
        </a:lnSpc>
        <a:spcBef>
          <a:spcPts val="1400"/>
        </a:spcBef>
        <a:buClr>
          <a:schemeClr val="tx2"/>
        </a:buClr>
        <a:buFont typeface="Gill Sans MT" panose="020B0502020104020203" pitchFamily="34" charset="0"/>
        <a:buChar char="–"/>
        <a:defRPr sz="2800" kern="1200">
          <a:solidFill>
            <a:schemeClr val="tx1">
              <a:lumMod val="65000"/>
              <a:lumOff val="35000"/>
            </a:schemeClr>
          </a:solidFill>
          <a:latin typeface="+mn-lt"/>
          <a:ea typeface="+mn-ea"/>
          <a:cs typeface="+mn-cs"/>
        </a:defRPr>
      </a:lvl6pPr>
      <a:lvl7pPr marL="5943600" indent="-457200" algn="l" defTabSz="1828800" rtl="0" eaLnBrk="1" latinLnBrk="0" hangingPunct="1">
        <a:lnSpc>
          <a:spcPct val="110000"/>
        </a:lnSpc>
        <a:spcBef>
          <a:spcPts val="1400"/>
        </a:spcBef>
        <a:buClr>
          <a:schemeClr val="tx2"/>
        </a:buClr>
        <a:buFont typeface="Arial" panose="020B0604020202020204" pitchFamily="34" charset="0"/>
        <a:buChar char="•"/>
        <a:defRPr sz="2800" kern="1200">
          <a:solidFill>
            <a:schemeClr val="tx1">
              <a:lumMod val="65000"/>
              <a:lumOff val="35000"/>
            </a:schemeClr>
          </a:solidFill>
          <a:latin typeface="+mn-lt"/>
          <a:ea typeface="+mn-ea"/>
          <a:cs typeface="+mn-cs"/>
        </a:defRPr>
      </a:lvl7pPr>
      <a:lvl8pPr marL="6858000" indent="-457200" algn="l" defTabSz="1828800" rtl="0" eaLnBrk="1" latinLnBrk="0" hangingPunct="1">
        <a:lnSpc>
          <a:spcPct val="110000"/>
        </a:lnSpc>
        <a:spcBef>
          <a:spcPts val="1400"/>
        </a:spcBef>
        <a:buClr>
          <a:schemeClr val="tx2"/>
        </a:buClr>
        <a:buFont typeface="Gill Sans MT" panose="020B0502020104020203" pitchFamily="34" charset="0"/>
        <a:buChar char="–"/>
        <a:defRPr sz="2800" kern="1200" baseline="0">
          <a:solidFill>
            <a:schemeClr val="tx1">
              <a:lumMod val="65000"/>
              <a:lumOff val="35000"/>
            </a:schemeClr>
          </a:solidFill>
          <a:latin typeface="+mn-lt"/>
          <a:ea typeface="+mn-ea"/>
          <a:cs typeface="+mn-cs"/>
        </a:defRPr>
      </a:lvl8pPr>
      <a:lvl9pPr marL="7772400" indent="-457200" algn="l" defTabSz="1828800" rtl="0" eaLnBrk="1" latinLnBrk="0" hangingPunct="1">
        <a:lnSpc>
          <a:spcPct val="110000"/>
        </a:lnSpc>
        <a:spcBef>
          <a:spcPts val="1400"/>
        </a:spcBef>
        <a:buClr>
          <a:schemeClr val="tx2"/>
        </a:buClr>
        <a:buFont typeface="Arial" panose="020B0604020202020204" pitchFamily="34" charset="0"/>
        <a:buChar char="•"/>
        <a:defRPr sz="2800" kern="1200" baseline="0">
          <a:solidFill>
            <a:schemeClr val="tx1">
              <a:lumMod val="65000"/>
              <a:lumOff val="35000"/>
            </a:schemeClr>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arkinson’s Disease Classification using Quantile Transformation and RFE"/>
          <p:cNvSpPr txBox="1">
            <a:spLocks noGrp="1"/>
          </p:cNvSpPr>
          <p:nvPr>
            <p:ph type="title"/>
          </p:nvPr>
        </p:nvSpPr>
        <p:spPr>
          <a:xfrm>
            <a:off x="1680537" y="2978546"/>
            <a:ext cx="21844000" cy="3879454"/>
          </a:xfrm>
          <a:prstGeom prst="rect">
            <a:avLst/>
          </a:prstGeom>
        </p:spPr>
        <p:txBody>
          <a:bodyPr>
            <a:normAutofit/>
          </a:bodyPr>
          <a:lstStyle>
            <a:lvl1pPr defTabSz="2023821">
              <a:defRPr sz="9628" spc="-288"/>
            </a:lvl1pPr>
          </a:lstStyle>
          <a:p>
            <a:pPr algn="ctr">
              <a:spcAft>
                <a:spcPts val="600"/>
              </a:spcAft>
            </a:pPr>
            <a:r>
              <a:rPr lang="en-US" sz="8800" kern="2400" dirty="0">
                <a:solidFill>
                  <a:schemeClr val="tx1"/>
                </a:solidFill>
                <a:effectLst/>
                <a:latin typeface="Times New Roman" panose="02020603050405020304" pitchFamily="18" charset="0"/>
                <a:ea typeface="MS Mincho" panose="02020609040205080304" pitchFamily="49" charset="-128"/>
              </a:rPr>
              <a:t>Classification of Parkinson’s Disease using CNN and ANN with the aid of Drawing and Acoustic Feature</a:t>
            </a:r>
            <a:endParaRPr lang="en-IN" sz="8800" dirty="0">
              <a:solidFill>
                <a:schemeClr val="tx1"/>
              </a:solidFill>
              <a:effectLst/>
              <a:latin typeface="Times New Roman" panose="02020603050405020304" pitchFamily="18" charset="0"/>
              <a:ea typeface="MS Mincho" panose="02020609040205080304" pitchFamily="49" charset="-128"/>
            </a:endParaRPr>
          </a:p>
        </p:txBody>
      </p:sp>
      <p:sp>
        <p:nvSpPr>
          <p:cNvPr id="153" name="Kotharu Uma Venkata Ravi Teja…"/>
          <p:cNvSpPr txBox="1">
            <a:spLocks noGrp="1"/>
          </p:cNvSpPr>
          <p:nvPr>
            <p:ph type="body" sz="quarter" idx="1"/>
          </p:nvPr>
        </p:nvSpPr>
        <p:spPr>
          <a:prstGeom prst="rect">
            <a:avLst/>
          </a:prstGeom>
        </p:spPr>
        <p:txBody>
          <a:bodyPr>
            <a:noAutofit/>
          </a:bodyPr>
          <a:lstStyle/>
          <a:p>
            <a:pPr defTabSz="462280">
              <a:defRPr sz="3584"/>
            </a:pPr>
            <a:r>
              <a:rPr lang="en-US" sz="3600" dirty="0">
                <a:solidFill>
                  <a:schemeClr val="tx1"/>
                </a:solidFill>
                <a:latin typeface="Times New Roman" panose="02020603050405020304" pitchFamily="18" charset="0"/>
                <a:cs typeface="Times New Roman" panose="02020603050405020304" pitchFamily="18" charset="0"/>
              </a:rPr>
              <a:t>Syed </a:t>
            </a:r>
            <a:r>
              <a:rPr lang="en-US" sz="3600" dirty="0" err="1">
                <a:solidFill>
                  <a:schemeClr val="tx1"/>
                </a:solidFill>
                <a:latin typeface="Times New Roman" panose="02020603050405020304" pitchFamily="18" charset="0"/>
                <a:cs typeface="Times New Roman" panose="02020603050405020304" pitchFamily="18" charset="0"/>
              </a:rPr>
              <a:t>Fiza</a:t>
            </a:r>
            <a:endParaRPr lang="en-US" sz="3600" dirty="0">
              <a:solidFill>
                <a:schemeClr val="tx1"/>
              </a:solidFill>
              <a:latin typeface="Times New Roman" panose="02020603050405020304" pitchFamily="18" charset="0"/>
              <a:cs typeface="Times New Roman" panose="02020603050405020304" pitchFamily="18" charset="0"/>
            </a:endParaRPr>
          </a:p>
          <a:p>
            <a:pPr defTabSz="462280">
              <a:defRPr sz="3584"/>
            </a:pPr>
            <a:r>
              <a:rPr lang="en-US" sz="3600" dirty="0">
                <a:solidFill>
                  <a:schemeClr val="tx1"/>
                </a:solidFill>
                <a:latin typeface="Times New Roman" panose="02020603050405020304" pitchFamily="18" charset="0"/>
                <a:cs typeface="Times New Roman" panose="02020603050405020304" pitchFamily="18" charset="0"/>
              </a:rPr>
              <a:t>Ashish Kumar</a:t>
            </a:r>
          </a:p>
          <a:p>
            <a:pPr defTabSz="462280">
              <a:defRPr sz="3584"/>
            </a:pPr>
            <a:r>
              <a:rPr lang="en-US" sz="3600" dirty="0" err="1">
                <a:solidFill>
                  <a:schemeClr val="tx1"/>
                </a:solidFill>
                <a:latin typeface="Times New Roman" panose="02020603050405020304" pitchFamily="18" charset="0"/>
                <a:cs typeface="Times New Roman" panose="02020603050405020304" pitchFamily="18" charset="0"/>
              </a:rPr>
              <a:t>Jatin</a:t>
            </a:r>
            <a:r>
              <a:rPr lang="en-US" sz="3600" dirty="0">
                <a:solidFill>
                  <a:schemeClr val="tx1"/>
                </a:solidFill>
                <a:latin typeface="Times New Roman" panose="02020603050405020304" pitchFamily="18" charset="0"/>
                <a:cs typeface="Times New Roman" panose="02020603050405020304" pitchFamily="18" charset="0"/>
              </a:rPr>
              <a:t> Yadav</a:t>
            </a:r>
          </a:p>
          <a:p>
            <a:pPr defTabSz="462280">
              <a:defRPr sz="3584"/>
            </a:pPr>
            <a:r>
              <a:rPr lang="en-US" sz="3600" dirty="0" err="1">
                <a:solidFill>
                  <a:schemeClr val="tx1"/>
                </a:solidFill>
                <a:latin typeface="Times New Roman" panose="02020603050405020304" pitchFamily="18" charset="0"/>
                <a:cs typeface="Times New Roman" panose="02020603050405020304" pitchFamily="18" charset="0"/>
              </a:rPr>
              <a:t>Sainandan</a:t>
            </a:r>
            <a:r>
              <a:rPr lang="en-US" sz="3600" dirty="0">
                <a:solidFill>
                  <a:schemeClr val="tx1"/>
                </a:solidFill>
                <a:latin typeface="Times New Roman" panose="02020603050405020304" pitchFamily="18" charset="0"/>
                <a:cs typeface="Times New Roman" panose="02020603050405020304" pitchFamily="18" charset="0"/>
              </a:rPr>
              <a:t> Reddy</a:t>
            </a:r>
          </a:p>
          <a:p>
            <a:pPr defTabSz="462280">
              <a:defRPr sz="3584"/>
            </a:pPr>
            <a:r>
              <a:rPr lang="en-US" sz="3600" dirty="0" err="1">
                <a:solidFill>
                  <a:schemeClr val="tx1"/>
                </a:solidFill>
                <a:latin typeface="Times New Roman" panose="02020603050405020304" pitchFamily="18" charset="0"/>
                <a:cs typeface="Times New Roman" panose="02020603050405020304" pitchFamily="18" charset="0"/>
              </a:rPr>
              <a:t>Tej</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Kurma</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Sidda</a:t>
            </a:r>
            <a:endParaRPr lang="en-US" sz="3600" dirty="0">
              <a:solidFill>
                <a:schemeClr val="tx1"/>
              </a:solidFill>
              <a:latin typeface="Times New Roman" panose="02020603050405020304" pitchFamily="18" charset="0"/>
              <a:cs typeface="Times New Roman" panose="02020603050405020304" pitchFamily="18" charset="0"/>
            </a:endParaRPr>
          </a:p>
          <a:p>
            <a:pPr defTabSz="462280">
              <a:defRPr sz="3584"/>
            </a:pPr>
            <a:r>
              <a:rPr lang="en-US" sz="3600" dirty="0" err="1">
                <a:solidFill>
                  <a:schemeClr val="tx1"/>
                </a:solidFill>
                <a:latin typeface="Times New Roman" panose="02020603050405020304" pitchFamily="18" charset="0"/>
                <a:cs typeface="Times New Roman" panose="02020603050405020304" pitchFamily="18" charset="0"/>
              </a:rPr>
              <a:t>Kaarthik</a:t>
            </a:r>
            <a:r>
              <a:rPr lang="en-US" sz="3600" dirty="0">
                <a:solidFill>
                  <a:schemeClr val="tx1"/>
                </a:solidFill>
                <a:latin typeface="Times New Roman" panose="02020603050405020304" pitchFamily="18" charset="0"/>
                <a:cs typeface="Times New Roman" panose="02020603050405020304" pitchFamily="18" charset="0"/>
              </a:rPr>
              <a:t> Sai </a:t>
            </a:r>
            <a:endParaRPr sz="3600" dirty="0">
              <a:solidFill>
                <a:schemeClr val="tx1"/>
              </a:solidFill>
              <a:latin typeface="Times New Roman" panose="02020603050405020304" pitchFamily="18" charset="0"/>
              <a:cs typeface="Times New Roman" panose="02020603050405020304" pitchFamily="18" charset="0"/>
            </a:endParaRPr>
          </a:p>
        </p:txBody>
      </p:sp>
      <p:pic>
        <p:nvPicPr>
          <p:cNvPr id="155" name="Google Shape;283;p13" descr="Google Shape;283;p13"/>
          <p:cNvPicPr>
            <a:picLocks noChangeAspect="1"/>
          </p:cNvPicPr>
          <p:nvPr/>
        </p:nvPicPr>
        <p:blipFill>
          <a:blip r:embed="rId2"/>
          <a:stretch>
            <a:fillRect/>
          </a:stretch>
        </p:blipFill>
        <p:spPr>
          <a:xfrm>
            <a:off x="9956799" y="528740"/>
            <a:ext cx="4470383" cy="161357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EA97-F17D-47CA-8A26-94B67B264513}"/>
              </a:ext>
            </a:extLst>
          </p:cNvPr>
          <p:cNvSpPr>
            <a:spLocks noGrp="1"/>
          </p:cNvSpPr>
          <p:nvPr>
            <p:ph type="title"/>
          </p:nvPr>
        </p:nvSpPr>
        <p:spPr/>
        <p:txBody>
          <a:bodyPr/>
          <a:lstStyle/>
          <a:p>
            <a:r>
              <a:rPr lang="en-IN" b="1" dirty="0"/>
              <a:t>References:</a:t>
            </a:r>
          </a:p>
        </p:txBody>
      </p:sp>
      <p:sp>
        <p:nvSpPr>
          <p:cNvPr id="4" name="Text Placeholder 3">
            <a:extLst>
              <a:ext uri="{FF2B5EF4-FFF2-40B4-BE49-F238E27FC236}">
                <a16:creationId xmlns:a16="http://schemas.microsoft.com/office/drawing/2014/main" id="{9DCBFFD2-230A-4B7B-BC57-8E738EC1708F}"/>
              </a:ext>
            </a:extLst>
          </p:cNvPr>
          <p:cNvSpPr>
            <a:spLocks noGrp="1"/>
          </p:cNvSpPr>
          <p:nvPr>
            <p:ph type="body" idx="1"/>
          </p:nvPr>
        </p:nvSpPr>
        <p:spPr>
          <a:xfrm>
            <a:off x="1083387" y="3334139"/>
            <a:ext cx="21844000" cy="8432800"/>
          </a:xfrm>
        </p:spPr>
        <p:txBody>
          <a:bodyPr>
            <a:noAutofit/>
          </a:bodyPr>
          <a:lstStyle/>
          <a:p>
            <a:pPr indent="-228600" rtl="0">
              <a:spcBef>
                <a:spcPts val="1200"/>
              </a:spcBef>
              <a:spcAft>
                <a:spcPts val="1200"/>
              </a:spcAft>
            </a:pPr>
            <a:r>
              <a:rPr lang="en-IN" sz="4000" b="0" i="0" u="none" strike="noStrike" dirty="0">
                <a:solidFill>
                  <a:srgbClr val="E6E6E6"/>
                </a:solidFill>
                <a:effectLst/>
                <a:latin typeface="Times New Roman" panose="02020603050405020304" pitchFamily="18" charset="0"/>
                <a:cs typeface="Times New Roman" panose="02020603050405020304" pitchFamily="18" charset="0"/>
              </a:rPr>
              <a:t>[1] C. </a:t>
            </a:r>
            <a:r>
              <a:rPr lang="en-IN" sz="4000" b="0" i="0" u="none" strike="noStrike" dirty="0" err="1">
                <a:solidFill>
                  <a:srgbClr val="E6E6E6"/>
                </a:solidFill>
                <a:effectLst/>
                <a:latin typeface="Times New Roman" panose="02020603050405020304" pitchFamily="18" charset="0"/>
                <a:cs typeface="Times New Roman" panose="02020603050405020304" pitchFamily="18" charset="0"/>
              </a:rPr>
              <a:t>Blauwendraat</a:t>
            </a:r>
            <a:r>
              <a:rPr lang="en-IN" sz="4000" b="0" i="0" u="none" strike="noStrike" dirty="0">
                <a:solidFill>
                  <a:srgbClr val="E6E6E6"/>
                </a:solidFill>
                <a:effectLst/>
                <a:latin typeface="Times New Roman" panose="02020603050405020304" pitchFamily="18" charset="0"/>
                <a:cs typeface="Times New Roman" panose="02020603050405020304" pitchFamily="18" charset="0"/>
              </a:rPr>
              <a:t>, M. A. </a:t>
            </a:r>
            <a:r>
              <a:rPr lang="en-IN" sz="4000" b="0" i="0" u="none" strike="noStrike" dirty="0" err="1">
                <a:solidFill>
                  <a:srgbClr val="E6E6E6"/>
                </a:solidFill>
                <a:effectLst/>
                <a:latin typeface="Times New Roman" panose="02020603050405020304" pitchFamily="18" charset="0"/>
                <a:cs typeface="Times New Roman" panose="02020603050405020304" pitchFamily="18" charset="0"/>
              </a:rPr>
              <a:t>Nalls</a:t>
            </a:r>
            <a:r>
              <a:rPr lang="en-IN" sz="4000" b="0" i="0" u="none" strike="noStrike" dirty="0">
                <a:solidFill>
                  <a:srgbClr val="E6E6E6"/>
                </a:solidFill>
                <a:effectLst/>
                <a:latin typeface="Times New Roman" panose="02020603050405020304" pitchFamily="18" charset="0"/>
                <a:cs typeface="Times New Roman" panose="02020603050405020304" pitchFamily="18" charset="0"/>
              </a:rPr>
              <a:t>, and A. B. Singleton, "The genetic architecture of Parkinson's disease," The Lancet Neurology, vol. 19, pp. 170-178, 2020.</a:t>
            </a:r>
            <a:endParaRPr lang="en-IN" sz="4000" b="0" dirty="0">
              <a:solidFill>
                <a:srgbClr val="E6E6E6"/>
              </a:solidFill>
              <a:effectLst/>
              <a:latin typeface="Times New Roman" panose="02020603050405020304" pitchFamily="18" charset="0"/>
              <a:cs typeface="Times New Roman" panose="02020603050405020304" pitchFamily="18" charset="0"/>
            </a:endParaRPr>
          </a:p>
          <a:p>
            <a:pPr indent="-228600" rtl="0">
              <a:spcBef>
                <a:spcPts val="1200"/>
              </a:spcBef>
              <a:spcAft>
                <a:spcPts val="1200"/>
              </a:spcAft>
            </a:pPr>
            <a:r>
              <a:rPr lang="en-IN" sz="4000" b="0" i="0" u="none" strike="noStrike" dirty="0">
                <a:solidFill>
                  <a:srgbClr val="E6E6E6"/>
                </a:solidFill>
                <a:effectLst/>
                <a:latin typeface="Times New Roman" panose="02020603050405020304" pitchFamily="18" charset="0"/>
                <a:cs typeface="Times New Roman" panose="02020603050405020304" pitchFamily="18" charset="0"/>
              </a:rPr>
              <a:t>[2] A. E. Lang and A. M. Lozano, "Parkinson's disease," New England Journal of Medicine, vol. 339, pp. 1130-1143, 1998.</a:t>
            </a:r>
            <a:endParaRPr lang="en-IN" sz="4000" b="0" dirty="0">
              <a:solidFill>
                <a:srgbClr val="E6E6E6"/>
              </a:solidFill>
              <a:effectLst/>
              <a:latin typeface="Times New Roman" panose="02020603050405020304" pitchFamily="18" charset="0"/>
              <a:cs typeface="Times New Roman" panose="02020603050405020304" pitchFamily="18" charset="0"/>
            </a:endParaRPr>
          </a:p>
          <a:p>
            <a:pPr indent="-228600" rtl="0">
              <a:spcBef>
                <a:spcPts val="1200"/>
              </a:spcBef>
              <a:spcAft>
                <a:spcPts val="1200"/>
              </a:spcAft>
            </a:pPr>
            <a:r>
              <a:rPr lang="en-IN" sz="4000" b="0" i="0" u="none" strike="noStrike" dirty="0">
                <a:solidFill>
                  <a:srgbClr val="E6E6E6"/>
                </a:solidFill>
                <a:effectLst/>
                <a:latin typeface="Times New Roman" panose="02020603050405020304" pitchFamily="18" charset="0"/>
                <a:cs typeface="Times New Roman" panose="02020603050405020304" pitchFamily="18" charset="0"/>
              </a:rPr>
              <a:t>[3] L. M. De Lau and M. M. </a:t>
            </a:r>
            <a:r>
              <a:rPr lang="en-IN" sz="4000" b="0" i="0" u="none" strike="noStrike" dirty="0" err="1">
                <a:solidFill>
                  <a:srgbClr val="E6E6E6"/>
                </a:solidFill>
                <a:effectLst/>
                <a:latin typeface="Times New Roman" panose="02020603050405020304" pitchFamily="18" charset="0"/>
                <a:cs typeface="Times New Roman" panose="02020603050405020304" pitchFamily="18" charset="0"/>
              </a:rPr>
              <a:t>Breteler</a:t>
            </a:r>
            <a:r>
              <a:rPr lang="en-IN" sz="4000" b="0" i="0" u="none" strike="noStrike" dirty="0">
                <a:solidFill>
                  <a:srgbClr val="E6E6E6"/>
                </a:solidFill>
                <a:effectLst/>
                <a:latin typeface="Times New Roman" panose="02020603050405020304" pitchFamily="18" charset="0"/>
                <a:cs typeface="Times New Roman" panose="02020603050405020304" pitchFamily="18" charset="0"/>
              </a:rPr>
              <a:t>, "Epidemiology of Parkinson's disease," The Lancet Neurology, vol. 5, pp. 525-535, 2006</a:t>
            </a:r>
            <a:endParaRPr lang="en-IN" sz="4000" b="0" dirty="0">
              <a:solidFill>
                <a:srgbClr val="E6E6E6"/>
              </a:solidFill>
              <a:effectLst/>
              <a:latin typeface="Times New Roman" panose="02020603050405020304" pitchFamily="18" charset="0"/>
              <a:cs typeface="Times New Roman" panose="02020603050405020304" pitchFamily="18" charset="0"/>
            </a:endParaRPr>
          </a:p>
          <a:p>
            <a:pPr indent="-228600" rtl="0">
              <a:spcBef>
                <a:spcPts val="1200"/>
              </a:spcBef>
              <a:spcAft>
                <a:spcPts val="1200"/>
              </a:spcAft>
            </a:pPr>
            <a:r>
              <a:rPr lang="en-IN" sz="4000" b="0" i="0" u="none" strike="noStrike" dirty="0">
                <a:solidFill>
                  <a:srgbClr val="E6E6E6"/>
                </a:solidFill>
                <a:effectLst/>
                <a:latin typeface="Times New Roman" panose="02020603050405020304" pitchFamily="18" charset="0"/>
                <a:cs typeface="Times New Roman" panose="02020603050405020304" pitchFamily="18" charset="0"/>
              </a:rPr>
              <a:t>[4] J. Goyal, P. </a:t>
            </a:r>
            <a:r>
              <a:rPr lang="en-IN" sz="4000" b="0" i="0" u="none" strike="noStrike" dirty="0" err="1">
                <a:solidFill>
                  <a:srgbClr val="E6E6E6"/>
                </a:solidFill>
                <a:effectLst/>
                <a:latin typeface="Times New Roman" panose="02020603050405020304" pitchFamily="18" charset="0"/>
                <a:cs typeface="Times New Roman" panose="02020603050405020304" pitchFamily="18" charset="0"/>
              </a:rPr>
              <a:t>Khandnor</a:t>
            </a:r>
            <a:r>
              <a:rPr lang="en-IN" sz="4000" b="0" i="0" u="none" strike="noStrike" dirty="0">
                <a:solidFill>
                  <a:srgbClr val="E6E6E6"/>
                </a:solidFill>
                <a:effectLst/>
                <a:latin typeface="Times New Roman" panose="02020603050405020304" pitchFamily="18" charset="0"/>
                <a:cs typeface="Times New Roman" panose="02020603050405020304" pitchFamily="18" charset="0"/>
              </a:rPr>
              <a:t>, and T. C. </a:t>
            </a:r>
            <a:r>
              <a:rPr lang="en-IN" sz="4000" b="0" i="0" u="none" strike="noStrike" dirty="0" err="1">
                <a:solidFill>
                  <a:srgbClr val="E6E6E6"/>
                </a:solidFill>
                <a:effectLst/>
                <a:latin typeface="Times New Roman" panose="02020603050405020304" pitchFamily="18" charset="0"/>
                <a:cs typeface="Times New Roman" panose="02020603050405020304" pitchFamily="18" charset="0"/>
              </a:rPr>
              <a:t>Aseri</a:t>
            </a:r>
            <a:r>
              <a:rPr lang="en-IN" sz="4000" b="0" i="0" u="none" strike="noStrike" dirty="0">
                <a:solidFill>
                  <a:srgbClr val="E6E6E6"/>
                </a:solidFill>
                <a:effectLst/>
                <a:latin typeface="Times New Roman" panose="02020603050405020304" pitchFamily="18" charset="0"/>
                <a:cs typeface="Times New Roman" panose="02020603050405020304" pitchFamily="18" charset="0"/>
              </a:rPr>
              <a:t>, "A Comparative Analysis of Machine Learning classifiers for Dysphonia-based classification of Parkinson’s Disease," International Journal of Data Science and Analytics, vol. 11, pp. 69-83, 2021/01/01 2021.</a:t>
            </a:r>
            <a:endParaRPr lang="en-IN" sz="4000" b="0" dirty="0">
              <a:solidFill>
                <a:srgbClr val="E6E6E6"/>
              </a:solidFill>
              <a:effectLst/>
              <a:latin typeface="Times New Roman" panose="02020603050405020304" pitchFamily="18" charset="0"/>
              <a:cs typeface="Times New Roman" panose="02020603050405020304" pitchFamily="18" charset="0"/>
            </a:endParaRPr>
          </a:p>
          <a:p>
            <a:pPr indent="-228600" rtl="0">
              <a:spcBef>
                <a:spcPts val="1200"/>
              </a:spcBef>
              <a:spcAft>
                <a:spcPts val="1200"/>
              </a:spcAft>
            </a:pPr>
            <a:r>
              <a:rPr lang="en-IN" sz="4000" b="0" i="0" u="none" strike="noStrike" dirty="0">
                <a:solidFill>
                  <a:srgbClr val="E6E6E6"/>
                </a:solidFill>
                <a:effectLst/>
                <a:latin typeface="Times New Roman" panose="02020603050405020304" pitchFamily="18" charset="0"/>
                <a:cs typeface="Times New Roman" panose="02020603050405020304" pitchFamily="18" charset="0"/>
              </a:rPr>
              <a:t>[5] O. </a:t>
            </a:r>
            <a:r>
              <a:rPr lang="en-IN" sz="4000" b="0" i="0" u="none" strike="noStrike" dirty="0" err="1">
                <a:solidFill>
                  <a:srgbClr val="E6E6E6"/>
                </a:solidFill>
                <a:effectLst/>
                <a:latin typeface="Times New Roman" panose="02020603050405020304" pitchFamily="18" charset="0"/>
                <a:cs typeface="Times New Roman" panose="02020603050405020304" pitchFamily="18" charset="0"/>
              </a:rPr>
              <a:t>Bchir</a:t>
            </a:r>
            <a:r>
              <a:rPr lang="en-IN" sz="4000" b="0" i="0" u="none" strike="noStrike" dirty="0">
                <a:solidFill>
                  <a:srgbClr val="E6E6E6"/>
                </a:solidFill>
                <a:effectLst/>
                <a:latin typeface="Times New Roman" panose="02020603050405020304" pitchFamily="18" charset="0"/>
                <a:cs typeface="Times New Roman" panose="02020603050405020304" pitchFamily="18" charset="0"/>
              </a:rPr>
              <a:t>, "Parkinson’s Disease Classification using Gaussian Mixture Models with Relevance Feature Weights on Vocal Feature Sets," International Journal of Advanced Computer Science and Applications, vol. 11, 2020.</a:t>
            </a:r>
            <a:br>
              <a:rPr lang="en-IN" sz="4000" dirty="0">
                <a:solidFill>
                  <a:srgbClr val="E6E6E6"/>
                </a:solidFill>
                <a:latin typeface="Times New Roman" panose="02020603050405020304" pitchFamily="18" charset="0"/>
                <a:cs typeface="Times New Roman" panose="02020603050405020304" pitchFamily="18" charset="0"/>
              </a:rPr>
            </a:br>
            <a:endParaRPr lang="en-IN" sz="4000" dirty="0">
              <a:solidFill>
                <a:srgbClr val="E6E6E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0181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7DCDE92-F50E-487E-B2A9-9A627108084C}"/>
              </a:ext>
            </a:extLst>
          </p:cNvPr>
          <p:cNvSpPr>
            <a:spLocks noGrp="1"/>
          </p:cNvSpPr>
          <p:nvPr>
            <p:ph type="body" idx="1"/>
          </p:nvPr>
        </p:nvSpPr>
        <p:spPr>
          <a:xfrm>
            <a:off x="1419290" y="1683544"/>
            <a:ext cx="21844000" cy="10348912"/>
          </a:xfrm>
        </p:spPr>
        <p:txBody>
          <a:bodyPr>
            <a:noAutofit/>
          </a:bodyPr>
          <a:lstStyle/>
          <a:p>
            <a:pPr indent="-228600" rtl="0">
              <a:spcBef>
                <a:spcPts val="1200"/>
              </a:spcBef>
              <a:spcAft>
                <a:spcPts val="1200"/>
              </a:spcAft>
            </a:pP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[6] C. Wang, C. Deng, and S. Wang, "Imbalance-</a:t>
            </a:r>
            <a:r>
              <a:rPr lang="en-IN" sz="4000" b="0" i="0" u="none" strike="noStrike" dirty="0" err="1">
                <a:solidFill>
                  <a:schemeClr val="tx1">
                    <a:lumMod val="20000"/>
                    <a:lumOff val="80000"/>
                  </a:schemeClr>
                </a:solidFill>
                <a:effectLst/>
                <a:latin typeface="Times New Roman" panose="02020603050405020304" pitchFamily="18" charset="0"/>
                <a:cs typeface="Times New Roman" panose="02020603050405020304" pitchFamily="18" charset="0"/>
              </a:rPr>
              <a:t>XGBoost</a:t>
            </a: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 leveraging weighted and focal losses for binary label-imbalanced classification with </a:t>
            </a:r>
            <a:r>
              <a:rPr lang="en-IN" sz="4000" b="0" i="0" u="none" strike="noStrike" dirty="0" err="1">
                <a:solidFill>
                  <a:schemeClr val="tx1">
                    <a:lumMod val="20000"/>
                    <a:lumOff val="80000"/>
                  </a:schemeClr>
                </a:solidFill>
                <a:effectLst/>
                <a:latin typeface="Times New Roman" panose="02020603050405020304" pitchFamily="18" charset="0"/>
                <a:cs typeface="Times New Roman" panose="02020603050405020304" pitchFamily="18" charset="0"/>
              </a:rPr>
              <a:t>XGBoost</a:t>
            </a: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 Pattern Recognition Letters, vol. 136, pp. 190-197, 2020/08/01/ 2020.</a:t>
            </a:r>
            <a:endParaRPr lang="en-IN" sz="4000" b="0" dirty="0">
              <a:solidFill>
                <a:schemeClr val="tx1">
                  <a:lumMod val="20000"/>
                  <a:lumOff val="80000"/>
                </a:schemeClr>
              </a:solidFill>
              <a:effectLst/>
              <a:latin typeface="Times New Roman" panose="02020603050405020304" pitchFamily="18" charset="0"/>
              <a:cs typeface="Times New Roman" panose="02020603050405020304" pitchFamily="18" charset="0"/>
            </a:endParaRPr>
          </a:p>
          <a:p>
            <a:pPr indent="-228600" rtl="0">
              <a:spcBef>
                <a:spcPts val="1200"/>
              </a:spcBef>
              <a:spcAft>
                <a:spcPts val="1200"/>
              </a:spcAft>
            </a:pP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[7] I. </a:t>
            </a:r>
            <a:r>
              <a:rPr lang="en-IN" sz="4000" b="0" i="0" u="none" strike="noStrike" dirty="0" err="1">
                <a:solidFill>
                  <a:schemeClr val="tx1">
                    <a:lumMod val="20000"/>
                    <a:lumOff val="80000"/>
                  </a:schemeClr>
                </a:solidFill>
                <a:effectLst/>
                <a:latin typeface="Times New Roman" panose="02020603050405020304" pitchFamily="18" charset="0"/>
                <a:cs typeface="Times New Roman" panose="02020603050405020304" pitchFamily="18" charset="0"/>
              </a:rPr>
              <a:t>Nissar</a:t>
            </a: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 D. Rizvi, S. Masood, and A. Mir, "Voice-Based Detection of Parkinson’s Disease through Ensemble Machine Learning Approach: A Performance Study," EAI Endorsed Transactions on Pervasive Health and Technology, vol. 5, 2019.</a:t>
            </a:r>
            <a:endParaRPr lang="en-IN" sz="4000" b="0" dirty="0">
              <a:solidFill>
                <a:schemeClr val="tx1">
                  <a:lumMod val="20000"/>
                  <a:lumOff val="80000"/>
                </a:schemeClr>
              </a:solidFill>
              <a:effectLst/>
              <a:latin typeface="Times New Roman" panose="02020603050405020304" pitchFamily="18" charset="0"/>
              <a:cs typeface="Times New Roman" panose="02020603050405020304" pitchFamily="18" charset="0"/>
            </a:endParaRPr>
          </a:p>
          <a:p>
            <a:pPr indent="-228600" rtl="0">
              <a:spcBef>
                <a:spcPts val="1200"/>
              </a:spcBef>
              <a:spcAft>
                <a:spcPts val="1200"/>
              </a:spcAft>
            </a:pP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[8] K. </a:t>
            </a:r>
            <a:r>
              <a:rPr lang="en-IN" sz="4000" b="0" i="0" u="none" strike="noStrike" dirty="0" err="1">
                <a:solidFill>
                  <a:schemeClr val="tx1">
                    <a:lumMod val="20000"/>
                    <a:lumOff val="80000"/>
                  </a:schemeClr>
                </a:solidFill>
                <a:effectLst/>
                <a:latin typeface="Times New Roman" panose="02020603050405020304" pitchFamily="18" charset="0"/>
                <a:cs typeface="Times New Roman" panose="02020603050405020304" pitchFamily="18" charset="0"/>
              </a:rPr>
              <a:t>Polat</a:t>
            </a: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 "A Hybrid Approach to Parkinson Disease Classification Using Speech Signal: The Combination of SMOTE and Random Forests," in 2019 Scientific Meeting on Electrical-Electronics &amp; Biomedical Engineering and Computer Science (EBBT), 2019, pp. 1-3.</a:t>
            </a:r>
            <a:endParaRPr lang="en-IN" sz="4000" b="0" dirty="0">
              <a:solidFill>
                <a:schemeClr val="tx1">
                  <a:lumMod val="20000"/>
                  <a:lumOff val="80000"/>
                </a:schemeClr>
              </a:solidFill>
              <a:effectLst/>
              <a:latin typeface="Times New Roman" panose="02020603050405020304" pitchFamily="18" charset="0"/>
              <a:cs typeface="Times New Roman" panose="02020603050405020304" pitchFamily="18" charset="0"/>
            </a:endParaRPr>
          </a:p>
          <a:p>
            <a:pPr indent="-228600" rtl="0">
              <a:spcBef>
                <a:spcPts val="1200"/>
              </a:spcBef>
              <a:spcAft>
                <a:spcPts val="1200"/>
              </a:spcAft>
            </a:pP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[9] D. </a:t>
            </a:r>
            <a:r>
              <a:rPr lang="en-IN" sz="4000" b="0" i="0" u="none" strike="noStrike" dirty="0" err="1">
                <a:solidFill>
                  <a:schemeClr val="tx1">
                    <a:lumMod val="20000"/>
                    <a:lumOff val="80000"/>
                  </a:schemeClr>
                </a:solidFill>
                <a:effectLst/>
                <a:latin typeface="Times New Roman" panose="02020603050405020304" pitchFamily="18" charset="0"/>
                <a:cs typeface="Times New Roman" panose="02020603050405020304" pitchFamily="18" charset="0"/>
              </a:rPr>
              <a:t>Schellhas</a:t>
            </a: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 B. Neupane, D. </a:t>
            </a:r>
            <a:r>
              <a:rPr lang="en-IN" sz="4000" b="0" i="0" u="none" strike="noStrike" dirty="0" err="1">
                <a:solidFill>
                  <a:schemeClr val="tx1">
                    <a:lumMod val="20000"/>
                    <a:lumOff val="80000"/>
                  </a:schemeClr>
                </a:solidFill>
                <a:effectLst/>
                <a:latin typeface="Times New Roman" panose="02020603050405020304" pitchFamily="18" charset="0"/>
                <a:cs typeface="Times New Roman" panose="02020603050405020304" pitchFamily="18" charset="0"/>
              </a:rPr>
              <a:t>Thammineni</a:t>
            </a: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 B. </a:t>
            </a:r>
            <a:r>
              <a:rPr lang="en-IN" sz="4000" b="0" i="0" u="none" strike="noStrike" dirty="0" err="1">
                <a:solidFill>
                  <a:schemeClr val="tx1">
                    <a:lumMod val="20000"/>
                    <a:lumOff val="80000"/>
                  </a:schemeClr>
                </a:solidFill>
                <a:effectLst/>
                <a:latin typeface="Times New Roman" panose="02020603050405020304" pitchFamily="18" charset="0"/>
                <a:cs typeface="Times New Roman" panose="02020603050405020304" pitchFamily="18" charset="0"/>
              </a:rPr>
              <a:t>Kanumuri</a:t>
            </a: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 and R. C. Green II, "Distance Correlation Sure Independence Screening for Accelerated Feature Selection in Parkinson's Disease Vocal Data," </a:t>
            </a:r>
            <a:r>
              <a:rPr lang="en-IN" sz="4000" b="0" i="0" u="none" strike="noStrike" dirty="0" err="1">
                <a:solidFill>
                  <a:schemeClr val="tx1">
                    <a:lumMod val="20000"/>
                    <a:lumOff val="80000"/>
                  </a:schemeClr>
                </a:solidFill>
                <a:effectLst/>
                <a:latin typeface="Times New Roman" panose="02020603050405020304" pitchFamily="18" charset="0"/>
                <a:cs typeface="Times New Roman" panose="02020603050405020304" pitchFamily="18" charset="0"/>
              </a:rPr>
              <a:t>arXiv</a:t>
            </a: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 preprint arXiv:2006.12919, 2020.</a:t>
            </a:r>
            <a:endParaRPr lang="en-IN" sz="4000" b="0" dirty="0">
              <a:solidFill>
                <a:schemeClr val="tx1">
                  <a:lumMod val="20000"/>
                  <a:lumOff val="80000"/>
                </a:schemeClr>
              </a:solidFill>
              <a:effectLst/>
              <a:latin typeface="Times New Roman" panose="02020603050405020304" pitchFamily="18" charset="0"/>
              <a:cs typeface="Times New Roman" panose="02020603050405020304" pitchFamily="18" charset="0"/>
            </a:endParaRPr>
          </a:p>
          <a:p>
            <a:pPr indent="-228600" rtl="0">
              <a:spcBef>
                <a:spcPts val="1200"/>
              </a:spcBef>
              <a:spcAft>
                <a:spcPts val="1200"/>
              </a:spcAft>
            </a:pP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[10]   Ş. </a:t>
            </a:r>
            <a:r>
              <a:rPr lang="en-IN" sz="4000" b="0" i="0" u="none" strike="noStrike" dirty="0" err="1">
                <a:solidFill>
                  <a:schemeClr val="tx1">
                    <a:lumMod val="20000"/>
                    <a:lumOff val="80000"/>
                  </a:schemeClr>
                </a:solidFill>
                <a:effectLst/>
                <a:latin typeface="Times New Roman" panose="02020603050405020304" pitchFamily="18" charset="0"/>
                <a:cs typeface="Times New Roman" panose="02020603050405020304" pitchFamily="18" charset="0"/>
              </a:rPr>
              <a:t>Yücelbaş</a:t>
            </a:r>
            <a:r>
              <a:rPr lang="en-IN" sz="4000" b="0" i="0" u="none" strike="noStrike" dirty="0">
                <a:solidFill>
                  <a:schemeClr val="tx1">
                    <a:lumMod val="20000"/>
                    <a:lumOff val="80000"/>
                  </a:schemeClr>
                </a:solidFill>
                <a:effectLst/>
                <a:latin typeface="Times New Roman" panose="02020603050405020304" pitchFamily="18" charset="0"/>
                <a:cs typeface="Times New Roman" panose="02020603050405020304" pitchFamily="18" charset="0"/>
              </a:rPr>
              <a:t>, "Simple logistic hybrid system based on greedy stepwise algorithm for feature analysis to diagnose Parkinson’s disease according to gender," Arabian Journal for Science and Engineering, vol. 45, pp. 2001-2016, 2020.</a:t>
            </a:r>
            <a:br>
              <a:rPr lang="en-IN" sz="4000" dirty="0">
                <a:solidFill>
                  <a:schemeClr val="tx1">
                    <a:lumMod val="20000"/>
                    <a:lumOff val="80000"/>
                  </a:schemeClr>
                </a:solidFill>
                <a:latin typeface="Times New Roman" panose="02020603050405020304" pitchFamily="18" charset="0"/>
                <a:cs typeface="Times New Roman" panose="02020603050405020304" pitchFamily="18" charset="0"/>
              </a:rPr>
            </a:br>
            <a:endParaRPr lang="en-IN" sz="4000" dirty="0">
              <a:solidFill>
                <a:schemeClr val="tx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71257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49F9470-20F6-43F0-8B7E-6E9D23553884}"/>
              </a:ext>
            </a:extLst>
          </p:cNvPr>
          <p:cNvSpPr>
            <a:spLocks noGrp="1"/>
          </p:cNvSpPr>
          <p:nvPr>
            <p:ph type="body" idx="1"/>
          </p:nvPr>
        </p:nvSpPr>
        <p:spPr>
          <a:xfrm>
            <a:off x="896776" y="1515706"/>
            <a:ext cx="21844000" cy="10684588"/>
          </a:xfrm>
        </p:spPr>
        <p:txBody>
          <a:bodyPr/>
          <a:lstStyle/>
          <a:p>
            <a:pPr marL="0" indent="0">
              <a:buNone/>
            </a:pPr>
            <a:r>
              <a:rPr lang="en-IN" dirty="0">
                <a:solidFill>
                  <a:schemeClr val="accent6">
                    <a:lumMod val="60000"/>
                    <a:lumOff val="40000"/>
                  </a:schemeClr>
                </a:solidFill>
              </a:rPr>
              <a:t> </a:t>
            </a:r>
          </a:p>
          <a:p>
            <a:pPr marL="0" indent="0">
              <a:buNone/>
            </a:pPr>
            <a:endParaRPr lang="en-IN" dirty="0">
              <a:solidFill>
                <a:schemeClr val="accent6">
                  <a:lumMod val="60000"/>
                  <a:lumOff val="40000"/>
                </a:schemeClr>
              </a:solidFill>
            </a:endParaRPr>
          </a:p>
          <a:p>
            <a:pPr marL="0" indent="0">
              <a:buNone/>
            </a:pPr>
            <a:endParaRPr lang="en-IN" dirty="0">
              <a:solidFill>
                <a:schemeClr val="accent6">
                  <a:lumMod val="60000"/>
                  <a:lumOff val="40000"/>
                </a:schemeClr>
              </a:solidFill>
            </a:endParaRPr>
          </a:p>
          <a:p>
            <a:pPr marL="0" indent="0">
              <a:buNone/>
            </a:pPr>
            <a:endParaRPr lang="en-IN" dirty="0">
              <a:solidFill>
                <a:schemeClr val="accent6">
                  <a:lumMod val="60000"/>
                  <a:lumOff val="40000"/>
                </a:schemeClr>
              </a:solidFill>
            </a:endParaRPr>
          </a:p>
          <a:p>
            <a:pPr marL="0" indent="0" algn="ctr">
              <a:buNone/>
            </a:pPr>
            <a:r>
              <a:rPr lang="en-IN" sz="9600" dirty="0">
                <a:solidFill>
                  <a:schemeClr val="accent6">
                    <a:lumMod val="60000"/>
                    <a:lumOff val="40000"/>
                  </a:schemeClr>
                </a:solidFill>
                <a:latin typeface="Algerian" panose="04020705040A02060702" pitchFamily="82" charset="0"/>
              </a:rPr>
              <a:t>Thanks!</a:t>
            </a:r>
          </a:p>
        </p:txBody>
      </p:sp>
    </p:spTree>
    <p:extLst>
      <p:ext uri="{BB962C8B-B14F-4D97-AF65-F5344CB8AC3E}">
        <p14:creationId xmlns:p14="http://schemas.microsoft.com/office/powerpoint/2010/main" val="22212654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down)">
                                      <p:cBhvr>
                                        <p:cTn id="7" dur="290">
                                          <p:stCondLst>
                                            <p:cond delay="0"/>
                                          </p:stCondLst>
                                        </p:cTn>
                                        <p:tgtEl>
                                          <p:spTgt spid="4">
                                            <p:txEl>
                                              <p:pRg st="4" end="4"/>
                                            </p:txEl>
                                          </p:spTgt>
                                        </p:tgtEl>
                                      </p:cBhvr>
                                    </p:animEffect>
                                    <p:anim calcmode="lin" valueType="num">
                                      <p:cBhvr>
                                        <p:cTn id="8" dur="911"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xEl>
                                              <p:pRg st="4" end="4"/>
                                            </p:txEl>
                                          </p:spTgt>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xEl>
                                              <p:pRg st="4" end="4"/>
                                            </p:txEl>
                                          </p:spTgt>
                                        </p:tgtEl>
                                      </p:cBhvr>
                                      <p:to x="100000" y="60000"/>
                                    </p:animScale>
                                    <p:animScale>
                                      <p:cBhvr>
                                        <p:cTn id="14" dur="83" decel="50000">
                                          <p:stCondLst>
                                            <p:cond delay="338"/>
                                          </p:stCondLst>
                                        </p:cTn>
                                        <p:tgtEl>
                                          <p:spTgt spid="4">
                                            <p:txEl>
                                              <p:pRg st="4" end="4"/>
                                            </p:txEl>
                                          </p:spTgt>
                                        </p:tgtEl>
                                      </p:cBhvr>
                                      <p:to x="100000" y="100000"/>
                                    </p:animScale>
                                    <p:animScale>
                                      <p:cBhvr>
                                        <p:cTn id="15" dur="13">
                                          <p:stCondLst>
                                            <p:cond delay="656"/>
                                          </p:stCondLst>
                                        </p:cTn>
                                        <p:tgtEl>
                                          <p:spTgt spid="4">
                                            <p:txEl>
                                              <p:pRg st="4" end="4"/>
                                            </p:txEl>
                                          </p:spTgt>
                                        </p:tgtEl>
                                      </p:cBhvr>
                                      <p:to x="100000" y="80000"/>
                                    </p:animScale>
                                    <p:animScale>
                                      <p:cBhvr>
                                        <p:cTn id="16" dur="83" decel="50000">
                                          <p:stCondLst>
                                            <p:cond delay="669"/>
                                          </p:stCondLst>
                                        </p:cTn>
                                        <p:tgtEl>
                                          <p:spTgt spid="4">
                                            <p:txEl>
                                              <p:pRg st="4" end="4"/>
                                            </p:txEl>
                                          </p:spTgt>
                                        </p:tgtEl>
                                      </p:cBhvr>
                                      <p:to x="100000" y="100000"/>
                                    </p:animScale>
                                    <p:animScale>
                                      <p:cBhvr>
                                        <p:cTn id="17" dur="13">
                                          <p:stCondLst>
                                            <p:cond delay="821"/>
                                          </p:stCondLst>
                                        </p:cTn>
                                        <p:tgtEl>
                                          <p:spTgt spid="4">
                                            <p:txEl>
                                              <p:pRg st="4" end="4"/>
                                            </p:txEl>
                                          </p:spTgt>
                                        </p:tgtEl>
                                      </p:cBhvr>
                                      <p:to x="100000" y="90000"/>
                                    </p:animScale>
                                    <p:animScale>
                                      <p:cBhvr>
                                        <p:cTn id="18" dur="83" decel="50000">
                                          <p:stCondLst>
                                            <p:cond delay="834"/>
                                          </p:stCondLst>
                                        </p:cTn>
                                        <p:tgtEl>
                                          <p:spTgt spid="4">
                                            <p:txEl>
                                              <p:pRg st="4" end="4"/>
                                            </p:txEl>
                                          </p:spTgt>
                                        </p:tgtEl>
                                      </p:cBhvr>
                                      <p:to x="100000" y="100000"/>
                                    </p:animScale>
                                    <p:animScale>
                                      <p:cBhvr>
                                        <p:cTn id="19" dur="13">
                                          <p:stCondLst>
                                            <p:cond delay="904"/>
                                          </p:stCondLst>
                                        </p:cTn>
                                        <p:tgtEl>
                                          <p:spTgt spid="4">
                                            <p:txEl>
                                              <p:pRg st="4" end="4"/>
                                            </p:txEl>
                                          </p:spTgt>
                                        </p:tgtEl>
                                      </p:cBhvr>
                                      <p:to x="100000" y="95000"/>
                                    </p:animScale>
                                    <p:animScale>
                                      <p:cBhvr>
                                        <p:cTn id="20" dur="83" decel="50000">
                                          <p:stCondLst>
                                            <p:cond delay="917"/>
                                          </p:stCondLst>
                                        </p:cTn>
                                        <p:tgtEl>
                                          <p:spTgt spid="4">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Outline of the Presentation :"/>
          <p:cNvSpPr txBox="1">
            <a:spLocks noGrp="1"/>
          </p:cNvSpPr>
          <p:nvPr>
            <p:ph type="title"/>
          </p:nvPr>
        </p:nvSpPr>
        <p:spPr>
          <a:prstGeom prst="rect">
            <a:avLst/>
          </a:prstGeom>
        </p:spPr>
        <p:txBody>
          <a:bodyPr/>
          <a:lstStyle/>
          <a:p>
            <a:r>
              <a:rPr b="1" dirty="0">
                <a:latin typeface="Times New Roman" panose="02020603050405020304" pitchFamily="18" charset="0"/>
                <a:cs typeface="Times New Roman" panose="02020603050405020304" pitchFamily="18" charset="0"/>
              </a:rPr>
              <a:t>Outline of the Presentation :</a:t>
            </a:r>
          </a:p>
        </p:txBody>
      </p:sp>
      <p:sp>
        <p:nvSpPr>
          <p:cNvPr id="159" name="INTRODUCTION…"/>
          <p:cNvSpPr txBox="1">
            <a:spLocks noGrp="1"/>
          </p:cNvSpPr>
          <p:nvPr>
            <p:ph type="body" idx="1"/>
          </p:nvPr>
        </p:nvSpPr>
        <p:spPr>
          <a:prstGeom prst="rect">
            <a:avLst/>
          </a:prstGeom>
        </p:spPr>
        <p:txBody>
          <a:bodyPr/>
          <a:lstStyle/>
          <a:p>
            <a:pPr marL="1070908" indent="-950258">
              <a:buSzPts val="4800"/>
              <a:buFont typeface="Times New Roman"/>
              <a:buChar char="❖"/>
            </a:pPr>
            <a:r>
              <a:rPr dirty="0"/>
              <a:t>INTRODUCTION</a:t>
            </a:r>
          </a:p>
          <a:p>
            <a:pPr marL="1070908" indent="-950258">
              <a:buSzPts val="4800"/>
              <a:buFont typeface="Times New Roman"/>
              <a:buChar char="❖"/>
            </a:pPr>
            <a:r>
              <a:rPr dirty="0"/>
              <a:t>PROBLEM STATEMENT</a:t>
            </a:r>
          </a:p>
          <a:p>
            <a:pPr marL="1070908" indent="-950258">
              <a:buSzPts val="4800"/>
              <a:buFont typeface="Times New Roman"/>
              <a:buChar char="❖"/>
            </a:pPr>
            <a:r>
              <a:rPr dirty="0"/>
              <a:t>DETAILS OF WORK</a:t>
            </a:r>
            <a:endParaRPr sz="1700" dirty="0">
              <a:latin typeface="Times New Roman"/>
              <a:ea typeface="Times New Roman"/>
              <a:cs typeface="Times New Roman"/>
              <a:sym typeface="Times New Roman"/>
            </a:endParaRPr>
          </a:p>
          <a:p>
            <a:pPr marL="1070908" indent="-950258">
              <a:buSzPts val="4800"/>
              <a:buFont typeface="Times New Roman"/>
              <a:buChar char="❖"/>
            </a:pPr>
            <a:r>
              <a:rPr dirty="0"/>
              <a:t>RESULTS</a:t>
            </a:r>
          </a:p>
          <a:p>
            <a:pPr marL="1070908" indent="-950258">
              <a:buSzPts val="4800"/>
              <a:buFont typeface="Times New Roman"/>
              <a:buChar char="❖"/>
            </a:pPr>
            <a:r>
              <a:rPr dirty="0"/>
              <a:t>CONCLUSION</a:t>
            </a:r>
          </a:p>
          <a:p>
            <a:pPr marL="1070908" indent="-950258">
              <a:buSzPts val="4800"/>
              <a:buFont typeface="Times New Roman"/>
              <a:buChar char="❖"/>
            </a:pPr>
            <a:r>
              <a:rPr dirty="0"/>
              <a:t>REFERENCES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 calcmode="lin" valueType="num">
                                      <p:cBhvr>
                                        <p:cTn id="7" dur="500" fill="hold"/>
                                        <p:tgtEl>
                                          <p:spTgt spid="158"/>
                                        </p:tgtEl>
                                        <p:attrNameLst>
                                          <p:attrName>ppt_w</p:attrName>
                                        </p:attrNameLst>
                                      </p:cBhvr>
                                      <p:tavLst>
                                        <p:tav tm="0">
                                          <p:val>
                                            <p:fltVal val="0"/>
                                          </p:val>
                                        </p:tav>
                                        <p:tav tm="100000">
                                          <p:val>
                                            <p:strVal val="#ppt_w"/>
                                          </p:val>
                                        </p:tav>
                                      </p:tavLst>
                                    </p:anim>
                                    <p:anim calcmode="lin" valueType="num">
                                      <p:cBhvr>
                                        <p:cTn id="8" dur="500" fill="hold"/>
                                        <p:tgtEl>
                                          <p:spTgt spid="158"/>
                                        </p:tgtEl>
                                        <p:attrNameLst>
                                          <p:attrName>ppt_h</p:attrName>
                                        </p:attrNameLst>
                                      </p:cBhvr>
                                      <p:tavLst>
                                        <p:tav tm="0">
                                          <p:val>
                                            <p:fltVal val="0"/>
                                          </p:val>
                                        </p:tav>
                                        <p:tav tm="100000">
                                          <p:val>
                                            <p:strVal val="#ppt_h"/>
                                          </p:val>
                                        </p:tav>
                                      </p:tavLst>
                                    </p:anim>
                                    <p:animEffect transition="in" filter="fade">
                                      <p:cBhvr>
                                        <p:cTn id="9" dur="500"/>
                                        <p:tgtEl>
                                          <p:spTgt spid="15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9">
                                            <p:bg/>
                                          </p:spTgt>
                                        </p:tgtEl>
                                        <p:attrNameLst>
                                          <p:attrName>style.visibility</p:attrName>
                                        </p:attrNameLst>
                                      </p:cBhvr>
                                      <p:to>
                                        <p:strVal val="visible"/>
                                      </p:to>
                                    </p:set>
                                    <p:animEffect transition="in" filter="fade">
                                      <p:cBhvr>
                                        <p:cTn id="14" dur="250"/>
                                        <p:tgtEl>
                                          <p:spTgt spid="159">
                                            <p:bg/>
                                          </p:spTgt>
                                        </p:tgtEl>
                                      </p:cBhvr>
                                    </p:animEffect>
                                    <p:anim calcmode="lin" valueType="num">
                                      <p:cBhvr>
                                        <p:cTn id="15" dur="250" fill="hold"/>
                                        <p:tgtEl>
                                          <p:spTgt spid="159">
                                            <p:bg/>
                                          </p:spTgt>
                                        </p:tgtEl>
                                        <p:attrNameLst>
                                          <p:attrName>ppt_x</p:attrName>
                                        </p:attrNameLst>
                                      </p:cBhvr>
                                      <p:tavLst>
                                        <p:tav tm="0">
                                          <p:val>
                                            <p:strVal val="#ppt_x"/>
                                          </p:val>
                                        </p:tav>
                                        <p:tav tm="100000">
                                          <p:val>
                                            <p:strVal val="#ppt_x"/>
                                          </p:val>
                                        </p:tav>
                                      </p:tavLst>
                                    </p:anim>
                                    <p:anim calcmode="lin" valueType="num">
                                      <p:cBhvr>
                                        <p:cTn id="16" dur="250" fill="hold"/>
                                        <p:tgtEl>
                                          <p:spTgt spid="159">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9">
                                            <p:txEl>
                                              <p:pRg st="0" end="0"/>
                                            </p:txEl>
                                          </p:spTgt>
                                        </p:tgtEl>
                                        <p:attrNameLst>
                                          <p:attrName>style.visibility</p:attrName>
                                        </p:attrNameLst>
                                      </p:cBhvr>
                                      <p:to>
                                        <p:strVal val="visible"/>
                                      </p:to>
                                    </p:set>
                                    <p:animEffect transition="in" filter="fade">
                                      <p:cBhvr>
                                        <p:cTn id="21" dur="250"/>
                                        <p:tgtEl>
                                          <p:spTgt spid="159">
                                            <p:txEl>
                                              <p:pRg st="0" end="0"/>
                                            </p:txEl>
                                          </p:spTgt>
                                        </p:tgtEl>
                                      </p:cBhvr>
                                    </p:animEffect>
                                    <p:anim calcmode="lin" valueType="num">
                                      <p:cBhvr>
                                        <p:cTn id="22" dur="250" fill="hold"/>
                                        <p:tgtEl>
                                          <p:spTgt spid="159">
                                            <p:txEl>
                                              <p:pRg st="0" end="0"/>
                                            </p:txEl>
                                          </p:spTgt>
                                        </p:tgtEl>
                                        <p:attrNameLst>
                                          <p:attrName>ppt_x</p:attrName>
                                        </p:attrNameLst>
                                      </p:cBhvr>
                                      <p:tavLst>
                                        <p:tav tm="0">
                                          <p:val>
                                            <p:strVal val="#ppt_x"/>
                                          </p:val>
                                        </p:tav>
                                        <p:tav tm="100000">
                                          <p:val>
                                            <p:strVal val="#ppt_x"/>
                                          </p:val>
                                        </p:tav>
                                      </p:tavLst>
                                    </p:anim>
                                    <p:anim calcmode="lin" valueType="num">
                                      <p:cBhvr>
                                        <p:cTn id="23" dur="250" fill="hold"/>
                                        <p:tgtEl>
                                          <p:spTgt spid="1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9">
                                            <p:txEl>
                                              <p:pRg st="1" end="1"/>
                                            </p:txEl>
                                          </p:spTgt>
                                        </p:tgtEl>
                                        <p:attrNameLst>
                                          <p:attrName>style.visibility</p:attrName>
                                        </p:attrNameLst>
                                      </p:cBhvr>
                                      <p:to>
                                        <p:strVal val="visible"/>
                                      </p:to>
                                    </p:set>
                                    <p:animEffect transition="in" filter="fade">
                                      <p:cBhvr>
                                        <p:cTn id="28" dur="250"/>
                                        <p:tgtEl>
                                          <p:spTgt spid="159">
                                            <p:txEl>
                                              <p:pRg st="1" end="1"/>
                                            </p:txEl>
                                          </p:spTgt>
                                        </p:tgtEl>
                                      </p:cBhvr>
                                    </p:animEffect>
                                    <p:anim calcmode="lin" valueType="num">
                                      <p:cBhvr>
                                        <p:cTn id="29" dur="250" fill="hold"/>
                                        <p:tgtEl>
                                          <p:spTgt spid="159">
                                            <p:txEl>
                                              <p:pRg st="1" end="1"/>
                                            </p:txEl>
                                          </p:spTgt>
                                        </p:tgtEl>
                                        <p:attrNameLst>
                                          <p:attrName>ppt_x</p:attrName>
                                        </p:attrNameLst>
                                      </p:cBhvr>
                                      <p:tavLst>
                                        <p:tav tm="0">
                                          <p:val>
                                            <p:strVal val="#ppt_x"/>
                                          </p:val>
                                        </p:tav>
                                        <p:tav tm="100000">
                                          <p:val>
                                            <p:strVal val="#ppt_x"/>
                                          </p:val>
                                        </p:tav>
                                      </p:tavLst>
                                    </p:anim>
                                    <p:anim calcmode="lin" valueType="num">
                                      <p:cBhvr>
                                        <p:cTn id="30" dur="250" fill="hold"/>
                                        <p:tgtEl>
                                          <p:spTgt spid="1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9">
                                            <p:txEl>
                                              <p:pRg st="2" end="2"/>
                                            </p:txEl>
                                          </p:spTgt>
                                        </p:tgtEl>
                                        <p:attrNameLst>
                                          <p:attrName>style.visibility</p:attrName>
                                        </p:attrNameLst>
                                      </p:cBhvr>
                                      <p:to>
                                        <p:strVal val="visible"/>
                                      </p:to>
                                    </p:set>
                                    <p:animEffect transition="in" filter="fade">
                                      <p:cBhvr>
                                        <p:cTn id="35" dur="250"/>
                                        <p:tgtEl>
                                          <p:spTgt spid="159">
                                            <p:txEl>
                                              <p:pRg st="2" end="2"/>
                                            </p:txEl>
                                          </p:spTgt>
                                        </p:tgtEl>
                                      </p:cBhvr>
                                    </p:animEffect>
                                    <p:anim calcmode="lin" valueType="num">
                                      <p:cBhvr>
                                        <p:cTn id="36" dur="250" fill="hold"/>
                                        <p:tgtEl>
                                          <p:spTgt spid="159">
                                            <p:txEl>
                                              <p:pRg st="2" end="2"/>
                                            </p:txEl>
                                          </p:spTgt>
                                        </p:tgtEl>
                                        <p:attrNameLst>
                                          <p:attrName>ppt_x</p:attrName>
                                        </p:attrNameLst>
                                      </p:cBhvr>
                                      <p:tavLst>
                                        <p:tav tm="0">
                                          <p:val>
                                            <p:strVal val="#ppt_x"/>
                                          </p:val>
                                        </p:tav>
                                        <p:tav tm="100000">
                                          <p:val>
                                            <p:strVal val="#ppt_x"/>
                                          </p:val>
                                        </p:tav>
                                      </p:tavLst>
                                    </p:anim>
                                    <p:anim calcmode="lin" valueType="num">
                                      <p:cBhvr>
                                        <p:cTn id="37" dur="250" fill="hold"/>
                                        <p:tgtEl>
                                          <p:spTgt spid="1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9">
                                            <p:txEl>
                                              <p:pRg st="3" end="3"/>
                                            </p:txEl>
                                          </p:spTgt>
                                        </p:tgtEl>
                                        <p:attrNameLst>
                                          <p:attrName>style.visibility</p:attrName>
                                        </p:attrNameLst>
                                      </p:cBhvr>
                                      <p:to>
                                        <p:strVal val="visible"/>
                                      </p:to>
                                    </p:set>
                                    <p:animEffect transition="in" filter="fade">
                                      <p:cBhvr>
                                        <p:cTn id="42" dur="250"/>
                                        <p:tgtEl>
                                          <p:spTgt spid="159">
                                            <p:txEl>
                                              <p:pRg st="3" end="3"/>
                                            </p:txEl>
                                          </p:spTgt>
                                        </p:tgtEl>
                                      </p:cBhvr>
                                    </p:animEffect>
                                    <p:anim calcmode="lin" valueType="num">
                                      <p:cBhvr>
                                        <p:cTn id="43" dur="250" fill="hold"/>
                                        <p:tgtEl>
                                          <p:spTgt spid="159">
                                            <p:txEl>
                                              <p:pRg st="3" end="3"/>
                                            </p:txEl>
                                          </p:spTgt>
                                        </p:tgtEl>
                                        <p:attrNameLst>
                                          <p:attrName>ppt_x</p:attrName>
                                        </p:attrNameLst>
                                      </p:cBhvr>
                                      <p:tavLst>
                                        <p:tav tm="0">
                                          <p:val>
                                            <p:strVal val="#ppt_x"/>
                                          </p:val>
                                        </p:tav>
                                        <p:tav tm="100000">
                                          <p:val>
                                            <p:strVal val="#ppt_x"/>
                                          </p:val>
                                        </p:tav>
                                      </p:tavLst>
                                    </p:anim>
                                    <p:anim calcmode="lin" valueType="num">
                                      <p:cBhvr>
                                        <p:cTn id="44" dur="250" fill="hold"/>
                                        <p:tgtEl>
                                          <p:spTgt spid="1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9">
                                            <p:txEl>
                                              <p:pRg st="4" end="4"/>
                                            </p:txEl>
                                          </p:spTgt>
                                        </p:tgtEl>
                                        <p:attrNameLst>
                                          <p:attrName>style.visibility</p:attrName>
                                        </p:attrNameLst>
                                      </p:cBhvr>
                                      <p:to>
                                        <p:strVal val="visible"/>
                                      </p:to>
                                    </p:set>
                                    <p:animEffect transition="in" filter="fade">
                                      <p:cBhvr>
                                        <p:cTn id="49" dur="250"/>
                                        <p:tgtEl>
                                          <p:spTgt spid="159">
                                            <p:txEl>
                                              <p:pRg st="4" end="4"/>
                                            </p:txEl>
                                          </p:spTgt>
                                        </p:tgtEl>
                                      </p:cBhvr>
                                    </p:animEffect>
                                    <p:anim calcmode="lin" valueType="num">
                                      <p:cBhvr>
                                        <p:cTn id="50" dur="250" fill="hold"/>
                                        <p:tgtEl>
                                          <p:spTgt spid="159">
                                            <p:txEl>
                                              <p:pRg st="4" end="4"/>
                                            </p:txEl>
                                          </p:spTgt>
                                        </p:tgtEl>
                                        <p:attrNameLst>
                                          <p:attrName>ppt_x</p:attrName>
                                        </p:attrNameLst>
                                      </p:cBhvr>
                                      <p:tavLst>
                                        <p:tav tm="0">
                                          <p:val>
                                            <p:strVal val="#ppt_x"/>
                                          </p:val>
                                        </p:tav>
                                        <p:tav tm="100000">
                                          <p:val>
                                            <p:strVal val="#ppt_x"/>
                                          </p:val>
                                        </p:tav>
                                      </p:tavLst>
                                    </p:anim>
                                    <p:anim calcmode="lin" valueType="num">
                                      <p:cBhvr>
                                        <p:cTn id="51" dur="250" fill="hold"/>
                                        <p:tgtEl>
                                          <p:spTgt spid="1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9">
                                            <p:txEl>
                                              <p:pRg st="5" end="5"/>
                                            </p:txEl>
                                          </p:spTgt>
                                        </p:tgtEl>
                                        <p:attrNameLst>
                                          <p:attrName>style.visibility</p:attrName>
                                        </p:attrNameLst>
                                      </p:cBhvr>
                                      <p:to>
                                        <p:strVal val="visible"/>
                                      </p:to>
                                    </p:set>
                                    <p:animEffect transition="in" filter="fade">
                                      <p:cBhvr>
                                        <p:cTn id="56" dur="250"/>
                                        <p:tgtEl>
                                          <p:spTgt spid="159">
                                            <p:txEl>
                                              <p:pRg st="5" end="5"/>
                                            </p:txEl>
                                          </p:spTgt>
                                        </p:tgtEl>
                                      </p:cBhvr>
                                    </p:animEffect>
                                    <p:anim calcmode="lin" valueType="num">
                                      <p:cBhvr>
                                        <p:cTn id="57" dur="250" fill="hold"/>
                                        <p:tgtEl>
                                          <p:spTgt spid="159">
                                            <p:txEl>
                                              <p:pRg st="5" end="5"/>
                                            </p:txEl>
                                          </p:spTgt>
                                        </p:tgtEl>
                                        <p:attrNameLst>
                                          <p:attrName>ppt_x</p:attrName>
                                        </p:attrNameLst>
                                      </p:cBhvr>
                                      <p:tavLst>
                                        <p:tav tm="0">
                                          <p:val>
                                            <p:strVal val="#ppt_x"/>
                                          </p:val>
                                        </p:tav>
                                        <p:tav tm="100000">
                                          <p:val>
                                            <p:strVal val="#ppt_x"/>
                                          </p:val>
                                        </p:tav>
                                      </p:tavLst>
                                    </p:anim>
                                    <p:anim calcmode="lin" valueType="num">
                                      <p:cBhvr>
                                        <p:cTn id="58" dur="250" fill="hold"/>
                                        <p:tgtEl>
                                          <p:spTgt spid="1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Introduction:"/>
          <p:cNvSpPr txBox="1">
            <a:spLocks noGrp="1"/>
          </p:cNvSpPr>
          <p:nvPr>
            <p:ph type="title"/>
          </p:nvPr>
        </p:nvSpPr>
        <p:spPr>
          <a:prstGeom prst="rect">
            <a:avLst/>
          </a:prstGeom>
        </p:spPr>
        <p:txBody>
          <a:bodyPr/>
          <a:lstStyle/>
          <a:p>
            <a:r>
              <a:rPr b="1" dirty="0">
                <a:latin typeface="Times New Roman" panose="02020603050405020304" pitchFamily="18" charset="0"/>
                <a:cs typeface="Times New Roman" panose="02020603050405020304" pitchFamily="18" charset="0"/>
              </a:rPr>
              <a:t>Introduction:</a:t>
            </a:r>
          </a:p>
        </p:txBody>
      </p:sp>
      <p:sp>
        <p:nvSpPr>
          <p:cNvPr id="162" name="Parkinson's disease (PD) occurs because of the insufficiency of dopamine that manages diverse activities of the human body. Analysts have recognised that voice is a fundamental symptom of PD. The paper mainly focuses on analysing the characteristic featu"/>
          <p:cNvSpPr txBox="1">
            <a:spLocks noGrp="1"/>
          </p:cNvSpPr>
          <p:nvPr>
            <p:ph type="body" idx="1"/>
          </p:nvPr>
        </p:nvSpPr>
        <p:spPr>
          <a:prstGeom prst="rect">
            <a:avLst/>
          </a:prstGeom>
        </p:spPr>
        <p:txBody>
          <a:bodyPr/>
          <a:lstStyle/>
          <a:p>
            <a:pPr marL="571500" lvl="1" indent="-571500" algn="just" defTabSz="1901951">
              <a:spcBef>
                <a:spcPts val="1800"/>
              </a:spcBef>
              <a:buFont typeface="Wingdings" panose="05000000000000000000" pitchFamily="2" charset="2"/>
              <a:buChar char="Ø"/>
              <a:defRPr sz="3743" spc="0"/>
            </a:pPr>
            <a:r>
              <a:rPr lang="en-US" sz="3743" dirty="0"/>
              <a:t>Parkinson's disease manifests itself in a variety of ways. slurred speech, muscle rigidity, and tremors. The condition can also affect the production of the brain's dopamine. Therapies can help treat conditions after a diagnosis, however, there is no remedy. The paper primarily analyses the many drawing evaluation methods and disease diagnoses that have been used. The AI deep learning idea was used, along with convolutional neural networks and artificial neural networks. </a:t>
            </a:r>
          </a:p>
          <a:p>
            <a:pPr lvl="1" indent="0" algn="just" defTabSz="1901951">
              <a:spcBef>
                <a:spcPts val="1800"/>
              </a:spcBef>
              <a:defRPr sz="3743" spc="0"/>
            </a:pPr>
            <a:endParaRPr dirty="0">
              <a:uFill>
                <a:solidFill>
                  <a:srgbClr val="000000"/>
                </a:solidFill>
              </a:uFill>
            </a:endParaRPr>
          </a:p>
          <a:p>
            <a:pPr marL="571500" lvl="1" indent="-571500" algn="just" defTabSz="1901951">
              <a:spcBef>
                <a:spcPts val="1800"/>
              </a:spcBef>
              <a:buFont typeface="Wingdings" panose="05000000000000000000" pitchFamily="2" charset="2"/>
              <a:buChar char="Ø"/>
              <a:defRPr sz="3743" spc="0"/>
            </a:pPr>
            <a:r>
              <a:rPr lang="en-US" sz="3743" dirty="0"/>
              <a:t>This article proposes a model for detecting disease using drawings of different persons from two classes. Disease detection on photos has been accomplished using a variety of techniques such as data augmentation, sequential, and CNN. The acoustic feature data was processed using a Decision tree and ANN with </a:t>
            </a:r>
            <a:r>
              <a:rPr lang="en-US" sz="3743" dirty="0" err="1"/>
              <a:t>GridsearchCV</a:t>
            </a:r>
            <a:r>
              <a:rPr lang="en-US" sz="3743" dirty="0"/>
              <a:t>, and the overall accuracy on testing data was 98 percent. </a:t>
            </a:r>
            <a:endParaRPr dirty="0">
              <a:uFill>
                <a:solidFill>
                  <a:srgbClr val="000000"/>
                </a:solidFill>
              </a:u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wipe(down)">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2">
                                            <p:bg/>
                                          </p:spTgt>
                                        </p:tgtEl>
                                        <p:attrNameLst>
                                          <p:attrName>style.visibility</p:attrName>
                                        </p:attrNameLst>
                                      </p:cBhvr>
                                      <p:to>
                                        <p:strVal val="visible"/>
                                      </p:to>
                                    </p:set>
                                    <p:anim calcmode="lin" valueType="num">
                                      <p:cBhvr additive="base">
                                        <p:cTn id="12" dur="500" fill="hold"/>
                                        <p:tgtEl>
                                          <p:spTgt spid="162">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162">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roblem Statement"/>
          <p:cNvSpPr txBox="1">
            <a:spLocks noGrp="1"/>
          </p:cNvSpPr>
          <p:nvPr>
            <p:ph type="title"/>
          </p:nvPr>
        </p:nvSpPr>
        <p:spPr>
          <a:prstGeom prst="rect">
            <a:avLst/>
          </a:prstGeom>
        </p:spPr>
        <p:txBody>
          <a:bodyPr/>
          <a:lstStyle/>
          <a:p>
            <a:r>
              <a:rPr b="1" dirty="0">
                <a:latin typeface="Times New Roman" panose="02020603050405020304" pitchFamily="18" charset="0"/>
                <a:cs typeface="Times New Roman" panose="02020603050405020304" pitchFamily="18" charset="0"/>
              </a:rPr>
              <a:t>Problem Statement</a:t>
            </a:r>
          </a:p>
        </p:txBody>
      </p:sp>
      <p:sp>
        <p:nvSpPr>
          <p:cNvPr id="165" name="The purpose of this work is provide an effective system which can help detect Parkinson’s Disease.…"/>
          <p:cNvSpPr txBox="1">
            <a:spLocks noGrp="1"/>
          </p:cNvSpPr>
          <p:nvPr>
            <p:ph type="body" idx="1"/>
          </p:nvPr>
        </p:nvSpPr>
        <p:spPr>
          <a:prstGeom prst="rect">
            <a:avLst/>
          </a:prstGeom>
        </p:spPr>
        <p:txBody>
          <a:bodyPr/>
          <a:lstStyle/>
          <a:p>
            <a:r>
              <a:rPr dirty="0">
                <a:latin typeface="Times New Roman" panose="02020603050405020304" pitchFamily="18" charset="0"/>
                <a:cs typeface="Times New Roman" panose="02020603050405020304" pitchFamily="18" charset="0"/>
              </a:rPr>
              <a:t>The purpose of this work is provide an effective system which can help detect Parkinson’s Disease.</a:t>
            </a:r>
          </a:p>
          <a:p>
            <a:r>
              <a:rPr dirty="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U</a:t>
            </a:r>
            <a:r>
              <a:rPr dirty="0" err="1">
                <a:latin typeface="Times New Roman" panose="02020603050405020304" pitchFamily="18" charset="0"/>
                <a:cs typeface="Times New Roman" panose="02020603050405020304" pitchFamily="18" charset="0"/>
              </a:rPr>
              <a:t>tili</a:t>
            </a:r>
            <a:r>
              <a:rPr lang="en-IN" dirty="0">
                <a:latin typeface="Times New Roman" panose="02020603050405020304" pitchFamily="18" charset="0"/>
                <a:cs typeface="Times New Roman" panose="02020603050405020304" pitchFamily="18" charset="0"/>
              </a:rPr>
              <a:t>s</a:t>
            </a:r>
            <a:r>
              <a:rPr dirty="0">
                <a:latin typeface="Times New Roman" panose="02020603050405020304" pitchFamily="18" charset="0"/>
                <a:cs typeface="Times New Roman" panose="02020603050405020304" pitchFamily="18" charset="0"/>
              </a:rPr>
              <a:t>ed dataset contains </a:t>
            </a:r>
            <a:r>
              <a:rPr lang="en-US" dirty="0">
                <a:latin typeface="Times New Roman" panose="02020603050405020304" pitchFamily="18" charset="0"/>
                <a:cs typeface="Times New Roman" panose="02020603050405020304" pitchFamily="18" charset="0"/>
              </a:rPr>
              <a:t>72 training and 30 testing images.</a:t>
            </a:r>
          </a:p>
          <a:p>
            <a:r>
              <a:rPr dirty="0">
                <a:latin typeface="Times New Roman" panose="02020603050405020304" pitchFamily="18" charset="0"/>
                <a:cs typeface="Times New Roman" panose="02020603050405020304" pitchFamily="18" charset="0"/>
              </a:rPr>
              <a:t>Based on the extracted features from the proposed </a:t>
            </a:r>
            <a:r>
              <a:rPr lang="en-IN" dirty="0">
                <a:latin typeface="Times New Roman" panose="02020603050405020304" pitchFamily="18" charset="0"/>
                <a:cs typeface="Times New Roman" panose="02020603050405020304" pitchFamily="18" charset="0"/>
              </a:rPr>
              <a:t>method and</a:t>
            </a:r>
            <a:r>
              <a:rPr dirty="0">
                <a:latin typeface="Times New Roman" panose="02020603050405020304" pitchFamily="18" charset="0"/>
                <a:cs typeface="Times New Roman" panose="02020603050405020304" pitchFamily="18" charset="0"/>
              </a:rPr>
              <a:t> classify the Parkinson’s Disease accurately.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randombar(horizontal)">
                                      <p:cBhvr>
                                        <p:cTn id="7" dur="5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5">
                                            <p:bg/>
                                          </p:spTgt>
                                        </p:tgtEl>
                                        <p:attrNameLst>
                                          <p:attrName>style.visibility</p:attrName>
                                        </p:attrNameLst>
                                      </p:cBhvr>
                                      <p:to>
                                        <p:strVal val="visible"/>
                                      </p:to>
                                    </p:set>
                                    <p:anim calcmode="lin" valueType="num">
                                      <p:cBhvr additive="base">
                                        <p:cTn id="12" dur="500" fill="hold"/>
                                        <p:tgtEl>
                                          <p:spTgt spid="165">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165">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5">
                                            <p:txEl>
                                              <p:pRg st="0" end="0"/>
                                            </p:txEl>
                                          </p:spTgt>
                                        </p:tgtEl>
                                        <p:attrNameLst>
                                          <p:attrName>style.visibility</p:attrName>
                                        </p:attrNameLst>
                                      </p:cBhvr>
                                      <p:to>
                                        <p:strVal val="visible"/>
                                      </p:to>
                                    </p:set>
                                    <p:anim calcmode="lin" valueType="num">
                                      <p:cBhvr additive="base">
                                        <p:cTn id="18" dur="500" fill="hold"/>
                                        <p:tgtEl>
                                          <p:spTgt spid="16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5">
                                            <p:txEl>
                                              <p:pRg st="1" end="1"/>
                                            </p:txEl>
                                          </p:spTgt>
                                        </p:tgtEl>
                                        <p:attrNameLst>
                                          <p:attrName>style.visibility</p:attrName>
                                        </p:attrNameLst>
                                      </p:cBhvr>
                                      <p:to>
                                        <p:strVal val="visible"/>
                                      </p:to>
                                    </p:set>
                                    <p:anim calcmode="lin" valueType="num">
                                      <p:cBhvr additive="base">
                                        <p:cTn id="24" dur="500" fill="hold"/>
                                        <p:tgtEl>
                                          <p:spTgt spid="16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65">
                                            <p:txEl>
                                              <p:pRg st="2" end="2"/>
                                            </p:txEl>
                                          </p:spTgt>
                                        </p:tgtEl>
                                        <p:attrNameLst>
                                          <p:attrName>style.visibility</p:attrName>
                                        </p:attrNameLst>
                                      </p:cBhvr>
                                      <p:to>
                                        <p:strVal val="visible"/>
                                      </p:to>
                                    </p:set>
                                    <p:anim calcmode="lin" valueType="num">
                                      <p:cBhvr additive="base">
                                        <p:cTn id="30" dur="500" fill="hold"/>
                                        <p:tgtEl>
                                          <p:spTgt spid="165">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Block Diagram"/>
          <p:cNvSpPr txBox="1">
            <a:spLocks noGrp="1"/>
          </p:cNvSpPr>
          <p:nvPr>
            <p:ph type="title"/>
          </p:nvPr>
        </p:nvSpPr>
        <p:spPr>
          <a:prstGeom prst="rect">
            <a:avLst/>
          </a:prstGeom>
        </p:spPr>
        <p:txBody>
          <a:bodyPr/>
          <a:lstStyle/>
          <a:p>
            <a:r>
              <a:rPr b="1" dirty="0">
                <a:latin typeface="Times New Roman" panose="02020603050405020304" pitchFamily="18" charset="0"/>
                <a:cs typeface="Times New Roman" panose="02020603050405020304" pitchFamily="18" charset="0"/>
              </a:rPr>
              <a:t>Block Diagram</a:t>
            </a:r>
          </a:p>
        </p:txBody>
      </p:sp>
      <p:pic>
        <p:nvPicPr>
          <p:cNvPr id="4" name="Picture 3">
            <a:extLst>
              <a:ext uri="{FF2B5EF4-FFF2-40B4-BE49-F238E27FC236}">
                <a16:creationId xmlns:a16="http://schemas.microsoft.com/office/drawing/2014/main" id="{3F28CB67-2255-41EF-93FE-D8C462FE1480}"/>
              </a:ext>
            </a:extLst>
          </p:cNvPr>
          <p:cNvPicPr>
            <a:picLocks noChangeAspect="1"/>
          </p:cNvPicPr>
          <p:nvPr/>
        </p:nvPicPr>
        <p:blipFill>
          <a:blip r:embed="rId2"/>
          <a:stretch>
            <a:fillRect/>
          </a:stretch>
        </p:blipFill>
        <p:spPr>
          <a:xfrm>
            <a:off x="7997150" y="3154589"/>
            <a:ext cx="8928579" cy="856894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additive="base">
                                        <p:cTn id="7" dur="500" fill="hold"/>
                                        <p:tgtEl>
                                          <p:spTgt spid="167"/>
                                        </p:tgtEl>
                                        <p:attrNameLst>
                                          <p:attrName>ppt_x</p:attrName>
                                        </p:attrNameLst>
                                      </p:cBhvr>
                                      <p:tavLst>
                                        <p:tav tm="0">
                                          <p:val>
                                            <p:strVal val="#ppt_x"/>
                                          </p:val>
                                        </p:tav>
                                        <p:tav tm="100000">
                                          <p:val>
                                            <p:strVal val="#ppt_x"/>
                                          </p:val>
                                        </p:tav>
                                      </p:tavLst>
                                    </p:anim>
                                    <p:anim calcmode="lin" valueType="num">
                                      <p:cBhvr additive="base">
                                        <p:cTn id="8"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Machine Models Used"/>
          <p:cNvSpPr txBox="1">
            <a:spLocks noGrp="1"/>
          </p:cNvSpPr>
          <p:nvPr>
            <p:ph type="title"/>
          </p:nvPr>
        </p:nvSpPr>
        <p:spPr>
          <a:prstGeom prst="rect">
            <a:avLst/>
          </a:prstGeom>
        </p:spPr>
        <p:txBody>
          <a:bodyPr/>
          <a:lstStyle/>
          <a:p>
            <a:r>
              <a:rPr lang="en-US" b="1" dirty="0">
                <a:latin typeface="Times New Roman" panose="02020603050405020304" pitchFamily="18" charset="0"/>
                <a:cs typeface="Times New Roman" panose="02020603050405020304" pitchFamily="18" charset="0"/>
              </a:rPr>
              <a:t>Process</a:t>
            </a:r>
            <a:endParaRPr b="1" dirty="0">
              <a:latin typeface="Times New Roman" panose="02020603050405020304" pitchFamily="18" charset="0"/>
              <a:cs typeface="Times New Roman" panose="02020603050405020304" pitchFamily="18" charset="0"/>
            </a:endParaRPr>
          </a:p>
        </p:txBody>
      </p:sp>
      <p:sp>
        <p:nvSpPr>
          <p:cNvPr id="171" name="Quantile Transformation: This method transforms the features to follow a uniform or a normal distribution. Therefore, for a given feature, this transformation tends to spread out the most frequent values. It also reduces the impact of (marginal) outliers"/>
          <p:cNvSpPr txBox="1">
            <a:spLocks noGrp="1"/>
          </p:cNvSpPr>
          <p:nvPr>
            <p:ph type="body" idx="1"/>
          </p:nvPr>
        </p:nvSpPr>
        <p:spPr>
          <a:prstGeom prst="rect">
            <a:avLst/>
          </a:prstGeom>
        </p:spPr>
        <p:txBody>
          <a:bodyPr>
            <a:normAutofit lnSpcReduction="10000"/>
          </a:bodyPr>
          <a:lstStyle/>
          <a:p>
            <a:pPr marL="474980" indent="-474980" algn="just" defTabSz="2072640">
              <a:spcBef>
                <a:spcPts val="2000"/>
              </a:spcBef>
              <a:defRPr sz="4080"/>
            </a:pPr>
            <a:r>
              <a:rPr lang="en-US" sz="4080" dirty="0"/>
              <a:t>First, the data is pre-processed before it is trained and tested. Pre-processing is divided into four steps. To begin, use sequential to initialize the model and 'channels first' to update the input shape. </a:t>
            </a:r>
          </a:p>
          <a:p>
            <a:pPr marL="474980" indent="-474980" algn="just" defTabSz="2072640">
              <a:spcBef>
                <a:spcPts val="2000"/>
              </a:spcBef>
              <a:defRPr sz="4080"/>
            </a:pPr>
            <a:r>
              <a:rPr lang="en-US" sz="4080" dirty="0"/>
              <a:t>The first set of CON</a:t>
            </a:r>
            <a:r>
              <a:rPr lang="en-IN" sz="4080" dirty="0"/>
              <a:t>V to</a:t>
            </a:r>
            <a:r>
              <a:rPr lang="en-US" sz="4080" dirty="0"/>
              <a:t> RELU </a:t>
            </a:r>
            <a:r>
              <a:rPr lang="en-IN" sz="4080" dirty="0"/>
              <a:t>to</a:t>
            </a:r>
            <a:r>
              <a:rPr lang="en-US" sz="4080" dirty="0"/>
              <a:t> POOL [19] layers has been added, but the second set is about to be added. Following that, a new set of layers employing FC =&gt; RELU is created. </a:t>
            </a:r>
          </a:p>
          <a:p>
            <a:pPr marL="474980" indent="-474980" algn="just" defTabSz="2072640">
              <a:spcBef>
                <a:spcPts val="2000"/>
              </a:spcBef>
              <a:defRPr sz="4080"/>
            </a:pPr>
            <a:r>
              <a:rPr lang="en-US" sz="4080" dirty="0"/>
              <a:t>The activation of the </a:t>
            </a:r>
            <a:r>
              <a:rPr lang="en-US" sz="4080" dirty="0" err="1"/>
              <a:t>softmax</a:t>
            </a:r>
            <a:r>
              <a:rPr lang="en-US" sz="4080" dirty="0"/>
              <a:t> classifier[23] in order to include it in the model execution. The spiral and wave data divisions were u</a:t>
            </a:r>
            <a:r>
              <a:rPr lang="en-IN" sz="4080" dirty="0" err="1"/>
              <a:t>tilized</a:t>
            </a:r>
            <a:r>
              <a:rPr lang="en-US" sz="4080" dirty="0"/>
              <a:t> twice to assess the </a:t>
            </a:r>
            <a:r>
              <a:rPr lang="en-IN" sz="4080" dirty="0"/>
              <a:t>fruit fullness</a:t>
            </a:r>
            <a:r>
              <a:rPr lang="en-US" sz="4080" dirty="0"/>
              <a:t> of the data presented. </a:t>
            </a:r>
          </a:p>
          <a:p>
            <a:pPr marL="474980" indent="-474980" algn="just" defTabSz="2072640">
              <a:spcBef>
                <a:spcPts val="2000"/>
              </a:spcBef>
              <a:defRPr sz="4080"/>
            </a:pPr>
            <a:r>
              <a:rPr lang="en-US" sz="4080" dirty="0"/>
              <a:t>In addition, the number of epochs to train, starting learning rate, and batch size are also set. The data and labels were added in order to load the photographs from the path we specified. </a:t>
            </a:r>
          </a:p>
          <a:p>
            <a:pPr marL="474980" indent="-474980" algn="just" defTabSz="2072640">
              <a:spcBef>
                <a:spcPts val="2000"/>
              </a:spcBef>
              <a:defRPr sz="4080"/>
            </a:pPr>
            <a:r>
              <a:rPr lang="en-US" sz="4080" dirty="0"/>
              <a:t>The data was gathered by random shuffling techniques. Once the path generating was set, the extraction of the class label in front of the given picture path and updating the labels list took place. The raw intensities scale runs from 0 to 1. </a:t>
            </a:r>
          </a:p>
          <a:p>
            <a:pPr marL="474980" indent="-474980" algn="just" defTabSz="2072640">
              <a:spcBef>
                <a:spcPts val="2000"/>
              </a:spcBef>
              <a:defRPr sz="4080"/>
            </a:pPr>
            <a:r>
              <a:rPr lang="en-US" sz="4080" dirty="0"/>
              <a:t>The train test separates the data 75 percent for training and 25 percent for testing.</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71">
                                            <p:bg/>
                                          </p:spTgt>
                                        </p:tgtEl>
                                        <p:attrNameLst>
                                          <p:attrName>style.visibility</p:attrName>
                                        </p:attrNameLst>
                                      </p:cBhvr>
                                      <p:to>
                                        <p:strVal val="visible"/>
                                      </p:to>
                                    </p:set>
                                    <p:animEffect transition="in" filter="fade">
                                      <p:cBhvr>
                                        <p:cTn id="11" dur="250"/>
                                        <p:tgtEl>
                                          <p:spTgt spid="171">
                                            <p:bg/>
                                          </p:spTgt>
                                        </p:tgtEl>
                                      </p:cBhvr>
                                    </p:animEffect>
                                    <p:anim calcmode="lin" valueType="num">
                                      <p:cBhvr>
                                        <p:cTn id="12" dur="250" fill="hold"/>
                                        <p:tgtEl>
                                          <p:spTgt spid="171">
                                            <p:bg/>
                                          </p:spTgt>
                                        </p:tgtEl>
                                        <p:attrNameLst>
                                          <p:attrName>ppt_x</p:attrName>
                                        </p:attrNameLst>
                                      </p:cBhvr>
                                      <p:tavLst>
                                        <p:tav tm="0">
                                          <p:val>
                                            <p:strVal val="#ppt_x"/>
                                          </p:val>
                                        </p:tav>
                                        <p:tav tm="100000">
                                          <p:val>
                                            <p:strVal val="#ppt_x"/>
                                          </p:val>
                                        </p:tav>
                                      </p:tavLst>
                                    </p:anim>
                                    <p:anim calcmode="lin" valueType="num">
                                      <p:cBhvr>
                                        <p:cTn id="13" dur="250" fill="hold"/>
                                        <p:tgtEl>
                                          <p:spTgt spid="171">
                                            <p:bg/>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71">
                                            <p:txEl>
                                              <p:pRg st="0" end="0"/>
                                            </p:txEl>
                                          </p:spTgt>
                                        </p:tgtEl>
                                        <p:attrNameLst>
                                          <p:attrName>style.visibility</p:attrName>
                                        </p:attrNameLst>
                                      </p:cBhvr>
                                      <p:to>
                                        <p:strVal val="visible"/>
                                      </p:to>
                                    </p:set>
                                    <p:animEffect transition="in" filter="fade">
                                      <p:cBhvr>
                                        <p:cTn id="18" dur="250"/>
                                        <p:tgtEl>
                                          <p:spTgt spid="171">
                                            <p:txEl>
                                              <p:pRg st="0" end="0"/>
                                            </p:txEl>
                                          </p:spTgt>
                                        </p:tgtEl>
                                      </p:cBhvr>
                                    </p:animEffect>
                                    <p:anim calcmode="lin" valueType="num">
                                      <p:cBhvr>
                                        <p:cTn id="19" dur="25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0" dur="25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1">
                                            <p:txEl>
                                              <p:pRg st="1" end="1"/>
                                            </p:txEl>
                                          </p:spTgt>
                                        </p:tgtEl>
                                        <p:attrNameLst>
                                          <p:attrName>style.visibility</p:attrName>
                                        </p:attrNameLst>
                                      </p:cBhvr>
                                      <p:to>
                                        <p:strVal val="visible"/>
                                      </p:to>
                                    </p:set>
                                    <p:animEffect transition="in" filter="fade">
                                      <p:cBhvr>
                                        <p:cTn id="25" dur="250"/>
                                        <p:tgtEl>
                                          <p:spTgt spid="171">
                                            <p:txEl>
                                              <p:pRg st="1" end="1"/>
                                            </p:txEl>
                                          </p:spTgt>
                                        </p:tgtEl>
                                      </p:cBhvr>
                                    </p:animEffect>
                                    <p:anim calcmode="lin" valueType="num">
                                      <p:cBhvr>
                                        <p:cTn id="26" dur="250" fill="hold"/>
                                        <p:tgtEl>
                                          <p:spTgt spid="171">
                                            <p:txEl>
                                              <p:pRg st="1" end="1"/>
                                            </p:txEl>
                                          </p:spTgt>
                                        </p:tgtEl>
                                        <p:attrNameLst>
                                          <p:attrName>ppt_x</p:attrName>
                                        </p:attrNameLst>
                                      </p:cBhvr>
                                      <p:tavLst>
                                        <p:tav tm="0">
                                          <p:val>
                                            <p:strVal val="#ppt_x"/>
                                          </p:val>
                                        </p:tav>
                                        <p:tav tm="100000">
                                          <p:val>
                                            <p:strVal val="#ppt_x"/>
                                          </p:val>
                                        </p:tav>
                                      </p:tavLst>
                                    </p:anim>
                                    <p:anim calcmode="lin" valueType="num">
                                      <p:cBhvr>
                                        <p:cTn id="27" dur="250" fill="hold"/>
                                        <p:tgtEl>
                                          <p:spTgt spid="1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71">
                                            <p:txEl>
                                              <p:pRg st="2" end="2"/>
                                            </p:txEl>
                                          </p:spTgt>
                                        </p:tgtEl>
                                        <p:attrNameLst>
                                          <p:attrName>style.visibility</p:attrName>
                                        </p:attrNameLst>
                                      </p:cBhvr>
                                      <p:to>
                                        <p:strVal val="visible"/>
                                      </p:to>
                                    </p:set>
                                    <p:animEffect transition="in" filter="fade">
                                      <p:cBhvr>
                                        <p:cTn id="32" dur="250"/>
                                        <p:tgtEl>
                                          <p:spTgt spid="171">
                                            <p:txEl>
                                              <p:pRg st="2" end="2"/>
                                            </p:txEl>
                                          </p:spTgt>
                                        </p:tgtEl>
                                      </p:cBhvr>
                                    </p:animEffect>
                                    <p:anim calcmode="lin" valueType="num">
                                      <p:cBhvr>
                                        <p:cTn id="33" dur="250" fill="hold"/>
                                        <p:tgtEl>
                                          <p:spTgt spid="171">
                                            <p:txEl>
                                              <p:pRg st="2" end="2"/>
                                            </p:txEl>
                                          </p:spTgt>
                                        </p:tgtEl>
                                        <p:attrNameLst>
                                          <p:attrName>ppt_x</p:attrName>
                                        </p:attrNameLst>
                                      </p:cBhvr>
                                      <p:tavLst>
                                        <p:tav tm="0">
                                          <p:val>
                                            <p:strVal val="#ppt_x"/>
                                          </p:val>
                                        </p:tav>
                                        <p:tav tm="100000">
                                          <p:val>
                                            <p:strVal val="#ppt_x"/>
                                          </p:val>
                                        </p:tav>
                                      </p:tavLst>
                                    </p:anim>
                                    <p:anim calcmode="lin" valueType="num">
                                      <p:cBhvr>
                                        <p:cTn id="34" dur="250" fill="hold"/>
                                        <p:tgtEl>
                                          <p:spTgt spid="1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71">
                                            <p:txEl>
                                              <p:pRg st="3" end="3"/>
                                            </p:txEl>
                                          </p:spTgt>
                                        </p:tgtEl>
                                        <p:attrNameLst>
                                          <p:attrName>style.visibility</p:attrName>
                                        </p:attrNameLst>
                                      </p:cBhvr>
                                      <p:to>
                                        <p:strVal val="visible"/>
                                      </p:to>
                                    </p:set>
                                    <p:animEffect transition="in" filter="fade">
                                      <p:cBhvr>
                                        <p:cTn id="39" dur="250"/>
                                        <p:tgtEl>
                                          <p:spTgt spid="171">
                                            <p:txEl>
                                              <p:pRg st="3" end="3"/>
                                            </p:txEl>
                                          </p:spTgt>
                                        </p:tgtEl>
                                      </p:cBhvr>
                                    </p:animEffect>
                                    <p:anim calcmode="lin" valueType="num">
                                      <p:cBhvr>
                                        <p:cTn id="40" dur="250" fill="hold"/>
                                        <p:tgtEl>
                                          <p:spTgt spid="171">
                                            <p:txEl>
                                              <p:pRg st="3" end="3"/>
                                            </p:txEl>
                                          </p:spTgt>
                                        </p:tgtEl>
                                        <p:attrNameLst>
                                          <p:attrName>ppt_x</p:attrName>
                                        </p:attrNameLst>
                                      </p:cBhvr>
                                      <p:tavLst>
                                        <p:tav tm="0">
                                          <p:val>
                                            <p:strVal val="#ppt_x"/>
                                          </p:val>
                                        </p:tav>
                                        <p:tav tm="100000">
                                          <p:val>
                                            <p:strVal val="#ppt_x"/>
                                          </p:val>
                                        </p:tav>
                                      </p:tavLst>
                                    </p:anim>
                                    <p:anim calcmode="lin" valueType="num">
                                      <p:cBhvr>
                                        <p:cTn id="41" dur="250" fill="hold"/>
                                        <p:tgtEl>
                                          <p:spTgt spid="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71">
                                            <p:txEl>
                                              <p:pRg st="4" end="4"/>
                                            </p:txEl>
                                          </p:spTgt>
                                        </p:tgtEl>
                                        <p:attrNameLst>
                                          <p:attrName>style.visibility</p:attrName>
                                        </p:attrNameLst>
                                      </p:cBhvr>
                                      <p:to>
                                        <p:strVal val="visible"/>
                                      </p:to>
                                    </p:set>
                                    <p:animEffect transition="in" filter="fade">
                                      <p:cBhvr>
                                        <p:cTn id="46" dur="250"/>
                                        <p:tgtEl>
                                          <p:spTgt spid="171">
                                            <p:txEl>
                                              <p:pRg st="4" end="4"/>
                                            </p:txEl>
                                          </p:spTgt>
                                        </p:tgtEl>
                                      </p:cBhvr>
                                    </p:animEffect>
                                    <p:anim calcmode="lin" valueType="num">
                                      <p:cBhvr>
                                        <p:cTn id="47" dur="250" fill="hold"/>
                                        <p:tgtEl>
                                          <p:spTgt spid="171">
                                            <p:txEl>
                                              <p:pRg st="4" end="4"/>
                                            </p:txEl>
                                          </p:spTgt>
                                        </p:tgtEl>
                                        <p:attrNameLst>
                                          <p:attrName>ppt_x</p:attrName>
                                        </p:attrNameLst>
                                      </p:cBhvr>
                                      <p:tavLst>
                                        <p:tav tm="0">
                                          <p:val>
                                            <p:strVal val="#ppt_x"/>
                                          </p:val>
                                        </p:tav>
                                        <p:tav tm="100000">
                                          <p:val>
                                            <p:strVal val="#ppt_x"/>
                                          </p:val>
                                        </p:tav>
                                      </p:tavLst>
                                    </p:anim>
                                    <p:anim calcmode="lin" valueType="num">
                                      <p:cBhvr>
                                        <p:cTn id="48" dur="250" fill="hold"/>
                                        <p:tgtEl>
                                          <p:spTgt spid="17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71">
                                            <p:txEl>
                                              <p:pRg st="5" end="5"/>
                                            </p:txEl>
                                          </p:spTgt>
                                        </p:tgtEl>
                                        <p:attrNameLst>
                                          <p:attrName>style.visibility</p:attrName>
                                        </p:attrNameLst>
                                      </p:cBhvr>
                                      <p:to>
                                        <p:strVal val="visible"/>
                                      </p:to>
                                    </p:set>
                                    <p:animEffect transition="in" filter="fade">
                                      <p:cBhvr>
                                        <p:cTn id="53" dur="250"/>
                                        <p:tgtEl>
                                          <p:spTgt spid="171">
                                            <p:txEl>
                                              <p:pRg st="5" end="5"/>
                                            </p:txEl>
                                          </p:spTgt>
                                        </p:tgtEl>
                                      </p:cBhvr>
                                    </p:animEffect>
                                    <p:anim calcmode="lin" valueType="num">
                                      <p:cBhvr>
                                        <p:cTn id="54" dur="250" fill="hold"/>
                                        <p:tgtEl>
                                          <p:spTgt spid="171">
                                            <p:txEl>
                                              <p:pRg st="5" end="5"/>
                                            </p:txEl>
                                          </p:spTgt>
                                        </p:tgtEl>
                                        <p:attrNameLst>
                                          <p:attrName>ppt_x</p:attrName>
                                        </p:attrNameLst>
                                      </p:cBhvr>
                                      <p:tavLst>
                                        <p:tav tm="0">
                                          <p:val>
                                            <p:strVal val="#ppt_x"/>
                                          </p:val>
                                        </p:tav>
                                        <p:tav tm="100000">
                                          <p:val>
                                            <p:strVal val="#ppt_x"/>
                                          </p:val>
                                        </p:tav>
                                      </p:tavLst>
                                    </p:anim>
                                    <p:anim calcmode="lin" valueType="num">
                                      <p:cBhvr>
                                        <p:cTn id="55" dur="250" fill="hold"/>
                                        <p:tgtEl>
                                          <p:spTgt spid="17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7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sult’s"/>
          <p:cNvSpPr txBox="1">
            <a:spLocks noGrp="1"/>
          </p:cNvSpPr>
          <p:nvPr>
            <p:ph type="title"/>
          </p:nvPr>
        </p:nvSpPr>
        <p:spPr>
          <a:xfrm>
            <a:off x="1270000" y="576163"/>
            <a:ext cx="21844000" cy="1557437"/>
          </a:xfrm>
          <a:prstGeom prst="rect">
            <a:avLst/>
          </a:prstGeom>
        </p:spPr>
        <p:txBody>
          <a:bodyPr/>
          <a:lstStyle/>
          <a:p>
            <a:r>
              <a:rPr b="1" dirty="0">
                <a:latin typeface="Times New Roman" panose="02020603050405020304" pitchFamily="18" charset="0"/>
                <a:cs typeface="Times New Roman" panose="02020603050405020304" pitchFamily="18" charset="0"/>
              </a:rPr>
              <a:t>Result’s</a:t>
            </a:r>
          </a:p>
        </p:txBody>
      </p:sp>
      <p:sp>
        <p:nvSpPr>
          <p:cNvPr id="174" name="With Quantile Transformation using RFE(random forest) 20 Feature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685165">
              <a:defRPr sz="5312"/>
            </a:lvl1pPr>
          </a:lstStyle>
          <a:p>
            <a:r>
              <a:rPr lang="en-US" dirty="0"/>
              <a:t>PD Spiral Drawing Testing performance</a:t>
            </a:r>
            <a:endParaRPr lang="en-IN" dirty="0"/>
          </a:p>
        </p:txBody>
      </p:sp>
      <p:pic>
        <p:nvPicPr>
          <p:cNvPr id="6" name="Picture 5">
            <a:extLst>
              <a:ext uri="{FF2B5EF4-FFF2-40B4-BE49-F238E27FC236}">
                <a16:creationId xmlns:a16="http://schemas.microsoft.com/office/drawing/2014/main" id="{A313C060-E39F-416B-AF7D-C39866A60B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45663" y="3116417"/>
            <a:ext cx="6968741" cy="5046824"/>
          </a:xfrm>
          <a:prstGeom prst="rect">
            <a:avLst/>
          </a:prstGeom>
          <a:noFill/>
          <a:ln>
            <a:noFill/>
          </a:ln>
        </p:spPr>
      </p:pic>
      <p:pic>
        <p:nvPicPr>
          <p:cNvPr id="7" name="Picture 6">
            <a:extLst>
              <a:ext uri="{FF2B5EF4-FFF2-40B4-BE49-F238E27FC236}">
                <a16:creationId xmlns:a16="http://schemas.microsoft.com/office/drawing/2014/main" id="{8485DE58-CADE-44E3-8F6E-A90ACD6272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43983" y="8534645"/>
            <a:ext cx="9471201" cy="4605192"/>
          </a:xfrm>
          <a:prstGeom prst="rect">
            <a:avLst/>
          </a:prstGeom>
          <a:noFill/>
          <a:ln>
            <a:noFill/>
          </a:ln>
        </p:spPr>
      </p:pic>
      <p:pic>
        <p:nvPicPr>
          <p:cNvPr id="8" name="Picture 7">
            <a:extLst>
              <a:ext uri="{FF2B5EF4-FFF2-40B4-BE49-F238E27FC236}">
                <a16:creationId xmlns:a16="http://schemas.microsoft.com/office/drawing/2014/main" id="{56351375-1023-4476-8804-18033E1E2B6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66151" y="3013963"/>
            <a:ext cx="7455798" cy="5116094"/>
          </a:xfrm>
          <a:prstGeom prst="rect">
            <a:avLst/>
          </a:prstGeom>
          <a:noFill/>
          <a:ln>
            <a:noFill/>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4">
                                            <p:bg/>
                                          </p:spTgt>
                                        </p:tgtEl>
                                        <p:attrNameLst>
                                          <p:attrName>style.visibility</p:attrName>
                                        </p:attrNameLst>
                                      </p:cBhvr>
                                      <p:to>
                                        <p:strVal val="visible"/>
                                      </p:to>
                                    </p:set>
                                    <p:anim calcmode="lin" valueType="num">
                                      <p:cBhvr additive="base">
                                        <p:cTn id="12" dur="500" fill="hold"/>
                                        <p:tgtEl>
                                          <p:spTgt spid="174">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174">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4">
                                            <p:txEl>
                                              <p:pRg st="0" end="0"/>
                                            </p:txEl>
                                          </p:spTgt>
                                        </p:tgtEl>
                                        <p:attrNameLst>
                                          <p:attrName>style.visibility</p:attrName>
                                        </p:attrNameLst>
                                      </p:cBhvr>
                                      <p:to>
                                        <p:strVal val="visible"/>
                                      </p:to>
                                    </p:set>
                                    <p:anim calcmode="lin" valueType="num">
                                      <p:cBhvr additive="base">
                                        <p:cTn id="18" dur="500" fill="hold"/>
                                        <p:tgtEl>
                                          <p:spTgt spid="17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7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With Hyper-parameter tuning using GridSearchCV"/>
          <p:cNvSpPr txBox="1">
            <a:spLocks noGrp="1"/>
          </p:cNvSpPr>
          <p:nvPr>
            <p:ph type="body" idx="21"/>
          </p:nvPr>
        </p:nvSpPr>
        <p:spPr>
          <a:xfrm>
            <a:off x="1270000" y="845976"/>
            <a:ext cx="21844000" cy="10160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defTabSz="544830">
              <a:defRPr sz="4224"/>
            </a:lvl1pPr>
          </a:lstStyle>
          <a:p>
            <a:r>
              <a:rPr lang="en-US" dirty="0"/>
              <a:t>PD Wave Drawing Testing performance</a:t>
            </a:r>
            <a:endParaRPr sz="4800" b="1" dirty="0">
              <a:solidFill>
                <a:srgbClr val="424242"/>
              </a:solidFill>
              <a:latin typeface="Times New Roman" panose="02020603050405020304" pitchFamily="18" charset="0"/>
              <a:ea typeface="Lobster"/>
              <a:cs typeface="Times New Roman" panose="02020603050405020304" pitchFamily="18" charset="0"/>
              <a:sym typeface="Lobster"/>
            </a:endParaRPr>
          </a:p>
        </p:txBody>
      </p:sp>
      <p:pic>
        <p:nvPicPr>
          <p:cNvPr id="5" name="Picture 4">
            <a:extLst>
              <a:ext uri="{FF2B5EF4-FFF2-40B4-BE49-F238E27FC236}">
                <a16:creationId xmlns:a16="http://schemas.microsoft.com/office/drawing/2014/main" id="{D1A93FB5-8583-4BF8-9C1B-C5D94BB5BA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3526" y="2198726"/>
            <a:ext cx="8619644" cy="4899699"/>
          </a:xfrm>
          <a:prstGeom prst="rect">
            <a:avLst/>
          </a:prstGeom>
          <a:noFill/>
          <a:ln>
            <a:noFill/>
          </a:ln>
        </p:spPr>
      </p:pic>
      <p:pic>
        <p:nvPicPr>
          <p:cNvPr id="6" name="Picture 5">
            <a:extLst>
              <a:ext uri="{FF2B5EF4-FFF2-40B4-BE49-F238E27FC236}">
                <a16:creationId xmlns:a16="http://schemas.microsoft.com/office/drawing/2014/main" id="{7CB89E50-1FBE-4DF3-93F8-AC84240258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53811" y="2439152"/>
            <a:ext cx="6101622" cy="4418848"/>
          </a:xfrm>
          <a:prstGeom prst="rect">
            <a:avLst/>
          </a:prstGeom>
          <a:noFill/>
          <a:ln>
            <a:noFill/>
          </a:ln>
        </p:spPr>
      </p:pic>
      <p:pic>
        <p:nvPicPr>
          <p:cNvPr id="7" name="Picture 6">
            <a:extLst>
              <a:ext uri="{FF2B5EF4-FFF2-40B4-BE49-F238E27FC236}">
                <a16:creationId xmlns:a16="http://schemas.microsoft.com/office/drawing/2014/main" id="{E7EE25C7-C259-4386-89FC-DFD0773FFF9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9281" y="8500518"/>
            <a:ext cx="10445990" cy="3909196"/>
          </a:xfrm>
          <a:prstGeom prst="rect">
            <a:avLst/>
          </a:prstGeom>
          <a:noFill/>
          <a:ln>
            <a:noFill/>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9">
                                            <p:bg/>
                                          </p:spTgt>
                                        </p:tgtEl>
                                        <p:attrNameLst>
                                          <p:attrName>style.visibility</p:attrName>
                                        </p:attrNameLst>
                                      </p:cBhvr>
                                      <p:to>
                                        <p:strVal val="visible"/>
                                      </p:to>
                                    </p:set>
                                    <p:animEffect transition="in" filter="fade">
                                      <p:cBhvr>
                                        <p:cTn id="7" dur="1000"/>
                                        <p:tgtEl>
                                          <p:spTgt spid="179">
                                            <p:bg/>
                                          </p:spTgt>
                                        </p:tgtEl>
                                      </p:cBhvr>
                                    </p:animEffect>
                                    <p:anim calcmode="lin" valueType="num">
                                      <p:cBhvr>
                                        <p:cTn id="8" dur="1000" fill="hold"/>
                                        <p:tgtEl>
                                          <p:spTgt spid="179">
                                            <p:bg/>
                                          </p:spTgt>
                                        </p:tgtEl>
                                        <p:attrNameLst>
                                          <p:attrName>ppt_x</p:attrName>
                                        </p:attrNameLst>
                                      </p:cBhvr>
                                      <p:tavLst>
                                        <p:tav tm="0">
                                          <p:val>
                                            <p:strVal val="#ppt_x"/>
                                          </p:val>
                                        </p:tav>
                                        <p:tav tm="100000">
                                          <p:val>
                                            <p:strVal val="#ppt_x"/>
                                          </p:val>
                                        </p:tav>
                                      </p:tavLst>
                                    </p:anim>
                                    <p:anim calcmode="lin" valueType="num">
                                      <p:cBhvr>
                                        <p:cTn id="9" dur="1000" fill="hold"/>
                                        <p:tgtEl>
                                          <p:spTgt spid="179">
                                            <p:bg/>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onclusion"/>
          <p:cNvSpPr txBox="1">
            <a:spLocks noGrp="1"/>
          </p:cNvSpPr>
          <p:nvPr>
            <p:ph type="title"/>
          </p:nvPr>
        </p:nvSpPr>
        <p:spPr>
          <a:prstGeom prst="rect">
            <a:avLst/>
          </a:prstGeom>
        </p:spPr>
        <p:txBody>
          <a:bodyPr/>
          <a:lstStyle/>
          <a:p>
            <a:r>
              <a:rPr b="1" dirty="0"/>
              <a:t>Conclusion</a:t>
            </a:r>
          </a:p>
        </p:txBody>
      </p:sp>
      <p:sp>
        <p:nvSpPr>
          <p:cNvPr id="184" name="This work helps us to understand the probable deteriorating conditions of a person having Parkinson’s Disease.…"/>
          <p:cNvSpPr txBox="1">
            <a:spLocks noGrp="1"/>
          </p:cNvSpPr>
          <p:nvPr>
            <p:ph type="body" idx="1"/>
          </p:nvPr>
        </p:nvSpPr>
        <p:spPr>
          <a:prstGeom prst="rect">
            <a:avLst/>
          </a:prstGeom>
        </p:spPr>
        <p:txBody>
          <a:bodyPr/>
          <a:lstStyle/>
          <a:p>
            <a:r>
              <a:rPr dirty="0">
                <a:latin typeface="Times New Roman" panose="02020603050405020304" pitchFamily="18" charset="0"/>
                <a:cs typeface="Times New Roman" panose="02020603050405020304" pitchFamily="18" charset="0"/>
              </a:rPr>
              <a:t>This work helps us to understand the probable deteriorating conditions of a person having Parkinson’s Disease.</a:t>
            </a:r>
          </a:p>
          <a:p>
            <a:r>
              <a:rPr lang="en-US" dirty="0"/>
              <a:t>The best possible approach is a clever combination of the optimization technique concept with CNN and ANN with </a:t>
            </a:r>
            <a:r>
              <a:rPr lang="en-US" dirty="0" err="1"/>
              <a:t>GridsearchCV</a:t>
            </a:r>
            <a:r>
              <a:rPr lang="en-US" dirty="0"/>
              <a:t>. Researchers in this field might be interested in developing such technologies. Our model performed with better accuracy on testing photos. Further, our method is fairly robust and efficient in terms of memory storage.</a:t>
            </a:r>
            <a:endParaRPr lang="en-I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4">
                                            <p:bg/>
                                          </p:spTgt>
                                        </p:tgtEl>
                                        <p:attrNameLst>
                                          <p:attrName>style.visibility</p:attrName>
                                        </p:attrNameLst>
                                      </p:cBhvr>
                                      <p:to>
                                        <p:strVal val="visible"/>
                                      </p:to>
                                    </p:set>
                                    <p:anim calcmode="lin" valueType="num">
                                      <p:cBhvr additive="base">
                                        <p:cTn id="11" dur="500" fill="hold"/>
                                        <p:tgtEl>
                                          <p:spTgt spid="184">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184">
                                            <p:bg/>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4">
                                            <p:txEl>
                                              <p:pRg st="0" end="0"/>
                                            </p:txEl>
                                          </p:spTgt>
                                        </p:tgtEl>
                                        <p:attrNameLst>
                                          <p:attrName>style.visibility</p:attrName>
                                        </p:attrNameLst>
                                      </p:cBhvr>
                                      <p:to>
                                        <p:strVal val="visible"/>
                                      </p:to>
                                    </p:set>
                                    <p:anim calcmode="lin" valueType="num">
                                      <p:cBhvr additive="base">
                                        <p:cTn id="17" dur="500" fill="hold"/>
                                        <p:tgtEl>
                                          <p:spTgt spid="18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84" grpId="0" build="p" animBg="1"/>
    </p:bldLst>
  </p:timing>
</p:sld>
</file>

<file path=ppt/theme/theme1.xml><?xml version="1.0" encoding="utf-8"?>
<a:theme xmlns:a="http://schemas.openxmlformats.org/drawingml/2006/main"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3.xml><?xml version="1.0" encoding="utf-8"?>
<a:theme xmlns:a="http://schemas.openxmlformats.org/drawingml/2006/main"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425</TotalTime>
  <Words>1005</Words>
  <Application>Microsoft Office PowerPoint</Application>
  <PresentationFormat>Custom</PresentationFormat>
  <Paragraphs>52</Paragraphs>
  <Slides>12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Algerian</vt:lpstr>
      <vt:lpstr>Arial</vt:lpstr>
      <vt:lpstr>Gill Sans MT</vt:lpstr>
      <vt:lpstr>Graphik</vt:lpstr>
      <vt:lpstr>Graphik Medium</vt:lpstr>
      <vt:lpstr>Graphik Semibold</vt:lpstr>
      <vt:lpstr>Helvetica Neue</vt:lpstr>
      <vt:lpstr>Impact</vt:lpstr>
      <vt:lpstr>Times New Roman</vt:lpstr>
      <vt:lpstr>Wingdings</vt:lpstr>
      <vt:lpstr>22_ColorGradient</vt:lpstr>
      <vt:lpstr>Badge</vt:lpstr>
      <vt:lpstr>Classification of Parkinson’s Disease using CNN and ANN with the aid of Drawing and Acoustic Feature</vt:lpstr>
      <vt:lpstr>Outline of the Presentation :</vt:lpstr>
      <vt:lpstr>Introduction:</vt:lpstr>
      <vt:lpstr>Problem Statement</vt:lpstr>
      <vt:lpstr>Block Diagram</vt:lpstr>
      <vt:lpstr>Process</vt:lpstr>
      <vt:lpstr>Result’s</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Classification using Quantile Transformation and RFE</dc:title>
  <dc:creator>kotharu ravi teja</dc:creator>
  <cp:lastModifiedBy>vivekananda reddy</cp:lastModifiedBy>
  <cp:revision>17</cp:revision>
  <dcterms:modified xsi:type="dcterms:W3CDTF">2022-04-23T05:12:16Z</dcterms:modified>
</cp:coreProperties>
</file>