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4" r:id="rId14"/>
    <p:sldId id="335" r:id="rId15"/>
    <p:sldId id="336" r:id="rId16"/>
    <p:sldId id="337" r:id="rId17"/>
    <p:sldId id="339" r:id="rId18"/>
    <p:sldId id="340" r:id="rId19"/>
    <p:sldId id="341" r:id="rId20"/>
    <p:sldId id="342" r:id="rId21"/>
    <p:sldId id="343" r:id="rId22"/>
    <p:sldId id="344" r:id="rId23"/>
    <p:sldId id="345" r:id="rId24"/>
    <p:sldId id="346" r:id="rId25"/>
    <p:sldId id="347" r:id="rId26"/>
    <p:sldId id="348" r:id="rId27"/>
    <p:sldId id="360" r:id="rId28"/>
    <p:sldId id="349" r:id="rId29"/>
    <p:sldId id="350" r:id="rId30"/>
    <p:sldId id="351" r:id="rId31"/>
    <p:sldId id="352" r:id="rId32"/>
    <p:sldId id="353" r:id="rId33"/>
    <p:sldId id="354" r:id="rId34"/>
    <p:sldId id="355" r:id="rId35"/>
    <p:sldId id="356" r:id="rId36"/>
    <p:sldId id="366" r:id="rId37"/>
    <p:sldId id="367" r:id="rId38"/>
    <p:sldId id="373" r:id="rId39"/>
    <p:sldId id="374" r:id="rId40"/>
    <p:sldId id="375" r:id="rId41"/>
    <p:sldId id="37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4435C-CE1A-4466-A0C3-D5A72DE61634}"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2BB56-9AE7-4BDB-9344-75EDE85D014B}" type="slidenum">
              <a:rPr lang="en-US" smtClean="0"/>
              <a:t>‹#›</a:t>
            </a:fld>
            <a:endParaRPr lang="en-US"/>
          </a:p>
        </p:txBody>
      </p:sp>
    </p:spTree>
    <p:extLst>
      <p:ext uri="{BB962C8B-B14F-4D97-AF65-F5344CB8AC3E}">
        <p14:creationId xmlns:p14="http://schemas.microsoft.com/office/powerpoint/2010/main" val="244979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EB4A52-1DFB-4CDA-B706-BB5C57CD2D07}"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2708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0112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9pPr>
          </a:lstStyle>
          <a:p>
            <a:fld id="{85B0ECCE-EC26-43FC-8BD2-F71815DC030C}" type="slidenum">
              <a:rPr lang="en-US" altLang="en-US">
                <a:solidFill>
                  <a:srgbClr val="000000"/>
                </a:solidFill>
              </a:rPr>
              <a:pPr/>
              <a:t>10</a:t>
            </a:fld>
            <a:endParaRPr lang="en-US" altLang="en-US">
              <a:solidFill>
                <a:srgbClr val="000000"/>
              </a:solidFill>
            </a:endParaRPr>
          </a:p>
        </p:txBody>
      </p:sp>
      <p:sp>
        <p:nvSpPr>
          <p:cNvPr id="59393" name="Text Box 1"/>
          <p:cNvSpPr txBox="1">
            <a:spLocks noGrp="1" noRot="1" noChangeAspect="1" noChangeArrowheads="1"/>
          </p:cNvSpPr>
          <p:nvPr>
            <p:ph type="sldImg"/>
          </p:nvPr>
        </p:nvSpPr>
        <p:spPr>
          <a:xfrm>
            <a:off x="1257300" y="681038"/>
            <a:ext cx="4541838" cy="3406775"/>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9394" name="Text Box 2"/>
          <p:cNvSpPr txBox="1">
            <a:spLocks noGrp="1" noChangeArrowheads="1"/>
          </p:cNvSpPr>
          <p:nvPr>
            <p:ph type="body" idx="1"/>
          </p:nvPr>
        </p:nvSpPr>
        <p:spPr>
          <a:xfrm>
            <a:off x="939800" y="4313238"/>
            <a:ext cx="5173663" cy="40878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p>
        </p:txBody>
      </p:sp>
    </p:spTree>
    <p:extLst>
      <p:ext uri="{BB962C8B-B14F-4D97-AF65-F5344CB8AC3E}">
        <p14:creationId xmlns:p14="http://schemas.microsoft.com/office/powerpoint/2010/main" val="332847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1D894A-5DAF-4B71-B9D1-87E53D1AC05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154254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894A-5DAF-4B71-B9D1-87E53D1AC05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407822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894A-5DAF-4B71-B9D1-87E53D1AC05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71030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894A-5DAF-4B71-B9D1-87E53D1AC05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99771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D894A-5DAF-4B71-B9D1-87E53D1AC05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75853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1D894A-5DAF-4B71-B9D1-87E53D1AC05B}"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01255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1D894A-5DAF-4B71-B9D1-87E53D1AC05B}"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8028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D894A-5DAF-4B71-B9D1-87E53D1AC05B}"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8213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894A-5DAF-4B71-B9D1-87E53D1AC05B}"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2666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D894A-5DAF-4B71-B9D1-87E53D1AC05B}"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90498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D894A-5DAF-4B71-B9D1-87E53D1AC05B}"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178436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D894A-5DAF-4B71-B9D1-87E53D1AC05B}" type="datetimeFigureOut">
              <a:rPr lang="en-US" smtClean="0"/>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66E44-71C6-4555-BF10-2FC2EC475DFF}" type="slidenum">
              <a:rPr lang="en-US" smtClean="0"/>
              <a:t>‹#›</a:t>
            </a:fld>
            <a:endParaRPr lang="en-US"/>
          </a:p>
        </p:txBody>
      </p:sp>
    </p:spTree>
    <p:extLst>
      <p:ext uri="{BB962C8B-B14F-4D97-AF65-F5344CB8AC3E}">
        <p14:creationId xmlns:p14="http://schemas.microsoft.com/office/powerpoint/2010/main" val="4678932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2583" y="1600200"/>
            <a:ext cx="8782050" cy="1447800"/>
          </a:xfrm>
        </p:spPr>
        <p:txBody>
          <a:bodyPr rtlCol="0">
            <a:normAutofit/>
          </a:bodyPr>
          <a:lstStyle/>
          <a:p>
            <a:pPr eaLnBrk="1" fontAlgn="auto" hangingPunct="1">
              <a:spcAft>
                <a:spcPts val="0"/>
              </a:spcAft>
              <a:defRPr/>
            </a:pPr>
            <a:r>
              <a:rPr lang="en-US" sz="2800" b="1" dirty="0">
                <a:solidFill>
                  <a:schemeClr val="tx2">
                    <a:lumMod val="60000"/>
                    <a:lumOff val="40000"/>
                  </a:schemeClr>
                </a:solidFill>
              </a:rPr>
              <a:t>BS CS/Software Engineering/Information Technology</a:t>
            </a:r>
            <a:br>
              <a:rPr lang="en-US" sz="2800" b="1" dirty="0">
                <a:solidFill>
                  <a:schemeClr val="tx2">
                    <a:lumMod val="60000"/>
                    <a:lumOff val="40000"/>
                  </a:schemeClr>
                </a:solidFill>
              </a:rPr>
            </a:br>
            <a:r>
              <a:rPr lang="en-US" sz="2800" dirty="0">
                <a:solidFill>
                  <a:schemeClr val="tx2">
                    <a:lumMod val="75000"/>
                  </a:schemeClr>
                </a:solidFill>
                <a:effectLst>
                  <a:outerShdw blurRad="38100" dist="38100" dir="2700000" algn="tl">
                    <a:srgbClr val="C0C0C0"/>
                  </a:outerShdw>
                </a:effectLst>
              </a:rPr>
              <a:t>1</a:t>
            </a:r>
            <a:r>
              <a:rPr lang="en-US" sz="2800" baseline="30000" dirty="0">
                <a:solidFill>
                  <a:schemeClr val="tx2">
                    <a:lumMod val="75000"/>
                  </a:schemeClr>
                </a:solidFill>
                <a:effectLst>
                  <a:outerShdw blurRad="38100" dist="38100" dir="2700000" algn="tl">
                    <a:srgbClr val="C0C0C0"/>
                  </a:outerShdw>
                </a:effectLst>
              </a:rPr>
              <a:t>st</a:t>
            </a:r>
            <a:r>
              <a:rPr lang="en-US" sz="2800" dirty="0">
                <a:solidFill>
                  <a:schemeClr val="tx2">
                    <a:lumMod val="75000"/>
                  </a:schemeClr>
                </a:solidFill>
                <a:effectLst>
                  <a:outerShdw blurRad="38100" dist="38100" dir="2700000" algn="tl">
                    <a:srgbClr val="C0C0C0"/>
                  </a:outerShdw>
                </a:effectLst>
              </a:rPr>
              <a:t> Semester</a:t>
            </a:r>
          </a:p>
        </p:txBody>
      </p:sp>
      <p:sp>
        <p:nvSpPr>
          <p:cNvPr id="6147" name="Rectangle 3"/>
          <p:cNvSpPr>
            <a:spLocks noGrp="1" noChangeArrowheads="1"/>
          </p:cNvSpPr>
          <p:nvPr>
            <p:ph type="subTitle" idx="1"/>
          </p:nvPr>
        </p:nvSpPr>
        <p:spPr>
          <a:xfrm>
            <a:off x="180975" y="4343400"/>
            <a:ext cx="8782050" cy="1447800"/>
          </a:xfrm>
        </p:spPr>
        <p:txBody>
          <a:bodyPr rtlCol="0">
            <a:normAutofit/>
          </a:bodyPr>
          <a:lstStyle/>
          <a:p>
            <a:pPr eaLnBrk="1" fontAlgn="auto" hangingPunct="1">
              <a:spcAft>
                <a:spcPts val="0"/>
              </a:spcAft>
              <a:buFont typeface="Arial" charset="0"/>
              <a:buNone/>
              <a:defRPr/>
            </a:pPr>
            <a:r>
              <a:rPr lang="en-US" sz="2500" b="1" dirty="0"/>
              <a:t>Presented By</a:t>
            </a:r>
          </a:p>
          <a:p>
            <a:pPr eaLnBrk="1" fontAlgn="auto" hangingPunct="1">
              <a:spcAft>
                <a:spcPts val="0"/>
              </a:spcAft>
              <a:buFont typeface="Arial" charset="0"/>
              <a:buNone/>
              <a:defRPr/>
            </a:pPr>
            <a:r>
              <a:rPr lang="en-US" sz="2500" b="1" dirty="0"/>
              <a:t>Dr. Arifa </a:t>
            </a:r>
            <a:r>
              <a:rPr lang="en-US" sz="2500" b="1" dirty="0" err="1"/>
              <a:t>Mirza</a:t>
            </a:r>
            <a:endParaRPr lang="en-US" sz="2500" b="1" dirty="0"/>
          </a:p>
          <a:p>
            <a:pPr eaLnBrk="1" fontAlgn="auto" hangingPunct="1">
              <a:spcAft>
                <a:spcPts val="0"/>
              </a:spcAft>
              <a:buFont typeface="Arial" charset="0"/>
              <a:buNone/>
              <a:defRPr/>
            </a:pPr>
            <a:r>
              <a:rPr lang="en-US" sz="2500" b="1" dirty="0"/>
              <a:t>Punjab University College of Information Technology</a:t>
            </a:r>
          </a:p>
        </p:txBody>
      </p:sp>
      <p:sp>
        <p:nvSpPr>
          <p:cNvPr id="4103" name="Rectangle 7"/>
          <p:cNvSpPr>
            <a:spLocks noChangeArrowheads="1"/>
          </p:cNvSpPr>
          <p:nvPr/>
        </p:nvSpPr>
        <p:spPr bwMode="auto">
          <a:xfrm>
            <a:off x="180975" y="557213"/>
            <a:ext cx="8753475" cy="966787"/>
          </a:xfrm>
          <a:prstGeom prst="rect">
            <a:avLst/>
          </a:prstGeom>
          <a:noFill/>
          <a:ln>
            <a:noFill/>
          </a:ln>
          <a:effectLst/>
        </p:spPr>
        <p:txBody>
          <a:bodyPr anchor="ctr"/>
          <a:lstStyle/>
          <a:p>
            <a:pPr algn="ctr" eaLnBrk="1" hangingPunct="1">
              <a:defRPr/>
            </a:pPr>
            <a:r>
              <a:rPr lang="en-US" sz="3600" b="1" dirty="0">
                <a:effectLst>
                  <a:outerShdw blurRad="38100" dist="38100" dir="2700000" algn="tl">
                    <a:srgbClr val="000000">
                      <a:alpha val="43137"/>
                    </a:srgbClr>
                  </a:outerShdw>
                </a:effectLst>
                <a:latin typeface="Arial" charset="0"/>
              </a:rPr>
              <a:t>Applied Physics</a:t>
            </a:r>
            <a:endParaRPr lang="en-US" sz="3500" b="1" dirty="0">
              <a:effectLst>
                <a:outerShdw blurRad="38100" dist="38100" dir="2700000" algn="tl">
                  <a:srgbClr val="C0C0C0"/>
                </a:outerShdw>
              </a:effectLst>
              <a:latin typeface="Arial" charset="0"/>
            </a:endParaRPr>
          </a:p>
        </p:txBody>
      </p:sp>
      <p:sp>
        <p:nvSpPr>
          <p:cNvPr id="5" name="Rectangle 2"/>
          <p:cNvSpPr txBox="1">
            <a:spLocks noChangeArrowheads="1"/>
          </p:cNvSpPr>
          <p:nvPr/>
        </p:nvSpPr>
        <p:spPr>
          <a:xfrm>
            <a:off x="250825" y="2616820"/>
            <a:ext cx="8893175" cy="17265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a:t>Optics</a:t>
            </a:r>
          </a:p>
        </p:txBody>
      </p:sp>
    </p:spTree>
    <p:extLst>
      <p:ext uri="{BB962C8B-B14F-4D97-AF65-F5344CB8AC3E}">
        <p14:creationId xmlns:p14="http://schemas.microsoft.com/office/powerpoint/2010/main" val="9879491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11188" y="4762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9pPr>
          </a:lstStyle>
          <a:p>
            <a:pPr>
              <a:buClrTx/>
              <a:buFontTx/>
              <a:buNone/>
              <a:defRPr/>
            </a:pPr>
            <a:r>
              <a:rPr lang="en-US" sz="3600" b="1">
                <a:solidFill>
                  <a:srgbClr val="C00000"/>
                </a:solidFill>
              </a:rPr>
              <a:t>Reflection</a:t>
            </a:r>
          </a:p>
        </p:txBody>
      </p:sp>
      <p:sp>
        <p:nvSpPr>
          <p:cNvPr id="19458" name="Text Box 2"/>
          <p:cNvSpPr txBox="1">
            <a:spLocks noChangeArrowheads="1"/>
          </p:cNvSpPr>
          <p:nvPr/>
        </p:nvSpPr>
        <p:spPr bwMode="auto">
          <a:xfrm>
            <a:off x="685800" y="1412875"/>
            <a:ext cx="8278813"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9pPr>
          </a:lstStyle>
          <a:p>
            <a:pPr>
              <a:spcBef>
                <a:spcPts val="600"/>
              </a:spcBef>
              <a:buClrTx/>
              <a:buFontTx/>
              <a:buNone/>
              <a:defRPr/>
            </a:pPr>
            <a:r>
              <a:rPr lang="en-US" altLang="en-US" dirty="0">
                <a:solidFill>
                  <a:srgbClr val="000000"/>
                </a:solidFill>
              </a:rPr>
              <a:t>For light, </a:t>
            </a:r>
          </a:p>
          <a:p>
            <a:pPr>
              <a:spcBef>
                <a:spcPts val="600"/>
              </a:spcBef>
              <a:buClrTx/>
              <a:buFontTx/>
              <a:buNone/>
              <a:defRPr/>
            </a:pPr>
            <a:r>
              <a:rPr lang="en-US" altLang="en-US" sz="2000" dirty="0">
                <a:solidFill>
                  <a:srgbClr val="000000"/>
                </a:solidFill>
              </a:rPr>
              <a:t>angle of incidence </a:t>
            </a:r>
            <a:r>
              <a:rPr lang="en-US" altLang="en-US" sz="2000" i="1" dirty="0" err="1">
                <a:solidFill>
                  <a:srgbClr val="000000"/>
                </a:solidFill>
              </a:rPr>
              <a:t>i</a:t>
            </a:r>
            <a:r>
              <a:rPr lang="en-US" altLang="en-US" sz="2000" i="1" dirty="0">
                <a:solidFill>
                  <a:srgbClr val="000000"/>
                </a:solidFill>
              </a:rPr>
              <a:t> </a:t>
            </a:r>
            <a:r>
              <a:rPr lang="en-US" altLang="en-US" sz="2000" dirty="0">
                <a:solidFill>
                  <a:srgbClr val="000000"/>
                </a:solidFill>
              </a:rPr>
              <a:t>= angle of reflection </a:t>
            </a:r>
            <a:r>
              <a:rPr lang="en-US" altLang="en-US" sz="2000" i="1" dirty="0">
                <a:solidFill>
                  <a:srgbClr val="000000"/>
                </a:solidFill>
              </a:rPr>
              <a:t>r</a:t>
            </a:r>
            <a:r>
              <a:rPr lang="en-US" altLang="en-US" sz="2000" dirty="0">
                <a:solidFill>
                  <a:srgbClr val="000000"/>
                </a:solidFill>
              </a:rPr>
              <a:t> </a:t>
            </a:r>
          </a:p>
          <a:p>
            <a:pPr>
              <a:spcBef>
                <a:spcPts val="500"/>
              </a:spcBef>
              <a:buClrTx/>
              <a:buFontTx/>
              <a:buNone/>
              <a:defRPr/>
            </a:pPr>
            <a:r>
              <a:rPr lang="en-US" altLang="en-US" sz="2000" dirty="0">
                <a:solidFill>
                  <a:srgbClr val="000000"/>
                </a:solidFill>
              </a:rPr>
              <a:t>angles measured with respect to a ‘normal’</a:t>
            </a:r>
          </a:p>
          <a:p>
            <a:pPr>
              <a:spcBef>
                <a:spcPts val="500"/>
              </a:spcBef>
              <a:buClrTx/>
              <a:buFontTx/>
              <a:buNone/>
              <a:defRPr/>
            </a:pPr>
            <a:r>
              <a:rPr lang="en-US" altLang="en-US" sz="2000" dirty="0">
                <a:solidFill>
                  <a:srgbClr val="000000"/>
                </a:solidFill>
              </a:rPr>
              <a:t> </a:t>
            </a:r>
          </a:p>
          <a:p>
            <a:pPr>
              <a:spcBef>
                <a:spcPts val="600"/>
              </a:spcBef>
              <a:buClrTx/>
              <a:buFontTx/>
              <a:buNone/>
              <a:defRPr/>
            </a:pPr>
            <a:r>
              <a:rPr lang="en-US" altLang="en-US" dirty="0">
                <a:solidFill>
                  <a:srgbClr val="000000"/>
                </a:solidFill>
              </a:rPr>
              <a:t>Waves and particles are reflected in </a:t>
            </a:r>
          </a:p>
          <a:p>
            <a:pPr>
              <a:spcBef>
                <a:spcPts val="600"/>
              </a:spcBef>
              <a:buClrTx/>
              <a:buFontTx/>
              <a:buNone/>
              <a:defRPr/>
            </a:pPr>
            <a:r>
              <a:rPr lang="en-US" altLang="en-US" dirty="0">
                <a:solidFill>
                  <a:srgbClr val="000000"/>
                </a:solidFill>
              </a:rPr>
              <a:t>exactly the same way.</a:t>
            </a:r>
          </a:p>
        </p:txBody>
      </p:sp>
      <p:pic>
        <p:nvPicPr>
          <p:cNvPr id="19459" name="Picture 3"/>
          <p:cNvPicPr>
            <a:picLocks noChangeAspect="1" noChangeArrowheads="1"/>
          </p:cNvPicPr>
          <p:nvPr/>
        </p:nvPicPr>
        <p:blipFill>
          <a:blip r:embed="rId3"/>
          <a:srcRect/>
          <a:stretch>
            <a:fillRect/>
          </a:stretch>
        </p:blipFill>
        <p:spPr bwMode="auto">
          <a:xfrm>
            <a:off x="6300788" y="1135063"/>
            <a:ext cx="2233612" cy="210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0" name="Picture 4"/>
          <p:cNvPicPr>
            <a:picLocks noChangeAspect="1" noChangeArrowheads="1"/>
          </p:cNvPicPr>
          <p:nvPr/>
        </p:nvPicPr>
        <p:blipFill>
          <a:blip r:embed="rId4"/>
          <a:srcRect/>
          <a:stretch>
            <a:fillRect/>
          </a:stretch>
        </p:blipFill>
        <p:spPr bwMode="auto">
          <a:xfrm>
            <a:off x="6480175" y="3779838"/>
            <a:ext cx="1852613" cy="2368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1" name="Picture 5"/>
          <p:cNvPicPr>
            <a:picLocks noChangeAspect="1" noChangeArrowheads="1"/>
          </p:cNvPicPr>
          <p:nvPr/>
        </p:nvPicPr>
        <p:blipFill>
          <a:blip r:embed="rId5"/>
          <a:srcRect/>
          <a:stretch>
            <a:fillRect/>
          </a:stretch>
        </p:blipFill>
        <p:spPr bwMode="auto">
          <a:xfrm>
            <a:off x="1514475" y="4233863"/>
            <a:ext cx="3706813" cy="1887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5306756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ea typeface="ＭＳ Ｐゴシック" panose="020B0600070205080204" pitchFamily="34" charset="-128"/>
              </a:rPr>
              <a:t>Reflection and Mirrors</a:t>
            </a:r>
            <a:endParaRPr lang="en-US" dirty="0"/>
          </a:p>
        </p:txBody>
      </p:sp>
      <p:pic>
        <p:nvPicPr>
          <p:cNvPr id="3" name="Picture 2"/>
          <p:cNvPicPr>
            <a:picLocks noChangeAspect="1"/>
          </p:cNvPicPr>
          <p:nvPr/>
        </p:nvPicPr>
        <p:blipFill>
          <a:blip r:embed="rId2"/>
          <a:stretch>
            <a:fillRect/>
          </a:stretch>
        </p:blipFill>
        <p:spPr>
          <a:xfrm>
            <a:off x="394672" y="1295400"/>
            <a:ext cx="8354654" cy="5083789"/>
          </a:xfrm>
          <a:prstGeom prst="rect">
            <a:avLst/>
          </a:prstGeom>
        </p:spPr>
      </p:pic>
    </p:spTree>
    <p:extLst>
      <p:ext uri="{BB962C8B-B14F-4D97-AF65-F5344CB8AC3E}">
        <p14:creationId xmlns:p14="http://schemas.microsoft.com/office/powerpoint/2010/main" val="344541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effectLst>
                  <a:outerShdw blurRad="38100" dist="38100" dir="2700000" algn="tl">
                    <a:srgbClr val="808080"/>
                  </a:outerShdw>
                </a:effectLst>
                <a:ea typeface="ＭＳ Ｐゴシック" panose="020B0600070205080204" pitchFamily="34" charset="-128"/>
              </a:rPr>
              <a:t>The Law of Reflection</a:t>
            </a:r>
          </a:p>
        </p:txBody>
      </p:sp>
      <p:sp>
        <p:nvSpPr>
          <p:cNvPr id="3" name="Text Box 4"/>
          <p:cNvSpPr txBox="1">
            <a:spLocks noChangeArrowheads="1"/>
          </p:cNvSpPr>
          <p:nvPr/>
        </p:nvSpPr>
        <p:spPr bwMode="auto">
          <a:xfrm>
            <a:off x="404813" y="1693862"/>
            <a:ext cx="8229600" cy="668338"/>
          </a:xfrm>
          <a:prstGeom prst="rect">
            <a:avLst/>
          </a:prstGeom>
          <a:solidFill>
            <a:srgbClr val="9933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bg1"/>
                </a:solidFill>
                <a:latin typeface="Comic Sans MS" panose="030F0702030302020204" pitchFamily="66" charset="0"/>
                <a:ea typeface="ＭＳ Ｐゴシック" panose="020B0600070205080204" pitchFamily="34" charset="-128"/>
              </a:defRPr>
            </a:lvl1pPr>
            <a:lvl2pPr marL="742950" indent="-285750" eaLnBrk="0" hangingPunct="0">
              <a:defRPr sz="2800">
                <a:solidFill>
                  <a:schemeClr val="bg1"/>
                </a:solidFill>
                <a:latin typeface="Comic Sans MS" panose="030F0702030302020204" pitchFamily="66" charset="0"/>
                <a:ea typeface="ＭＳ Ｐゴシック" panose="020B0600070205080204" pitchFamily="34" charset="-128"/>
              </a:defRPr>
            </a:lvl2pPr>
            <a:lvl3pPr marL="1143000" indent="-228600" eaLnBrk="0" hangingPunct="0">
              <a:defRPr sz="2800">
                <a:solidFill>
                  <a:schemeClr val="bg1"/>
                </a:solidFill>
                <a:latin typeface="Comic Sans MS" panose="030F0702030302020204" pitchFamily="66" charset="0"/>
                <a:ea typeface="ＭＳ Ｐゴシック" panose="020B0600070205080204" pitchFamily="34" charset="-128"/>
              </a:defRPr>
            </a:lvl3pPr>
            <a:lvl4pPr marL="1600200" indent="-228600" eaLnBrk="0" hangingPunct="0">
              <a:defRPr sz="2800">
                <a:solidFill>
                  <a:schemeClr val="bg1"/>
                </a:solidFill>
                <a:latin typeface="Comic Sans MS" panose="030F0702030302020204" pitchFamily="66" charset="0"/>
                <a:ea typeface="ＭＳ Ｐゴシック" panose="020B0600070205080204" pitchFamily="34" charset="-128"/>
              </a:defRPr>
            </a:lvl4pPr>
            <a:lvl5pPr marL="2057400" indent="-228600" eaLnBrk="0" hangingPunct="0">
              <a:defRPr sz="2800">
                <a:solidFill>
                  <a:schemeClr val="bg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9pPr>
          </a:lstStyle>
          <a:p>
            <a:pPr algn="ctr" eaLnBrk="1" hangingPunct="1">
              <a:spcBef>
                <a:spcPct val="50000"/>
              </a:spcBef>
            </a:pPr>
            <a:r>
              <a:rPr lang="en-GB" altLang="en-US" sz="3200" i="1" dirty="0">
                <a:effectLst>
                  <a:outerShdw blurRad="38100" dist="38100" dir="2700000" algn="tl">
                    <a:srgbClr val="000000"/>
                  </a:outerShdw>
                </a:effectLst>
              </a:rPr>
              <a:t>Angle of incidence = Angle of reflection</a:t>
            </a:r>
          </a:p>
        </p:txBody>
      </p:sp>
      <p:pic>
        <p:nvPicPr>
          <p:cNvPr id="4" name="Picture 3"/>
          <p:cNvPicPr>
            <a:picLocks noChangeAspect="1"/>
          </p:cNvPicPr>
          <p:nvPr/>
        </p:nvPicPr>
        <p:blipFill>
          <a:blip r:embed="rId2"/>
          <a:stretch>
            <a:fillRect/>
          </a:stretch>
        </p:blipFill>
        <p:spPr>
          <a:xfrm>
            <a:off x="902112" y="2971800"/>
            <a:ext cx="7479888" cy="2827144"/>
          </a:xfrm>
          <a:prstGeom prst="rect">
            <a:avLst/>
          </a:prstGeom>
        </p:spPr>
      </p:pic>
    </p:spTree>
    <p:extLst>
      <p:ext uri="{BB962C8B-B14F-4D97-AF65-F5344CB8AC3E}">
        <p14:creationId xmlns:p14="http://schemas.microsoft.com/office/powerpoint/2010/main" val="326235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rgbClr val="000000"/>
                </a:solidFill>
                <a:latin typeface="ProximaNovaA-Regular"/>
              </a:rPr>
              <a:t>Refraction</a:t>
            </a:r>
            <a:endParaRPr lang="en-US" dirty="0"/>
          </a:p>
        </p:txBody>
      </p:sp>
      <p:sp>
        <p:nvSpPr>
          <p:cNvPr id="3" name="Rectangle 2"/>
          <p:cNvSpPr/>
          <p:nvPr/>
        </p:nvSpPr>
        <p:spPr>
          <a:xfrm>
            <a:off x="762000" y="1454081"/>
            <a:ext cx="7772400" cy="646331"/>
          </a:xfrm>
          <a:prstGeom prst="rect">
            <a:avLst/>
          </a:prstGeom>
        </p:spPr>
        <p:txBody>
          <a:bodyPr wrap="square">
            <a:spAutoFit/>
          </a:bodyPr>
          <a:lstStyle/>
          <a:p>
            <a:r>
              <a:rPr lang="en-US" dirty="0">
                <a:solidFill>
                  <a:srgbClr val="000000"/>
                </a:solidFill>
                <a:latin typeface="ProximaNovaA-Regular"/>
              </a:rPr>
              <a:t>Refraction is the bending of light (it also happens with sound, water and other waves) as it passes from one transparent substance into another.</a:t>
            </a:r>
            <a:endParaRPr lang="en-US" dirty="0"/>
          </a:p>
        </p:txBody>
      </p:sp>
      <p:pic>
        <p:nvPicPr>
          <p:cNvPr id="4" name="Picture 3"/>
          <p:cNvPicPr>
            <a:picLocks noChangeAspect="1"/>
          </p:cNvPicPr>
          <p:nvPr/>
        </p:nvPicPr>
        <p:blipFill>
          <a:blip r:embed="rId2"/>
          <a:stretch>
            <a:fillRect/>
          </a:stretch>
        </p:blipFill>
        <p:spPr>
          <a:xfrm>
            <a:off x="1376362" y="2209800"/>
            <a:ext cx="6391275" cy="4238625"/>
          </a:xfrm>
          <a:prstGeom prst="rect">
            <a:avLst/>
          </a:prstGeom>
        </p:spPr>
      </p:pic>
    </p:spTree>
    <p:extLst>
      <p:ext uri="{BB962C8B-B14F-4D97-AF65-F5344CB8AC3E}">
        <p14:creationId xmlns:p14="http://schemas.microsoft.com/office/powerpoint/2010/main" val="3672805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fference Between Reflection and Refraction (with Comparison Chart) -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82413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06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Refraction  of  light  waves</a:t>
            </a:r>
            <a:endParaRPr lang="en-US" altLang="zh-TW" dirty="0">
              <a:ea typeface="新細明體" pitchFamily="18" charset="-120"/>
            </a:endParaRPr>
          </a:p>
        </p:txBody>
      </p:sp>
      <p:sp>
        <p:nvSpPr>
          <p:cNvPr id="5" name="Text Box 3"/>
          <p:cNvSpPr txBox="1">
            <a:spLocks noChangeArrowheads="1"/>
          </p:cNvSpPr>
          <p:nvPr/>
        </p:nvSpPr>
        <p:spPr bwMode="auto">
          <a:xfrm>
            <a:off x="355600" y="1326952"/>
            <a:ext cx="8382000"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Refraction is when waves speed up or slow down due to travelling in a different medium  </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A medium is something that light waves will travel through</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Light rays are slowed down by the water </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Causes the ruler to look bent at the surface</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The mediums in this example are water and air</a:t>
            </a:r>
          </a:p>
        </p:txBody>
      </p:sp>
      <p:pic>
        <p:nvPicPr>
          <p:cNvPr id="6" name="Picture 2" descr="B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8953" y="5265043"/>
            <a:ext cx="1937847" cy="135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9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descr="refraction"/>
          <p:cNvPicPr>
            <a:picLocks noChangeAspect="1" noChangeArrowheads="1"/>
          </p:cNvPicPr>
          <p:nvPr/>
        </p:nvPicPr>
        <p:blipFill>
          <a:blip r:embed="rId2">
            <a:extLst>
              <a:ext uri="{28A0092B-C50C-407E-A947-70E740481C1C}">
                <a14:useLocalDpi xmlns:a14="http://schemas.microsoft.com/office/drawing/2010/main" val="0"/>
              </a:ext>
            </a:extLst>
          </a:blip>
          <a:srcRect t="10909" b="10910"/>
          <a:stretch>
            <a:fillRect/>
          </a:stretch>
        </p:blipFill>
        <p:spPr bwMode="auto">
          <a:xfrm>
            <a:off x="371475" y="175260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4"/>
          <p:cNvSpPr txBox="1">
            <a:spLocks noChangeArrowheads="1"/>
          </p:cNvSpPr>
          <p:nvPr/>
        </p:nvSpPr>
        <p:spPr bwMode="auto">
          <a:xfrm>
            <a:off x="1038225" y="452438"/>
            <a:ext cx="300063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Light hitting at an</a:t>
            </a:r>
          </a:p>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angle is bent</a:t>
            </a:r>
          </a:p>
        </p:txBody>
      </p:sp>
      <p:sp>
        <p:nvSpPr>
          <p:cNvPr id="33796" name="Text Box 5"/>
          <p:cNvSpPr txBox="1">
            <a:spLocks noChangeArrowheads="1"/>
          </p:cNvSpPr>
          <p:nvPr/>
        </p:nvSpPr>
        <p:spPr bwMode="auto">
          <a:xfrm>
            <a:off x="6027738" y="222250"/>
            <a:ext cx="2353786"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Light hitting </a:t>
            </a:r>
          </a:p>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straight on is </a:t>
            </a:r>
          </a:p>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not bent</a:t>
            </a:r>
          </a:p>
        </p:txBody>
      </p:sp>
    </p:spTree>
    <p:extLst>
      <p:ext uri="{BB962C8B-B14F-4D97-AF65-F5344CB8AC3E}">
        <p14:creationId xmlns:p14="http://schemas.microsoft.com/office/powerpoint/2010/main" val="406034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884154"/>
            <a:ext cx="2454417" cy="859046"/>
          </a:xfrm>
          <a:prstGeom prst="rect">
            <a:avLst/>
          </a:prstGeom>
        </p:spPr>
      </p:pic>
      <p:sp>
        <p:nvSpPr>
          <p:cNvPr id="3" name="Title 1"/>
          <p:cNvSpPr txBox="1">
            <a:spLocks/>
          </p:cNvSpPr>
          <p:nvPr/>
        </p:nvSpPr>
        <p:spPr>
          <a:xfrm>
            <a:off x="457200" y="533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b="1" dirty="0">
                <a:effectLst>
                  <a:outerShdw blurRad="38100" dist="38100" dir="2700000" algn="tl">
                    <a:srgbClr val="808080"/>
                  </a:outerShdw>
                </a:effectLst>
                <a:ea typeface="ＭＳ Ｐゴシック" panose="020B0600070205080204" pitchFamily="34" charset="-128"/>
              </a:rPr>
              <a:t>The Law of Refraction</a:t>
            </a:r>
          </a:p>
        </p:txBody>
      </p:sp>
      <p:pic>
        <p:nvPicPr>
          <p:cNvPr id="4" name="Picture 3"/>
          <p:cNvPicPr>
            <a:picLocks noChangeAspect="1"/>
          </p:cNvPicPr>
          <p:nvPr/>
        </p:nvPicPr>
        <p:blipFill>
          <a:blip r:embed="rId3"/>
          <a:stretch>
            <a:fillRect/>
          </a:stretch>
        </p:blipFill>
        <p:spPr>
          <a:xfrm>
            <a:off x="1200704" y="2667000"/>
            <a:ext cx="3676555" cy="2003089"/>
          </a:xfrm>
          <a:prstGeom prst="rect">
            <a:avLst/>
          </a:prstGeom>
        </p:spPr>
      </p:pic>
      <p:pic>
        <p:nvPicPr>
          <p:cNvPr id="8" name="Picture 7"/>
          <p:cNvPicPr>
            <a:picLocks noChangeAspect="1"/>
          </p:cNvPicPr>
          <p:nvPr/>
        </p:nvPicPr>
        <p:blipFill>
          <a:blip r:embed="rId4"/>
          <a:stretch>
            <a:fillRect/>
          </a:stretch>
        </p:blipFill>
        <p:spPr>
          <a:xfrm>
            <a:off x="4171950" y="4038600"/>
            <a:ext cx="4514850" cy="2447925"/>
          </a:xfrm>
          <a:prstGeom prst="rect">
            <a:avLst/>
          </a:prstGeom>
        </p:spPr>
      </p:pic>
    </p:spTree>
    <p:extLst>
      <p:ext uri="{BB962C8B-B14F-4D97-AF65-F5344CB8AC3E}">
        <p14:creationId xmlns:p14="http://schemas.microsoft.com/office/powerpoint/2010/main" val="429419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52600"/>
            <a:ext cx="9144000" cy="3428999"/>
          </a:xfrm>
          <a:prstGeom prst="rect">
            <a:avLst/>
          </a:prstGeom>
        </p:spPr>
      </p:pic>
    </p:spTree>
    <p:extLst>
      <p:ext uri="{BB962C8B-B14F-4D97-AF65-F5344CB8AC3E}">
        <p14:creationId xmlns:p14="http://schemas.microsoft.com/office/powerpoint/2010/main" val="188192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internal  reflection</a:t>
            </a:r>
          </a:p>
        </p:txBody>
      </p:sp>
      <p:pic>
        <p:nvPicPr>
          <p:cNvPr id="3" name="Picture 5"/>
          <p:cNvPicPr>
            <a:picLocks noChangeAspect="1" noChangeArrowheads="1"/>
          </p:cNvPicPr>
          <p:nvPr/>
        </p:nvPicPr>
        <p:blipFill>
          <a:blip r:embed="rId2"/>
          <a:srcRect/>
          <a:stretch>
            <a:fillRect/>
          </a:stretch>
        </p:blipFill>
        <p:spPr bwMode="auto">
          <a:xfrm>
            <a:off x="457200" y="2194408"/>
            <a:ext cx="8456663" cy="28379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55530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PRI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861308"/>
            <a:ext cx="3429000" cy="218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a:xfrm>
            <a:off x="685800" y="228600"/>
            <a:ext cx="7772400" cy="1143000"/>
          </a:xfrm>
        </p:spPr>
        <p:txBody>
          <a:bodyPr/>
          <a:lstStyle/>
          <a:p>
            <a:pPr eaLnBrk="1" hangingPunct="1"/>
            <a:r>
              <a:rPr lang="en-GB" altLang="en-US">
                <a:ea typeface="ＭＳ Ｐゴシック" panose="020B0600070205080204" pitchFamily="34" charset="-128"/>
              </a:rPr>
              <a:t>What Is Light? </a:t>
            </a:r>
          </a:p>
        </p:txBody>
      </p:sp>
      <p:sp>
        <p:nvSpPr>
          <p:cNvPr id="3075" name="Rectangle 3"/>
          <p:cNvSpPr>
            <a:spLocks noGrp="1" noChangeArrowheads="1"/>
          </p:cNvSpPr>
          <p:nvPr>
            <p:ph type="body" idx="1"/>
          </p:nvPr>
        </p:nvSpPr>
        <p:spPr>
          <a:xfrm>
            <a:off x="685800" y="1676400"/>
            <a:ext cx="8077200" cy="2971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marL="609600" indent="-609600" eaLnBrk="1" hangingPunct="1">
              <a:lnSpc>
                <a:spcPct val="90000"/>
              </a:lnSpc>
              <a:buFontTx/>
              <a:buAutoNum type="arabicParenR"/>
              <a:defRPr/>
            </a:pPr>
            <a:r>
              <a:rPr lang="en-GB" b="1" i="1" dirty="0"/>
              <a:t>Properties of light</a:t>
            </a:r>
          </a:p>
          <a:p>
            <a:pPr marL="609600" indent="-609600" eaLnBrk="1" hangingPunct="1">
              <a:lnSpc>
                <a:spcPct val="90000"/>
              </a:lnSpc>
              <a:buFontTx/>
              <a:buAutoNum type="arabicParenR"/>
              <a:defRPr/>
            </a:pPr>
            <a:r>
              <a:rPr lang="en-GB" b="1" i="1" dirty="0"/>
              <a:t>Reflection - Mirrors</a:t>
            </a:r>
          </a:p>
          <a:p>
            <a:pPr marL="609600" indent="-609600" eaLnBrk="1" hangingPunct="1">
              <a:lnSpc>
                <a:spcPct val="90000"/>
              </a:lnSpc>
              <a:buFontTx/>
              <a:buAutoNum type="arabicParenR"/>
              <a:defRPr/>
            </a:pPr>
            <a:r>
              <a:rPr lang="en-GB" b="1" i="1" dirty="0"/>
              <a:t>Refraction - Lenses</a:t>
            </a:r>
          </a:p>
          <a:p>
            <a:pPr marL="609600" indent="-609600" eaLnBrk="1" hangingPunct="1">
              <a:lnSpc>
                <a:spcPct val="90000"/>
              </a:lnSpc>
              <a:defRPr/>
            </a:pPr>
            <a:endParaRPr lang="en-GB" b="1" i="1" dirty="0"/>
          </a:p>
        </p:txBody>
      </p:sp>
    </p:spTree>
    <p:extLst>
      <p:ext uri="{BB962C8B-B14F-4D97-AF65-F5344CB8AC3E}">
        <p14:creationId xmlns:p14="http://schemas.microsoft.com/office/powerpoint/2010/main" val="1077095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Total Internal Reflection (T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75370" cy="511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015" y="533400"/>
            <a:ext cx="8885968" cy="3918585"/>
          </a:xfrm>
          <a:prstGeom prst="rect">
            <a:avLst/>
          </a:prstGeom>
        </p:spPr>
      </p:pic>
      <p:pic>
        <p:nvPicPr>
          <p:cNvPr id="3" name="Picture 2"/>
          <p:cNvPicPr>
            <a:picLocks noChangeAspect="1"/>
          </p:cNvPicPr>
          <p:nvPr/>
        </p:nvPicPr>
        <p:blipFill>
          <a:blip r:embed="rId3"/>
          <a:stretch>
            <a:fillRect/>
          </a:stretch>
        </p:blipFill>
        <p:spPr>
          <a:xfrm>
            <a:off x="2820162" y="4343400"/>
            <a:ext cx="3503676" cy="1867091"/>
          </a:xfrm>
          <a:prstGeom prst="rect">
            <a:avLst/>
          </a:prstGeom>
        </p:spPr>
      </p:pic>
    </p:spTree>
    <p:extLst>
      <p:ext uri="{BB962C8B-B14F-4D97-AF65-F5344CB8AC3E}">
        <p14:creationId xmlns:p14="http://schemas.microsoft.com/office/powerpoint/2010/main" val="64988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5351" y="1226926"/>
            <a:ext cx="8673299" cy="4404146"/>
          </a:xfrm>
          <a:prstGeom prst="rect">
            <a:avLst/>
          </a:prstGeom>
        </p:spPr>
      </p:pic>
    </p:spTree>
    <p:extLst>
      <p:ext uri="{BB962C8B-B14F-4D97-AF65-F5344CB8AC3E}">
        <p14:creationId xmlns:p14="http://schemas.microsoft.com/office/powerpoint/2010/main" val="2394048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3910" y="242267"/>
            <a:ext cx="6016181" cy="6373464"/>
          </a:xfrm>
          <a:prstGeom prst="rect">
            <a:avLst/>
          </a:prstGeom>
        </p:spPr>
      </p:pic>
    </p:spTree>
    <p:extLst>
      <p:ext uri="{BB962C8B-B14F-4D97-AF65-F5344CB8AC3E}">
        <p14:creationId xmlns:p14="http://schemas.microsoft.com/office/powerpoint/2010/main" val="231033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3860" y="1197013"/>
            <a:ext cx="8176279" cy="4463972"/>
          </a:xfrm>
          <a:prstGeom prst="rect">
            <a:avLst/>
          </a:prstGeom>
        </p:spPr>
      </p:pic>
    </p:spTree>
    <p:extLst>
      <p:ext uri="{BB962C8B-B14F-4D97-AF65-F5344CB8AC3E}">
        <p14:creationId xmlns:p14="http://schemas.microsoft.com/office/powerpoint/2010/main" val="279856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4048" y="367950"/>
            <a:ext cx="7195905" cy="6122098"/>
          </a:xfrm>
          <a:prstGeom prst="rect">
            <a:avLst/>
          </a:prstGeom>
        </p:spPr>
      </p:pic>
    </p:spTree>
    <p:extLst>
      <p:ext uri="{BB962C8B-B14F-4D97-AF65-F5344CB8AC3E}">
        <p14:creationId xmlns:p14="http://schemas.microsoft.com/office/powerpoint/2010/main" val="819411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7469" y="184641"/>
            <a:ext cx="6189060" cy="6488716"/>
          </a:xfrm>
          <a:prstGeom prst="rect">
            <a:avLst/>
          </a:prstGeom>
        </p:spPr>
      </p:pic>
    </p:spTree>
    <p:extLst>
      <p:ext uri="{BB962C8B-B14F-4D97-AF65-F5344CB8AC3E}">
        <p14:creationId xmlns:p14="http://schemas.microsoft.com/office/powerpoint/2010/main" val="1465166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Diffraction  and  the  wave  theory</a:t>
            </a:r>
          </a:p>
        </p:txBody>
      </p:sp>
      <p:sp>
        <p:nvSpPr>
          <p:cNvPr id="3" name="Rectangle 2"/>
          <p:cNvSpPr/>
          <p:nvPr/>
        </p:nvSpPr>
        <p:spPr>
          <a:xfrm>
            <a:off x="1143000" y="1446074"/>
            <a:ext cx="7162800" cy="1754326"/>
          </a:xfrm>
          <a:prstGeom prst="rect">
            <a:avLst/>
          </a:prstGeom>
        </p:spPr>
        <p:txBody>
          <a:bodyPr wrap="square">
            <a:spAutoFit/>
          </a:bodyPr>
          <a:lstStyle/>
          <a:p>
            <a:pPr algn="just"/>
            <a:r>
              <a:rPr lang="en-US" b="1" dirty="0">
                <a:latin typeface="Times New Roman" panose="02020603050405020304" pitchFamily="18" charset="0"/>
                <a:ea typeface="Calibri" panose="020F0502020204030204" pitchFamily="34" charset="0"/>
              </a:rPr>
              <a:t>Diffraction</a:t>
            </a:r>
            <a:r>
              <a:rPr lang="en-US" dirty="0">
                <a:latin typeface="Times New Roman" panose="02020603050405020304" pitchFamily="18" charset="0"/>
                <a:ea typeface="Calibri" panose="020F0502020204030204" pitchFamily="34" charset="0"/>
              </a:rPr>
              <a:t> refers to various phenomena that occur when a wave encounters an obstacle or opening. It is defined as the bending of waves around the corners of an obstacle or through an aperture into the region of geometrical shadow of the obstacle/aperture. The diffracting object or aperture effectively becomes a secondary source of the propagating wave.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04912" y="3429000"/>
            <a:ext cx="6734175" cy="2743200"/>
          </a:xfrm>
          <a:prstGeom prst="rect">
            <a:avLst/>
          </a:prstGeom>
          <a:noFill/>
          <a:ln>
            <a:noFill/>
          </a:ln>
        </p:spPr>
      </p:pic>
    </p:spTree>
    <p:extLst>
      <p:ext uri="{BB962C8B-B14F-4D97-AF65-F5344CB8AC3E}">
        <p14:creationId xmlns:p14="http://schemas.microsoft.com/office/powerpoint/2010/main" val="3351988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728328" y="1646634"/>
            <a:ext cx="7687342" cy="4754166"/>
          </a:xfrm>
          <a:prstGeom prst="rect">
            <a:avLst/>
          </a:prstGeom>
        </p:spPr>
      </p:pic>
      <p:sp>
        <p:nvSpPr>
          <p:cNvPr id="4" name="Title 1"/>
          <p:cNvSpPr>
            <a:spLocks noGrp="1"/>
          </p:cNvSpPr>
          <p:nvPr>
            <p:ph type="title"/>
          </p:nvPr>
        </p:nvSpPr>
        <p:spPr>
          <a:xfrm>
            <a:off x="457200" y="381000"/>
            <a:ext cx="8229600" cy="1143000"/>
          </a:xfrm>
        </p:spPr>
        <p:txBody>
          <a:bodyPr/>
          <a:lstStyle/>
          <a:p>
            <a:r>
              <a:rPr lang="en-US" dirty="0"/>
              <a:t>Light interference</a:t>
            </a:r>
          </a:p>
        </p:txBody>
      </p:sp>
    </p:spTree>
    <p:extLst>
      <p:ext uri="{BB962C8B-B14F-4D97-AF65-F5344CB8AC3E}">
        <p14:creationId xmlns:p14="http://schemas.microsoft.com/office/powerpoint/2010/main" val="2894788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Light interference</a:t>
            </a:r>
          </a:p>
        </p:txBody>
      </p:sp>
      <p:sp>
        <p:nvSpPr>
          <p:cNvPr id="3" name="Content Placeholder 2"/>
          <p:cNvSpPr>
            <a:spLocks noGrp="1"/>
          </p:cNvSpPr>
          <p:nvPr>
            <p:ph idx="1"/>
          </p:nvPr>
        </p:nvSpPr>
        <p:spPr>
          <a:xfrm>
            <a:off x="457200" y="731837"/>
            <a:ext cx="8229600" cy="4525963"/>
          </a:xfrm>
        </p:spPr>
        <p:txBody>
          <a:bodyPr>
            <a:noAutofit/>
          </a:bodyPr>
          <a:lstStyle/>
          <a:p>
            <a:pPr algn="just"/>
            <a:r>
              <a:rPr lang="en-US" sz="2200" dirty="0"/>
              <a:t>It is the phenomenon in which two waves superpose to form the resultant wave of the lower, higher or same amplitude. The most commonly seen interference is the optical interference or light interference. This is because light waves are randomly generated every which way by most sources. This means that light waves coming out of a source do not have a constant amplitude, frequency or phase.</a:t>
            </a:r>
          </a:p>
          <a:p>
            <a:pPr algn="just"/>
            <a:r>
              <a:rPr lang="en-US" sz="2200" dirty="0"/>
              <a:t>The most common example of interference of light is the soap bubble which reflects wide </a:t>
            </a:r>
            <a:r>
              <a:rPr lang="en-US" sz="2200" dirty="0" err="1"/>
              <a:t>colours</a:t>
            </a:r>
            <a:r>
              <a:rPr lang="en-US" sz="2200" dirty="0"/>
              <a:t> when illuminated by a light source.</a:t>
            </a:r>
          </a:p>
          <a:p>
            <a:pPr algn="just"/>
            <a:r>
              <a:rPr lang="en-US" sz="2200" dirty="0"/>
              <a:t>Example, incandescent bulbs generate a wide range of frequencies of light, including all </a:t>
            </a:r>
            <a:r>
              <a:rPr lang="en-US" sz="2200" dirty="0" err="1"/>
              <a:t>colours</a:t>
            </a:r>
            <a:r>
              <a:rPr lang="en-US" sz="2200" dirty="0"/>
              <a:t> of the rainbow. Moreover, the light coming out of the bulb is randomly generated every moment in all directions. This means that the starting point of the wave generated may be a maximum, a minimum or any point in between. There is no way of predicting which phase the wave will start. Such a source is said to be incoherent.</a:t>
            </a:r>
          </a:p>
        </p:txBody>
      </p:sp>
    </p:spTree>
    <p:extLst>
      <p:ext uri="{BB962C8B-B14F-4D97-AF65-F5344CB8AC3E}">
        <p14:creationId xmlns:p14="http://schemas.microsoft.com/office/powerpoint/2010/main" val="193712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28600"/>
            <a:ext cx="8534400" cy="1143000"/>
          </a:xfrm>
        </p:spPr>
        <p:txBody>
          <a:bodyPr/>
          <a:lstStyle/>
          <a:p>
            <a:pPr eaLnBrk="1" hangingPunct="1"/>
            <a:r>
              <a:rPr lang="en-GB" altLang="en-US">
                <a:ea typeface="ＭＳ Ｐゴシック" panose="020B0600070205080204" pitchFamily="34" charset="-128"/>
              </a:rPr>
              <a:t>Properties of Light</a:t>
            </a:r>
          </a:p>
        </p:txBody>
      </p:sp>
      <p:sp>
        <p:nvSpPr>
          <p:cNvPr id="16387" name="Rectangle 3"/>
          <p:cNvSpPr>
            <a:spLocks noGrp="1" noChangeArrowheads="1"/>
          </p:cNvSpPr>
          <p:nvPr>
            <p:ph type="body"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indent="0" algn="just">
              <a:buNone/>
              <a:defRPr/>
            </a:pPr>
            <a:r>
              <a:rPr lang="en-US" altLang="en-US" sz="3600" dirty="0">
                <a:ea typeface="ＭＳ Ｐゴシック" panose="020B0600070205080204" pitchFamily="34" charset="-128"/>
              </a:rPr>
              <a:t>Light travels in waves: </a:t>
            </a:r>
            <a:r>
              <a:rPr lang="en-US" sz="3600" dirty="0"/>
              <a:t>A wave is a disturbance that transfers energy from place to place.</a:t>
            </a:r>
            <a:endParaRPr lang="en-GB" sz="3600" dirty="0"/>
          </a:p>
          <a:p>
            <a:pPr marL="0" indent="0" algn="ctr" eaLnBrk="1" hangingPunct="1">
              <a:buNone/>
              <a:defRPr/>
            </a:pPr>
            <a:r>
              <a:rPr lang="en-GB" sz="3600" dirty="0"/>
              <a:t>Light travels in </a:t>
            </a:r>
            <a:r>
              <a:rPr lang="en-GB" sz="3600" u="sng" dirty="0"/>
              <a:t>straight</a:t>
            </a:r>
            <a:r>
              <a:rPr lang="en-GB" sz="3600" dirty="0"/>
              <a:t> lines</a:t>
            </a:r>
          </a:p>
        </p:txBody>
      </p:sp>
      <p:grpSp>
        <p:nvGrpSpPr>
          <p:cNvPr id="17411" name="Group 6"/>
          <p:cNvGrpSpPr>
            <a:grpSpLocks/>
          </p:cNvGrpSpPr>
          <p:nvPr/>
        </p:nvGrpSpPr>
        <p:grpSpPr bwMode="auto">
          <a:xfrm>
            <a:off x="685800" y="4572000"/>
            <a:ext cx="2590800" cy="990600"/>
            <a:chOff x="432" y="2256"/>
            <a:chExt cx="1632" cy="624"/>
          </a:xfrm>
        </p:grpSpPr>
        <p:sp>
          <p:nvSpPr>
            <p:cNvPr id="16391" name="AutoShape 4"/>
            <p:cNvSpPr>
              <a:spLocks noChangeArrowheads="1"/>
            </p:cNvSpPr>
            <p:nvPr/>
          </p:nvSpPr>
          <p:spPr bwMode="auto">
            <a:xfrm>
              <a:off x="432" y="2256"/>
              <a:ext cx="1632" cy="624"/>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6392" name="Text Box 5"/>
            <p:cNvSpPr txBox="1">
              <a:spLocks noChangeArrowheads="1"/>
            </p:cNvSpPr>
            <p:nvPr/>
          </p:nvSpPr>
          <p:spPr bwMode="auto">
            <a:xfrm>
              <a:off x="576" y="2496"/>
              <a:ext cx="120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lgn="ctr">
                <a:spcBef>
                  <a:spcPct val="50000"/>
                </a:spcBef>
                <a:defRPr/>
              </a:pPr>
              <a:r>
                <a:rPr lang="en-GB" sz="2400">
                  <a:solidFill>
                    <a:schemeClr val="tx1"/>
                  </a:solidFill>
                  <a:latin typeface="Stencil" charset="0"/>
                </a:rPr>
                <a:t>Laser</a:t>
              </a:r>
            </a:p>
          </p:txBody>
        </p:sp>
      </p:grpSp>
      <p:sp>
        <p:nvSpPr>
          <p:cNvPr id="4103" name="Line 7"/>
          <p:cNvSpPr>
            <a:spLocks noChangeShapeType="1"/>
          </p:cNvSpPr>
          <p:nvPr/>
        </p:nvSpPr>
        <p:spPr bwMode="auto">
          <a:xfrm>
            <a:off x="3186113" y="5105400"/>
            <a:ext cx="4689475" cy="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6390" name="Oval 8"/>
          <p:cNvSpPr>
            <a:spLocks noChangeArrowheads="1"/>
          </p:cNvSpPr>
          <p:nvPr/>
        </p:nvSpPr>
        <p:spPr bwMode="auto">
          <a:xfrm>
            <a:off x="3124200" y="50292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Tree>
    <p:extLst>
      <p:ext uri="{BB962C8B-B14F-4D97-AF65-F5344CB8AC3E}">
        <p14:creationId xmlns:p14="http://schemas.microsoft.com/office/powerpoint/2010/main" val="2727080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wipe(left)">
                                      <p:cBhvr>
                                        <p:cTn id="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300" y="130876"/>
            <a:ext cx="7837401" cy="6596247"/>
          </a:xfrm>
          <a:prstGeom prst="rect">
            <a:avLst/>
          </a:prstGeom>
        </p:spPr>
      </p:pic>
    </p:spTree>
    <p:extLst>
      <p:ext uri="{BB962C8B-B14F-4D97-AF65-F5344CB8AC3E}">
        <p14:creationId xmlns:p14="http://schemas.microsoft.com/office/powerpoint/2010/main" val="424704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001" y="2230949"/>
            <a:ext cx="6845999" cy="2396100"/>
          </a:xfrm>
          <a:prstGeom prst="rect">
            <a:avLst/>
          </a:prstGeom>
        </p:spPr>
      </p:pic>
    </p:spTree>
    <p:extLst>
      <p:ext uri="{BB962C8B-B14F-4D97-AF65-F5344CB8AC3E}">
        <p14:creationId xmlns:p14="http://schemas.microsoft.com/office/powerpoint/2010/main" val="3053199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9268" y="112870"/>
            <a:ext cx="5605463" cy="6632258"/>
          </a:xfrm>
          <a:prstGeom prst="rect">
            <a:avLst/>
          </a:prstGeom>
        </p:spPr>
      </p:pic>
    </p:spTree>
    <p:extLst>
      <p:ext uri="{BB962C8B-B14F-4D97-AF65-F5344CB8AC3E}">
        <p14:creationId xmlns:p14="http://schemas.microsoft.com/office/powerpoint/2010/main" val="455822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8230" y="521493"/>
            <a:ext cx="6967538" cy="5815013"/>
          </a:xfrm>
          <a:prstGeom prst="rect">
            <a:avLst/>
          </a:prstGeom>
        </p:spPr>
      </p:pic>
    </p:spTree>
    <p:extLst>
      <p:ext uri="{BB962C8B-B14F-4D97-AF65-F5344CB8AC3E}">
        <p14:creationId xmlns:p14="http://schemas.microsoft.com/office/powerpoint/2010/main" val="830014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source interference</a:t>
            </a:r>
          </a:p>
        </p:txBody>
      </p:sp>
      <p:pic>
        <p:nvPicPr>
          <p:cNvPr id="3" name="Picture 2"/>
          <p:cNvPicPr/>
          <p:nvPr/>
        </p:nvPicPr>
        <p:blipFill>
          <a:blip r:embed="rId2"/>
          <a:stretch>
            <a:fillRect/>
          </a:stretch>
        </p:blipFill>
        <p:spPr>
          <a:xfrm>
            <a:off x="609600" y="2671329"/>
            <a:ext cx="2695286" cy="1515341"/>
          </a:xfrm>
          <a:prstGeom prst="rect">
            <a:avLst/>
          </a:prstGeom>
        </p:spPr>
      </p:pic>
      <p:pic>
        <p:nvPicPr>
          <p:cNvPr id="4" name="Picture 3"/>
          <p:cNvPicPr/>
          <p:nvPr/>
        </p:nvPicPr>
        <p:blipFill>
          <a:blip r:embed="rId3"/>
          <a:stretch>
            <a:fillRect/>
          </a:stretch>
        </p:blipFill>
        <p:spPr>
          <a:xfrm>
            <a:off x="3459981" y="1834951"/>
            <a:ext cx="5191605" cy="3211146"/>
          </a:xfrm>
          <a:prstGeom prst="rect">
            <a:avLst/>
          </a:prstGeom>
        </p:spPr>
      </p:pic>
    </p:spTree>
    <p:extLst>
      <p:ext uri="{BB962C8B-B14F-4D97-AF65-F5344CB8AC3E}">
        <p14:creationId xmlns:p14="http://schemas.microsoft.com/office/powerpoint/2010/main" val="4269116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Slit  interference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25830" y="1538287"/>
            <a:ext cx="7292340" cy="4557713"/>
          </a:xfrm>
          <a:prstGeom prst="rect">
            <a:avLst/>
          </a:prstGeom>
          <a:noFill/>
          <a:ln>
            <a:noFill/>
          </a:ln>
        </p:spPr>
      </p:pic>
    </p:spTree>
    <p:extLst>
      <p:ext uri="{BB962C8B-B14F-4D97-AF65-F5344CB8AC3E}">
        <p14:creationId xmlns:p14="http://schemas.microsoft.com/office/powerpoint/2010/main" val="826274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Polarization of electromagnetic waves</a:t>
            </a:r>
          </a:p>
        </p:txBody>
      </p:sp>
      <p:sp>
        <p:nvSpPr>
          <p:cNvPr id="3" name="Rectangle 2"/>
          <p:cNvSpPr/>
          <p:nvPr/>
        </p:nvSpPr>
        <p:spPr>
          <a:xfrm>
            <a:off x="381000" y="1585202"/>
            <a:ext cx="8305800" cy="4282198"/>
          </a:xfrm>
          <a:prstGeom prst="rect">
            <a:avLst/>
          </a:prstGeom>
        </p:spPr>
        <p:txBody>
          <a:bodyPr wrap="square">
            <a:spAutoFit/>
          </a:bodyPr>
          <a:lstStyle/>
          <a:p>
            <a:pPr indent="114300"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An electromagnetic wave such as light consists of a coupled oscillating electric field and magnetic field which are always perpendicular to each other; by convention, the "polarization" of electromagnetic waves refers to the direction of the electric field. In linear polarization, the fields oscillate in a single direction. In circular or elliptical polarization, the fields rotate at a constant rate in a plane as the wave travels.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114300"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Polarization is a property applying to transverse waves that specifies the geometrical orientation of the oscillations. In a transverse wave, the direction of the oscillation is perpendicular to the direction of motion of the wave.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In contrast, in longitudinal waves, such as sound waves in a liquid or gas, the displacement of the particles in the oscillation is always in the direction of propagation, so these waves do not exhibit polarization. Transverse waves that exhibit polarization include electromagnetic waves such as light and radio waves, gravitational waves, and transverse sound waves in solids.</a:t>
            </a:r>
            <a:endParaRPr lang="en-US" dirty="0"/>
          </a:p>
        </p:txBody>
      </p:sp>
    </p:spTree>
    <p:extLst>
      <p:ext uri="{BB962C8B-B14F-4D97-AF65-F5344CB8AC3E}">
        <p14:creationId xmlns:p14="http://schemas.microsoft.com/office/powerpoint/2010/main" val="1786343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5950" y="150065"/>
            <a:ext cx="6892100" cy="6557868"/>
          </a:xfrm>
          <a:prstGeom prst="rect">
            <a:avLst/>
          </a:prstGeom>
        </p:spPr>
      </p:pic>
    </p:spTree>
    <p:extLst>
      <p:ext uri="{BB962C8B-B14F-4D97-AF65-F5344CB8AC3E}">
        <p14:creationId xmlns:p14="http://schemas.microsoft.com/office/powerpoint/2010/main" val="164470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486" y="392096"/>
            <a:ext cx="8229029" cy="6073807"/>
          </a:xfrm>
          <a:prstGeom prst="rect">
            <a:avLst/>
          </a:prstGeom>
        </p:spPr>
      </p:pic>
    </p:spTree>
    <p:extLst>
      <p:ext uri="{BB962C8B-B14F-4D97-AF65-F5344CB8AC3E}">
        <p14:creationId xmlns:p14="http://schemas.microsoft.com/office/powerpoint/2010/main" val="1615555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Polarizing sheets</a:t>
            </a:r>
          </a:p>
        </p:txBody>
      </p:sp>
      <p:pic>
        <p:nvPicPr>
          <p:cNvPr id="12290" name="Picture 2" descr="Get Answer) - Figure 33-15a, drawn in perspective, shows a system of  three...| Transtu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53" y="2057400"/>
            <a:ext cx="5892547"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6147" y="1132572"/>
            <a:ext cx="8610600" cy="646331"/>
          </a:xfrm>
          <a:prstGeom prst="rect">
            <a:avLst/>
          </a:prstGeom>
        </p:spPr>
        <p:txBody>
          <a:bodyPr wrap="square">
            <a:spAutoFit/>
          </a:bodyPr>
          <a:lstStyle/>
          <a:p>
            <a:pPr algn="just"/>
            <a:r>
              <a:rPr lang="en-US" dirty="0">
                <a:latin typeface="Arial" panose="020B0604020202020204" pitchFamily="34" charset="0"/>
              </a:rPr>
              <a:t>A </a:t>
            </a:r>
            <a:r>
              <a:rPr lang="en-US" b="1" dirty="0">
                <a:latin typeface="Arial" panose="020B0604020202020204" pitchFamily="34" charset="0"/>
              </a:rPr>
              <a:t>polarizer</a:t>
            </a:r>
            <a:r>
              <a:rPr lang="en-US" dirty="0">
                <a:latin typeface="Arial" panose="020B0604020202020204" pitchFamily="34" charset="0"/>
              </a:rPr>
              <a:t> is an optical filter that lets light waves of a specific polarization pass through while blocking light waves of other polarizations.</a:t>
            </a:r>
            <a:endParaRPr lang="en-US" dirty="0"/>
          </a:p>
        </p:txBody>
      </p:sp>
    </p:spTree>
    <p:extLst>
      <p:ext uri="{BB962C8B-B14F-4D97-AF65-F5344CB8AC3E}">
        <p14:creationId xmlns:p14="http://schemas.microsoft.com/office/powerpoint/2010/main" val="111759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95263" y="363538"/>
            <a:ext cx="8732837" cy="101123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a:bodyPr>
          <a:lstStyle/>
          <a:p>
            <a:pPr marL="0" indent="0" eaLnBrk="1" hangingPunct="1">
              <a:buNone/>
              <a:defRPr/>
            </a:pPr>
            <a:r>
              <a:rPr lang="en-GB" dirty="0"/>
              <a:t>Light travels </a:t>
            </a:r>
            <a:r>
              <a:rPr lang="en-GB" u="sng" dirty="0"/>
              <a:t>much faster</a:t>
            </a:r>
            <a:r>
              <a:rPr lang="en-GB" dirty="0"/>
              <a:t> than sound. For example:</a:t>
            </a:r>
          </a:p>
        </p:txBody>
      </p:sp>
      <p:sp>
        <p:nvSpPr>
          <p:cNvPr id="6150" name="Text Box 6"/>
          <p:cNvSpPr txBox="1">
            <a:spLocks noChangeArrowheads="1"/>
          </p:cNvSpPr>
          <p:nvPr/>
        </p:nvSpPr>
        <p:spPr bwMode="auto">
          <a:xfrm>
            <a:off x="406400" y="1333500"/>
            <a:ext cx="3987800" cy="2852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defRPr sz="2800">
                <a:solidFill>
                  <a:schemeClr val="bg1"/>
                </a:solidFill>
                <a:latin typeface="Comic Sans MS" charset="0"/>
                <a:ea typeface="ＭＳ Ｐゴシック" charset="0"/>
              </a:defRPr>
            </a:lvl1pPr>
            <a:lvl2pPr marL="914400" indent="-457200">
              <a:defRPr sz="2800">
                <a:solidFill>
                  <a:schemeClr val="bg1"/>
                </a:solidFill>
                <a:latin typeface="Comic Sans MS" charset="0"/>
                <a:ea typeface="ＭＳ Ｐゴシック" charset="0"/>
              </a:defRPr>
            </a:lvl2pPr>
            <a:lvl3pPr marL="1371600" indent="-457200">
              <a:defRPr sz="2400">
                <a:solidFill>
                  <a:schemeClr val="bg1"/>
                </a:solidFill>
                <a:latin typeface="Comic Sans MS" charset="0"/>
                <a:ea typeface="ＭＳ Ｐゴシック" charset="0"/>
              </a:defRPr>
            </a:lvl3pPr>
            <a:lvl4pPr marL="1828800" indent="-457200">
              <a:defRPr sz="2000">
                <a:solidFill>
                  <a:schemeClr val="bg1"/>
                </a:solidFill>
                <a:latin typeface="Comic Sans MS" charset="0"/>
                <a:ea typeface="ＭＳ Ｐゴシック" charset="0"/>
              </a:defRPr>
            </a:lvl4pPr>
            <a:lvl5pPr marL="2286000" indent="-457200">
              <a:defRPr sz="2000">
                <a:solidFill>
                  <a:schemeClr val="bg1"/>
                </a:solidFill>
                <a:latin typeface="Comic Sans MS" charset="0"/>
                <a:ea typeface="ＭＳ Ｐゴシック" charset="0"/>
              </a:defRPr>
            </a:lvl5pPr>
            <a:lvl6pPr marL="2743200" indent="-457200" eaLnBrk="0" hangingPunct="0">
              <a:defRPr sz="2000">
                <a:solidFill>
                  <a:schemeClr val="bg1"/>
                </a:solidFill>
                <a:latin typeface="Comic Sans MS" charset="0"/>
                <a:ea typeface="ＭＳ Ｐゴシック" charset="0"/>
              </a:defRPr>
            </a:lvl6pPr>
            <a:lvl7pPr marL="3200400" indent="-457200" eaLnBrk="0" hangingPunct="0">
              <a:defRPr sz="2000">
                <a:solidFill>
                  <a:schemeClr val="bg1"/>
                </a:solidFill>
                <a:latin typeface="Comic Sans MS" charset="0"/>
                <a:ea typeface="ＭＳ Ｐゴシック" charset="0"/>
              </a:defRPr>
            </a:lvl7pPr>
            <a:lvl8pPr marL="3657600" indent="-457200" eaLnBrk="0" hangingPunct="0">
              <a:defRPr sz="2000">
                <a:solidFill>
                  <a:schemeClr val="bg1"/>
                </a:solidFill>
                <a:latin typeface="Comic Sans MS" charset="0"/>
                <a:ea typeface="ＭＳ Ｐゴシック" charset="0"/>
              </a:defRPr>
            </a:lvl8pPr>
            <a:lvl9pPr marL="4114800" indent="-457200" eaLnBrk="0" hangingPunct="0">
              <a:defRPr sz="2000">
                <a:solidFill>
                  <a:schemeClr val="bg1"/>
                </a:solidFill>
                <a:latin typeface="Comic Sans MS" charset="0"/>
                <a:ea typeface="ＭＳ Ｐゴシック" charset="0"/>
              </a:defRPr>
            </a:lvl9pPr>
          </a:lstStyle>
          <a:p>
            <a:pPr>
              <a:spcBef>
                <a:spcPct val="20000"/>
              </a:spcBef>
              <a:defRPr/>
            </a:pPr>
            <a:endParaRPr lang="en-GB" sz="2400" dirty="0"/>
          </a:p>
          <a:p>
            <a:pPr>
              <a:spcBef>
                <a:spcPct val="20000"/>
              </a:spcBef>
              <a:buFontTx/>
              <a:buAutoNum type="arabicParenR"/>
              <a:defRPr/>
            </a:pPr>
            <a:r>
              <a:rPr lang="en-GB" sz="2400" dirty="0">
                <a:solidFill>
                  <a:schemeClr val="hlink"/>
                </a:solidFill>
              </a:rPr>
              <a:t>Thunder and lightning start at the same time, but we will see the lightning first.</a:t>
            </a:r>
          </a:p>
          <a:p>
            <a:pPr>
              <a:spcBef>
                <a:spcPct val="50000"/>
              </a:spcBef>
              <a:defRPr/>
            </a:pPr>
            <a:endParaRPr lang="en-GB" sz="2400" dirty="0">
              <a:solidFill>
                <a:srgbClr val="CC66FF"/>
              </a:solidFill>
              <a:latin typeface="Times New Roman" charset="0"/>
            </a:endParaRPr>
          </a:p>
        </p:txBody>
      </p:sp>
      <p:grpSp>
        <p:nvGrpSpPr>
          <p:cNvPr id="6155" name="Group 11"/>
          <p:cNvGrpSpPr>
            <a:grpSpLocks/>
          </p:cNvGrpSpPr>
          <p:nvPr/>
        </p:nvGrpSpPr>
        <p:grpSpPr bwMode="auto">
          <a:xfrm>
            <a:off x="5856288" y="4179888"/>
            <a:ext cx="1400175" cy="2251075"/>
            <a:chOff x="3509" y="2567"/>
            <a:chExt cx="882" cy="1418"/>
          </a:xfrm>
        </p:grpSpPr>
        <p:sp>
          <p:nvSpPr>
            <p:cNvPr id="17436" name="AutoShape 10"/>
            <p:cNvSpPr>
              <a:spLocks noChangeArrowheads="1"/>
            </p:cNvSpPr>
            <p:nvPr/>
          </p:nvSpPr>
          <p:spPr bwMode="auto">
            <a:xfrm>
              <a:off x="3834" y="2567"/>
              <a:ext cx="557" cy="614"/>
            </a:xfrm>
            <a:prstGeom prst="irregularSeal2">
              <a:avLst/>
            </a:prstGeom>
            <a:gradFill rotWithShape="0">
              <a:gsLst>
                <a:gs pos="0">
                  <a:srgbClr val="FFFF00"/>
                </a:gs>
                <a:gs pos="100000">
                  <a:srgbClr val="FF0000"/>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aphicFrame>
          <p:nvGraphicFramePr>
            <p:cNvPr id="18460" name="Object 8"/>
            <p:cNvGraphicFramePr>
              <a:graphicFrameLocks noChangeAspect="1"/>
            </p:cNvGraphicFramePr>
            <p:nvPr/>
          </p:nvGraphicFramePr>
          <p:xfrm>
            <a:off x="3509" y="3006"/>
            <a:ext cx="577" cy="979"/>
          </p:xfrm>
          <a:graphic>
            <a:graphicData uri="http://schemas.openxmlformats.org/presentationml/2006/ole">
              <mc:AlternateContent xmlns:mc="http://schemas.openxmlformats.org/markup-compatibility/2006">
                <mc:Choice xmlns:v="urn:schemas-microsoft-com:vml" Requires="v">
                  <p:oleObj spid="_x0000_s11269" name="CorelDRAW 6.0" r:id="rId3" imgW="2867025" imgH="7562850" progId="CorelDRAW.Graphic.6">
                    <p:embed/>
                  </p:oleObj>
                </mc:Choice>
                <mc:Fallback>
                  <p:oleObj name="CorelDRAW 6.0" r:id="rId3" imgW="2867025" imgH="7562850" progId="CorelDRAW.Graphic.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 y="3006"/>
                          <a:ext cx="577"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sp>
        <p:nvSpPr>
          <p:cNvPr id="6156" name="Text Box 12"/>
          <p:cNvSpPr txBox="1">
            <a:spLocks noChangeArrowheads="1"/>
          </p:cNvSpPr>
          <p:nvPr/>
        </p:nvSpPr>
        <p:spPr bwMode="auto">
          <a:xfrm>
            <a:off x="420688" y="2978150"/>
            <a:ext cx="4078287" cy="3875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defRPr sz="2800">
                <a:solidFill>
                  <a:schemeClr val="bg1"/>
                </a:solidFill>
                <a:latin typeface="Comic Sans MS" charset="0"/>
                <a:ea typeface="ＭＳ Ｐゴシック" charset="0"/>
              </a:defRPr>
            </a:lvl1pPr>
            <a:lvl2pPr marL="914400" indent="-457200">
              <a:defRPr sz="2800">
                <a:solidFill>
                  <a:schemeClr val="bg1"/>
                </a:solidFill>
                <a:latin typeface="Comic Sans MS" charset="0"/>
                <a:ea typeface="ＭＳ Ｐゴシック" charset="0"/>
              </a:defRPr>
            </a:lvl2pPr>
            <a:lvl3pPr marL="1371600" indent="-457200">
              <a:defRPr sz="2400">
                <a:solidFill>
                  <a:schemeClr val="bg1"/>
                </a:solidFill>
                <a:latin typeface="Comic Sans MS" charset="0"/>
                <a:ea typeface="ＭＳ Ｐゴシック" charset="0"/>
              </a:defRPr>
            </a:lvl3pPr>
            <a:lvl4pPr marL="1828800" indent="-457200">
              <a:defRPr sz="2000">
                <a:solidFill>
                  <a:schemeClr val="bg1"/>
                </a:solidFill>
                <a:latin typeface="Comic Sans MS" charset="0"/>
                <a:ea typeface="ＭＳ Ｐゴシック" charset="0"/>
              </a:defRPr>
            </a:lvl4pPr>
            <a:lvl5pPr marL="2286000" indent="-457200">
              <a:defRPr sz="2000">
                <a:solidFill>
                  <a:schemeClr val="bg1"/>
                </a:solidFill>
                <a:latin typeface="Comic Sans MS" charset="0"/>
                <a:ea typeface="ＭＳ Ｐゴシック" charset="0"/>
              </a:defRPr>
            </a:lvl5pPr>
            <a:lvl6pPr marL="2743200" indent="-457200" eaLnBrk="0" hangingPunct="0">
              <a:defRPr sz="2000">
                <a:solidFill>
                  <a:schemeClr val="bg1"/>
                </a:solidFill>
                <a:latin typeface="Comic Sans MS" charset="0"/>
                <a:ea typeface="ＭＳ Ｐゴシック" charset="0"/>
              </a:defRPr>
            </a:lvl6pPr>
            <a:lvl7pPr marL="3200400" indent="-457200" eaLnBrk="0" hangingPunct="0">
              <a:defRPr sz="2000">
                <a:solidFill>
                  <a:schemeClr val="bg1"/>
                </a:solidFill>
                <a:latin typeface="Comic Sans MS" charset="0"/>
                <a:ea typeface="ＭＳ Ｐゴシック" charset="0"/>
              </a:defRPr>
            </a:lvl7pPr>
            <a:lvl8pPr marL="3657600" indent="-457200" eaLnBrk="0" hangingPunct="0">
              <a:defRPr sz="2000">
                <a:solidFill>
                  <a:schemeClr val="bg1"/>
                </a:solidFill>
                <a:latin typeface="Comic Sans MS" charset="0"/>
                <a:ea typeface="ＭＳ Ｐゴシック" charset="0"/>
              </a:defRPr>
            </a:lvl8pPr>
            <a:lvl9pPr marL="4114800" indent="-457200" eaLnBrk="0" hangingPunct="0">
              <a:defRPr sz="2000">
                <a:solidFill>
                  <a:schemeClr val="bg1"/>
                </a:solidFill>
                <a:latin typeface="Comic Sans MS" charset="0"/>
                <a:ea typeface="ＭＳ Ｐゴシック" charset="0"/>
              </a:defRPr>
            </a:lvl9pPr>
          </a:lstStyle>
          <a:p>
            <a:pPr>
              <a:spcBef>
                <a:spcPct val="20000"/>
              </a:spcBef>
              <a:buFontTx/>
              <a:buAutoNum type="arabicParenR"/>
              <a:defRPr/>
            </a:pPr>
            <a:endParaRPr lang="en-GB" sz="2400">
              <a:solidFill>
                <a:schemeClr val="hlink"/>
              </a:solidFill>
            </a:endParaRPr>
          </a:p>
          <a:p>
            <a:pPr>
              <a:spcBef>
                <a:spcPct val="20000"/>
              </a:spcBef>
              <a:buFontTx/>
              <a:buAutoNum type="arabicParenR"/>
              <a:defRPr/>
            </a:pPr>
            <a:endParaRPr lang="en-GB" sz="2400">
              <a:solidFill>
                <a:schemeClr val="hlink"/>
              </a:solidFill>
            </a:endParaRPr>
          </a:p>
          <a:p>
            <a:pPr>
              <a:spcBef>
                <a:spcPct val="20000"/>
              </a:spcBef>
              <a:buFontTx/>
              <a:buAutoNum type="arabicParenR"/>
              <a:defRPr/>
            </a:pPr>
            <a:endParaRPr lang="en-GB" sz="2400">
              <a:solidFill>
                <a:schemeClr val="hlink"/>
              </a:solidFill>
            </a:endParaRPr>
          </a:p>
          <a:p>
            <a:pPr>
              <a:spcBef>
                <a:spcPct val="20000"/>
              </a:spcBef>
              <a:defRPr/>
            </a:pPr>
            <a:r>
              <a:rPr lang="en-GB" sz="2400">
                <a:solidFill>
                  <a:srgbClr val="CC66FF"/>
                </a:solidFill>
              </a:rPr>
              <a:t>2)  When a starting pistol is fired we see the smoke first and then hear the bang.</a:t>
            </a:r>
          </a:p>
          <a:p>
            <a:pPr>
              <a:spcBef>
                <a:spcPct val="50000"/>
              </a:spcBef>
              <a:defRPr/>
            </a:pPr>
            <a:endParaRPr lang="en-GB" sz="2400">
              <a:solidFill>
                <a:schemeClr val="tx1"/>
              </a:solidFill>
              <a:latin typeface="Times New Roman" charset="0"/>
            </a:endParaRPr>
          </a:p>
        </p:txBody>
      </p:sp>
      <p:grpSp>
        <p:nvGrpSpPr>
          <p:cNvPr id="6188" name="Group 44"/>
          <p:cNvGrpSpPr>
            <a:grpSpLocks/>
          </p:cNvGrpSpPr>
          <p:nvPr/>
        </p:nvGrpSpPr>
        <p:grpSpPr bwMode="auto">
          <a:xfrm>
            <a:off x="5413375" y="1333500"/>
            <a:ext cx="3165475" cy="2965450"/>
            <a:chOff x="3410" y="840"/>
            <a:chExt cx="1994" cy="1868"/>
          </a:xfrm>
        </p:grpSpPr>
        <p:grpSp>
          <p:nvGrpSpPr>
            <p:cNvPr id="18438" name="Group 7"/>
            <p:cNvGrpSpPr>
              <a:grpSpLocks/>
            </p:cNvGrpSpPr>
            <p:nvPr/>
          </p:nvGrpSpPr>
          <p:grpSpPr bwMode="auto">
            <a:xfrm>
              <a:off x="3410" y="840"/>
              <a:ext cx="1388" cy="1321"/>
              <a:chOff x="3061" y="926"/>
              <a:chExt cx="1898" cy="1708"/>
            </a:xfrm>
          </p:grpSpPr>
          <p:sp>
            <p:nvSpPr>
              <p:cNvPr id="17434" name="AutoShape 5" descr="White marble"/>
              <p:cNvSpPr>
                <a:spLocks noChangeArrowheads="1"/>
              </p:cNvSpPr>
              <p:nvPr/>
            </p:nvSpPr>
            <p:spPr bwMode="auto">
              <a:xfrm flipH="1">
                <a:off x="3061" y="926"/>
                <a:ext cx="1898" cy="653"/>
              </a:xfrm>
              <a:prstGeom prst="cloudCallout">
                <a:avLst>
                  <a:gd name="adj1" fmla="val -23657"/>
                  <a:gd name="adj2" fmla="val 120440"/>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defRPr/>
                </a:pPr>
                <a:endParaRPr lang="en-US" sz="2400">
                  <a:solidFill>
                    <a:schemeClr val="tx1"/>
                  </a:solidFill>
                  <a:latin typeface="Times New Roman" charset="0"/>
                  <a:ea typeface="ＭＳ Ｐゴシック" charset="0"/>
                </a:endParaRPr>
              </a:p>
            </p:txBody>
          </p:sp>
          <p:sp>
            <p:nvSpPr>
              <p:cNvPr id="17435" name="AutoShape 4"/>
              <p:cNvSpPr>
                <a:spLocks noChangeArrowheads="1"/>
              </p:cNvSpPr>
              <p:nvPr/>
            </p:nvSpPr>
            <p:spPr bwMode="auto">
              <a:xfrm>
                <a:off x="3965" y="1350"/>
                <a:ext cx="840" cy="1284"/>
              </a:xfrm>
              <a:prstGeom prst="lightningBol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18439" name="Group 43"/>
            <p:cNvGrpSpPr>
              <a:grpSpLocks/>
            </p:cNvGrpSpPr>
            <p:nvPr/>
          </p:nvGrpSpPr>
          <p:grpSpPr bwMode="auto">
            <a:xfrm>
              <a:off x="4659" y="1354"/>
              <a:ext cx="745" cy="1354"/>
              <a:chOff x="4168" y="976"/>
              <a:chExt cx="1387" cy="3006"/>
            </a:xfrm>
          </p:grpSpPr>
          <p:sp>
            <p:nvSpPr>
              <p:cNvPr id="18440" name="Freeform 37"/>
              <p:cNvSpPr>
                <a:spLocks/>
              </p:cNvSpPr>
              <p:nvPr/>
            </p:nvSpPr>
            <p:spPr bwMode="auto">
              <a:xfrm flipH="1">
                <a:off x="4986" y="3688"/>
                <a:ext cx="569" cy="294"/>
              </a:xfrm>
              <a:custGeom>
                <a:avLst/>
                <a:gdLst>
                  <a:gd name="T0" fmla="*/ 284 w 569"/>
                  <a:gd name="T1" fmla="*/ 22 h 454"/>
                  <a:gd name="T2" fmla="*/ 227 w 569"/>
                  <a:gd name="T3" fmla="*/ 45 h 454"/>
                  <a:gd name="T4" fmla="*/ 132 w 569"/>
                  <a:gd name="T5" fmla="*/ 22 h 454"/>
                  <a:gd name="T6" fmla="*/ 0 w 569"/>
                  <a:gd name="T7" fmla="*/ 45 h 454"/>
                  <a:gd name="T8" fmla="*/ 10 w 569"/>
                  <a:gd name="T9" fmla="*/ 69 h 454"/>
                  <a:gd name="T10" fmla="*/ 387 w 569"/>
                  <a:gd name="T11" fmla="*/ 104 h 454"/>
                  <a:gd name="T12" fmla="*/ 557 w 569"/>
                  <a:gd name="T13" fmla="*/ 99 h 454"/>
                  <a:gd name="T14" fmla="*/ 567 w 569"/>
                  <a:gd name="T15" fmla="*/ 89 h 454"/>
                  <a:gd name="T16" fmla="*/ 520 w 569"/>
                  <a:gd name="T17" fmla="*/ 45 h 454"/>
                  <a:gd name="T18" fmla="*/ 454 w 569"/>
                  <a:gd name="T19" fmla="*/ 6 h 454"/>
                  <a:gd name="T20" fmla="*/ 284 w 569"/>
                  <a:gd name="T21" fmla="*/ 22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9" h="454">
                    <a:moveTo>
                      <a:pt x="284" y="81"/>
                    </a:moveTo>
                    <a:cubicBezTo>
                      <a:pt x="271" y="118"/>
                      <a:pt x="255" y="138"/>
                      <a:pt x="227" y="166"/>
                    </a:cubicBezTo>
                    <a:cubicBezTo>
                      <a:pt x="179" y="151"/>
                      <a:pt x="175" y="109"/>
                      <a:pt x="132" y="81"/>
                    </a:cubicBezTo>
                    <a:cubicBezTo>
                      <a:pt x="26" y="93"/>
                      <a:pt x="31" y="79"/>
                      <a:pt x="0" y="166"/>
                    </a:cubicBezTo>
                    <a:cubicBezTo>
                      <a:pt x="3" y="194"/>
                      <a:pt x="6" y="223"/>
                      <a:pt x="10" y="251"/>
                    </a:cubicBezTo>
                    <a:cubicBezTo>
                      <a:pt x="36" y="454"/>
                      <a:pt x="176" y="377"/>
                      <a:pt x="387" y="383"/>
                    </a:cubicBezTo>
                    <a:cubicBezTo>
                      <a:pt x="444" y="377"/>
                      <a:pt x="503" y="381"/>
                      <a:pt x="557" y="364"/>
                    </a:cubicBezTo>
                    <a:cubicBezTo>
                      <a:pt x="569" y="360"/>
                      <a:pt x="567" y="340"/>
                      <a:pt x="567" y="327"/>
                    </a:cubicBezTo>
                    <a:cubicBezTo>
                      <a:pt x="567" y="269"/>
                      <a:pt x="545" y="216"/>
                      <a:pt x="520" y="166"/>
                    </a:cubicBezTo>
                    <a:cubicBezTo>
                      <a:pt x="511" y="61"/>
                      <a:pt x="533" y="52"/>
                      <a:pt x="454" y="24"/>
                    </a:cubicBezTo>
                    <a:cubicBezTo>
                      <a:pt x="397" y="28"/>
                      <a:pt x="284" y="0"/>
                      <a:pt x="284" y="81"/>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Freeform 36"/>
              <p:cNvSpPr>
                <a:spLocks/>
              </p:cNvSpPr>
              <p:nvPr/>
            </p:nvSpPr>
            <p:spPr bwMode="auto">
              <a:xfrm>
                <a:off x="4390" y="3677"/>
                <a:ext cx="569" cy="294"/>
              </a:xfrm>
              <a:custGeom>
                <a:avLst/>
                <a:gdLst>
                  <a:gd name="T0" fmla="*/ 284 w 569"/>
                  <a:gd name="T1" fmla="*/ 22 h 454"/>
                  <a:gd name="T2" fmla="*/ 227 w 569"/>
                  <a:gd name="T3" fmla="*/ 45 h 454"/>
                  <a:gd name="T4" fmla="*/ 132 w 569"/>
                  <a:gd name="T5" fmla="*/ 22 h 454"/>
                  <a:gd name="T6" fmla="*/ 0 w 569"/>
                  <a:gd name="T7" fmla="*/ 45 h 454"/>
                  <a:gd name="T8" fmla="*/ 10 w 569"/>
                  <a:gd name="T9" fmla="*/ 69 h 454"/>
                  <a:gd name="T10" fmla="*/ 387 w 569"/>
                  <a:gd name="T11" fmla="*/ 104 h 454"/>
                  <a:gd name="T12" fmla="*/ 557 w 569"/>
                  <a:gd name="T13" fmla="*/ 99 h 454"/>
                  <a:gd name="T14" fmla="*/ 567 w 569"/>
                  <a:gd name="T15" fmla="*/ 89 h 454"/>
                  <a:gd name="T16" fmla="*/ 520 w 569"/>
                  <a:gd name="T17" fmla="*/ 45 h 454"/>
                  <a:gd name="T18" fmla="*/ 454 w 569"/>
                  <a:gd name="T19" fmla="*/ 6 h 454"/>
                  <a:gd name="T20" fmla="*/ 284 w 569"/>
                  <a:gd name="T21" fmla="*/ 22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9" h="454">
                    <a:moveTo>
                      <a:pt x="284" y="81"/>
                    </a:moveTo>
                    <a:cubicBezTo>
                      <a:pt x="271" y="118"/>
                      <a:pt x="255" y="138"/>
                      <a:pt x="227" y="166"/>
                    </a:cubicBezTo>
                    <a:cubicBezTo>
                      <a:pt x="179" y="151"/>
                      <a:pt x="175" y="109"/>
                      <a:pt x="132" y="81"/>
                    </a:cubicBezTo>
                    <a:cubicBezTo>
                      <a:pt x="26" y="93"/>
                      <a:pt x="31" y="79"/>
                      <a:pt x="0" y="166"/>
                    </a:cubicBezTo>
                    <a:cubicBezTo>
                      <a:pt x="3" y="194"/>
                      <a:pt x="6" y="223"/>
                      <a:pt x="10" y="251"/>
                    </a:cubicBezTo>
                    <a:cubicBezTo>
                      <a:pt x="36" y="454"/>
                      <a:pt x="176" y="377"/>
                      <a:pt x="387" y="383"/>
                    </a:cubicBezTo>
                    <a:cubicBezTo>
                      <a:pt x="444" y="377"/>
                      <a:pt x="503" y="381"/>
                      <a:pt x="557" y="364"/>
                    </a:cubicBezTo>
                    <a:cubicBezTo>
                      <a:pt x="569" y="360"/>
                      <a:pt x="567" y="340"/>
                      <a:pt x="567" y="327"/>
                    </a:cubicBezTo>
                    <a:cubicBezTo>
                      <a:pt x="567" y="269"/>
                      <a:pt x="545" y="216"/>
                      <a:pt x="520" y="166"/>
                    </a:cubicBezTo>
                    <a:cubicBezTo>
                      <a:pt x="511" y="61"/>
                      <a:pt x="533" y="52"/>
                      <a:pt x="454" y="24"/>
                    </a:cubicBezTo>
                    <a:cubicBezTo>
                      <a:pt x="397" y="28"/>
                      <a:pt x="284" y="0"/>
                      <a:pt x="284" y="81"/>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Freeform 35"/>
              <p:cNvSpPr>
                <a:spLocks/>
              </p:cNvSpPr>
              <p:nvPr/>
            </p:nvSpPr>
            <p:spPr bwMode="auto">
              <a:xfrm>
                <a:off x="5225" y="2852"/>
                <a:ext cx="294" cy="279"/>
              </a:xfrm>
              <a:custGeom>
                <a:avLst/>
                <a:gdLst>
                  <a:gd name="T0" fmla="*/ 213 w 294"/>
                  <a:gd name="T1" fmla="*/ 0 h 279"/>
                  <a:gd name="T2" fmla="*/ 270 w 294"/>
                  <a:gd name="T3" fmla="*/ 76 h 279"/>
                  <a:gd name="T4" fmla="*/ 270 w 294"/>
                  <a:gd name="T5" fmla="*/ 161 h 279"/>
                  <a:gd name="T6" fmla="*/ 232 w 294"/>
                  <a:gd name="T7" fmla="*/ 151 h 279"/>
                  <a:gd name="T8" fmla="*/ 241 w 294"/>
                  <a:gd name="T9" fmla="*/ 199 h 279"/>
                  <a:gd name="T10" fmla="*/ 232 w 294"/>
                  <a:gd name="T11" fmla="*/ 265 h 279"/>
                  <a:gd name="T12" fmla="*/ 203 w 294"/>
                  <a:gd name="T13" fmla="*/ 274 h 279"/>
                  <a:gd name="T14" fmla="*/ 194 w 294"/>
                  <a:gd name="T15" fmla="*/ 246 h 279"/>
                  <a:gd name="T16" fmla="*/ 166 w 294"/>
                  <a:gd name="T17" fmla="*/ 132 h 279"/>
                  <a:gd name="T18" fmla="*/ 118 w 294"/>
                  <a:gd name="T19" fmla="*/ 265 h 279"/>
                  <a:gd name="T20" fmla="*/ 90 w 294"/>
                  <a:gd name="T21" fmla="*/ 255 h 279"/>
                  <a:gd name="T22" fmla="*/ 81 w 294"/>
                  <a:gd name="T23" fmla="*/ 132 h 279"/>
                  <a:gd name="T24" fmla="*/ 90 w 294"/>
                  <a:gd name="T25" fmla="*/ 161 h 279"/>
                  <a:gd name="T26" fmla="*/ 24 w 294"/>
                  <a:gd name="T27" fmla="*/ 217 h 279"/>
                  <a:gd name="T28" fmla="*/ 5 w 294"/>
                  <a:gd name="T29" fmla="*/ 180 h 279"/>
                  <a:gd name="T30" fmla="*/ 81 w 294"/>
                  <a:gd name="T31" fmla="*/ 29 h 279"/>
                  <a:gd name="T32" fmla="*/ 213 w 294"/>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4" h="279">
                    <a:moveTo>
                      <a:pt x="213" y="0"/>
                    </a:moveTo>
                    <a:cubicBezTo>
                      <a:pt x="226" y="42"/>
                      <a:pt x="246" y="39"/>
                      <a:pt x="270" y="76"/>
                    </a:cubicBezTo>
                    <a:cubicBezTo>
                      <a:pt x="278" y="101"/>
                      <a:pt x="294" y="137"/>
                      <a:pt x="270" y="161"/>
                    </a:cubicBezTo>
                    <a:cubicBezTo>
                      <a:pt x="261" y="170"/>
                      <a:pt x="245" y="154"/>
                      <a:pt x="232" y="151"/>
                    </a:cubicBezTo>
                    <a:cubicBezTo>
                      <a:pt x="204" y="73"/>
                      <a:pt x="236" y="184"/>
                      <a:pt x="241" y="199"/>
                    </a:cubicBezTo>
                    <a:cubicBezTo>
                      <a:pt x="238" y="221"/>
                      <a:pt x="242" y="245"/>
                      <a:pt x="232" y="265"/>
                    </a:cubicBezTo>
                    <a:cubicBezTo>
                      <a:pt x="227" y="274"/>
                      <a:pt x="212" y="279"/>
                      <a:pt x="203" y="274"/>
                    </a:cubicBezTo>
                    <a:cubicBezTo>
                      <a:pt x="194" y="270"/>
                      <a:pt x="197" y="255"/>
                      <a:pt x="194" y="246"/>
                    </a:cubicBezTo>
                    <a:cubicBezTo>
                      <a:pt x="184" y="208"/>
                      <a:pt x="178" y="170"/>
                      <a:pt x="166" y="132"/>
                    </a:cubicBezTo>
                    <a:cubicBezTo>
                      <a:pt x="158" y="198"/>
                      <a:pt x="170" y="231"/>
                      <a:pt x="118" y="265"/>
                    </a:cubicBezTo>
                    <a:cubicBezTo>
                      <a:pt x="109" y="262"/>
                      <a:pt x="93" y="265"/>
                      <a:pt x="90" y="255"/>
                    </a:cubicBezTo>
                    <a:cubicBezTo>
                      <a:pt x="79" y="215"/>
                      <a:pt x="81" y="173"/>
                      <a:pt x="81" y="132"/>
                    </a:cubicBezTo>
                    <a:cubicBezTo>
                      <a:pt x="81" y="122"/>
                      <a:pt x="87" y="151"/>
                      <a:pt x="90" y="161"/>
                    </a:cubicBezTo>
                    <a:cubicBezTo>
                      <a:pt x="76" y="204"/>
                      <a:pt x="61" y="193"/>
                      <a:pt x="24" y="217"/>
                    </a:cubicBezTo>
                    <a:cubicBezTo>
                      <a:pt x="18" y="205"/>
                      <a:pt x="7" y="194"/>
                      <a:pt x="5" y="180"/>
                    </a:cubicBezTo>
                    <a:cubicBezTo>
                      <a:pt x="0" y="137"/>
                      <a:pt x="43" y="54"/>
                      <a:pt x="81" y="29"/>
                    </a:cubicBezTo>
                    <a:cubicBezTo>
                      <a:pt x="118" y="4"/>
                      <a:pt x="171" y="15"/>
                      <a:pt x="2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31"/>
              <p:cNvSpPr>
                <a:spLocks/>
              </p:cNvSpPr>
              <p:nvPr/>
            </p:nvSpPr>
            <p:spPr bwMode="auto">
              <a:xfrm>
                <a:off x="4168" y="2682"/>
                <a:ext cx="279" cy="302"/>
              </a:xfrm>
              <a:custGeom>
                <a:avLst/>
                <a:gdLst>
                  <a:gd name="T0" fmla="*/ 147 w 279"/>
                  <a:gd name="T1" fmla="*/ 0 h 302"/>
                  <a:gd name="T2" fmla="*/ 33 w 279"/>
                  <a:gd name="T3" fmla="*/ 47 h 302"/>
                  <a:gd name="T4" fmla="*/ 62 w 279"/>
                  <a:gd name="T5" fmla="*/ 113 h 302"/>
                  <a:gd name="T6" fmla="*/ 43 w 279"/>
                  <a:gd name="T7" fmla="*/ 142 h 302"/>
                  <a:gd name="T8" fmla="*/ 15 w 279"/>
                  <a:gd name="T9" fmla="*/ 160 h 302"/>
                  <a:gd name="T10" fmla="*/ 90 w 279"/>
                  <a:gd name="T11" fmla="*/ 208 h 302"/>
                  <a:gd name="T12" fmla="*/ 100 w 279"/>
                  <a:gd name="T13" fmla="*/ 236 h 302"/>
                  <a:gd name="T14" fmla="*/ 166 w 279"/>
                  <a:gd name="T15" fmla="*/ 264 h 302"/>
                  <a:gd name="T16" fmla="*/ 185 w 279"/>
                  <a:gd name="T17" fmla="*/ 283 h 302"/>
                  <a:gd name="T18" fmla="*/ 213 w 279"/>
                  <a:gd name="T19" fmla="*/ 302 h 302"/>
                  <a:gd name="T20" fmla="*/ 269 w 279"/>
                  <a:gd name="T21" fmla="*/ 227 h 302"/>
                  <a:gd name="T22" fmla="*/ 260 w 279"/>
                  <a:gd name="T23" fmla="*/ 28 h 302"/>
                  <a:gd name="T24" fmla="*/ 147 w 279"/>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9" h="302">
                    <a:moveTo>
                      <a:pt x="147" y="0"/>
                    </a:moveTo>
                    <a:cubicBezTo>
                      <a:pt x="107" y="12"/>
                      <a:pt x="74" y="34"/>
                      <a:pt x="33" y="47"/>
                    </a:cubicBezTo>
                    <a:cubicBezTo>
                      <a:pt x="19" y="91"/>
                      <a:pt x="16" y="99"/>
                      <a:pt x="62" y="113"/>
                    </a:cubicBezTo>
                    <a:cubicBezTo>
                      <a:pt x="56" y="123"/>
                      <a:pt x="51" y="134"/>
                      <a:pt x="43" y="142"/>
                    </a:cubicBezTo>
                    <a:cubicBezTo>
                      <a:pt x="35" y="150"/>
                      <a:pt x="19" y="150"/>
                      <a:pt x="15" y="160"/>
                    </a:cubicBezTo>
                    <a:cubicBezTo>
                      <a:pt x="0" y="198"/>
                      <a:pt x="74" y="204"/>
                      <a:pt x="90" y="208"/>
                    </a:cubicBezTo>
                    <a:cubicBezTo>
                      <a:pt x="116" y="134"/>
                      <a:pt x="105" y="219"/>
                      <a:pt x="100" y="236"/>
                    </a:cubicBezTo>
                    <a:cubicBezTo>
                      <a:pt x="113" y="291"/>
                      <a:pt x="118" y="296"/>
                      <a:pt x="166" y="264"/>
                    </a:cubicBezTo>
                    <a:cubicBezTo>
                      <a:pt x="184" y="189"/>
                      <a:pt x="165" y="244"/>
                      <a:pt x="185" y="283"/>
                    </a:cubicBezTo>
                    <a:cubicBezTo>
                      <a:pt x="190" y="293"/>
                      <a:pt x="204" y="296"/>
                      <a:pt x="213" y="302"/>
                    </a:cubicBezTo>
                    <a:cubicBezTo>
                      <a:pt x="271" y="288"/>
                      <a:pt x="256" y="282"/>
                      <a:pt x="269" y="227"/>
                    </a:cubicBezTo>
                    <a:cubicBezTo>
                      <a:pt x="266" y="161"/>
                      <a:pt x="279" y="92"/>
                      <a:pt x="260" y="28"/>
                    </a:cubicBezTo>
                    <a:cubicBezTo>
                      <a:pt x="254" y="9"/>
                      <a:pt x="171" y="0"/>
                      <a:pt x="147"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Freeform 14"/>
              <p:cNvSpPr>
                <a:spLocks/>
              </p:cNvSpPr>
              <p:nvPr/>
            </p:nvSpPr>
            <p:spPr bwMode="auto">
              <a:xfrm>
                <a:off x="4829" y="2014"/>
                <a:ext cx="316" cy="276"/>
              </a:xfrm>
              <a:custGeom>
                <a:avLst/>
                <a:gdLst>
                  <a:gd name="T0" fmla="*/ 3 w 453"/>
                  <a:gd name="T1" fmla="*/ 74 h 392"/>
                  <a:gd name="T2" fmla="*/ 22 w 453"/>
                  <a:gd name="T3" fmla="*/ 61 h 392"/>
                  <a:gd name="T4" fmla="*/ 36 w 453"/>
                  <a:gd name="T5" fmla="*/ 21 h 392"/>
                  <a:gd name="T6" fmla="*/ 45 w 453"/>
                  <a:gd name="T7" fmla="*/ 18 h 392"/>
                  <a:gd name="T8" fmla="*/ 67 w 453"/>
                  <a:gd name="T9" fmla="*/ 15 h 392"/>
                  <a:gd name="T10" fmla="*/ 128 w 453"/>
                  <a:gd name="T11" fmla="*/ 18 h 392"/>
                  <a:gd name="T12" fmla="*/ 144 w 453"/>
                  <a:gd name="T13" fmla="*/ 58 h 392"/>
                  <a:gd name="T14" fmla="*/ 153 w 453"/>
                  <a:gd name="T15" fmla="*/ 90 h 392"/>
                  <a:gd name="T16" fmla="*/ 144 w 453"/>
                  <a:gd name="T17" fmla="*/ 123 h 392"/>
                  <a:gd name="T18" fmla="*/ 112 w 453"/>
                  <a:gd name="T19" fmla="*/ 133 h 392"/>
                  <a:gd name="T20" fmla="*/ 38 w 453"/>
                  <a:gd name="T21" fmla="*/ 120 h 392"/>
                  <a:gd name="T22" fmla="*/ 36 w 453"/>
                  <a:gd name="T23" fmla="*/ 110 h 392"/>
                  <a:gd name="T24" fmla="*/ 16 w 453"/>
                  <a:gd name="T25" fmla="*/ 97 h 392"/>
                  <a:gd name="T26" fmla="*/ 13 w 453"/>
                  <a:gd name="T27" fmla="*/ 87 h 392"/>
                  <a:gd name="T28" fmla="*/ 3 w 453"/>
                  <a:gd name="T29" fmla="*/ 74 h 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92">
                    <a:moveTo>
                      <a:pt x="9" y="212"/>
                    </a:moveTo>
                    <a:cubicBezTo>
                      <a:pt x="28" y="199"/>
                      <a:pt x="47" y="187"/>
                      <a:pt x="66" y="174"/>
                    </a:cubicBezTo>
                    <a:cubicBezTo>
                      <a:pt x="77" y="167"/>
                      <a:pt x="97" y="81"/>
                      <a:pt x="104" y="61"/>
                    </a:cubicBezTo>
                    <a:cubicBezTo>
                      <a:pt x="107" y="52"/>
                      <a:pt x="122" y="53"/>
                      <a:pt x="132" y="51"/>
                    </a:cubicBezTo>
                    <a:cubicBezTo>
                      <a:pt x="154" y="47"/>
                      <a:pt x="176" y="45"/>
                      <a:pt x="198" y="42"/>
                    </a:cubicBezTo>
                    <a:cubicBezTo>
                      <a:pt x="263" y="19"/>
                      <a:pt x="326" y="0"/>
                      <a:pt x="377" y="51"/>
                    </a:cubicBezTo>
                    <a:cubicBezTo>
                      <a:pt x="392" y="95"/>
                      <a:pt x="400" y="127"/>
                      <a:pt x="425" y="165"/>
                    </a:cubicBezTo>
                    <a:cubicBezTo>
                      <a:pt x="447" y="233"/>
                      <a:pt x="438" y="202"/>
                      <a:pt x="453" y="259"/>
                    </a:cubicBezTo>
                    <a:cubicBezTo>
                      <a:pt x="450" y="271"/>
                      <a:pt x="429" y="352"/>
                      <a:pt x="425" y="353"/>
                    </a:cubicBezTo>
                    <a:cubicBezTo>
                      <a:pt x="356" y="376"/>
                      <a:pt x="387" y="367"/>
                      <a:pt x="330" y="382"/>
                    </a:cubicBezTo>
                    <a:cubicBezTo>
                      <a:pt x="229" y="376"/>
                      <a:pt x="184" y="392"/>
                      <a:pt x="113" y="344"/>
                    </a:cubicBezTo>
                    <a:cubicBezTo>
                      <a:pt x="110" y="335"/>
                      <a:pt x="111" y="323"/>
                      <a:pt x="104" y="316"/>
                    </a:cubicBezTo>
                    <a:cubicBezTo>
                      <a:pt x="88" y="300"/>
                      <a:pt x="47" y="278"/>
                      <a:pt x="47" y="278"/>
                    </a:cubicBezTo>
                    <a:cubicBezTo>
                      <a:pt x="44" y="269"/>
                      <a:pt x="44" y="257"/>
                      <a:pt x="37" y="250"/>
                    </a:cubicBezTo>
                    <a:cubicBezTo>
                      <a:pt x="0" y="213"/>
                      <a:pt x="9" y="272"/>
                      <a:pt x="9" y="212"/>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Oval 16"/>
              <p:cNvSpPr>
                <a:spLocks noChangeArrowheads="1"/>
              </p:cNvSpPr>
              <p:nvPr/>
            </p:nvSpPr>
            <p:spPr bwMode="auto">
              <a:xfrm>
                <a:off x="4606" y="1258"/>
                <a:ext cx="763" cy="79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3" name="Oval 19"/>
              <p:cNvSpPr>
                <a:spLocks noChangeArrowheads="1"/>
              </p:cNvSpPr>
              <p:nvPr/>
            </p:nvSpPr>
            <p:spPr bwMode="auto">
              <a:xfrm>
                <a:off x="4764" y="1518"/>
                <a:ext cx="112" cy="1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4" name="Oval 20"/>
              <p:cNvSpPr>
                <a:spLocks noChangeArrowheads="1"/>
              </p:cNvSpPr>
              <p:nvPr/>
            </p:nvSpPr>
            <p:spPr bwMode="auto">
              <a:xfrm>
                <a:off x="4790" y="1558"/>
                <a:ext cx="54" cy="5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5" name="Oval 22"/>
              <p:cNvSpPr>
                <a:spLocks noChangeArrowheads="1"/>
              </p:cNvSpPr>
              <p:nvPr/>
            </p:nvSpPr>
            <p:spPr bwMode="auto">
              <a:xfrm>
                <a:off x="5008" y="1520"/>
                <a:ext cx="112" cy="1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6" name="Oval 23"/>
              <p:cNvSpPr>
                <a:spLocks noChangeArrowheads="1"/>
              </p:cNvSpPr>
              <p:nvPr/>
            </p:nvSpPr>
            <p:spPr bwMode="auto">
              <a:xfrm>
                <a:off x="5036" y="1560"/>
                <a:ext cx="52" cy="5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7" name="Oval 24"/>
              <p:cNvSpPr>
                <a:spLocks noChangeArrowheads="1"/>
              </p:cNvSpPr>
              <p:nvPr/>
            </p:nvSpPr>
            <p:spPr bwMode="auto">
              <a:xfrm>
                <a:off x="4907" y="1664"/>
                <a:ext cx="54" cy="8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8451" name="Freeform 25"/>
              <p:cNvSpPr>
                <a:spLocks/>
              </p:cNvSpPr>
              <p:nvPr/>
            </p:nvSpPr>
            <p:spPr bwMode="auto">
              <a:xfrm>
                <a:off x="4293" y="2137"/>
                <a:ext cx="1197" cy="889"/>
              </a:xfrm>
              <a:custGeom>
                <a:avLst/>
                <a:gdLst>
                  <a:gd name="T0" fmla="*/ 267 w 1716"/>
                  <a:gd name="T1" fmla="*/ 13 h 1261"/>
                  <a:gd name="T2" fmla="*/ 289 w 1716"/>
                  <a:gd name="T3" fmla="*/ 27 h 1261"/>
                  <a:gd name="T4" fmla="*/ 299 w 1716"/>
                  <a:gd name="T5" fmla="*/ 36 h 1261"/>
                  <a:gd name="T6" fmla="*/ 328 w 1716"/>
                  <a:gd name="T7" fmla="*/ 49 h 1261"/>
                  <a:gd name="T8" fmla="*/ 382 w 1716"/>
                  <a:gd name="T9" fmla="*/ 47 h 1261"/>
                  <a:gd name="T10" fmla="*/ 398 w 1716"/>
                  <a:gd name="T11" fmla="*/ 30 h 1261"/>
                  <a:gd name="T12" fmla="*/ 418 w 1716"/>
                  <a:gd name="T13" fmla="*/ 16 h 1261"/>
                  <a:gd name="T14" fmla="*/ 462 w 1716"/>
                  <a:gd name="T15" fmla="*/ 3 h 1261"/>
                  <a:gd name="T16" fmla="*/ 508 w 1716"/>
                  <a:gd name="T17" fmla="*/ 6 h 1261"/>
                  <a:gd name="T18" fmla="*/ 530 w 1716"/>
                  <a:gd name="T19" fmla="*/ 53 h 1261"/>
                  <a:gd name="T20" fmla="*/ 539 w 1716"/>
                  <a:gd name="T21" fmla="*/ 149 h 1261"/>
                  <a:gd name="T22" fmla="*/ 550 w 1716"/>
                  <a:gd name="T23" fmla="*/ 204 h 1261"/>
                  <a:gd name="T24" fmla="*/ 559 w 1716"/>
                  <a:gd name="T25" fmla="*/ 278 h 1261"/>
                  <a:gd name="T26" fmla="*/ 578 w 1716"/>
                  <a:gd name="T27" fmla="*/ 357 h 1261"/>
                  <a:gd name="T28" fmla="*/ 581 w 1716"/>
                  <a:gd name="T29" fmla="*/ 371 h 1261"/>
                  <a:gd name="T30" fmla="*/ 572 w 1716"/>
                  <a:gd name="T31" fmla="*/ 377 h 1261"/>
                  <a:gd name="T32" fmla="*/ 530 w 1716"/>
                  <a:gd name="T33" fmla="*/ 381 h 1261"/>
                  <a:gd name="T34" fmla="*/ 466 w 1716"/>
                  <a:gd name="T35" fmla="*/ 175 h 1261"/>
                  <a:gd name="T36" fmla="*/ 453 w 1716"/>
                  <a:gd name="T37" fmla="*/ 142 h 1261"/>
                  <a:gd name="T38" fmla="*/ 453 w 1716"/>
                  <a:gd name="T39" fmla="*/ 431 h 1261"/>
                  <a:gd name="T40" fmla="*/ 418 w 1716"/>
                  <a:gd name="T41" fmla="*/ 427 h 1261"/>
                  <a:gd name="T42" fmla="*/ 334 w 1716"/>
                  <a:gd name="T43" fmla="*/ 400 h 1261"/>
                  <a:gd name="T44" fmla="*/ 190 w 1716"/>
                  <a:gd name="T45" fmla="*/ 400 h 1261"/>
                  <a:gd name="T46" fmla="*/ 193 w 1716"/>
                  <a:gd name="T47" fmla="*/ 390 h 1261"/>
                  <a:gd name="T48" fmla="*/ 206 w 1716"/>
                  <a:gd name="T49" fmla="*/ 182 h 1261"/>
                  <a:gd name="T50" fmla="*/ 203 w 1716"/>
                  <a:gd name="T51" fmla="*/ 149 h 1261"/>
                  <a:gd name="T52" fmla="*/ 190 w 1716"/>
                  <a:gd name="T53" fmla="*/ 172 h 1261"/>
                  <a:gd name="T54" fmla="*/ 152 w 1716"/>
                  <a:gd name="T55" fmla="*/ 215 h 1261"/>
                  <a:gd name="T56" fmla="*/ 142 w 1716"/>
                  <a:gd name="T57" fmla="*/ 225 h 1261"/>
                  <a:gd name="T58" fmla="*/ 104 w 1716"/>
                  <a:gd name="T59" fmla="*/ 288 h 1261"/>
                  <a:gd name="T60" fmla="*/ 78 w 1716"/>
                  <a:gd name="T61" fmla="*/ 334 h 1261"/>
                  <a:gd name="T62" fmla="*/ 52 w 1716"/>
                  <a:gd name="T63" fmla="*/ 324 h 1261"/>
                  <a:gd name="T64" fmla="*/ 49 w 1716"/>
                  <a:gd name="T65" fmla="*/ 314 h 1261"/>
                  <a:gd name="T66" fmla="*/ 40 w 1716"/>
                  <a:gd name="T67" fmla="*/ 307 h 1261"/>
                  <a:gd name="T68" fmla="*/ 30 w 1716"/>
                  <a:gd name="T69" fmla="*/ 298 h 1261"/>
                  <a:gd name="T70" fmla="*/ 7 w 1716"/>
                  <a:gd name="T71" fmla="*/ 284 h 1261"/>
                  <a:gd name="T72" fmla="*/ 1 w 1716"/>
                  <a:gd name="T73" fmla="*/ 271 h 1261"/>
                  <a:gd name="T74" fmla="*/ 14 w 1716"/>
                  <a:gd name="T75" fmla="*/ 252 h 1261"/>
                  <a:gd name="T76" fmla="*/ 72 w 1716"/>
                  <a:gd name="T77" fmla="*/ 195 h 1261"/>
                  <a:gd name="T78" fmla="*/ 100 w 1716"/>
                  <a:gd name="T79" fmla="*/ 146 h 1261"/>
                  <a:gd name="T80" fmla="*/ 133 w 1716"/>
                  <a:gd name="T81" fmla="*/ 116 h 1261"/>
                  <a:gd name="T82" fmla="*/ 183 w 1716"/>
                  <a:gd name="T83" fmla="*/ 53 h 1261"/>
                  <a:gd name="T84" fmla="*/ 209 w 1716"/>
                  <a:gd name="T85" fmla="*/ 16 h 1261"/>
                  <a:gd name="T86" fmla="*/ 241 w 1716"/>
                  <a:gd name="T87" fmla="*/ 0 h 1261"/>
                  <a:gd name="T88" fmla="*/ 257 w 1716"/>
                  <a:gd name="T89" fmla="*/ 3 h 1261"/>
                  <a:gd name="T90" fmla="*/ 267 w 1716"/>
                  <a:gd name="T91" fmla="*/ 13 h 12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6" h="1261">
                    <a:moveTo>
                      <a:pt x="787" y="38"/>
                    </a:moveTo>
                    <a:cubicBezTo>
                      <a:pt x="808" y="52"/>
                      <a:pt x="832" y="61"/>
                      <a:pt x="853" y="76"/>
                    </a:cubicBezTo>
                    <a:cubicBezTo>
                      <a:pt x="864" y="84"/>
                      <a:pt x="871" y="96"/>
                      <a:pt x="881" y="104"/>
                    </a:cubicBezTo>
                    <a:cubicBezTo>
                      <a:pt x="907" y="125"/>
                      <a:pt x="935" y="131"/>
                      <a:pt x="966" y="142"/>
                    </a:cubicBezTo>
                    <a:cubicBezTo>
                      <a:pt x="1020" y="139"/>
                      <a:pt x="1074" y="140"/>
                      <a:pt x="1127" y="132"/>
                    </a:cubicBezTo>
                    <a:cubicBezTo>
                      <a:pt x="1158" y="127"/>
                      <a:pt x="1155" y="102"/>
                      <a:pt x="1174" y="85"/>
                    </a:cubicBezTo>
                    <a:cubicBezTo>
                      <a:pt x="1191" y="70"/>
                      <a:pt x="1211" y="60"/>
                      <a:pt x="1230" y="47"/>
                    </a:cubicBezTo>
                    <a:cubicBezTo>
                      <a:pt x="1268" y="21"/>
                      <a:pt x="1363" y="9"/>
                      <a:pt x="1363" y="9"/>
                    </a:cubicBezTo>
                    <a:cubicBezTo>
                      <a:pt x="1407" y="12"/>
                      <a:pt x="1453" y="6"/>
                      <a:pt x="1495" y="19"/>
                    </a:cubicBezTo>
                    <a:cubicBezTo>
                      <a:pt x="1515" y="25"/>
                      <a:pt x="1554" y="130"/>
                      <a:pt x="1561" y="151"/>
                    </a:cubicBezTo>
                    <a:cubicBezTo>
                      <a:pt x="1573" y="242"/>
                      <a:pt x="1577" y="334"/>
                      <a:pt x="1589" y="425"/>
                    </a:cubicBezTo>
                    <a:cubicBezTo>
                      <a:pt x="1596" y="479"/>
                      <a:pt x="1612" y="531"/>
                      <a:pt x="1618" y="585"/>
                    </a:cubicBezTo>
                    <a:cubicBezTo>
                      <a:pt x="1626" y="654"/>
                      <a:pt x="1623" y="728"/>
                      <a:pt x="1646" y="793"/>
                    </a:cubicBezTo>
                    <a:cubicBezTo>
                      <a:pt x="1656" y="874"/>
                      <a:pt x="1666" y="947"/>
                      <a:pt x="1703" y="1020"/>
                    </a:cubicBezTo>
                    <a:cubicBezTo>
                      <a:pt x="1706" y="1033"/>
                      <a:pt x="1716" y="1046"/>
                      <a:pt x="1712" y="1058"/>
                    </a:cubicBezTo>
                    <a:cubicBezTo>
                      <a:pt x="1708" y="1069"/>
                      <a:pt x="1695" y="1074"/>
                      <a:pt x="1684" y="1076"/>
                    </a:cubicBezTo>
                    <a:cubicBezTo>
                      <a:pt x="1644" y="1083"/>
                      <a:pt x="1602" y="1083"/>
                      <a:pt x="1561" y="1086"/>
                    </a:cubicBezTo>
                    <a:cubicBezTo>
                      <a:pt x="1188" y="1206"/>
                      <a:pt x="1574" y="637"/>
                      <a:pt x="1372" y="500"/>
                    </a:cubicBezTo>
                    <a:cubicBezTo>
                      <a:pt x="1362" y="467"/>
                      <a:pt x="1345" y="438"/>
                      <a:pt x="1334" y="406"/>
                    </a:cubicBezTo>
                    <a:cubicBezTo>
                      <a:pt x="1335" y="463"/>
                      <a:pt x="1358" y="1148"/>
                      <a:pt x="1334" y="1228"/>
                    </a:cubicBezTo>
                    <a:cubicBezTo>
                      <a:pt x="1324" y="1261"/>
                      <a:pt x="1265" y="1222"/>
                      <a:pt x="1230" y="1218"/>
                    </a:cubicBezTo>
                    <a:cubicBezTo>
                      <a:pt x="1144" y="1207"/>
                      <a:pt x="1066" y="1169"/>
                      <a:pt x="985" y="1143"/>
                    </a:cubicBezTo>
                    <a:cubicBezTo>
                      <a:pt x="918" y="1145"/>
                      <a:pt x="647" y="1162"/>
                      <a:pt x="560" y="1143"/>
                    </a:cubicBezTo>
                    <a:cubicBezTo>
                      <a:pt x="550" y="1141"/>
                      <a:pt x="566" y="1124"/>
                      <a:pt x="569" y="1114"/>
                    </a:cubicBezTo>
                    <a:cubicBezTo>
                      <a:pt x="576" y="920"/>
                      <a:pt x="562" y="710"/>
                      <a:pt x="607" y="519"/>
                    </a:cubicBezTo>
                    <a:cubicBezTo>
                      <a:pt x="604" y="488"/>
                      <a:pt x="616" y="451"/>
                      <a:pt x="598" y="425"/>
                    </a:cubicBezTo>
                    <a:cubicBezTo>
                      <a:pt x="584" y="404"/>
                      <a:pt x="561" y="489"/>
                      <a:pt x="560" y="491"/>
                    </a:cubicBezTo>
                    <a:cubicBezTo>
                      <a:pt x="534" y="543"/>
                      <a:pt x="488" y="573"/>
                      <a:pt x="447" y="614"/>
                    </a:cubicBezTo>
                    <a:cubicBezTo>
                      <a:pt x="437" y="624"/>
                      <a:pt x="418" y="642"/>
                      <a:pt x="418" y="642"/>
                    </a:cubicBezTo>
                    <a:cubicBezTo>
                      <a:pt x="386" y="707"/>
                      <a:pt x="341" y="760"/>
                      <a:pt x="305" y="822"/>
                    </a:cubicBezTo>
                    <a:cubicBezTo>
                      <a:pt x="278" y="869"/>
                      <a:pt x="275" y="924"/>
                      <a:pt x="229" y="954"/>
                    </a:cubicBezTo>
                    <a:cubicBezTo>
                      <a:pt x="215" y="949"/>
                      <a:pt x="160" y="930"/>
                      <a:pt x="154" y="925"/>
                    </a:cubicBezTo>
                    <a:cubicBezTo>
                      <a:pt x="146" y="919"/>
                      <a:pt x="150" y="905"/>
                      <a:pt x="144" y="897"/>
                    </a:cubicBezTo>
                    <a:cubicBezTo>
                      <a:pt x="137" y="888"/>
                      <a:pt x="125" y="885"/>
                      <a:pt x="116" y="878"/>
                    </a:cubicBezTo>
                    <a:cubicBezTo>
                      <a:pt x="106" y="870"/>
                      <a:pt x="99" y="858"/>
                      <a:pt x="88" y="850"/>
                    </a:cubicBezTo>
                    <a:cubicBezTo>
                      <a:pt x="67" y="835"/>
                      <a:pt x="43" y="826"/>
                      <a:pt x="22" y="812"/>
                    </a:cubicBezTo>
                    <a:cubicBezTo>
                      <a:pt x="16" y="799"/>
                      <a:pt x="0" y="788"/>
                      <a:pt x="3" y="774"/>
                    </a:cubicBezTo>
                    <a:cubicBezTo>
                      <a:pt x="7" y="752"/>
                      <a:pt x="28" y="737"/>
                      <a:pt x="41" y="718"/>
                    </a:cubicBezTo>
                    <a:cubicBezTo>
                      <a:pt x="80" y="661"/>
                      <a:pt x="156" y="598"/>
                      <a:pt x="211" y="557"/>
                    </a:cubicBezTo>
                    <a:cubicBezTo>
                      <a:pt x="235" y="521"/>
                      <a:pt x="267" y="444"/>
                      <a:pt x="296" y="415"/>
                    </a:cubicBezTo>
                    <a:cubicBezTo>
                      <a:pt x="325" y="386"/>
                      <a:pt x="363" y="357"/>
                      <a:pt x="390" y="330"/>
                    </a:cubicBezTo>
                    <a:cubicBezTo>
                      <a:pt x="445" y="275"/>
                      <a:pt x="475" y="196"/>
                      <a:pt x="541" y="151"/>
                    </a:cubicBezTo>
                    <a:cubicBezTo>
                      <a:pt x="558" y="105"/>
                      <a:pt x="577" y="73"/>
                      <a:pt x="617" y="47"/>
                    </a:cubicBezTo>
                    <a:cubicBezTo>
                      <a:pt x="643" y="6"/>
                      <a:pt x="663" y="9"/>
                      <a:pt x="711" y="0"/>
                    </a:cubicBezTo>
                    <a:cubicBezTo>
                      <a:pt x="727" y="3"/>
                      <a:pt x="745" y="0"/>
                      <a:pt x="758" y="9"/>
                    </a:cubicBezTo>
                    <a:cubicBezTo>
                      <a:pt x="810" y="44"/>
                      <a:pt x="733" y="38"/>
                      <a:pt x="787" y="38"/>
                    </a:cubicBezTo>
                    <a:close/>
                  </a:path>
                </a:pathLst>
              </a:cu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Freeform 27"/>
              <p:cNvSpPr>
                <a:spLocks/>
              </p:cNvSpPr>
              <p:nvPr/>
            </p:nvSpPr>
            <p:spPr bwMode="auto">
              <a:xfrm>
                <a:off x="4636" y="2863"/>
                <a:ext cx="680" cy="940"/>
              </a:xfrm>
              <a:custGeom>
                <a:avLst/>
                <a:gdLst>
                  <a:gd name="T0" fmla="*/ 75 w 680"/>
                  <a:gd name="T1" fmla="*/ 83 h 940"/>
                  <a:gd name="T2" fmla="*/ 66 w 680"/>
                  <a:gd name="T3" fmla="*/ 206 h 940"/>
                  <a:gd name="T4" fmla="*/ 56 w 680"/>
                  <a:gd name="T5" fmla="*/ 593 h 940"/>
                  <a:gd name="T6" fmla="*/ 0 w 680"/>
                  <a:gd name="T7" fmla="*/ 848 h 940"/>
                  <a:gd name="T8" fmla="*/ 28 w 680"/>
                  <a:gd name="T9" fmla="*/ 858 h 940"/>
                  <a:gd name="T10" fmla="*/ 293 w 680"/>
                  <a:gd name="T11" fmla="*/ 839 h 940"/>
                  <a:gd name="T12" fmla="*/ 302 w 680"/>
                  <a:gd name="T13" fmla="*/ 773 h 940"/>
                  <a:gd name="T14" fmla="*/ 321 w 680"/>
                  <a:gd name="T15" fmla="*/ 688 h 940"/>
                  <a:gd name="T16" fmla="*/ 330 w 680"/>
                  <a:gd name="T17" fmla="*/ 348 h 940"/>
                  <a:gd name="T18" fmla="*/ 340 w 680"/>
                  <a:gd name="T19" fmla="*/ 376 h 940"/>
                  <a:gd name="T20" fmla="*/ 349 w 680"/>
                  <a:gd name="T21" fmla="*/ 471 h 940"/>
                  <a:gd name="T22" fmla="*/ 368 w 680"/>
                  <a:gd name="T23" fmla="*/ 612 h 940"/>
                  <a:gd name="T24" fmla="*/ 377 w 680"/>
                  <a:gd name="T25" fmla="*/ 924 h 940"/>
                  <a:gd name="T26" fmla="*/ 491 w 680"/>
                  <a:gd name="T27" fmla="*/ 905 h 940"/>
                  <a:gd name="T28" fmla="*/ 547 w 680"/>
                  <a:gd name="T29" fmla="*/ 886 h 940"/>
                  <a:gd name="T30" fmla="*/ 680 w 680"/>
                  <a:gd name="T31" fmla="*/ 886 h 940"/>
                  <a:gd name="T32" fmla="*/ 623 w 680"/>
                  <a:gd name="T33" fmla="*/ 659 h 940"/>
                  <a:gd name="T34" fmla="*/ 557 w 680"/>
                  <a:gd name="T35" fmla="*/ 168 h 940"/>
                  <a:gd name="T36" fmla="*/ 481 w 680"/>
                  <a:gd name="T37" fmla="*/ 46 h 940"/>
                  <a:gd name="T38" fmla="*/ 170 w 680"/>
                  <a:gd name="T39" fmla="*/ 27 h 940"/>
                  <a:gd name="T40" fmla="*/ 94 w 680"/>
                  <a:gd name="T41" fmla="*/ 55 h 940"/>
                  <a:gd name="T42" fmla="*/ 75 w 680"/>
                  <a:gd name="T43" fmla="*/ 83 h 9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80" h="940">
                    <a:moveTo>
                      <a:pt x="75" y="83"/>
                    </a:moveTo>
                    <a:cubicBezTo>
                      <a:pt x="72" y="124"/>
                      <a:pt x="68" y="165"/>
                      <a:pt x="66" y="206"/>
                    </a:cubicBezTo>
                    <a:cubicBezTo>
                      <a:pt x="61" y="335"/>
                      <a:pt x="62" y="464"/>
                      <a:pt x="56" y="593"/>
                    </a:cubicBezTo>
                    <a:cubicBezTo>
                      <a:pt x="52" y="675"/>
                      <a:pt x="19" y="767"/>
                      <a:pt x="0" y="848"/>
                    </a:cubicBezTo>
                    <a:cubicBezTo>
                      <a:pt x="9" y="851"/>
                      <a:pt x="18" y="858"/>
                      <a:pt x="28" y="858"/>
                    </a:cubicBezTo>
                    <a:cubicBezTo>
                      <a:pt x="117" y="855"/>
                      <a:pt x="208" y="865"/>
                      <a:pt x="293" y="839"/>
                    </a:cubicBezTo>
                    <a:cubicBezTo>
                      <a:pt x="314" y="832"/>
                      <a:pt x="298" y="795"/>
                      <a:pt x="302" y="773"/>
                    </a:cubicBezTo>
                    <a:cubicBezTo>
                      <a:pt x="307" y="744"/>
                      <a:pt x="315" y="716"/>
                      <a:pt x="321" y="688"/>
                    </a:cubicBezTo>
                    <a:cubicBezTo>
                      <a:pt x="324" y="575"/>
                      <a:pt x="323" y="461"/>
                      <a:pt x="330" y="348"/>
                    </a:cubicBezTo>
                    <a:cubicBezTo>
                      <a:pt x="331" y="338"/>
                      <a:pt x="338" y="366"/>
                      <a:pt x="340" y="376"/>
                    </a:cubicBezTo>
                    <a:cubicBezTo>
                      <a:pt x="345" y="407"/>
                      <a:pt x="346" y="439"/>
                      <a:pt x="349" y="471"/>
                    </a:cubicBezTo>
                    <a:cubicBezTo>
                      <a:pt x="359" y="574"/>
                      <a:pt x="354" y="538"/>
                      <a:pt x="368" y="612"/>
                    </a:cubicBezTo>
                    <a:cubicBezTo>
                      <a:pt x="371" y="716"/>
                      <a:pt x="346" y="825"/>
                      <a:pt x="377" y="924"/>
                    </a:cubicBezTo>
                    <a:cubicBezTo>
                      <a:pt x="382" y="940"/>
                      <a:pt x="467" y="913"/>
                      <a:pt x="491" y="905"/>
                    </a:cubicBezTo>
                    <a:cubicBezTo>
                      <a:pt x="510" y="899"/>
                      <a:pt x="547" y="886"/>
                      <a:pt x="547" y="886"/>
                    </a:cubicBezTo>
                    <a:cubicBezTo>
                      <a:pt x="620" y="900"/>
                      <a:pt x="605" y="911"/>
                      <a:pt x="680" y="886"/>
                    </a:cubicBezTo>
                    <a:cubicBezTo>
                      <a:pt x="664" y="809"/>
                      <a:pt x="646" y="735"/>
                      <a:pt x="623" y="659"/>
                    </a:cubicBezTo>
                    <a:cubicBezTo>
                      <a:pt x="616" y="486"/>
                      <a:pt x="604" y="333"/>
                      <a:pt x="557" y="168"/>
                    </a:cubicBezTo>
                    <a:cubicBezTo>
                      <a:pt x="543" y="119"/>
                      <a:pt x="529" y="69"/>
                      <a:pt x="481" y="46"/>
                    </a:cubicBezTo>
                    <a:cubicBezTo>
                      <a:pt x="388" y="0"/>
                      <a:pt x="274" y="30"/>
                      <a:pt x="170" y="27"/>
                    </a:cubicBezTo>
                    <a:cubicBezTo>
                      <a:pt x="144" y="32"/>
                      <a:pt x="113" y="32"/>
                      <a:pt x="94" y="55"/>
                    </a:cubicBezTo>
                    <a:cubicBezTo>
                      <a:pt x="69" y="86"/>
                      <a:pt x="100" y="83"/>
                      <a:pt x="75" y="83"/>
                    </a:cubicBezTo>
                    <a:close/>
                  </a:path>
                </a:pathLst>
              </a:custGeom>
              <a:solidFill>
                <a:srgbClr val="00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Freeform 39"/>
              <p:cNvSpPr>
                <a:spLocks/>
              </p:cNvSpPr>
              <p:nvPr/>
            </p:nvSpPr>
            <p:spPr bwMode="auto">
              <a:xfrm>
                <a:off x="4748" y="1462"/>
                <a:ext cx="128" cy="38"/>
              </a:xfrm>
              <a:custGeom>
                <a:avLst/>
                <a:gdLst>
                  <a:gd name="T0" fmla="*/ 0 w 128"/>
                  <a:gd name="T1" fmla="*/ 38 h 38"/>
                  <a:gd name="T2" fmla="*/ 64 w 128"/>
                  <a:gd name="T3" fmla="*/ 2 h 38"/>
                  <a:gd name="T4" fmla="*/ 112 w 128"/>
                  <a:gd name="T5" fmla="*/ 6 h 38"/>
                  <a:gd name="T6" fmla="*/ 128 w 128"/>
                  <a:gd name="T7" fmla="*/ 3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38">
                    <a:moveTo>
                      <a:pt x="0" y="38"/>
                    </a:moveTo>
                    <a:cubicBezTo>
                      <a:pt x="26" y="12"/>
                      <a:pt x="27" y="7"/>
                      <a:pt x="64" y="2"/>
                    </a:cubicBezTo>
                    <a:cubicBezTo>
                      <a:pt x="80" y="3"/>
                      <a:pt x="97" y="0"/>
                      <a:pt x="112" y="6"/>
                    </a:cubicBezTo>
                    <a:cubicBezTo>
                      <a:pt x="121" y="10"/>
                      <a:pt x="128" y="30"/>
                      <a:pt x="128" y="30"/>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Freeform 40"/>
              <p:cNvSpPr>
                <a:spLocks/>
              </p:cNvSpPr>
              <p:nvPr/>
            </p:nvSpPr>
            <p:spPr bwMode="auto">
              <a:xfrm>
                <a:off x="4996" y="1454"/>
                <a:ext cx="128" cy="38"/>
              </a:xfrm>
              <a:custGeom>
                <a:avLst/>
                <a:gdLst>
                  <a:gd name="T0" fmla="*/ 0 w 128"/>
                  <a:gd name="T1" fmla="*/ 38 h 38"/>
                  <a:gd name="T2" fmla="*/ 64 w 128"/>
                  <a:gd name="T3" fmla="*/ 2 h 38"/>
                  <a:gd name="T4" fmla="*/ 112 w 128"/>
                  <a:gd name="T5" fmla="*/ 6 h 38"/>
                  <a:gd name="T6" fmla="*/ 128 w 128"/>
                  <a:gd name="T7" fmla="*/ 3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38">
                    <a:moveTo>
                      <a:pt x="0" y="38"/>
                    </a:moveTo>
                    <a:cubicBezTo>
                      <a:pt x="26" y="12"/>
                      <a:pt x="27" y="7"/>
                      <a:pt x="64" y="2"/>
                    </a:cubicBezTo>
                    <a:cubicBezTo>
                      <a:pt x="80" y="3"/>
                      <a:pt x="97" y="0"/>
                      <a:pt x="112" y="6"/>
                    </a:cubicBezTo>
                    <a:cubicBezTo>
                      <a:pt x="121" y="10"/>
                      <a:pt x="128" y="30"/>
                      <a:pt x="128" y="30"/>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Oval 41"/>
              <p:cNvSpPr>
                <a:spLocks noChangeArrowheads="1"/>
              </p:cNvSpPr>
              <p:nvPr/>
            </p:nvSpPr>
            <p:spPr bwMode="auto">
              <a:xfrm>
                <a:off x="4903" y="1829"/>
                <a:ext cx="89" cy="1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8456" name="Freeform 42"/>
              <p:cNvSpPr>
                <a:spLocks/>
              </p:cNvSpPr>
              <p:nvPr/>
            </p:nvSpPr>
            <p:spPr bwMode="auto">
              <a:xfrm>
                <a:off x="4492" y="976"/>
                <a:ext cx="1044" cy="673"/>
              </a:xfrm>
              <a:custGeom>
                <a:avLst/>
                <a:gdLst>
                  <a:gd name="T0" fmla="*/ 92 w 1044"/>
                  <a:gd name="T1" fmla="*/ 620 h 673"/>
                  <a:gd name="T2" fmla="*/ 56 w 1044"/>
                  <a:gd name="T3" fmla="*/ 632 h 673"/>
                  <a:gd name="T4" fmla="*/ 92 w 1044"/>
                  <a:gd name="T5" fmla="*/ 584 h 673"/>
                  <a:gd name="T6" fmla="*/ 0 w 1044"/>
                  <a:gd name="T7" fmla="*/ 508 h 673"/>
                  <a:gd name="T8" fmla="*/ 28 w 1044"/>
                  <a:gd name="T9" fmla="*/ 308 h 673"/>
                  <a:gd name="T10" fmla="*/ 144 w 1044"/>
                  <a:gd name="T11" fmla="*/ 344 h 673"/>
                  <a:gd name="T12" fmla="*/ 132 w 1044"/>
                  <a:gd name="T13" fmla="*/ 212 h 673"/>
                  <a:gd name="T14" fmla="*/ 200 w 1044"/>
                  <a:gd name="T15" fmla="*/ 224 h 673"/>
                  <a:gd name="T16" fmla="*/ 256 w 1044"/>
                  <a:gd name="T17" fmla="*/ 288 h 673"/>
                  <a:gd name="T18" fmla="*/ 260 w 1044"/>
                  <a:gd name="T19" fmla="*/ 288 h 673"/>
                  <a:gd name="T20" fmla="*/ 312 w 1044"/>
                  <a:gd name="T21" fmla="*/ 112 h 673"/>
                  <a:gd name="T22" fmla="*/ 376 w 1044"/>
                  <a:gd name="T23" fmla="*/ 240 h 673"/>
                  <a:gd name="T24" fmla="*/ 408 w 1044"/>
                  <a:gd name="T25" fmla="*/ 188 h 673"/>
                  <a:gd name="T26" fmla="*/ 468 w 1044"/>
                  <a:gd name="T27" fmla="*/ 76 h 673"/>
                  <a:gd name="T28" fmla="*/ 496 w 1044"/>
                  <a:gd name="T29" fmla="*/ 12 h 673"/>
                  <a:gd name="T30" fmla="*/ 516 w 1044"/>
                  <a:gd name="T31" fmla="*/ 56 h 673"/>
                  <a:gd name="T32" fmla="*/ 540 w 1044"/>
                  <a:gd name="T33" fmla="*/ 212 h 673"/>
                  <a:gd name="T34" fmla="*/ 688 w 1044"/>
                  <a:gd name="T35" fmla="*/ 44 h 673"/>
                  <a:gd name="T36" fmla="*/ 644 w 1044"/>
                  <a:gd name="T37" fmla="*/ 272 h 673"/>
                  <a:gd name="T38" fmla="*/ 724 w 1044"/>
                  <a:gd name="T39" fmla="*/ 232 h 673"/>
                  <a:gd name="T40" fmla="*/ 880 w 1044"/>
                  <a:gd name="T41" fmla="*/ 200 h 673"/>
                  <a:gd name="T42" fmla="*/ 792 w 1044"/>
                  <a:gd name="T43" fmla="*/ 296 h 673"/>
                  <a:gd name="T44" fmla="*/ 964 w 1044"/>
                  <a:gd name="T45" fmla="*/ 372 h 673"/>
                  <a:gd name="T46" fmla="*/ 932 w 1044"/>
                  <a:gd name="T47" fmla="*/ 424 h 673"/>
                  <a:gd name="T48" fmla="*/ 868 w 1044"/>
                  <a:gd name="T49" fmla="*/ 460 h 673"/>
                  <a:gd name="T50" fmla="*/ 888 w 1044"/>
                  <a:gd name="T51" fmla="*/ 496 h 673"/>
                  <a:gd name="T52" fmla="*/ 1044 w 1044"/>
                  <a:gd name="T53" fmla="*/ 608 h 673"/>
                  <a:gd name="T54" fmla="*/ 904 w 1044"/>
                  <a:gd name="T55" fmla="*/ 584 h 673"/>
                  <a:gd name="T56" fmla="*/ 892 w 1044"/>
                  <a:gd name="T57" fmla="*/ 596 h 673"/>
                  <a:gd name="T58" fmla="*/ 916 w 1044"/>
                  <a:gd name="T59" fmla="*/ 652 h 673"/>
                  <a:gd name="T60" fmla="*/ 932 w 1044"/>
                  <a:gd name="T61" fmla="*/ 672 h 673"/>
                  <a:gd name="T62" fmla="*/ 856 w 1044"/>
                  <a:gd name="T63" fmla="*/ 624 h 673"/>
                  <a:gd name="T64" fmla="*/ 800 w 1044"/>
                  <a:gd name="T65" fmla="*/ 536 h 673"/>
                  <a:gd name="T66" fmla="*/ 680 w 1044"/>
                  <a:gd name="T67" fmla="*/ 396 h 673"/>
                  <a:gd name="T68" fmla="*/ 452 w 1044"/>
                  <a:gd name="T69" fmla="*/ 328 h 673"/>
                  <a:gd name="T70" fmla="*/ 328 w 1044"/>
                  <a:gd name="T71" fmla="*/ 348 h 673"/>
                  <a:gd name="T72" fmla="*/ 208 w 1044"/>
                  <a:gd name="T73" fmla="*/ 460 h 673"/>
                  <a:gd name="T74" fmla="*/ 156 w 1044"/>
                  <a:gd name="T75" fmla="*/ 576 h 673"/>
                  <a:gd name="T76" fmla="*/ 140 w 1044"/>
                  <a:gd name="T77" fmla="*/ 612 h 6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4" h="673">
                    <a:moveTo>
                      <a:pt x="140" y="612"/>
                    </a:moveTo>
                    <a:cubicBezTo>
                      <a:pt x="128" y="614"/>
                      <a:pt x="105" y="616"/>
                      <a:pt x="92" y="620"/>
                    </a:cubicBezTo>
                    <a:cubicBezTo>
                      <a:pt x="84" y="622"/>
                      <a:pt x="76" y="625"/>
                      <a:pt x="68" y="628"/>
                    </a:cubicBezTo>
                    <a:cubicBezTo>
                      <a:pt x="64" y="629"/>
                      <a:pt x="56" y="632"/>
                      <a:pt x="56" y="632"/>
                    </a:cubicBezTo>
                    <a:cubicBezTo>
                      <a:pt x="20" y="626"/>
                      <a:pt x="25" y="621"/>
                      <a:pt x="52" y="612"/>
                    </a:cubicBezTo>
                    <a:cubicBezTo>
                      <a:pt x="76" y="594"/>
                      <a:pt x="62" y="604"/>
                      <a:pt x="92" y="584"/>
                    </a:cubicBezTo>
                    <a:cubicBezTo>
                      <a:pt x="96" y="581"/>
                      <a:pt x="104" y="576"/>
                      <a:pt x="104" y="576"/>
                    </a:cubicBezTo>
                    <a:cubicBezTo>
                      <a:pt x="93" y="531"/>
                      <a:pt x="41" y="514"/>
                      <a:pt x="0" y="508"/>
                    </a:cubicBezTo>
                    <a:cubicBezTo>
                      <a:pt x="23" y="473"/>
                      <a:pt x="93" y="474"/>
                      <a:pt x="128" y="472"/>
                    </a:cubicBezTo>
                    <a:cubicBezTo>
                      <a:pt x="111" y="404"/>
                      <a:pt x="49" y="371"/>
                      <a:pt x="28" y="308"/>
                    </a:cubicBezTo>
                    <a:cubicBezTo>
                      <a:pt x="41" y="288"/>
                      <a:pt x="48" y="292"/>
                      <a:pt x="72" y="296"/>
                    </a:cubicBezTo>
                    <a:cubicBezTo>
                      <a:pt x="96" y="312"/>
                      <a:pt x="116" y="335"/>
                      <a:pt x="144" y="344"/>
                    </a:cubicBezTo>
                    <a:cubicBezTo>
                      <a:pt x="164" y="371"/>
                      <a:pt x="163" y="382"/>
                      <a:pt x="176" y="344"/>
                    </a:cubicBezTo>
                    <a:cubicBezTo>
                      <a:pt x="169" y="298"/>
                      <a:pt x="158" y="251"/>
                      <a:pt x="132" y="212"/>
                    </a:cubicBezTo>
                    <a:cubicBezTo>
                      <a:pt x="125" y="185"/>
                      <a:pt x="121" y="158"/>
                      <a:pt x="112" y="132"/>
                    </a:cubicBezTo>
                    <a:cubicBezTo>
                      <a:pt x="152" y="106"/>
                      <a:pt x="181" y="205"/>
                      <a:pt x="200" y="224"/>
                    </a:cubicBezTo>
                    <a:cubicBezTo>
                      <a:pt x="213" y="237"/>
                      <a:pt x="230" y="248"/>
                      <a:pt x="240" y="264"/>
                    </a:cubicBezTo>
                    <a:cubicBezTo>
                      <a:pt x="245" y="272"/>
                      <a:pt x="251" y="280"/>
                      <a:pt x="256" y="288"/>
                    </a:cubicBezTo>
                    <a:cubicBezTo>
                      <a:pt x="259" y="293"/>
                      <a:pt x="258" y="304"/>
                      <a:pt x="264" y="304"/>
                    </a:cubicBezTo>
                    <a:cubicBezTo>
                      <a:pt x="269" y="304"/>
                      <a:pt x="261" y="293"/>
                      <a:pt x="260" y="288"/>
                    </a:cubicBezTo>
                    <a:cubicBezTo>
                      <a:pt x="264" y="224"/>
                      <a:pt x="263" y="23"/>
                      <a:pt x="284" y="16"/>
                    </a:cubicBezTo>
                    <a:cubicBezTo>
                      <a:pt x="308" y="48"/>
                      <a:pt x="300" y="75"/>
                      <a:pt x="312" y="112"/>
                    </a:cubicBezTo>
                    <a:cubicBezTo>
                      <a:pt x="320" y="136"/>
                      <a:pt x="333" y="160"/>
                      <a:pt x="348" y="180"/>
                    </a:cubicBezTo>
                    <a:cubicBezTo>
                      <a:pt x="355" y="200"/>
                      <a:pt x="364" y="222"/>
                      <a:pt x="376" y="240"/>
                    </a:cubicBezTo>
                    <a:cubicBezTo>
                      <a:pt x="381" y="231"/>
                      <a:pt x="382" y="220"/>
                      <a:pt x="388" y="212"/>
                    </a:cubicBezTo>
                    <a:cubicBezTo>
                      <a:pt x="421" y="162"/>
                      <a:pt x="382" y="234"/>
                      <a:pt x="408" y="188"/>
                    </a:cubicBezTo>
                    <a:cubicBezTo>
                      <a:pt x="421" y="165"/>
                      <a:pt x="425" y="143"/>
                      <a:pt x="440" y="120"/>
                    </a:cubicBezTo>
                    <a:cubicBezTo>
                      <a:pt x="450" y="105"/>
                      <a:pt x="458" y="90"/>
                      <a:pt x="468" y="76"/>
                    </a:cubicBezTo>
                    <a:cubicBezTo>
                      <a:pt x="474" y="68"/>
                      <a:pt x="484" y="52"/>
                      <a:pt x="484" y="52"/>
                    </a:cubicBezTo>
                    <a:cubicBezTo>
                      <a:pt x="490" y="28"/>
                      <a:pt x="486" y="41"/>
                      <a:pt x="496" y="12"/>
                    </a:cubicBezTo>
                    <a:cubicBezTo>
                      <a:pt x="497" y="8"/>
                      <a:pt x="500" y="0"/>
                      <a:pt x="500" y="0"/>
                    </a:cubicBezTo>
                    <a:cubicBezTo>
                      <a:pt x="512" y="17"/>
                      <a:pt x="511" y="36"/>
                      <a:pt x="516" y="56"/>
                    </a:cubicBezTo>
                    <a:cubicBezTo>
                      <a:pt x="519" y="117"/>
                      <a:pt x="518" y="179"/>
                      <a:pt x="524" y="240"/>
                    </a:cubicBezTo>
                    <a:cubicBezTo>
                      <a:pt x="525" y="251"/>
                      <a:pt x="535" y="221"/>
                      <a:pt x="540" y="212"/>
                    </a:cubicBezTo>
                    <a:cubicBezTo>
                      <a:pt x="549" y="197"/>
                      <a:pt x="556" y="179"/>
                      <a:pt x="564" y="164"/>
                    </a:cubicBezTo>
                    <a:cubicBezTo>
                      <a:pt x="593" y="107"/>
                      <a:pt x="619" y="55"/>
                      <a:pt x="688" y="44"/>
                    </a:cubicBezTo>
                    <a:cubicBezTo>
                      <a:pt x="696" y="76"/>
                      <a:pt x="673" y="140"/>
                      <a:pt x="652" y="168"/>
                    </a:cubicBezTo>
                    <a:cubicBezTo>
                      <a:pt x="643" y="204"/>
                      <a:pt x="637" y="223"/>
                      <a:pt x="644" y="272"/>
                    </a:cubicBezTo>
                    <a:cubicBezTo>
                      <a:pt x="645" y="277"/>
                      <a:pt x="655" y="270"/>
                      <a:pt x="660" y="268"/>
                    </a:cubicBezTo>
                    <a:cubicBezTo>
                      <a:pt x="686" y="257"/>
                      <a:pt x="700" y="247"/>
                      <a:pt x="724" y="232"/>
                    </a:cubicBezTo>
                    <a:cubicBezTo>
                      <a:pt x="746" y="218"/>
                      <a:pt x="821" y="197"/>
                      <a:pt x="848" y="192"/>
                    </a:cubicBezTo>
                    <a:cubicBezTo>
                      <a:pt x="859" y="195"/>
                      <a:pt x="871" y="194"/>
                      <a:pt x="880" y="200"/>
                    </a:cubicBezTo>
                    <a:cubicBezTo>
                      <a:pt x="881" y="201"/>
                      <a:pt x="866" y="234"/>
                      <a:pt x="864" y="236"/>
                    </a:cubicBezTo>
                    <a:cubicBezTo>
                      <a:pt x="845" y="259"/>
                      <a:pt x="812" y="273"/>
                      <a:pt x="792" y="296"/>
                    </a:cubicBezTo>
                    <a:cubicBezTo>
                      <a:pt x="774" y="316"/>
                      <a:pt x="767" y="337"/>
                      <a:pt x="756" y="360"/>
                    </a:cubicBezTo>
                    <a:cubicBezTo>
                      <a:pt x="842" y="389"/>
                      <a:pt x="744" y="359"/>
                      <a:pt x="964" y="372"/>
                    </a:cubicBezTo>
                    <a:cubicBezTo>
                      <a:pt x="978" y="373"/>
                      <a:pt x="1010" y="390"/>
                      <a:pt x="1024" y="396"/>
                    </a:cubicBezTo>
                    <a:cubicBezTo>
                      <a:pt x="993" y="406"/>
                      <a:pt x="964" y="416"/>
                      <a:pt x="932" y="424"/>
                    </a:cubicBezTo>
                    <a:cubicBezTo>
                      <a:pt x="921" y="427"/>
                      <a:pt x="900" y="432"/>
                      <a:pt x="900" y="432"/>
                    </a:cubicBezTo>
                    <a:cubicBezTo>
                      <a:pt x="872" y="451"/>
                      <a:pt x="881" y="440"/>
                      <a:pt x="868" y="460"/>
                    </a:cubicBezTo>
                    <a:cubicBezTo>
                      <a:pt x="866" y="469"/>
                      <a:pt x="854" y="480"/>
                      <a:pt x="860" y="488"/>
                    </a:cubicBezTo>
                    <a:cubicBezTo>
                      <a:pt x="866" y="496"/>
                      <a:pt x="879" y="491"/>
                      <a:pt x="888" y="496"/>
                    </a:cubicBezTo>
                    <a:cubicBezTo>
                      <a:pt x="912" y="509"/>
                      <a:pt x="937" y="521"/>
                      <a:pt x="960" y="536"/>
                    </a:cubicBezTo>
                    <a:cubicBezTo>
                      <a:pt x="994" y="559"/>
                      <a:pt x="1013" y="587"/>
                      <a:pt x="1044" y="608"/>
                    </a:cubicBezTo>
                    <a:cubicBezTo>
                      <a:pt x="1028" y="612"/>
                      <a:pt x="996" y="604"/>
                      <a:pt x="996" y="604"/>
                    </a:cubicBezTo>
                    <a:cubicBezTo>
                      <a:pt x="969" y="586"/>
                      <a:pt x="936" y="587"/>
                      <a:pt x="904" y="584"/>
                    </a:cubicBezTo>
                    <a:cubicBezTo>
                      <a:pt x="896" y="585"/>
                      <a:pt x="886" y="582"/>
                      <a:pt x="880" y="588"/>
                    </a:cubicBezTo>
                    <a:cubicBezTo>
                      <a:pt x="877" y="591"/>
                      <a:pt x="889" y="592"/>
                      <a:pt x="892" y="596"/>
                    </a:cubicBezTo>
                    <a:cubicBezTo>
                      <a:pt x="903" y="609"/>
                      <a:pt x="898" y="614"/>
                      <a:pt x="904" y="628"/>
                    </a:cubicBezTo>
                    <a:cubicBezTo>
                      <a:pt x="907" y="636"/>
                      <a:pt x="911" y="644"/>
                      <a:pt x="916" y="652"/>
                    </a:cubicBezTo>
                    <a:cubicBezTo>
                      <a:pt x="919" y="658"/>
                      <a:pt x="924" y="663"/>
                      <a:pt x="928" y="668"/>
                    </a:cubicBezTo>
                    <a:cubicBezTo>
                      <a:pt x="929" y="669"/>
                      <a:pt x="934" y="673"/>
                      <a:pt x="932" y="672"/>
                    </a:cubicBezTo>
                    <a:cubicBezTo>
                      <a:pt x="897" y="645"/>
                      <a:pt x="913" y="652"/>
                      <a:pt x="888" y="644"/>
                    </a:cubicBezTo>
                    <a:cubicBezTo>
                      <a:pt x="878" y="636"/>
                      <a:pt x="865" y="633"/>
                      <a:pt x="856" y="624"/>
                    </a:cubicBezTo>
                    <a:cubicBezTo>
                      <a:pt x="847" y="615"/>
                      <a:pt x="833" y="593"/>
                      <a:pt x="824" y="580"/>
                    </a:cubicBezTo>
                    <a:cubicBezTo>
                      <a:pt x="819" y="561"/>
                      <a:pt x="812" y="552"/>
                      <a:pt x="800" y="536"/>
                    </a:cubicBezTo>
                    <a:cubicBezTo>
                      <a:pt x="784" y="489"/>
                      <a:pt x="749" y="465"/>
                      <a:pt x="716" y="432"/>
                    </a:cubicBezTo>
                    <a:cubicBezTo>
                      <a:pt x="704" y="420"/>
                      <a:pt x="697" y="403"/>
                      <a:pt x="680" y="396"/>
                    </a:cubicBezTo>
                    <a:cubicBezTo>
                      <a:pt x="667" y="391"/>
                      <a:pt x="653" y="388"/>
                      <a:pt x="640" y="384"/>
                    </a:cubicBezTo>
                    <a:cubicBezTo>
                      <a:pt x="589" y="346"/>
                      <a:pt x="513" y="340"/>
                      <a:pt x="452" y="328"/>
                    </a:cubicBezTo>
                    <a:cubicBezTo>
                      <a:pt x="419" y="329"/>
                      <a:pt x="385" y="327"/>
                      <a:pt x="352" y="332"/>
                    </a:cubicBezTo>
                    <a:cubicBezTo>
                      <a:pt x="343" y="334"/>
                      <a:pt x="328" y="348"/>
                      <a:pt x="328" y="348"/>
                    </a:cubicBezTo>
                    <a:cubicBezTo>
                      <a:pt x="313" y="370"/>
                      <a:pt x="296" y="395"/>
                      <a:pt x="276" y="412"/>
                    </a:cubicBezTo>
                    <a:cubicBezTo>
                      <a:pt x="252" y="432"/>
                      <a:pt x="227" y="434"/>
                      <a:pt x="208" y="460"/>
                    </a:cubicBezTo>
                    <a:cubicBezTo>
                      <a:pt x="199" y="488"/>
                      <a:pt x="204" y="516"/>
                      <a:pt x="184" y="540"/>
                    </a:cubicBezTo>
                    <a:cubicBezTo>
                      <a:pt x="174" y="552"/>
                      <a:pt x="156" y="576"/>
                      <a:pt x="156" y="576"/>
                    </a:cubicBezTo>
                    <a:cubicBezTo>
                      <a:pt x="156" y="577"/>
                      <a:pt x="150" y="601"/>
                      <a:pt x="148" y="604"/>
                    </a:cubicBezTo>
                    <a:cubicBezTo>
                      <a:pt x="141" y="613"/>
                      <a:pt x="129" y="612"/>
                      <a:pt x="140" y="612"/>
                    </a:cubicBezTo>
                    <a:close/>
                  </a:path>
                </a:pathLst>
              </a:custGeom>
              <a:solidFill>
                <a:srgbClr val="CC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95188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0">
                                            <p:txEl>
                                              <p:pRg st="1" end="1"/>
                                            </p:txEl>
                                          </p:spTgt>
                                        </p:tgtEl>
                                        <p:attrNameLst>
                                          <p:attrName>style.visibility</p:attrName>
                                        </p:attrNameLst>
                                      </p:cBhvr>
                                      <p:to>
                                        <p:strVal val="visible"/>
                                      </p:to>
                                    </p:set>
                                    <p:anim calcmode="lin" valueType="num">
                                      <p:cBhvr additive="base">
                                        <p:cTn id="7" dur="500" fill="hold"/>
                                        <p:tgtEl>
                                          <p:spTgt spid="615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0">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6188"/>
                                        </p:tgtEl>
                                        <p:attrNameLst>
                                          <p:attrName>style.visibility</p:attrName>
                                        </p:attrNameLst>
                                      </p:cBhvr>
                                      <p:to>
                                        <p:strVal val="visible"/>
                                      </p:to>
                                    </p:set>
                                    <p:anim calcmode="lin" valueType="num">
                                      <p:cBhvr additive="base">
                                        <p:cTn id="12" dur="500" fill="hold"/>
                                        <p:tgtEl>
                                          <p:spTgt spid="6188"/>
                                        </p:tgtEl>
                                        <p:attrNameLst>
                                          <p:attrName>ppt_x</p:attrName>
                                        </p:attrNameLst>
                                      </p:cBhvr>
                                      <p:tavLst>
                                        <p:tav tm="0">
                                          <p:val>
                                            <p:strVal val="1+#ppt_w/2"/>
                                          </p:val>
                                        </p:tav>
                                        <p:tav tm="100000">
                                          <p:val>
                                            <p:strVal val="#ppt_x"/>
                                          </p:val>
                                        </p:tav>
                                      </p:tavLst>
                                    </p:anim>
                                    <p:anim calcmode="lin" valueType="num">
                                      <p:cBhvr additive="base">
                                        <p:cTn id="13" dur="500" fill="hold"/>
                                        <p:tgtEl>
                                          <p:spTgt spid="618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156"/>
                                        </p:tgtEl>
                                        <p:attrNameLst>
                                          <p:attrName>style.visibility</p:attrName>
                                        </p:attrNameLst>
                                      </p:cBhvr>
                                      <p:to>
                                        <p:strVal val="visible"/>
                                      </p:to>
                                    </p:set>
                                    <p:anim calcmode="lin" valueType="num">
                                      <p:cBhvr additive="base">
                                        <p:cTn id="18" dur="500" fill="hold"/>
                                        <p:tgtEl>
                                          <p:spTgt spid="6156"/>
                                        </p:tgtEl>
                                        <p:attrNameLst>
                                          <p:attrName>ppt_x</p:attrName>
                                        </p:attrNameLst>
                                      </p:cBhvr>
                                      <p:tavLst>
                                        <p:tav tm="0">
                                          <p:val>
                                            <p:strVal val="0-#ppt_w/2"/>
                                          </p:val>
                                        </p:tav>
                                        <p:tav tm="100000">
                                          <p:val>
                                            <p:strVal val="#ppt_x"/>
                                          </p:val>
                                        </p:tav>
                                      </p:tavLst>
                                    </p:anim>
                                    <p:anim calcmode="lin" valueType="num">
                                      <p:cBhvr additive="base">
                                        <p:cTn id="19" dur="500" fill="hold"/>
                                        <p:tgtEl>
                                          <p:spTgt spid="6156"/>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0"/>
                                  </p:stCondLst>
                                  <p:childTnLst>
                                    <p:set>
                                      <p:cBhvr>
                                        <p:cTn id="22" dur="1" fill="hold">
                                          <p:stCondLst>
                                            <p:cond delay="0"/>
                                          </p:stCondLst>
                                        </p:cTn>
                                        <p:tgtEl>
                                          <p:spTgt spid="6155"/>
                                        </p:tgtEl>
                                        <p:attrNameLst>
                                          <p:attrName>style.visibility</p:attrName>
                                        </p:attrNameLst>
                                      </p:cBhvr>
                                      <p:to>
                                        <p:strVal val="visible"/>
                                      </p:to>
                                    </p:set>
                                    <p:anim calcmode="lin" valueType="num">
                                      <p:cBhvr additive="base">
                                        <p:cTn id="23" dur="500" fill="hold"/>
                                        <p:tgtEl>
                                          <p:spTgt spid="6155"/>
                                        </p:tgtEl>
                                        <p:attrNameLst>
                                          <p:attrName>ppt_x</p:attrName>
                                        </p:attrNameLst>
                                      </p:cBhvr>
                                      <p:tavLst>
                                        <p:tav tm="0">
                                          <p:val>
                                            <p:strVal val="1+#ppt_w/2"/>
                                          </p:val>
                                        </p:tav>
                                        <p:tav tm="100000">
                                          <p:val>
                                            <p:strVal val="#ppt_x"/>
                                          </p:val>
                                        </p:tav>
                                      </p:tavLst>
                                    </p:anim>
                                    <p:anim calcmode="lin" valueType="num">
                                      <p:cBhvr additive="base">
                                        <p:cTn id="24"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autoUpdateAnimBg="0"/>
      <p:bldP spid="615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212" y="913223"/>
            <a:ext cx="8099577" cy="5031555"/>
          </a:xfrm>
          <a:prstGeom prst="rect">
            <a:avLst/>
          </a:prstGeom>
        </p:spPr>
      </p:pic>
    </p:spTree>
    <p:extLst>
      <p:ext uri="{BB962C8B-B14F-4D97-AF65-F5344CB8AC3E}">
        <p14:creationId xmlns:p14="http://schemas.microsoft.com/office/powerpoint/2010/main" val="869072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9167" y="411690"/>
            <a:ext cx="6465666" cy="6034621"/>
          </a:xfrm>
          <a:prstGeom prst="rect">
            <a:avLst/>
          </a:prstGeom>
        </p:spPr>
      </p:pic>
    </p:spTree>
    <p:extLst>
      <p:ext uri="{BB962C8B-B14F-4D97-AF65-F5344CB8AC3E}">
        <p14:creationId xmlns:p14="http://schemas.microsoft.com/office/powerpoint/2010/main" val="399932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85800" y="738188"/>
            <a:ext cx="7772400" cy="108743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92500" lnSpcReduction="20000"/>
          </a:bodyPr>
          <a:lstStyle/>
          <a:p>
            <a:pPr marL="0" indent="0" algn="ctr" eaLnBrk="1" hangingPunct="1">
              <a:lnSpc>
                <a:spcPct val="90000"/>
              </a:lnSpc>
              <a:buNone/>
            </a:pPr>
            <a:r>
              <a:rPr lang="en-GB" altLang="en-US" sz="3200" dirty="0">
                <a:ea typeface="ＭＳ Ｐゴシック" panose="020B0600070205080204" pitchFamily="34" charset="-128"/>
              </a:rPr>
              <a:t>Light travels VERY FAST – about 300,000 </a:t>
            </a:r>
            <a:r>
              <a:rPr lang="en-GB" altLang="en-US" sz="3200" dirty="0" err="1">
                <a:ea typeface="ＭＳ Ｐゴシック" panose="020B0600070205080204" pitchFamily="34" charset="-128"/>
              </a:rPr>
              <a:t>kilometers</a:t>
            </a:r>
            <a:r>
              <a:rPr lang="en-GB" altLang="en-US" sz="3200" dirty="0">
                <a:ea typeface="ＭＳ Ｐゴシック" panose="020B0600070205080204" pitchFamily="34" charset="-128"/>
              </a:rPr>
              <a:t> per second or 186,000 miles per second.</a:t>
            </a:r>
          </a:p>
        </p:txBody>
      </p:sp>
      <p:pic>
        <p:nvPicPr>
          <p:cNvPr id="19458" name="Picture 4" descr="EARTH"/>
          <p:cNvPicPr>
            <a:picLocks noChangeAspect="1" noChangeArrowheads="1"/>
          </p:cNvPicPr>
          <p:nvPr/>
        </p:nvPicPr>
        <p:blipFill>
          <a:blip r:embed="rId2" cstate="print">
            <a:extLst>
              <a:ext uri="{28A0092B-C50C-407E-A947-70E740481C1C}">
                <a14:useLocalDpi xmlns:a14="http://schemas.microsoft.com/office/drawing/2010/main" val="0"/>
              </a:ext>
            </a:extLst>
          </a:blip>
          <a:srcRect t="26106" b="6677"/>
          <a:stretch>
            <a:fillRect/>
          </a:stretch>
        </p:blipFill>
        <p:spPr bwMode="auto">
          <a:xfrm>
            <a:off x="5097463" y="2919413"/>
            <a:ext cx="383222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5"/>
          <p:cNvSpPr txBox="1">
            <a:spLocks noChangeArrowheads="1"/>
          </p:cNvSpPr>
          <p:nvPr/>
        </p:nvSpPr>
        <p:spPr bwMode="auto">
          <a:xfrm>
            <a:off x="330200" y="2652713"/>
            <a:ext cx="3929063"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20000"/>
              </a:spcBef>
              <a:defRPr/>
            </a:pPr>
            <a:r>
              <a:rPr lang="en-GB" dirty="0">
                <a:solidFill>
                  <a:schemeClr val="tx1"/>
                </a:solidFill>
              </a:rPr>
              <a:t>At this speed light could travel the equivalent of 8 times around the world in one second!</a:t>
            </a:r>
          </a:p>
          <a:p>
            <a:pPr>
              <a:spcBef>
                <a:spcPct val="50000"/>
              </a:spcBef>
              <a:defRPr/>
            </a:pPr>
            <a:endParaRPr lang="en-GB" sz="2400" dirty="0">
              <a:solidFill>
                <a:schemeClr val="tx1"/>
              </a:solidFill>
              <a:latin typeface="Times New Roman" charset="0"/>
            </a:endParaRPr>
          </a:p>
        </p:txBody>
      </p:sp>
      <p:sp>
        <p:nvSpPr>
          <p:cNvPr id="5128" name="AutoShape 8"/>
          <p:cNvSpPr>
            <a:spLocks noChangeArrowheads="1"/>
          </p:cNvSpPr>
          <p:nvPr/>
        </p:nvSpPr>
        <p:spPr bwMode="auto">
          <a:xfrm rot="17452126" flipH="1">
            <a:off x="5133976" y="3433762"/>
            <a:ext cx="908050" cy="2644775"/>
          </a:xfrm>
          <a:custGeom>
            <a:avLst/>
            <a:gdLst>
              <a:gd name="T0" fmla="*/ 1314526559 w 21600"/>
              <a:gd name="T1" fmla="*/ 2147483647 h 21600"/>
              <a:gd name="T2" fmla="*/ 308702612 w 21600"/>
              <a:gd name="T3" fmla="*/ 2147483647 h 21600"/>
              <a:gd name="T4" fmla="*/ 1112366085 w 21600"/>
              <a:gd name="T5" fmla="*/ 2147483647 h 21600"/>
              <a:gd name="T6" fmla="*/ 1577685671 w 21600"/>
              <a:gd name="T7" fmla="*/ 2147483647 h 21600"/>
              <a:gd name="T8" fmla="*/ 1072394901 w 21600"/>
              <a:gd name="T9" fmla="*/ 2147483647 h 21600"/>
              <a:gd name="T10" fmla="*/ 1022691144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52" y="14946"/>
                </a:moveTo>
                <a:cubicBezTo>
                  <a:pt x="16811" y="13777"/>
                  <a:pt x="17336" y="12312"/>
                  <a:pt x="17336" y="10800"/>
                </a:cubicBezTo>
                <a:cubicBezTo>
                  <a:pt x="17336" y="7190"/>
                  <a:pt x="14409" y="4264"/>
                  <a:pt x="10800" y="4264"/>
                </a:cubicBezTo>
                <a:cubicBezTo>
                  <a:pt x="8866" y="4263"/>
                  <a:pt x="7032" y="5120"/>
                  <a:pt x="5790" y="6602"/>
                </a:cubicBezTo>
                <a:lnTo>
                  <a:pt x="2521" y="3863"/>
                </a:lnTo>
                <a:cubicBezTo>
                  <a:pt x="4573" y="1414"/>
                  <a:pt x="7604" y="-1"/>
                  <a:pt x="10800" y="0"/>
                </a:cubicBezTo>
                <a:cubicBezTo>
                  <a:pt x="16764" y="0"/>
                  <a:pt x="21600" y="4835"/>
                  <a:pt x="21600" y="10800"/>
                </a:cubicBezTo>
                <a:cubicBezTo>
                  <a:pt x="21600" y="13298"/>
                  <a:pt x="20733" y="15720"/>
                  <a:pt x="19148" y="17651"/>
                </a:cubicBezTo>
                <a:lnTo>
                  <a:pt x="21235" y="19364"/>
                </a:lnTo>
                <a:lnTo>
                  <a:pt x="14434" y="20034"/>
                </a:lnTo>
                <a:lnTo>
                  <a:pt x="13765" y="13233"/>
                </a:lnTo>
                <a:lnTo>
                  <a:pt x="15852" y="14946"/>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66289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 calcmode="lin" valueType="num">
                                      <p:cBhvr>
                                        <p:cTn id="7" dur="500" fill="hold"/>
                                        <p:tgtEl>
                                          <p:spTgt spid="5128"/>
                                        </p:tgtEl>
                                        <p:attrNameLst>
                                          <p:attrName>ppt_x</p:attrName>
                                        </p:attrNameLst>
                                      </p:cBhvr>
                                      <p:tavLst>
                                        <p:tav tm="0">
                                          <p:val>
                                            <p:strVal val="#ppt_x-#ppt_w/2"/>
                                          </p:val>
                                        </p:tav>
                                        <p:tav tm="100000">
                                          <p:val>
                                            <p:strVal val="#ppt_x"/>
                                          </p:val>
                                        </p:tav>
                                      </p:tavLst>
                                    </p:anim>
                                    <p:anim calcmode="lin" valueType="num">
                                      <p:cBhvr>
                                        <p:cTn id="8" dur="500" fill="hold"/>
                                        <p:tgtEl>
                                          <p:spTgt spid="5128"/>
                                        </p:tgtEl>
                                        <p:attrNameLst>
                                          <p:attrName>ppt_y</p:attrName>
                                        </p:attrNameLst>
                                      </p:cBhvr>
                                      <p:tavLst>
                                        <p:tav tm="0">
                                          <p:val>
                                            <p:strVal val="#ppt_y"/>
                                          </p:val>
                                        </p:tav>
                                        <p:tav tm="100000">
                                          <p:val>
                                            <p:strVal val="#ppt_y"/>
                                          </p:val>
                                        </p:tav>
                                      </p:tavLst>
                                    </p:anim>
                                    <p:anim calcmode="lin" valueType="num">
                                      <p:cBhvr>
                                        <p:cTn id="9" dur="500" fill="hold"/>
                                        <p:tgtEl>
                                          <p:spTgt spid="5128"/>
                                        </p:tgtEl>
                                        <p:attrNameLst>
                                          <p:attrName>ppt_w</p:attrName>
                                        </p:attrNameLst>
                                      </p:cBhvr>
                                      <p:tavLst>
                                        <p:tav tm="0">
                                          <p:val>
                                            <p:fltVal val="0"/>
                                          </p:val>
                                        </p:tav>
                                        <p:tav tm="100000">
                                          <p:val>
                                            <p:strVal val="#ppt_w"/>
                                          </p:val>
                                        </p:tav>
                                      </p:tavLst>
                                    </p:anim>
                                    <p:anim calcmode="lin" valueType="num">
                                      <p:cBhvr>
                                        <p:cTn id="10" dur="500" fill="hold"/>
                                        <p:tgtEl>
                                          <p:spTgt spid="51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641350" y="466725"/>
            <a:ext cx="7772400" cy="4114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indent="0" algn="ctr" eaLnBrk="1" hangingPunct="1">
              <a:buNone/>
              <a:defRPr/>
            </a:pPr>
            <a:r>
              <a:rPr lang="en-GB" sz="3600" dirty="0"/>
              <a:t>We see things because they </a:t>
            </a:r>
            <a:r>
              <a:rPr lang="en-GB" sz="3600" u="sng" dirty="0"/>
              <a:t>reflect</a:t>
            </a:r>
            <a:r>
              <a:rPr lang="en-GB" sz="3600" dirty="0"/>
              <a:t> light into our eyes! ALL objects we see either create light or reflect light!!</a:t>
            </a:r>
          </a:p>
        </p:txBody>
      </p:sp>
      <p:sp>
        <p:nvSpPr>
          <p:cNvPr id="22531" name="AutoShape 20"/>
          <p:cNvSpPr>
            <a:spLocks noChangeArrowheads="1"/>
          </p:cNvSpPr>
          <p:nvPr/>
        </p:nvSpPr>
        <p:spPr bwMode="auto">
          <a:xfrm>
            <a:off x="0" y="2790825"/>
            <a:ext cx="2232025" cy="2232025"/>
          </a:xfrm>
          <a:prstGeom prst="sun">
            <a:avLst>
              <a:gd name="adj"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23555" name="Group 37"/>
          <p:cNvGrpSpPr>
            <a:grpSpLocks/>
          </p:cNvGrpSpPr>
          <p:nvPr/>
        </p:nvGrpSpPr>
        <p:grpSpPr bwMode="auto">
          <a:xfrm>
            <a:off x="6496050" y="3290888"/>
            <a:ext cx="2444750" cy="3567112"/>
            <a:chOff x="4112" y="1623"/>
            <a:chExt cx="1540" cy="2247"/>
          </a:xfrm>
        </p:grpSpPr>
        <p:sp>
          <p:nvSpPr>
            <p:cNvPr id="23564" name="Freeform 36"/>
            <p:cNvSpPr>
              <a:spLocks/>
            </p:cNvSpPr>
            <p:nvPr/>
          </p:nvSpPr>
          <p:spPr bwMode="auto">
            <a:xfrm>
              <a:off x="5358" y="3591"/>
              <a:ext cx="294" cy="279"/>
            </a:xfrm>
            <a:custGeom>
              <a:avLst/>
              <a:gdLst>
                <a:gd name="T0" fmla="*/ 213 w 294"/>
                <a:gd name="T1" fmla="*/ 0 h 279"/>
                <a:gd name="T2" fmla="*/ 270 w 294"/>
                <a:gd name="T3" fmla="*/ 76 h 279"/>
                <a:gd name="T4" fmla="*/ 270 w 294"/>
                <a:gd name="T5" fmla="*/ 161 h 279"/>
                <a:gd name="T6" fmla="*/ 232 w 294"/>
                <a:gd name="T7" fmla="*/ 151 h 279"/>
                <a:gd name="T8" fmla="*/ 241 w 294"/>
                <a:gd name="T9" fmla="*/ 199 h 279"/>
                <a:gd name="T10" fmla="*/ 232 w 294"/>
                <a:gd name="T11" fmla="*/ 265 h 279"/>
                <a:gd name="T12" fmla="*/ 203 w 294"/>
                <a:gd name="T13" fmla="*/ 274 h 279"/>
                <a:gd name="T14" fmla="*/ 194 w 294"/>
                <a:gd name="T15" fmla="*/ 246 h 279"/>
                <a:gd name="T16" fmla="*/ 166 w 294"/>
                <a:gd name="T17" fmla="*/ 132 h 279"/>
                <a:gd name="T18" fmla="*/ 118 w 294"/>
                <a:gd name="T19" fmla="*/ 265 h 279"/>
                <a:gd name="T20" fmla="*/ 90 w 294"/>
                <a:gd name="T21" fmla="*/ 255 h 279"/>
                <a:gd name="T22" fmla="*/ 81 w 294"/>
                <a:gd name="T23" fmla="*/ 132 h 279"/>
                <a:gd name="T24" fmla="*/ 90 w 294"/>
                <a:gd name="T25" fmla="*/ 161 h 279"/>
                <a:gd name="T26" fmla="*/ 24 w 294"/>
                <a:gd name="T27" fmla="*/ 217 h 279"/>
                <a:gd name="T28" fmla="*/ 5 w 294"/>
                <a:gd name="T29" fmla="*/ 180 h 279"/>
                <a:gd name="T30" fmla="*/ 81 w 294"/>
                <a:gd name="T31" fmla="*/ 29 h 279"/>
                <a:gd name="T32" fmla="*/ 213 w 294"/>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4" h="279">
                  <a:moveTo>
                    <a:pt x="213" y="0"/>
                  </a:moveTo>
                  <a:cubicBezTo>
                    <a:pt x="226" y="42"/>
                    <a:pt x="246" y="39"/>
                    <a:pt x="270" y="76"/>
                  </a:cubicBezTo>
                  <a:cubicBezTo>
                    <a:pt x="278" y="101"/>
                    <a:pt x="294" y="137"/>
                    <a:pt x="270" y="161"/>
                  </a:cubicBezTo>
                  <a:cubicBezTo>
                    <a:pt x="261" y="170"/>
                    <a:pt x="245" y="154"/>
                    <a:pt x="232" y="151"/>
                  </a:cubicBezTo>
                  <a:cubicBezTo>
                    <a:pt x="204" y="73"/>
                    <a:pt x="236" y="184"/>
                    <a:pt x="241" y="199"/>
                  </a:cubicBezTo>
                  <a:cubicBezTo>
                    <a:pt x="238" y="221"/>
                    <a:pt x="242" y="245"/>
                    <a:pt x="232" y="265"/>
                  </a:cubicBezTo>
                  <a:cubicBezTo>
                    <a:pt x="227" y="274"/>
                    <a:pt x="212" y="279"/>
                    <a:pt x="203" y="274"/>
                  </a:cubicBezTo>
                  <a:cubicBezTo>
                    <a:pt x="194" y="270"/>
                    <a:pt x="197" y="255"/>
                    <a:pt x="194" y="246"/>
                  </a:cubicBezTo>
                  <a:cubicBezTo>
                    <a:pt x="184" y="208"/>
                    <a:pt x="178" y="170"/>
                    <a:pt x="166" y="132"/>
                  </a:cubicBezTo>
                  <a:cubicBezTo>
                    <a:pt x="158" y="198"/>
                    <a:pt x="170" y="231"/>
                    <a:pt x="118" y="265"/>
                  </a:cubicBezTo>
                  <a:cubicBezTo>
                    <a:pt x="109" y="262"/>
                    <a:pt x="93" y="265"/>
                    <a:pt x="90" y="255"/>
                  </a:cubicBezTo>
                  <a:cubicBezTo>
                    <a:pt x="79" y="215"/>
                    <a:pt x="81" y="173"/>
                    <a:pt x="81" y="132"/>
                  </a:cubicBezTo>
                  <a:cubicBezTo>
                    <a:pt x="81" y="122"/>
                    <a:pt x="87" y="151"/>
                    <a:pt x="90" y="161"/>
                  </a:cubicBezTo>
                  <a:cubicBezTo>
                    <a:pt x="76" y="204"/>
                    <a:pt x="61" y="193"/>
                    <a:pt x="24" y="217"/>
                  </a:cubicBezTo>
                  <a:cubicBezTo>
                    <a:pt x="18" y="205"/>
                    <a:pt x="7" y="194"/>
                    <a:pt x="5" y="180"/>
                  </a:cubicBezTo>
                  <a:cubicBezTo>
                    <a:pt x="0" y="137"/>
                    <a:pt x="43" y="54"/>
                    <a:pt x="81" y="29"/>
                  </a:cubicBezTo>
                  <a:cubicBezTo>
                    <a:pt x="118" y="4"/>
                    <a:pt x="171" y="15"/>
                    <a:pt x="2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Freeform 35"/>
            <p:cNvSpPr>
              <a:spLocks/>
            </p:cNvSpPr>
            <p:nvPr/>
          </p:nvSpPr>
          <p:spPr bwMode="auto">
            <a:xfrm>
              <a:off x="4112" y="3402"/>
              <a:ext cx="279" cy="302"/>
            </a:xfrm>
            <a:custGeom>
              <a:avLst/>
              <a:gdLst>
                <a:gd name="T0" fmla="*/ 147 w 279"/>
                <a:gd name="T1" fmla="*/ 0 h 302"/>
                <a:gd name="T2" fmla="*/ 33 w 279"/>
                <a:gd name="T3" fmla="*/ 47 h 302"/>
                <a:gd name="T4" fmla="*/ 62 w 279"/>
                <a:gd name="T5" fmla="*/ 113 h 302"/>
                <a:gd name="T6" fmla="*/ 43 w 279"/>
                <a:gd name="T7" fmla="*/ 142 h 302"/>
                <a:gd name="T8" fmla="*/ 15 w 279"/>
                <a:gd name="T9" fmla="*/ 160 h 302"/>
                <a:gd name="T10" fmla="*/ 90 w 279"/>
                <a:gd name="T11" fmla="*/ 208 h 302"/>
                <a:gd name="T12" fmla="*/ 100 w 279"/>
                <a:gd name="T13" fmla="*/ 236 h 302"/>
                <a:gd name="T14" fmla="*/ 166 w 279"/>
                <a:gd name="T15" fmla="*/ 264 h 302"/>
                <a:gd name="T16" fmla="*/ 185 w 279"/>
                <a:gd name="T17" fmla="*/ 283 h 302"/>
                <a:gd name="T18" fmla="*/ 213 w 279"/>
                <a:gd name="T19" fmla="*/ 302 h 302"/>
                <a:gd name="T20" fmla="*/ 269 w 279"/>
                <a:gd name="T21" fmla="*/ 227 h 302"/>
                <a:gd name="T22" fmla="*/ 260 w 279"/>
                <a:gd name="T23" fmla="*/ 28 h 302"/>
                <a:gd name="T24" fmla="*/ 147 w 279"/>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9" h="302">
                  <a:moveTo>
                    <a:pt x="147" y="0"/>
                  </a:moveTo>
                  <a:cubicBezTo>
                    <a:pt x="107" y="12"/>
                    <a:pt x="74" y="34"/>
                    <a:pt x="33" y="47"/>
                  </a:cubicBezTo>
                  <a:cubicBezTo>
                    <a:pt x="19" y="91"/>
                    <a:pt x="16" y="99"/>
                    <a:pt x="62" y="113"/>
                  </a:cubicBezTo>
                  <a:cubicBezTo>
                    <a:pt x="56" y="123"/>
                    <a:pt x="51" y="134"/>
                    <a:pt x="43" y="142"/>
                  </a:cubicBezTo>
                  <a:cubicBezTo>
                    <a:pt x="35" y="150"/>
                    <a:pt x="19" y="150"/>
                    <a:pt x="15" y="160"/>
                  </a:cubicBezTo>
                  <a:cubicBezTo>
                    <a:pt x="0" y="198"/>
                    <a:pt x="74" y="204"/>
                    <a:pt x="90" y="208"/>
                  </a:cubicBezTo>
                  <a:cubicBezTo>
                    <a:pt x="116" y="134"/>
                    <a:pt x="105" y="219"/>
                    <a:pt x="100" y="236"/>
                  </a:cubicBezTo>
                  <a:cubicBezTo>
                    <a:pt x="113" y="291"/>
                    <a:pt x="118" y="296"/>
                    <a:pt x="166" y="264"/>
                  </a:cubicBezTo>
                  <a:cubicBezTo>
                    <a:pt x="184" y="189"/>
                    <a:pt x="165" y="244"/>
                    <a:pt x="185" y="283"/>
                  </a:cubicBezTo>
                  <a:cubicBezTo>
                    <a:pt x="190" y="293"/>
                    <a:pt x="204" y="296"/>
                    <a:pt x="213" y="302"/>
                  </a:cubicBezTo>
                  <a:cubicBezTo>
                    <a:pt x="271" y="288"/>
                    <a:pt x="256" y="282"/>
                    <a:pt x="269" y="227"/>
                  </a:cubicBezTo>
                  <a:cubicBezTo>
                    <a:pt x="266" y="161"/>
                    <a:pt x="279" y="92"/>
                    <a:pt x="260" y="28"/>
                  </a:cubicBezTo>
                  <a:cubicBezTo>
                    <a:pt x="254" y="9"/>
                    <a:pt x="171" y="0"/>
                    <a:pt x="147"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6" name="Group 34"/>
            <p:cNvGrpSpPr>
              <a:grpSpLocks/>
            </p:cNvGrpSpPr>
            <p:nvPr/>
          </p:nvGrpSpPr>
          <p:grpSpPr bwMode="auto">
            <a:xfrm>
              <a:off x="4218" y="1623"/>
              <a:ext cx="1414" cy="2149"/>
              <a:chOff x="4218" y="1623"/>
              <a:chExt cx="1414" cy="2149"/>
            </a:xfrm>
          </p:grpSpPr>
          <p:sp>
            <p:nvSpPr>
              <p:cNvPr id="23567" name="Freeform 18"/>
              <p:cNvSpPr>
                <a:spLocks/>
              </p:cNvSpPr>
              <p:nvPr/>
            </p:nvSpPr>
            <p:spPr bwMode="auto">
              <a:xfrm>
                <a:off x="4851" y="2612"/>
                <a:ext cx="373" cy="317"/>
              </a:xfrm>
              <a:custGeom>
                <a:avLst/>
                <a:gdLst>
                  <a:gd name="T0" fmla="*/ 5 w 453"/>
                  <a:gd name="T1" fmla="*/ 112 h 392"/>
                  <a:gd name="T2" fmla="*/ 36 w 453"/>
                  <a:gd name="T3" fmla="*/ 92 h 392"/>
                  <a:gd name="T4" fmla="*/ 58 w 453"/>
                  <a:gd name="T5" fmla="*/ 32 h 392"/>
                  <a:gd name="T6" fmla="*/ 74 w 453"/>
                  <a:gd name="T7" fmla="*/ 27 h 392"/>
                  <a:gd name="T8" fmla="*/ 110 w 453"/>
                  <a:gd name="T9" fmla="*/ 22 h 392"/>
                  <a:gd name="T10" fmla="*/ 210 w 453"/>
                  <a:gd name="T11" fmla="*/ 27 h 392"/>
                  <a:gd name="T12" fmla="*/ 237 w 453"/>
                  <a:gd name="T13" fmla="*/ 87 h 392"/>
                  <a:gd name="T14" fmla="*/ 253 w 453"/>
                  <a:gd name="T15" fmla="*/ 137 h 392"/>
                  <a:gd name="T16" fmla="*/ 237 w 453"/>
                  <a:gd name="T17" fmla="*/ 186 h 392"/>
                  <a:gd name="T18" fmla="*/ 184 w 453"/>
                  <a:gd name="T19" fmla="*/ 202 h 392"/>
                  <a:gd name="T20" fmla="*/ 63 w 453"/>
                  <a:gd name="T21" fmla="*/ 182 h 392"/>
                  <a:gd name="T22" fmla="*/ 58 w 453"/>
                  <a:gd name="T23" fmla="*/ 167 h 392"/>
                  <a:gd name="T24" fmla="*/ 26 w 453"/>
                  <a:gd name="T25" fmla="*/ 147 h 392"/>
                  <a:gd name="T26" fmla="*/ 21 w 453"/>
                  <a:gd name="T27" fmla="*/ 132 h 392"/>
                  <a:gd name="T28" fmla="*/ 5 w 453"/>
                  <a:gd name="T29" fmla="*/ 112 h 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92">
                    <a:moveTo>
                      <a:pt x="9" y="212"/>
                    </a:moveTo>
                    <a:cubicBezTo>
                      <a:pt x="28" y="199"/>
                      <a:pt x="47" y="187"/>
                      <a:pt x="66" y="174"/>
                    </a:cubicBezTo>
                    <a:cubicBezTo>
                      <a:pt x="77" y="167"/>
                      <a:pt x="97" y="81"/>
                      <a:pt x="104" y="61"/>
                    </a:cubicBezTo>
                    <a:cubicBezTo>
                      <a:pt x="107" y="52"/>
                      <a:pt x="122" y="53"/>
                      <a:pt x="132" y="51"/>
                    </a:cubicBezTo>
                    <a:cubicBezTo>
                      <a:pt x="154" y="47"/>
                      <a:pt x="176" y="45"/>
                      <a:pt x="198" y="42"/>
                    </a:cubicBezTo>
                    <a:cubicBezTo>
                      <a:pt x="263" y="19"/>
                      <a:pt x="326" y="0"/>
                      <a:pt x="377" y="51"/>
                    </a:cubicBezTo>
                    <a:cubicBezTo>
                      <a:pt x="392" y="95"/>
                      <a:pt x="400" y="127"/>
                      <a:pt x="425" y="165"/>
                    </a:cubicBezTo>
                    <a:cubicBezTo>
                      <a:pt x="447" y="233"/>
                      <a:pt x="438" y="202"/>
                      <a:pt x="453" y="259"/>
                    </a:cubicBezTo>
                    <a:cubicBezTo>
                      <a:pt x="450" y="271"/>
                      <a:pt x="429" y="352"/>
                      <a:pt x="425" y="353"/>
                    </a:cubicBezTo>
                    <a:cubicBezTo>
                      <a:pt x="356" y="376"/>
                      <a:pt x="387" y="367"/>
                      <a:pt x="330" y="382"/>
                    </a:cubicBezTo>
                    <a:cubicBezTo>
                      <a:pt x="229" y="376"/>
                      <a:pt x="184" y="392"/>
                      <a:pt x="113" y="344"/>
                    </a:cubicBezTo>
                    <a:cubicBezTo>
                      <a:pt x="110" y="335"/>
                      <a:pt x="111" y="323"/>
                      <a:pt x="104" y="316"/>
                    </a:cubicBezTo>
                    <a:cubicBezTo>
                      <a:pt x="88" y="300"/>
                      <a:pt x="47" y="278"/>
                      <a:pt x="47" y="278"/>
                    </a:cubicBezTo>
                    <a:cubicBezTo>
                      <a:pt x="44" y="269"/>
                      <a:pt x="44" y="257"/>
                      <a:pt x="37" y="250"/>
                    </a:cubicBezTo>
                    <a:cubicBezTo>
                      <a:pt x="0" y="213"/>
                      <a:pt x="9" y="272"/>
                      <a:pt x="9" y="212"/>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8" name="Group 6"/>
              <p:cNvGrpSpPr>
                <a:grpSpLocks/>
              </p:cNvGrpSpPr>
              <p:nvPr/>
            </p:nvGrpSpPr>
            <p:grpSpPr bwMode="auto">
              <a:xfrm>
                <a:off x="4563" y="1623"/>
                <a:ext cx="1010" cy="1038"/>
                <a:chOff x="1596" y="2030"/>
                <a:chExt cx="1225" cy="1284"/>
              </a:xfrm>
            </p:grpSpPr>
            <p:sp>
              <p:nvSpPr>
                <p:cNvPr id="22555" name="Oval 4"/>
                <p:cNvSpPr>
                  <a:spLocks noChangeArrowheads="1"/>
                </p:cNvSpPr>
                <p:nvPr/>
              </p:nvSpPr>
              <p:spPr bwMode="auto">
                <a:xfrm>
                  <a:off x="1624" y="2181"/>
                  <a:ext cx="1095" cy="113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3579" name="Freeform 5"/>
                <p:cNvSpPr>
                  <a:spLocks/>
                </p:cNvSpPr>
                <p:nvPr/>
              </p:nvSpPr>
              <p:spPr bwMode="auto">
                <a:xfrm>
                  <a:off x="1596" y="2030"/>
                  <a:ext cx="1225" cy="726"/>
                </a:xfrm>
                <a:custGeom>
                  <a:avLst/>
                  <a:gdLst>
                    <a:gd name="T0" fmla="*/ 75 w 1225"/>
                    <a:gd name="T1" fmla="*/ 652 h 726"/>
                    <a:gd name="T2" fmla="*/ 132 w 1225"/>
                    <a:gd name="T3" fmla="*/ 529 h 726"/>
                    <a:gd name="T4" fmla="*/ 141 w 1225"/>
                    <a:gd name="T5" fmla="*/ 482 h 726"/>
                    <a:gd name="T6" fmla="*/ 236 w 1225"/>
                    <a:gd name="T7" fmla="*/ 463 h 726"/>
                    <a:gd name="T8" fmla="*/ 226 w 1225"/>
                    <a:gd name="T9" fmla="*/ 387 h 726"/>
                    <a:gd name="T10" fmla="*/ 198 w 1225"/>
                    <a:gd name="T11" fmla="*/ 368 h 726"/>
                    <a:gd name="T12" fmla="*/ 283 w 1225"/>
                    <a:gd name="T13" fmla="*/ 312 h 726"/>
                    <a:gd name="T14" fmla="*/ 434 w 1225"/>
                    <a:gd name="T15" fmla="*/ 283 h 726"/>
                    <a:gd name="T16" fmla="*/ 462 w 1225"/>
                    <a:gd name="T17" fmla="*/ 312 h 726"/>
                    <a:gd name="T18" fmla="*/ 491 w 1225"/>
                    <a:gd name="T19" fmla="*/ 246 h 726"/>
                    <a:gd name="T20" fmla="*/ 519 w 1225"/>
                    <a:gd name="T21" fmla="*/ 236 h 726"/>
                    <a:gd name="T22" fmla="*/ 604 w 1225"/>
                    <a:gd name="T23" fmla="*/ 302 h 726"/>
                    <a:gd name="T24" fmla="*/ 651 w 1225"/>
                    <a:gd name="T25" fmla="*/ 283 h 726"/>
                    <a:gd name="T26" fmla="*/ 670 w 1225"/>
                    <a:gd name="T27" fmla="*/ 255 h 726"/>
                    <a:gd name="T28" fmla="*/ 727 w 1225"/>
                    <a:gd name="T29" fmla="*/ 236 h 726"/>
                    <a:gd name="T30" fmla="*/ 736 w 1225"/>
                    <a:gd name="T31" fmla="*/ 265 h 726"/>
                    <a:gd name="T32" fmla="*/ 727 w 1225"/>
                    <a:gd name="T33" fmla="*/ 302 h 726"/>
                    <a:gd name="T34" fmla="*/ 755 w 1225"/>
                    <a:gd name="T35" fmla="*/ 340 h 726"/>
                    <a:gd name="T36" fmla="*/ 869 w 1225"/>
                    <a:gd name="T37" fmla="*/ 350 h 726"/>
                    <a:gd name="T38" fmla="*/ 859 w 1225"/>
                    <a:gd name="T39" fmla="*/ 387 h 726"/>
                    <a:gd name="T40" fmla="*/ 850 w 1225"/>
                    <a:gd name="T41" fmla="*/ 425 h 726"/>
                    <a:gd name="T42" fmla="*/ 982 w 1225"/>
                    <a:gd name="T43" fmla="*/ 501 h 726"/>
                    <a:gd name="T44" fmla="*/ 991 w 1225"/>
                    <a:gd name="T45" fmla="*/ 604 h 726"/>
                    <a:gd name="T46" fmla="*/ 1057 w 1225"/>
                    <a:gd name="T47" fmla="*/ 680 h 726"/>
                    <a:gd name="T48" fmla="*/ 1067 w 1225"/>
                    <a:gd name="T49" fmla="*/ 718 h 726"/>
                    <a:gd name="T50" fmla="*/ 1114 w 1225"/>
                    <a:gd name="T51" fmla="*/ 671 h 726"/>
                    <a:gd name="T52" fmla="*/ 1180 w 1225"/>
                    <a:gd name="T53" fmla="*/ 604 h 726"/>
                    <a:gd name="T54" fmla="*/ 1190 w 1225"/>
                    <a:gd name="T55" fmla="*/ 463 h 726"/>
                    <a:gd name="T56" fmla="*/ 1152 w 1225"/>
                    <a:gd name="T57" fmla="*/ 406 h 726"/>
                    <a:gd name="T58" fmla="*/ 1180 w 1225"/>
                    <a:gd name="T59" fmla="*/ 387 h 726"/>
                    <a:gd name="T60" fmla="*/ 1180 w 1225"/>
                    <a:gd name="T61" fmla="*/ 368 h 726"/>
                    <a:gd name="T62" fmla="*/ 1029 w 1225"/>
                    <a:gd name="T63" fmla="*/ 274 h 726"/>
                    <a:gd name="T64" fmla="*/ 982 w 1225"/>
                    <a:gd name="T65" fmla="*/ 151 h 726"/>
                    <a:gd name="T66" fmla="*/ 840 w 1225"/>
                    <a:gd name="T67" fmla="*/ 132 h 726"/>
                    <a:gd name="T68" fmla="*/ 831 w 1225"/>
                    <a:gd name="T69" fmla="*/ 95 h 726"/>
                    <a:gd name="T70" fmla="*/ 708 w 1225"/>
                    <a:gd name="T71" fmla="*/ 95 h 726"/>
                    <a:gd name="T72" fmla="*/ 642 w 1225"/>
                    <a:gd name="T73" fmla="*/ 0 h 726"/>
                    <a:gd name="T74" fmla="*/ 491 w 1225"/>
                    <a:gd name="T75" fmla="*/ 19 h 726"/>
                    <a:gd name="T76" fmla="*/ 453 w 1225"/>
                    <a:gd name="T77" fmla="*/ 28 h 726"/>
                    <a:gd name="T78" fmla="*/ 406 w 1225"/>
                    <a:gd name="T79" fmla="*/ 104 h 726"/>
                    <a:gd name="T80" fmla="*/ 245 w 1225"/>
                    <a:gd name="T81" fmla="*/ 170 h 726"/>
                    <a:gd name="T82" fmla="*/ 141 w 1225"/>
                    <a:gd name="T83" fmla="*/ 265 h 726"/>
                    <a:gd name="T84" fmla="*/ 123 w 1225"/>
                    <a:gd name="T85" fmla="*/ 302 h 726"/>
                    <a:gd name="T86" fmla="*/ 113 w 1225"/>
                    <a:gd name="T87" fmla="*/ 359 h 726"/>
                    <a:gd name="T88" fmla="*/ 85 w 1225"/>
                    <a:gd name="T89" fmla="*/ 378 h 726"/>
                    <a:gd name="T90" fmla="*/ 47 w 1225"/>
                    <a:gd name="T91" fmla="*/ 416 h 726"/>
                    <a:gd name="T92" fmla="*/ 0 w 1225"/>
                    <a:gd name="T93" fmla="*/ 510 h 726"/>
                    <a:gd name="T94" fmla="*/ 47 w 1225"/>
                    <a:gd name="T95" fmla="*/ 652 h 726"/>
                    <a:gd name="T96" fmla="*/ 85 w 1225"/>
                    <a:gd name="T97" fmla="*/ 661 h 726"/>
                    <a:gd name="T98" fmla="*/ 75 w 1225"/>
                    <a:gd name="T99" fmla="*/ 652 h 7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5" h="726">
                      <a:moveTo>
                        <a:pt x="75" y="652"/>
                      </a:moveTo>
                      <a:cubicBezTo>
                        <a:pt x="100" y="613"/>
                        <a:pt x="111" y="570"/>
                        <a:pt x="132" y="529"/>
                      </a:cubicBezTo>
                      <a:cubicBezTo>
                        <a:pt x="135" y="513"/>
                        <a:pt x="131" y="494"/>
                        <a:pt x="141" y="482"/>
                      </a:cubicBezTo>
                      <a:cubicBezTo>
                        <a:pt x="146" y="475"/>
                        <a:pt x="225" y="465"/>
                        <a:pt x="236" y="463"/>
                      </a:cubicBezTo>
                      <a:cubicBezTo>
                        <a:pt x="233" y="438"/>
                        <a:pt x="235" y="411"/>
                        <a:pt x="226" y="387"/>
                      </a:cubicBezTo>
                      <a:cubicBezTo>
                        <a:pt x="222" y="377"/>
                        <a:pt x="198" y="379"/>
                        <a:pt x="198" y="368"/>
                      </a:cubicBezTo>
                      <a:cubicBezTo>
                        <a:pt x="198" y="342"/>
                        <a:pt x="265" y="318"/>
                        <a:pt x="283" y="312"/>
                      </a:cubicBezTo>
                      <a:cubicBezTo>
                        <a:pt x="366" y="257"/>
                        <a:pt x="317" y="272"/>
                        <a:pt x="434" y="283"/>
                      </a:cubicBezTo>
                      <a:cubicBezTo>
                        <a:pt x="443" y="293"/>
                        <a:pt x="449" y="312"/>
                        <a:pt x="462" y="312"/>
                      </a:cubicBezTo>
                      <a:cubicBezTo>
                        <a:pt x="479" y="312"/>
                        <a:pt x="488" y="250"/>
                        <a:pt x="491" y="246"/>
                      </a:cubicBezTo>
                      <a:cubicBezTo>
                        <a:pt x="497" y="238"/>
                        <a:pt x="510" y="239"/>
                        <a:pt x="519" y="236"/>
                      </a:cubicBezTo>
                      <a:cubicBezTo>
                        <a:pt x="572" y="250"/>
                        <a:pt x="566" y="264"/>
                        <a:pt x="604" y="302"/>
                      </a:cubicBezTo>
                      <a:cubicBezTo>
                        <a:pt x="620" y="296"/>
                        <a:pt x="637" y="293"/>
                        <a:pt x="651" y="283"/>
                      </a:cubicBezTo>
                      <a:cubicBezTo>
                        <a:pt x="660" y="276"/>
                        <a:pt x="661" y="262"/>
                        <a:pt x="670" y="255"/>
                      </a:cubicBezTo>
                      <a:cubicBezTo>
                        <a:pt x="686" y="243"/>
                        <a:pt x="708" y="243"/>
                        <a:pt x="727" y="236"/>
                      </a:cubicBezTo>
                      <a:cubicBezTo>
                        <a:pt x="730" y="246"/>
                        <a:pt x="736" y="255"/>
                        <a:pt x="736" y="265"/>
                      </a:cubicBezTo>
                      <a:cubicBezTo>
                        <a:pt x="736" y="278"/>
                        <a:pt x="724" y="290"/>
                        <a:pt x="727" y="302"/>
                      </a:cubicBezTo>
                      <a:cubicBezTo>
                        <a:pt x="731" y="317"/>
                        <a:pt x="746" y="327"/>
                        <a:pt x="755" y="340"/>
                      </a:cubicBezTo>
                      <a:cubicBezTo>
                        <a:pt x="791" y="333"/>
                        <a:pt x="836" y="317"/>
                        <a:pt x="869" y="350"/>
                      </a:cubicBezTo>
                      <a:cubicBezTo>
                        <a:pt x="878" y="359"/>
                        <a:pt x="862" y="375"/>
                        <a:pt x="859" y="387"/>
                      </a:cubicBezTo>
                      <a:cubicBezTo>
                        <a:pt x="856" y="400"/>
                        <a:pt x="853" y="412"/>
                        <a:pt x="850" y="425"/>
                      </a:cubicBezTo>
                      <a:cubicBezTo>
                        <a:pt x="875" y="582"/>
                        <a:pt x="820" y="351"/>
                        <a:pt x="982" y="501"/>
                      </a:cubicBezTo>
                      <a:cubicBezTo>
                        <a:pt x="1007" y="524"/>
                        <a:pt x="986" y="570"/>
                        <a:pt x="991" y="604"/>
                      </a:cubicBezTo>
                      <a:cubicBezTo>
                        <a:pt x="998" y="658"/>
                        <a:pt x="1005" y="645"/>
                        <a:pt x="1057" y="680"/>
                      </a:cubicBezTo>
                      <a:cubicBezTo>
                        <a:pt x="1060" y="693"/>
                        <a:pt x="1055" y="712"/>
                        <a:pt x="1067" y="718"/>
                      </a:cubicBezTo>
                      <a:cubicBezTo>
                        <a:pt x="1082" y="726"/>
                        <a:pt x="1111" y="675"/>
                        <a:pt x="1114" y="671"/>
                      </a:cubicBezTo>
                      <a:cubicBezTo>
                        <a:pt x="1128" y="613"/>
                        <a:pt x="1134" y="635"/>
                        <a:pt x="1180" y="604"/>
                      </a:cubicBezTo>
                      <a:cubicBezTo>
                        <a:pt x="1209" y="548"/>
                        <a:pt x="1216" y="551"/>
                        <a:pt x="1190" y="463"/>
                      </a:cubicBezTo>
                      <a:cubicBezTo>
                        <a:pt x="1184" y="441"/>
                        <a:pt x="1152" y="406"/>
                        <a:pt x="1152" y="406"/>
                      </a:cubicBezTo>
                      <a:cubicBezTo>
                        <a:pt x="1161" y="400"/>
                        <a:pt x="1170" y="392"/>
                        <a:pt x="1180" y="387"/>
                      </a:cubicBezTo>
                      <a:cubicBezTo>
                        <a:pt x="1210" y="372"/>
                        <a:pt x="1225" y="384"/>
                        <a:pt x="1180" y="368"/>
                      </a:cubicBezTo>
                      <a:cubicBezTo>
                        <a:pt x="1144" y="315"/>
                        <a:pt x="1089" y="288"/>
                        <a:pt x="1029" y="274"/>
                      </a:cubicBezTo>
                      <a:cubicBezTo>
                        <a:pt x="1022" y="219"/>
                        <a:pt x="1028" y="182"/>
                        <a:pt x="982" y="151"/>
                      </a:cubicBezTo>
                      <a:cubicBezTo>
                        <a:pt x="931" y="169"/>
                        <a:pt x="884" y="161"/>
                        <a:pt x="840" y="132"/>
                      </a:cubicBezTo>
                      <a:cubicBezTo>
                        <a:pt x="837" y="120"/>
                        <a:pt x="838" y="106"/>
                        <a:pt x="831" y="95"/>
                      </a:cubicBezTo>
                      <a:cubicBezTo>
                        <a:pt x="804" y="55"/>
                        <a:pt x="743" y="86"/>
                        <a:pt x="708" y="95"/>
                      </a:cubicBezTo>
                      <a:cubicBezTo>
                        <a:pt x="653" y="61"/>
                        <a:pt x="656" y="58"/>
                        <a:pt x="642" y="0"/>
                      </a:cubicBezTo>
                      <a:cubicBezTo>
                        <a:pt x="592" y="6"/>
                        <a:pt x="541" y="12"/>
                        <a:pt x="491" y="19"/>
                      </a:cubicBezTo>
                      <a:cubicBezTo>
                        <a:pt x="478" y="21"/>
                        <a:pt x="463" y="20"/>
                        <a:pt x="453" y="28"/>
                      </a:cubicBezTo>
                      <a:cubicBezTo>
                        <a:pt x="430" y="47"/>
                        <a:pt x="428" y="84"/>
                        <a:pt x="406" y="104"/>
                      </a:cubicBezTo>
                      <a:cubicBezTo>
                        <a:pt x="347" y="157"/>
                        <a:pt x="320" y="161"/>
                        <a:pt x="245" y="170"/>
                      </a:cubicBezTo>
                      <a:cubicBezTo>
                        <a:pt x="178" y="264"/>
                        <a:pt x="219" y="214"/>
                        <a:pt x="141" y="265"/>
                      </a:cubicBezTo>
                      <a:cubicBezTo>
                        <a:pt x="135" y="277"/>
                        <a:pt x="127" y="289"/>
                        <a:pt x="123" y="302"/>
                      </a:cubicBezTo>
                      <a:cubicBezTo>
                        <a:pt x="117" y="320"/>
                        <a:pt x="122" y="342"/>
                        <a:pt x="113" y="359"/>
                      </a:cubicBezTo>
                      <a:cubicBezTo>
                        <a:pt x="108" y="369"/>
                        <a:pt x="94" y="371"/>
                        <a:pt x="85" y="378"/>
                      </a:cubicBezTo>
                      <a:cubicBezTo>
                        <a:pt x="71" y="390"/>
                        <a:pt x="60" y="403"/>
                        <a:pt x="47" y="416"/>
                      </a:cubicBezTo>
                      <a:cubicBezTo>
                        <a:pt x="36" y="451"/>
                        <a:pt x="21" y="480"/>
                        <a:pt x="0" y="510"/>
                      </a:cubicBezTo>
                      <a:cubicBezTo>
                        <a:pt x="69" y="535"/>
                        <a:pt x="19" y="584"/>
                        <a:pt x="47" y="652"/>
                      </a:cubicBezTo>
                      <a:cubicBezTo>
                        <a:pt x="52" y="664"/>
                        <a:pt x="72" y="661"/>
                        <a:pt x="85" y="661"/>
                      </a:cubicBezTo>
                      <a:cubicBezTo>
                        <a:pt x="89" y="661"/>
                        <a:pt x="78" y="655"/>
                        <a:pt x="75" y="652"/>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569" name="Group 9"/>
              <p:cNvGrpSpPr>
                <a:grpSpLocks/>
              </p:cNvGrpSpPr>
              <p:nvPr/>
            </p:nvGrpSpPr>
            <p:grpSpPr bwMode="auto">
              <a:xfrm>
                <a:off x="4772" y="2043"/>
                <a:ext cx="133" cy="145"/>
                <a:chOff x="1850" y="2550"/>
                <a:chExt cx="161" cy="179"/>
              </a:xfrm>
            </p:grpSpPr>
            <p:sp>
              <p:nvSpPr>
                <p:cNvPr id="22553" name="Oval 7"/>
                <p:cNvSpPr>
                  <a:spLocks noChangeArrowheads="1"/>
                </p:cNvSpPr>
                <p:nvPr/>
              </p:nvSpPr>
              <p:spPr bwMode="auto">
                <a:xfrm>
                  <a:off x="1851" y="2550"/>
                  <a:ext cx="160" cy="17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54" name="Oval 8"/>
                <p:cNvSpPr>
                  <a:spLocks noChangeArrowheads="1"/>
                </p:cNvSpPr>
                <p:nvPr/>
              </p:nvSpPr>
              <p:spPr bwMode="auto">
                <a:xfrm>
                  <a:off x="1850" y="2606"/>
                  <a:ext cx="76"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23570" name="Group 10"/>
              <p:cNvGrpSpPr>
                <a:grpSpLocks/>
              </p:cNvGrpSpPr>
              <p:nvPr/>
            </p:nvGrpSpPr>
            <p:grpSpPr bwMode="auto">
              <a:xfrm>
                <a:off x="5062" y="2045"/>
                <a:ext cx="133" cy="145"/>
                <a:chOff x="1850" y="2550"/>
                <a:chExt cx="161" cy="179"/>
              </a:xfrm>
            </p:grpSpPr>
            <p:sp>
              <p:nvSpPr>
                <p:cNvPr id="22551" name="Oval 11"/>
                <p:cNvSpPr>
                  <a:spLocks noChangeArrowheads="1"/>
                </p:cNvSpPr>
                <p:nvPr/>
              </p:nvSpPr>
              <p:spPr bwMode="auto">
                <a:xfrm>
                  <a:off x="1851" y="2550"/>
                  <a:ext cx="160" cy="17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52" name="Oval 12"/>
                <p:cNvSpPr>
                  <a:spLocks noChangeArrowheads="1"/>
                </p:cNvSpPr>
                <p:nvPr/>
              </p:nvSpPr>
              <p:spPr bwMode="auto">
                <a:xfrm>
                  <a:off x="1850" y="2606"/>
                  <a:ext cx="76" cy="7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22548" name="Oval 14"/>
              <p:cNvSpPr>
                <a:spLocks noChangeArrowheads="1"/>
              </p:cNvSpPr>
              <p:nvPr/>
            </p:nvSpPr>
            <p:spPr bwMode="auto">
              <a:xfrm>
                <a:off x="4945" y="2211"/>
                <a:ext cx="62" cy="99"/>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3572" name="Freeform 17"/>
              <p:cNvSpPr>
                <a:spLocks/>
              </p:cNvSpPr>
              <p:nvPr/>
            </p:nvSpPr>
            <p:spPr bwMode="auto">
              <a:xfrm>
                <a:off x="4218" y="2753"/>
                <a:ext cx="1414" cy="1019"/>
              </a:xfrm>
              <a:custGeom>
                <a:avLst/>
                <a:gdLst>
                  <a:gd name="T0" fmla="*/ 440 w 1716"/>
                  <a:gd name="T1" fmla="*/ 20 h 1261"/>
                  <a:gd name="T2" fmla="*/ 477 w 1716"/>
                  <a:gd name="T3" fmla="*/ 40 h 1261"/>
                  <a:gd name="T4" fmla="*/ 493 w 1716"/>
                  <a:gd name="T5" fmla="*/ 55 h 1261"/>
                  <a:gd name="T6" fmla="*/ 541 w 1716"/>
                  <a:gd name="T7" fmla="*/ 75 h 1261"/>
                  <a:gd name="T8" fmla="*/ 631 w 1716"/>
                  <a:gd name="T9" fmla="*/ 69 h 1261"/>
                  <a:gd name="T10" fmla="*/ 657 w 1716"/>
                  <a:gd name="T11" fmla="*/ 45 h 1261"/>
                  <a:gd name="T12" fmla="*/ 689 w 1716"/>
                  <a:gd name="T13" fmla="*/ 25 h 1261"/>
                  <a:gd name="T14" fmla="*/ 762 w 1716"/>
                  <a:gd name="T15" fmla="*/ 5 h 1261"/>
                  <a:gd name="T16" fmla="*/ 836 w 1716"/>
                  <a:gd name="T17" fmla="*/ 10 h 1261"/>
                  <a:gd name="T18" fmla="*/ 873 w 1716"/>
                  <a:gd name="T19" fmla="*/ 80 h 1261"/>
                  <a:gd name="T20" fmla="*/ 889 w 1716"/>
                  <a:gd name="T21" fmla="*/ 224 h 1261"/>
                  <a:gd name="T22" fmla="*/ 905 w 1716"/>
                  <a:gd name="T23" fmla="*/ 309 h 1261"/>
                  <a:gd name="T24" fmla="*/ 920 w 1716"/>
                  <a:gd name="T25" fmla="*/ 419 h 1261"/>
                  <a:gd name="T26" fmla="*/ 953 w 1716"/>
                  <a:gd name="T27" fmla="*/ 538 h 1261"/>
                  <a:gd name="T28" fmla="*/ 958 w 1716"/>
                  <a:gd name="T29" fmla="*/ 558 h 1261"/>
                  <a:gd name="T30" fmla="*/ 943 w 1716"/>
                  <a:gd name="T31" fmla="*/ 568 h 1261"/>
                  <a:gd name="T32" fmla="*/ 873 w 1716"/>
                  <a:gd name="T33" fmla="*/ 574 h 1261"/>
                  <a:gd name="T34" fmla="*/ 768 w 1716"/>
                  <a:gd name="T35" fmla="*/ 263 h 1261"/>
                  <a:gd name="T36" fmla="*/ 747 w 1716"/>
                  <a:gd name="T37" fmla="*/ 214 h 1261"/>
                  <a:gd name="T38" fmla="*/ 747 w 1716"/>
                  <a:gd name="T39" fmla="*/ 648 h 1261"/>
                  <a:gd name="T40" fmla="*/ 689 w 1716"/>
                  <a:gd name="T41" fmla="*/ 642 h 1261"/>
                  <a:gd name="T42" fmla="*/ 551 w 1716"/>
                  <a:gd name="T43" fmla="*/ 604 h 1261"/>
                  <a:gd name="T44" fmla="*/ 313 w 1716"/>
                  <a:gd name="T45" fmla="*/ 604 h 1261"/>
                  <a:gd name="T46" fmla="*/ 318 w 1716"/>
                  <a:gd name="T47" fmla="*/ 587 h 1261"/>
                  <a:gd name="T48" fmla="*/ 339 w 1716"/>
                  <a:gd name="T49" fmla="*/ 274 h 1261"/>
                  <a:gd name="T50" fmla="*/ 335 w 1716"/>
                  <a:gd name="T51" fmla="*/ 224 h 1261"/>
                  <a:gd name="T52" fmla="*/ 313 w 1716"/>
                  <a:gd name="T53" fmla="*/ 259 h 1261"/>
                  <a:gd name="T54" fmla="*/ 250 w 1716"/>
                  <a:gd name="T55" fmla="*/ 324 h 1261"/>
                  <a:gd name="T56" fmla="*/ 233 w 1716"/>
                  <a:gd name="T57" fmla="*/ 339 h 1261"/>
                  <a:gd name="T58" fmla="*/ 171 w 1716"/>
                  <a:gd name="T59" fmla="*/ 434 h 1261"/>
                  <a:gd name="T60" fmla="*/ 129 w 1716"/>
                  <a:gd name="T61" fmla="*/ 503 h 1261"/>
                  <a:gd name="T62" fmla="*/ 87 w 1716"/>
                  <a:gd name="T63" fmla="*/ 488 h 1261"/>
                  <a:gd name="T64" fmla="*/ 81 w 1716"/>
                  <a:gd name="T65" fmla="*/ 474 h 1261"/>
                  <a:gd name="T66" fmla="*/ 65 w 1716"/>
                  <a:gd name="T67" fmla="*/ 464 h 1261"/>
                  <a:gd name="T68" fmla="*/ 49 w 1716"/>
                  <a:gd name="T69" fmla="*/ 448 h 1261"/>
                  <a:gd name="T70" fmla="*/ 12 w 1716"/>
                  <a:gd name="T71" fmla="*/ 428 h 1261"/>
                  <a:gd name="T72" fmla="*/ 2 w 1716"/>
                  <a:gd name="T73" fmla="*/ 408 h 1261"/>
                  <a:gd name="T74" fmla="*/ 23 w 1716"/>
                  <a:gd name="T75" fmla="*/ 379 h 1261"/>
                  <a:gd name="T76" fmla="*/ 118 w 1716"/>
                  <a:gd name="T77" fmla="*/ 294 h 1261"/>
                  <a:gd name="T78" fmla="*/ 166 w 1716"/>
                  <a:gd name="T79" fmla="*/ 219 h 1261"/>
                  <a:gd name="T80" fmla="*/ 218 w 1716"/>
                  <a:gd name="T81" fmla="*/ 175 h 1261"/>
                  <a:gd name="T82" fmla="*/ 303 w 1716"/>
                  <a:gd name="T83" fmla="*/ 80 h 1261"/>
                  <a:gd name="T84" fmla="*/ 345 w 1716"/>
                  <a:gd name="T85" fmla="*/ 25 h 1261"/>
                  <a:gd name="T86" fmla="*/ 398 w 1716"/>
                  <a:gd name="T87" fmla="*/ 0 h 1261"/>
                  <a:gd name="T88" fmla="*/ 424 w 1716"/>
                  <a:gd name="T89" fmla="*/ 5 h 1261"/>
                  <a:gd name="T90" fmla="*/ 440 w 1716"/>
                  <a:gd name="T91" fmla="*/ 20 h 12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6" h="1261">
                    <a:moveTo>
                      <a:pt x="787" y="38"/>
                    </a:moveTo>
                    <a:cubicBezTo>
                      <a:pt x="808" y="52"/>
                      <a:pt x="832" y="61"/>
                      <a:pt x="853" y="76"/>
                    </a:cubicBezTo>
                    <a:cubicBezTo>
                      <a:pt x="864" y="84"/>
                      <a:pt x="871" y="96"/>
                      <a:pt x="881" y="104"/>
                    </a:cubicBezTo>
                    <a:cubicBezTo>
                      <a:pt x="907" y="125"/>
                      <a:pt x="935" y="131"/>
                      <a:pt x="966" y="142"/>
                    </a:cubicBezTo>
                    <a:cubicBezTo>
                      <a:pt x="1020" y="139"/>
                      <a:pt x="1074" y="140"/>
                      <a:pt x="1127" y="132"/>
                    </a:cubicBezTo>
                    <a:cubicBezTo>
                      <a:pt x="1158" y="127"/>
                      <a:pt x="1155" y="102"/>
                      <a:pt x="1174" y="85"/>
                    </a:cubicBezTo>
                    <a:cubicBezTo>
                      <a:pt x="1191" y="70"/>
                      <a:pt x="1211" y="60"/>
                      <a:pt x="1230" y="47"/>
                    </a:cubicBezTo>
                    <a:cubicBezTo>
                      <a:pt x="1268" y="21"/>
                      <a:pt x="1363" y="9"/>
                      <a:pt x="1363" y="9"/>
                    </a:cubicBezTo>
                    <a:cubicBezTo>
                      <a:pt x="1407" y="12"/>
                      <a:pt x="1453" y="6"/>
                      <a:pt x="1495" y="19"/>
                    </a:cubicBezTo>
                    <a:cubicBezTo>
                      <a:pt x="1515" y="25"/>
                      <a:pt x="1554" y="130"/>
                      <a:pt x="1561" y="151"/>
                    </a:cubicBezTo>
                    <a:cubicBezTo>
                      <a:pt x="1573" y="242"/>
                      <a:pt x="1577" y="334"/>
                      <a:pt x="1589" y="425"/>
                    </a:cubicBezTo>
                    <a:cubicBezTo>
                      <a:pt x="1596" y="479"/>
                      <a:pt x="1612" y="531"/>
                      <a:pt x="1618" y="585"/>
                    </a:cubicBezTo>
                    <a:cubicBezTo>
                      <a:pt x="1626" y="654"/>
                      <a:pt x="1623" y="728"/>
                      <a:pt x="1646" y="793"/>
                    </a:cubicBezTo>
                    <a:cubicBezTo>
                      <a:pt x="1656" y="874"/>
                      <a:pt x="1666" y="947"/>
                      <a:pt x="1703" y="1020"/>
                    </a:cubicBezTo>
                    <a:cubicBezTo>
                      <a:pt x="1706" y="1033"/>
                      <a:pt x="1716" y="1046"/>
                      <a:pt x="1712" y="1058"/>
                    </a:cubicBezTo>
                    <a:cubicBezTo>
                      <a:pt x="1708" y="1069"/>
                      <a:pt x="1695" y="1074"/>
                      <a:pt x="1684" y="1076"/>
                    </a:cubicBezTo>
                    <a:cubicBezTo>
                      <a:pt x="1644" y="1083"/>
                      <a:pt x="1602" y="1083"/>
                      <a:pt x="1561" y="1086"/>
                    </a:cubicBezTo>
                    <a:cubicBezTo>
                      <a:pt x="1188" y="1206"/>
                      <a:pt x="1574" y="637"/>
                      <a:pt x="1372" y="500"/>
                    </a:cubicBezTo>
                    <a:cubicBezTo>
                      <a:pt x="1362" y="467"/>
                      <a:pt x="1345" y="438"/>
                      <a:pt x="1334" y="406"/>
                    </a:cubicBezTo>
                    <a:cubicBezTo>
                      <a:pt x="1335" y="463"/>
                      <a:pt x="1358" y="1148"/>
                      <a:pt x="1334" y="1228"/>
                    </a:cubicBezTo>
                    <a:cubicBezTo>
                      <a:pt x="1324" y="1261"/>
                      <a:pt x="1265" y="1222"/>
                      <a:pt x="1230" y="1218"/>
                    </a:cubicBezTo>
                    <a:cubicBezTo>
                      <a:pt x="1144" y="1207"/>
                      <a:pt x="1066" y="1169"/>
                      <a:pt x="985" y="1143"/>
                    </a:cubicBezTo>
                    <a:cubicBezTo>
                      <a:pt x="918" y="1145"/>
                      <a:pt x="647" y="1162"/>
                      <a:pt x="560" y="1143"/>
                    </a:cubicBezTo>
                    <a:cubicBezTo>
                      <a:pt x="550" y="1141"/>
                      <a:pt x="566" y="1124"/>
                      <a:pt x="569" y="1114"/>
                    </a:cubicBezTo>
                    <a:cubicBezTo>
                      <a:pt x="576" y="920"/>
                      <a:pt x="562" y="710"/>
                      <a:pt x="607" y="519"/>
                    </a:cubicBezTo>
                    <a:cubicBezTo>
                      <a:pt x="604" y="488"/>
                      <a:pt x="616" y="451"/>
                      <a:pt x="598" y="425"/>
                    </a:cubicBezTo>
                    <a:cubicBezTo>
                      <a:pt x="584" y="404"/>
                      <a:pt x="561" y="489"/>
                      <a:pt x="560" y="491"/>
                    </a:cubicBezTo>
                    <a:cubicBezTo>
                      <a:pt x="534" y="543"/>
                      <a:pt x="488" y="573"/>
                      <a:pt x="447" y="614"/>
                    </a:cubicBezTo>
                    <a:cubicBezTo>
                      <a:pt x="437" y="624"/>
                      <a:pt x="418" y="642"/>
                      <a:pt x="418" y="642"/>
                    </a:cubicBezTo>
                    <a:cubicBezTo>
                      <a:pt x="386" y="707"/>
                      <a:pt x="341" y="760"/>
                      <a:pt x="305" y="822"/>
                    </a:cubicBezTo>
                    <a:cubicBezTo>
                      <a:pt x="278" y="869"/>
                      <a:pt x="275" y="924"/>
                      <a:pt x="229" y="954"/>
                    </a:cubicBezTo>
                    <a:cubicBezTo>
                      <a:pt x="215" y="949"/>
                      <a:pt x="160" y="930"/>
                      <a:pt x="154" y="925"/>
                    </a:cubicBezTo>
                    <a:cubicBezTo>
                      <a:pt x="146" y="919"/>
                      <a:pt x="150" y="905"/>
                      <a:pt x="144" y="897"/>
                    </a:cubicBezTo>
                    <a:cubicBezTo>
                      <a:pt x="137" y="888"/>
                      <a:pt x="125" y="885"/>
                      <a:pt x="116" y="878"/>
                    </a:cubicBezTo>
                    <a:cubicBezTo>
                      <a:pt x="106" y="870"/>
                      <a:pt x="99" y="858"/>
                      <a:pt x="88" y="850"/>
                    </a:cubicBezTo>
                    <a:cubicBezTo>
                      <a:pt x="67" y="835"/>
                      <a:pt x="43" y="826"/>
                      <a:pt x="22" y="812"/>
                    </a:cubicBezTo>
                    <a:cubicBezTo>
                      <a:pt x="16" y="799"/>
                      <a:pt x="0" y="788"/>
                      <a:pt x="3" y="774"/>
                    </a:cubicBezTo>
                    <a:cubicBezTo>
                      <a:pt x="7" y="752"/>
                      <a:pt x="28" y="737"/>
                      <a:pt x="41" y="718"/>
                    </a:cubicBezTo>
                    <a:cubicBezTo>
                      <a:pt x="80" y="661"/>
                      <a:pt x="156" y="598"/>
                      <a:pt x="211" y="557"/>
                    </a:cubicBezTo>
                    <a:cubicBezTo>
                      <a:pt x="235" y="521"/>
                      <a:pt x="267" y="444"/>
                      <a:pt x="296" y="415"/>
                    </a:cubicBezTo>
                    <a:cubicBezTo>
                      <a:pt x="325" y="386"/>
                      <a:pt x="363" y="357"/>
                      <a:pt x="390" y="330"/>
                    </a:cubicBezTo>
                    <a:cubicBezTo>
                      <a:pt x="445" y="275"/>
                      <a:pt x="475" y="196"/>
                      <a:pt x="541" y="151"/>
                    </a:cubicBezTo>
                    <a:cubicBezTo>
                      <a:pt x="558" y="105"/>
                      <a:pt x="577" y="73"/>
                      <a:pt x="617" y="47"/>
                    </a:cubicBezTo>
                    <a:cubicBezTo>
                      <a:pt x="643" y="6"/>
                      <a:pt x="663" y="9"/>
                      <a:pt x="711" y="0"/>
                    </a:cubicBezTo>
                    <a:cubicBezTo>
                      <a:pt x="727" y="3"/>
                      <a:pt x="745" y="0"/>
                      <a:pt x="758" y="9"/>
                    </a:cubicBezTo>
                    <a:cubicBezTo>
                      <a:pt x="810" y="44"/>
                      <a:pt x="733" y="38"/>
                      <a:pt x="787" y="38"/>
                    </a:cubicBezTo>
                    <a:close/>
                  </a:path>
                </a:pathLst>
              </a:cu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Freeform 21"/>
              <p:cNvSpPr>
                <a:spLocks/>
              </p:cNvSpPr>
              <p:nvPr/>
            </p:nvSpPr>
            <p:spPr bwMode="auto">
              <a:xfrm>
                <a:off x="4844" y="2404"/>
                <a:ext cx="265" cy="75"/>
              </a:xfrm>
              <a:custGeom>
                <a:avLst/>
                <a:gdLst>
                  <a:gd name="T0" fmla="*/ 0 w 265"/>
                  <a:gd name="T1" fmla="*/ 13 h 75"/>
                  <a:gd name="T2" fmla="*/ 179 w 265"/>
                  <a:gd name="T3" fmla="*/ 4 h 75"/>
                  <a:gd name="T4" fmla="*/ 255 w 265"/>
                  <a:gd name="T5" fmla="*/ 13 h 75"/>
                  <a:gd name="T6" fmla="*/ 227 w 265"/>
                  <a:gd name="T7" fmla="*/ 32 h 75"/>
                  <a:gd name="T8" fmla="*/ 113 w 265"/>
                  <a:gd name="T9" fmla="*/ 70 h 75"/>
                  <a:gd name="T10" fmla="*/ 0 w 265"/>
                  <a:gd name="T11" fmla="*/ 13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75">
                    <a:moveTo>
                      <a:pt x="0" y="13"/>
                    </a:moveTo>
                    <a:cubicBezTo>
                      <a:pt x="60" y="10"/>
                      <a:pt x="119" y="4"/>
                      <a:pt x="179" y="4"/>
                    </a:cubicBezTo>
                    <a:cubicBezTo>
                      <a:pt x="205" y="4"/>
                      <a:pt x="233" y="0"/>
                      <a:pt x="255" y="13"/>
                    </a:cubicBezTo>
                    <a:cubicBezTo>
                      <a:pt x="265" y="19"/>
                      <a:pt x="237" y="27"/>
                      <a:pt x="227" y="32"/>
                    </a:cubicBezTo>
                    <a:cubicBezTo>
                      <a:pt x="193" y="47"/>
                      <a:pt x="149" y="59"/>
                      <a:pt x="113" y="70"/>
                    </a:cubicBezTo>
                    <a:cubicBezTo>
                      <a:pt x="24" y="61"/>
                      <a:pt x="33" y="75"/>
                      <a:pt x="0" y="13"/>
                    </a:cubicBez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2533" name="AutoShape 25"/>
          <p:cNvSpPr>
            <a:spLocks noChangeArrowheads="1"/>
          </p:cNvSpPr>
          <p:nvPr/>
        </p:nvSpPr>
        <p:spPr bwMode="auto">
          <a:xfrm>
            <a:off x="3913188" y="4646613"/>
            <a:ext cx="1273175" cy="1665287"/>
          </a:xfrm>
          <a:prstGeom prst="foldedCorner">
            <a:avLst>
              <a:gd name="adj" fmla="val 12500"/>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7197" name="Group 29"/>
          <p:cNvGrpSpPr>
            <a:grpSpLocks/>
          </p:cNvGrpSpPr>
          <p:nvPr/>
        </p:nvGrpSpPr>
        <p:grpSpPr bwMode="auto">
          <a:xfrm>
            <a:off x="1778000" y="4535488"/>
            <a:ext cx="2668588" cy="688975"/>
            <a:chOff x="1255" y="2711"/>
            <a:chExt cx="1681" cy="434"/>
          </a:xfrm>
        </p:grpSpPr>
        <p:sp>
          <p:nvSpPr>
            <p:cNvPr id="22539" name="AutoShape 26"/>
            <p:cNvSpPr>
              <a:spLocks noChangeArrowheads="1"/>
            </p:cNvSpPr>
            <p:nvPr/>
          </p:nvSpPr>
          <p:spPr bwMode="auto">
            <a:xfrm rot="1913516">
              <a:off x="1307" y="2711"/>
              <a:ext cx="1199" cy="434"/>
            </a:xfrm>
            <a:prstGeom prst="rightArrow">
              <a:avLst>
                <a:gd name="adj1" fmla="val 0"/>
                <a:gd name="adj2" fmla="val 412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40" name="Rectangle 27"/>
            <p:cNvSpPr>
              <a:spLocks noChangeArrowheads="1"/>
            </p:cNvSpPr>
            <p:nvPr/>
          </p:nvSpPr>
          <p:spPr bwMode="auto">
            <a:xfrm rot="1913516">
              <a:off x="1255" y="3004"/>
              <a:ext cx="1681" cy="6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7198" name="Group 30"/>
          <p:cNvGrpSpPr>
            <a:grpSpLocks/>
          </p:cNvGrpSpPr>
          <p:nvPr/>
        </p:nvGrpSpPr>
        <p:grpSpPr bwMode="auto">
          <a:xfrm rot="-3952214">
            <a:off x="4606131" y="4641057"/>
            <a:ext cx="2994025" cy="722312"/>
            <a:chOff x="1255" y="2711"/>
            <a:chExt cx="1681" cy="434"/>
          </a:xfrm>
        </p:grpSpPr>
        <p:sp>
          <p:nvSpPr>
            <p:cNvPr id="22537" name="AutoShape 31"/>
            <p:cNvSpPr>
              <a:spLocks noChangeArrowheads="1"/>
            </p:cNvSpPr>
            <p:nvPr/>
          </p:nvSpPr>
          <p:spPr bwMode="auto">
            <a:xfrm rot="1913516">
              <a:off x="1308" y="2711"/>
              <a:ext cx="1200" cy="434"/>
            </a:xfrm>
            <a:prstGeom prst="rightArrow">
              <a:avLst>
                <a:gd name="adj1" fmla="val 0"/>
                <a:gd name="adj2" fmla="val 412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38" name="Rectangle 32"/>
            <p:cNvSpPr>
              <a:spLocks noChangeArrowheads="1"/>
            </p:cNvSpPr>
            <p:nvPr/>
          </p:nvSpPr>
          <p:spPr bwMode="auto">
            <a:xfrm rot="1913516">
              <a:off x="1256" y="3004"/>
              <a:ext cx="1681" cy="66"/>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22536" name="Text Box 33"/>
          <p:cNvSpPr txBox="1">
            <a:spLocks noChangeArrowheads="1"/>
          </p:cNvSpPr>
          <p:nvPr/>
        </p:nvSpPr>
        <p:spPr bwMode="auto">
          <a:xfrm>
            <a:off x="4078288" y="4781550"/>
            <a:ext cx="1035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defRPr/>
            </a:pPr>
            <a:r>
              <a:rPr lang="en-GB" sz="1400">
                <a:solidFill>
                  <a:schemeClr val="tx1"/>
                </a:solidFill>
                <a:latin typeface="Times New Roman" charset="0"/>
              </a:rPr>
              <a:t>Homework</a:t>
            </a:r>
          </a:p>
        </p:txBody>
      </p:sp>
    </p:spTree>
    <p:extLst>
      <p:ext uri="{BB962C8B-B14F-4D97-AF65-F5344CB8AC3E}">
        <p14:creationId xmlns:p14="http://schemas.microsoft.com/office/powerpoint/2010/main" val="174184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97"/>
                                        </p:tgtEl>
                                        <p:attrNameLst>
                                          <p:attrName>style.visibility</p:attrName>
                                        </p:attrNameLst>
                                      </p:cBhvr>
                                      <p:to>
                                        <p:strVal val="visible"/>
                                      </p:to>
                                    </p:set>
                                    <p:animEffect transition="in" filter="wipe(left)">
                                      <p:cBhvr>
                                        <p:cTn id="7" dur="500"/>
                                        <p:tgtEl>
                                          <p:spTgt spid="71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98"/>
                                        </p:tgtEl>
                                        <p:attrNameLst>
                                          <p:attrName>style.visibility</p:attrName>
                                        </p:attrNameLst>
                                      </p:cBhvr>
                                      <p:to>
                                        <p:strVal val="visible"/>
                                      </p:to>
                                    </p:set>
                                    <p:animEffect transition="in" filter="wipe(left)">
                                      <p:cBhvr>
                                        <p:cTn id="11"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a:ea typeface="ＭＳ Ｐゴシック" panose="020B0600070205080204" pitchFamily="34" charset="-128"/>
              </a:rPr>
              <a:t>Properties of Light summary</a:t>
            </a:r>
          </a:p>
        </p:txBody>
      </p:sp>
      <p:sp>
        <p:nvSpPr>
          <p:cNvPr id="10243" name="Rectangle 3"/>
          <p:cNvSpPr>
            <a:spLocks noGrp="1" noChangeArrowheads="1"/>
          </p:cNvSpPr>
          <p:nvPr>
            <p:ph type="body"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533400" indent="-533400" eaLnBrk="1" hangingPunct="1">
              <a:lnSpc>
                <a:spcPct val="90000"/>
              </a:lnSpc>
              <a:buFontTx/>
              <a:buAutoNum type="arabicParenR"/>
              <a:defRPr/>
            </a:pPr>
            <a:endParaRPr lang="en-GB" sz="2400" dirty="0"/>
          </a:p>
          <a:p>
            <a:pPr marL="533400" indent="-533400" eaLnBrk="1" hangingPunct="1">
              <a:lnSpc>
                <a:spcPct val="90000"/>
              </a:lnSpc>
              <a:buFontTx/>
              <a:buAutoNum type="arabicParenR"/>
              <a:defRPr/>
            </a:pPr>
            <a:r>
              <a:rPr lang="en-GB" sz="2400" dirty="0"/>
              <a:t>Light travels in straight lines and is a form of energy</a:t>
            </a:r>
          </a:p>
          <a:p>
            <a:pPr marL="533400" indent="-533400" eaLnBrk="1" hangingPunct="1">
              <a:lnSpc>
                <a:spcPct val="90000"/>
              </a:lnSpc>
              <a:buFontTx/>
              <a:buAutoNum type="arabicParenR"/>
              <a:defRPr/>
            </a:pPr>
            <a:r>
              <a:rPr lang="en-GB" sz="2400" dirty="0"/>
              <a:t>Light travels much faster (a million times faster!) than sound</a:t>
            </a:r>
          </a:p>
          <a:p>
            <a:pPr marL="533400" indent="-533400" eaLnBrk="1" hangingPunct="1">
              <a:lnSpc>
                <a:spcPct val="90000"/>
              </a:lnSpc>
              <a:buFontTx/>
              <a:buAutoNum type="arabicParenR"/>
              <a:defRPr/>
            </a:pPr>
            <a:r>
              <a:rPr lang="en-GB" sz="2400" dirty="0"/>
              <a:t>We see things because they reflect light into our eyes</a:t>
            </a:r>
          </a:p>
          <a:p>
            <a:pPr marL="533400" indent="-533400">
              <a:lnSpc>
                <a:spcPct val="90000"/>
              </a:lnSpc>
              <a:buFontTx/>
              <a:buAutoNum type="arabicParenR"/>
              <a:defRPr/>
            </a:pPr>
            <a:r>
              <a:rPr lang="en-GB" altLang="en-US" sz="2400" dirty="0">
                <a:ea typeface="ＭＳ Ｐゴシック" panose="020B0600070205080204" pitchFamily="34" charset="-128"/>
              </a:rPr>
              <a:t>Light is a form of energy called Electromagnetic Radiation</a:t>
            </a:r>
            <a:endParaRPr lang="en-GB" altLang="en-US" sz="2400" dirty="0"/>
          </a:p>
          <a:p>
            <a:pPr marL="533400" indent="-533400">
              <a:lnSpc>
                <a:spcPct val="90000"/>
              </a:lnSpc>
              <a:buFontTx/>
              <a:buAutoNum type="arabicParenR"/>
              <a:defRPr/>
            </a:pPr>
            <a:r>
              <a:rPr lang="en-GB" sz="2400" dirty="0"/>
              <a:t>Visible light is only a small part of the electromagnetic spectrum; the other parts are invisible to the human eye but not necessarily the eyes of other animals.</a:t>
            </a:r>
          </a:p>
        </p:txBody>
      </p:sp>
    </p:spTree>
    <p:extLst>
      <p:ext uri="{BB962C8B-B14F-4D97-AF65-F5344CB8AC3E}">
        <p14:creationId xmlns:p14="http://schemas.microsoft.com/office/powerpoint/2010/main" val="225501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4625" y="2209800"/>
            <a:ext cx="8893175" cy="1981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Reflection  and  Refraction  of  light  waves</a:t>
            </a:r>
            <a:endParaRPr lang="en-US" altLang="en-US" dirty="0"/>
          </a:p>
          <a:p>
            <a:endParaRPr lang="en-US" altLang="en-US" dirty="0"/>
          </a:p>
        </p:txBody>
      </p:sp>
    </p:spTree>
    <p:extLst>
      <p:ext uri="{BB962C8B-B14F-4D97-AF65-F5344CB8AC3E}">
        <p14:creationId xmlns:p14="http://schemas.microsoft.com/office/powerpoint/2010/main" val="302419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914400"/>
            <a:ext cx="8229600" cy="1143000"/>
          </a:xfrm>
        </p:spPr>
        <p:txBody>
          <a:bodyPr>
            <a:normAutofit/>
          </a:bodyPr>
          <a:lstStyle/>
          <a:p>
            <a:r>
              <a:rPr lang="en-US" dirty="0"/>
              <a:t>Reflection  of  light  waves</a:t>
            </a:r>
            <a:endParaRPr lang="en-US" altLang="zh-TW" dirty="0">
              <a:ea typeface="新細明體" pitchFamily="18" charset="-120"/>
            </a:endParaRPr>
          </a:p>
        </p:txBody>
      </p:sp>
      <p:pic>
        <p:nvPicPr>
          <p:cNvPr id="4" name="Picture 3"/>
          <p:cNvPicPr>
            <a:picLocks noChangeAspect="1" noChangeArrowheads="1"/>
          </p:cNvPicPr>
          <p:nvPr/>
        </p:nvPicPr>
        <p:blipFill>
          <a:blip r:embed="rId3"/>
          <a:srcRect/>
          <a:stretch>
            <a:fillRect/>
          </a:stretch>
        </p:blipFill>
        <p:spPr bwMode="auto">
          <a:xfrm>
            <a:off x="2970663" y="2623418"/>
            <a:ext cx="2972937" cy="28017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383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414</Words>
  <Application>Microsoft Office PowerPoint</Application>
  <PresentationFormat>On-screen Show (4:3)</PresentationFormat>
  <Paragraphs>76</Paragraphs>
  <Slides>41</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ＭＳ Ｐゴシック</vt:lpstr>
      <vt:lpstr>Arial</vt:lpstr>
      <vt:lpstr>Calibri</vt:lpstr>
      <vt:lpstr>Comic Sans MS</vt:lpstr>
      <vt:lpstr>Geneva</vt:lpstr>
      <vt:lpstr>新細明體</vt:lpstr>
      <vt:lpstr>ProximaNovaA-Regular</vt:lpstr>
      <vt:lpstr>Stencil</vt:lpstr>
      <vt:lpstr>Tahoma</vt:lpstr>
      <vt:lpstr>Times New Roman</vt:lpstr>
      <vt:lpstr>Office Theme</vt:lpstr>
      <vt:lpstr>CorelDRAW 6.0</vt:lpstr>
      <vt:lpstr>BS CS/Software Engineering/Information Technology 1st Semester</vt:lpstr>
      <vt:lpstr>What Is Light? </vt:lpstr>
      <vt:lpstr>Properties of Light</vt:lpstr>
      <vt:lpstr>PowerPoint Presentation</vt:lpstr>
      <vt:lpstr>PowerPoint Presentation</vt:lpstr>
      <vt:lpstr>PowerPoint Presentation</vt:lpstr>
      <vt:lpstr>Properties of Light summary</vt:lpstr>
      <vt:lpstr>PowerPoint Presentation</vt:lpstr>
      <vt:lpstr>Reflection  of  light  waves</vt:lpstr>
      <vt:lpstr>PowerPoint Presentation</vt:lpstr>
      <vt:lpstr>Reflection and Mirrors</vt:lpstr>
      <vt:lpstr>The Law of Reflection</vt:lpstr>
      <vt:lpstr>Refraction</vt:lpstr>
      <vt:lpstr>PowerPoint Presentation</vt:lpstr>
      <vt:lpstr>PowerPoint Presentation</vt:lpstr>
      <vt:lpstr>PowerPoint Presentation</vt:lpstr>
      <vt:lpstr>PowerPoint Presentation</vt:lpstr>
      <vt:lpstr>PowerPoint Presentation</vt:lpstr>
      <vt:lpstr>Total  internal  reflection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Diffraction  and  the  wave  theory</vt:lpstr>
      <vt:lpstr>Light interference</vt:lpstr>
      <vt:lpstr>Light interference</vt:lpstr>
      <vt:lpstr>PowerPoint Presentation</vt:lpstr>
      <vt:lpstr>PowerPoint Presentation</vt:lpstr>
      <vt:lpstr>PowerPoint Presentation</vt:lpstr>
      <vt:lpstr>PowerPoint Presentation</vt:lpstr>
      <vt:lpstr>Two  source interference</vt:lpstr>
      <vt:lpstr>Double  Slit  interference</vt:lpstr>
      <vt:lpstr>Polarization of electromagnetic waves</vt:lpstr>
      <vt:lpstr>PowerPoint Presentation</vt:lpstr>
      <vt:lpstr>PowerPoint Presentation</vt:lpstr>
      <vt:lpstr>Polarizing sheets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field</dc:title>
  <dc:creator>arifa</dc:creator>
  <cp:lastModifiedBy>Atif Subhani</cp:lastModifiedBy>
  <cp:revision>46</cp:revision>
  <dcterms:created xsi:type="dcterms:W3CDTF">2013-02-04T20:47:21Z</dcterms:created>
  <dcterms:modified xsi:type="dcterms:W3CDTF">2023-05-08T06:21:32Z</dcterms:modified>
</cp:coreProperties>
</file>