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12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706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5492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23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9542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547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89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57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4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53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58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2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51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839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98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39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1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Title: Pakistan Studies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 Name: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  <a:r>
              <a:rPr lang="en-US" dirty="0" err="1" smtClean="0"/>
              <a:t>Shamim</a:t>
            </a:r>
            <a:r>
              <a:rPr lang="en-US" dirty="0" smtClean="0"/>
              <a:t> </a:t>
            </a:r>
            <a:r>
              <a:rPr lang="en-US" dirty="0" err="1" smtClean="0"/>
              <a:t>Liaquat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18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r>
              <a:rPr lang="en-US" dirty="0"/>
              <a:t>Resolution rejected theocracy in Pakistan and provided the </a:t>
            </a:r>
            <a:r>
              <a:rPr lang="en-US" dirty="0" smtClean="0"/>
              <a:t>basic objectives </a:t>
            </a:r>
            <a:r>
              <a:rPr lang="en-US" dirty="0"/>
              <a:t>for the future constitution of Pakistan.</a:t>
            </a:r>
          </a:p>
          <a:p>
            <a:r>
              <a:rPr lang="en-US" dirty="0" smtClean="0"/>
              <a:t>It </a:t>
            </a:r>
            <a:r>
              <a:rPr lang="en-US" dirty="0"/>
              <a:t>was criticized in sections of society including </a:t>
            </a:r>
            <a:r>
              <a:rPr lang="en-US" dirty="0" err="1"/>
              <a:t>Maulana</a:t>
            </a:r>
            <a:r>
              <a:rPr lang="en-US" dirty="0"/>
              <a:t> </a:t>
            </a:r>
            <a:r>
              <a:rPr lang="en-US" dirty="0" err="1"/>
              <a:t>Madudi</a:t>
            </a:r>
            <a:endParaRPr lang="en-US" dirty="0"/>
          </a:p>
          <a:p>
            <a:r>
              <a:rPr lang="en-US" dirty="0" smtClean="0"/>
              <a:t>Congress </a:t>
            </a:r>
            <a:r>
              <a:rPr lang="en-US" dirty="0"/>
              <a:t>members criticize the Islamic orientation</a:t>
            </a:r>
          </a:p>
          <a:p>
            <a:r>
              <a:rPr lang="en-US" dirty="0" smtClean="0"/>
              <a:t>Moderates </a:t>
            </a:r>
            <a:r>
              <a:rPr lang="en-US" dirty="0"/>
              <a:t>Like </a:t>
            </a:r>
            <a:r>
              <a:rPr lang="en-US" dirty="0" err="1"/>
              <a:t>Mian</a:t>
            </a:r>
            <a:r>
              <a:rPr lang="en-US" dirty="0"/>
              <a:t> </a:t>
            </a:r>
            <a:r>
              <a:rPr lang="en-US" dirty="0" err="1"/>
              <a:t>iftikharuddin</a:t>
            </a:r>
            <a:r>
              <a:rPr lang="en-US" dirty="0"/>
              <a:t> demanded about the social and </a:t>
            </a:r>
            <a:r>
              <a:rPr lang="en-US" dirty="0" smtClean="0"/>
              <a:t>economic justice</a:t>
            </a:r>
            <a:endParaRPr lang="en-US" dirty="0"/>
          </a:p>
          <a:p>
            <a:r>
              <a:rPr lang="en-US" dirty="0" smtClean="0"/>
              <a:t>On </a:t>
            </a:r>
            <a:r>
              <a:rPr lang="en-US" dirty="0"/>
              <a:t>other hand religious groups were not satisfy</a:t>
            </a:r>
          </a:p>
        </p:txBody>
      </p:sp>
    </p:spTree>
    <p:extLst>
      <p:ext uri="{BB962C8B-B14F-4D97-AF65-F5344CB8AC3E}">
        <p14:creationId xmlns:p14="http://schemas.microsoft.com/office/powerpoint/2010/main" val="1956630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9667"/>
          </a:xfrm>
        </p:spPr>
        <p:txBody>
          <a:bodyPr/>
          <a:lstStyle/>
          <a:p>
            <a:r>
              <a:rPr lang="en-US" dirty="0"/>
              <a:t>The Basic Principles Committee (BPC)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1667"/>
            <a:ext cx="8596668" cy="4559695"/>
          </a:xfrm>
        </p:spPr>
        <p:txBody>
          <a:bodyPr>
            <a:norm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was severely criticized. By religious group (nothing about </a:t>
            </a:r>
            <a:r>
              <a:rPr lang="en-US" dirty="0" err="1"/>
              <a:t>Islamisation</a:t>
            </a:r>
            <a:r>
              <a:rPr lang="en-US" dirty="0"/>
              <a:t>) </a:t>
            </a:r>
            <a:r>
              <a:rPr lang="en-US" dirty="0" smtClean="0"/>
              <a:t>and East </a:t>
            </a:r>
            <a:r>
              <a:rPr lang="en-US" dirty="0"/>
              <a:t>Pakistanis.</a:t>
            </a:r>
          </a:p>
          <a:p>
            <a:r>
              <a:rPr lang="en-US" dirty="0" smtClean="0"/>
              <a:t>underrepresentation </a:t>
            </a:r>
            <a:r>
              <a:rPr lang="en-US" dirty="0"/>
              <a:t>in the central legislature and strong center with vast </a:t>
            </a:r>
            <a:r>
              <a:rPr lang="en-US" dirty="0" smtClean="0"/>
              <a:t>powers on </a:t>
            </a:r>
            <a:r>
              <a:rPr lang="en-US" dirty="0"/>
              <a:t>financial matters.</a:t>
            </a:r>
          </a:p>
          <a:p>
            <a:r>
              <a:rPr lang="en-US" dirty="0" smtClean="0"/>
              <a:t>Equal </a:t>
            </a:r>
            <a:r>
              <a:rPr lang="en-US" dirty="0"/>
              <a:t>representation in Upper House reduces the principle of majority </a:t>
            </a:r>
            <a:r>
              <a:rPr lang="en-US" dirty="0" smtClean="0"/>
              <a:t>and turned </a:t>
            </a:r>
            <a:r>
              <a:rPr lang="en-US" dirty="0"/>
              <a:t>East Pakistan into a minority.</a:t>
            </a:r>
          </a:p>
          <a:p>
            <a:r>
              <a:rPr lang="en-US" dirty="0" smtClean="0"/>
              <a:t>Moreover</a:t>
            </a:r>
            <a:r>
              <a:rPr lang="en-US" dirty="0"/>
              <a:t>, on Bengali Language.</a:t>
            </a:r>
          </a:p>
          <a:p>
            <a:r>
              <a:rPr lang="en-US" dirty="0" smtClean="0"/>
              <a:t>from </a:t>
            </a:r>
            <a:r>
              <a:rPr lang="en-US" dirty="0"/>
              <a:t>Punjab on equal representation East Pakistan would easily dominate </a:t>
            </a:r>
            <a:r>
              <a:rPr lang="en-US" dirty="0" smtClean="0"/>
              <a:t>West Pakistan </a:t>
            </a:r>
            <a:r>
              <a:rPr lang="en-US" dirty="0"/>
              <a:t>which had been divided into nine units.</a:t>
            </a:r>
          </a:p>
        </p:txBody>
      </p:sp>
    </p:spTree>
    <p:extLst>
      <p:ext uri="{BB962C8B-B14F-4D97-AF65-F5344CB8AC3E}">
        <p14:creationId xmlns:p14="http://schemas.microsoft.com/office/powerpoint/2010/main" val="1638621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8133"/>
          </a:xfrm>
        </p:spPr>
        <p:txBody>
          <a:bodyPr/>
          <a:lstStyle/>
          <a:p>
            <a:r>
              <a:rPr lang="en-US" dirty="0"/>
              <a:t>Impacts of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8667"/>
            <a:ext cx="8596668" cy="4432695"/>
          </a:xfrm>
        </p:spPr>
        <p:txBody>
          <a:bodyPr>
            <a:normAutofit/>
          </a:bodyPr>
          <a:lstStyle/>
          <a:p>
            <a:r>
              <a:rPr lang="en-US" dirty="0" smtClean="0"/>
              <a:t>Delay </a:t>
            </a:r>
            <a:r>
              <a:rPr lang="en-US" dirty="0"/>
              <a:t>in constitution making 1947-58 is very important and having long lasting </a:t>
            </a:r>
            <a:r>
              <a:rPr lang="en-US" dirty="0" smtClean="0"/>
              <a:t>impact on </a:t>
            </a:r>
            <a:r>
              <a:rPr lang="en-US" dirty="0"/>
              <a:t>the politics and progress of Pakistan</a:t>
            </a:r>
          </a:p>
          <a:p>
            <a:r>
              <a:rPr lang="en-US" dirty="0" smtClean="0"/>
              <a:t>Nationalism</a:t>
            </a:r>
            <a:endParaRPr lang="en-US" dirty="0"/>
          </a:p>
          <a:p>
            <a:r>
              <a:rPr lang="en-US" dirty="0" smtClean="0"/>
              <a:t>Provincialism</a:t>
            </a:r>
            <a:endParaRPr lang="en-US" dirty="0"/>
          </a:p>
          <a:p>
            <a:r>
              <a:rPr lang="en-US" dirty="0" smtClean="0"/>
              <a:t>Army </a:t>
            </a:r>
            <a:r>
              <a:rPr lang="en-US" dirty="0"/>
              <a:t>indulgence in Politics/Martial Law</a:t>
            </a:r>
          </a:p>
          <a:p>
            <a:r>
              <a:rPr lang="en-US" dirty="0" smtClean="0"/>
              <a:t>Political </a:t>
            </a:r>
            <a:r>
              <a:rPr lang="en-US" dirty="0"/>
              <a:t>Crisis</a:t>
            </a:r>
          </a:p>
          <a:p>
            <a:r>
              <a:rPr lang="en-US" dirty="0" smtClean="0"/>
              <a:t>Economic </a:t>
            </a:r>
            <a:r>
              <a:rPr lang="en-US" dirty="0"/>
              <a:t>Instability</a:t>
            </a:r>
          </a:p>
          <a:p>
            <a:r>
              <a:rPr lang="en-US" dirty="0" smtClean="0"/>
              <a:t>Sense </a:t>
            </a:r>
            <a:r>
              <a:rPr lang="en-US" dirty="0"/>
              <a:t>of hate in both wing of Pakistan</a:t>
            </a:r>
          </a:p>
          <a:p>
            <a:r>
              <a:rPr lang="en-US" dirty="0" smtClean="0"/>
              <a:t>Roots </a:t>
            </a:r>
            <a:r>
              <a:rPr lang="en-US" dirty="0"/>
              <a:t>of Democracy of Pakistan</a:t>
            </a:r>
          </a:p>
          <a:p>
            <a:r>
              <a:rPr lang="en-US" dirty="0" smtClean="0"/>
              <a:t>Elections </a:t>
            </a:r>
            <a:r>
              <a:rPr lang="en-US" dirty="0"/>
              <a:t>delayed </a:t>
            </a:r>
          </a:p>
        </p:txBody>
      </p:sp>
    </p:spTree>
    <p:extLst>
      <p:ext uri="{BB962C8B-B14F-4D97-AF65-F5344CB8AC3E}">
        <p14:creationId xmlns:p14="http://schemas.microsoft.com/office/powerpoint/2010/main" val="654037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Thank </a:t>
            </a:r>
            <a:r>
              <a:rPr lang="en-US" dirty="0"/>
              <a:t>you very much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Q/A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48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67267"/>
            <a:ext cx="8596668" cy="4301066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Causes </a:t>
            </a:r>
            <a:r>
              <a:rPr lang="en-US" dirty="0"/>
              <a:t>and Impacts of Delay in Constitution making Process in Pakistan 1947-56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520267"/>
            <a:ext cx="8596668" cy="52109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0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4733"/>
            <a:ext cx="8596668" cy="4576629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After establishment of Pakistan the responsibility of constituent Assembly was </a:t>
            </a:r>
            <a:r>
              <a:rPr lang="en-US" dirty="0" smtClean="0"/>
              <a:t>to frame </a:t>
            </a:r>
            <a:r>
              <a:rPr lang="en-US" dirty="0"/>
              <a:t>the constitution and preform the duties as Federal Legislature.</a:t>
            </a:r>
          </a:p>
          <a:p>
            <a:r>
              <a:rPr lang="en-US" dirty="0" smtClean="0"/>
              <a:t>The </a:t>
            </a:r>
            <a:r>
              <a:rPr lang="en-US" dirty="0"/>
              <a:t>task of making new constitution was not taken serious due to the </a:t>
            </a:r>
            <a:r>
              <a:rPr lang="en-US" dirty="0" smtClean="0"/>
              <a:t>certain factors</a:t>
            </a:r>
            <a:r>
              <a:rPr lang="en-US" dirty="0"/>
              <a:t>.</a:t>
            </a:r>
          </a:p>
          <a:p>
            <a:r>
              <a:rPr lang="en-US" dirty="0" smtClean="0"/>
              <a:t>Flood </a:t>
            </a:r>
            <a:r>
              <a:rPr lang="en-US" dirty="0"/>
              <a:t>of Refugees</a:t>
            </a:r>
          </a:p>
          <a:p>
            <a:r>
              <a:rPr lang="en-US" dirty="0" smtClean="0"/>
              <a:t>Rehabilitation</a:t>
            </a:r>
            <a:endParaRPr lang="en-US" dirty="0"/>
          </a:p>
          <a:p>
            <a:r>
              <a:rPr lang="en-US" dirty="0" smtClean="0"/>
              <a:t>Administrative </a:t>
            </a:r>
            <a:r>
              <a:rPr lang="en-US" dirty="0"/>
              <a:t>Problems</a:t>
            </a:r>
          </a:p>
          <a:p>
            <a:r>
              <a:rPr lang="en-US" dirty="0" smtClean="0"/>
              <a:t>Liberals </a:t>
            </a:r>
            <a:r>
              <a:rPr lang="en-US" dirty="0"/>
              <a:t>and Traditionalists</a:t>
            </a:r>
          </a:p>
          <a:p>
            <a:r>
              <a:rPr lang="en-US" dirty="0" smtClean="0"/>
              <a:t>For </a:t>
            </a:r>
            <a:r>
              <a:rPr lang="en-US" dirty="0"/>
              <a:t>the time being the modified Government of India Act (1935) became </a:t>
            </a:r>
            <a:r>
              <a:rPr lang="en-US" dirty="0" smtClean="0"/>
              <a:t>the Interim </a:t>
            </a:r>
            <a:r>
              <a:rPr lang="en-US" dirty="0"/>
              <a:t>Constitution of Pakistan in 1947.</a:t>
            </a:r>
          </a:p>
          <a:p>
            <a:r>
              <a:rPr lang="en-US" dirty="0" smtClean="0"/>
              <a:t>It </a:t>
            </a:r>
            <a:r>
              <a:rPr lang="en-US" dirty="0"/>
              <a:t>took many years for the development of new constitution of Pakistan</a:t>
            </a:r>
          </a:p>
        </p:txBody>
      </p:sp>
    </p:spTree>
    <p:extLst>
      <p:ext uri="{BB962C8B-B14F-4D97-AF65-F5344CB8AC3E}">
        <p14:creationId xmlns:p14="http://schemas.microsoft.com/office/powerpoint/2010/main" val="4082259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Delay in Constitutional Making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Federalism</a:t>
            </a:r>
            <a:endParaRPr lang="en-US" b="1" dirty="0"/>
          </a:p>
          <a:p>
            <a:r>
              <a:rPr lang="en-US" dirty="0" smtClean="0"/>
              <a:t>Federalism </a:t>
            </a:r>
            <a:r>
              <a:rPr lang="en-US" dirty="0"/>
              <a:t>is meant to accommodate such kind of diversity maintaining </a:t>
            </a:r>
            <a:r>
              <a:rPr lang="en-US" dirty="0" smtClean="0"/>
              <a:t>the unity </a:t>
            </a:r>
            <a:r>
              <a:rPr lang="en-US" dirty="0"/>
              <a:t>of the state or country.</a:t>
            </a:r>
          </a:p>
          <a:p>
            <a:r>
              <a:rPr lang="en-US" dirty="0" smtClean="0"/>
              <a:t>federalism </a:t>
            </a:r>
            <a:r>
              <a:rPr lang="en-US" dirty="0"/>
              <a:t>was accepted form of Govt.</a:t>
            </a:r>
          </a:p>
          <a:p>
            <a:r>
              <a:rPr lang="en-US" dirty="0" smtClean="0"/>
              <a:t>yet </a:t>
            </a:r>
            <a:r>
              <a:rPr lang="en-US" dirty="0"/>
              <a:t>many other things made it complicated.</a:t>
            </a:r>
          </a:p>
          <a:p>
            <a:r>
              <a:rPr lang="en-US" dirty="0" smtClean="0"/>
              <a:t>Pakistan </a:t>
            </a:r>
            <a:r>
              <a:rPr lang="en-US" dirty="0"/>
              <a:t>consisted of two territorial parts</a:t>
            </a:r>
          </a:p>
          <a:p>
            <a:r>
              <a:rPr lang="en-US" dirty="0" smtClean="0"/>
              <a:t>East </a:t>
            </a:r>
            <a:r>
              <a:rPr lang="en-US" dirty="0"/>
              <a:t>Pakistan (with more population, less territory but administratively one unit)</a:t>
            </a:r>
          </a:p>
          <a:p>
            <a:r>
              <a:rPr lang="en-US" dirty="0" smtClean="0"/>
              <a:t>West </a:t>
            </a:r>
            <a:r>
              <a:rPr lang="en-US" dirty="0"/>
              <a:t>Pakistan (administratively 4 units). </a:t>
            </a:r>
          </a:p>
        </p:txBody>
      </p:sp>
    </p:spTree>
    <p:extLst>
      <p:ext uri="{BB962C8B-B14F-4D97-AF65-F5344CB8AC3E}">
        <p14:creationId xmlns:p14="http://schemas.microsoft.com/office/powerpoint/2010/main" val="2793014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Delay in Constitutional Making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Bengali </a:t>
            </a:r>
            <a:r>
              <a:rPr lang="en-US" dirty="0"/>
              <a:t>Fear of </a:t>
            </a:r>
            <a:r>
              <a:rPr lang="en-US" dirty="0" smtClean="0"/>
              <a:t>Suppression It </a:t>
            </a:r>
            <a:r>
              <a:rPr lang="en-US" dirty="0"/>
              <a:t>was strange fact in the history of Pakistan that majority demanded </a:t>
            </a:r>
            <a:r>
              <a:rPr lang="en-US" dirty="0" smtClean="0"/>
              <a:t>safeguard form </a:t>
            </a:r>
            <a:r>
              <a:rPr lang="en-US" dirty="0"/>
              <a:t>minority.</a:t>
            </a:r>
          </a:p>
          <a:p>
            <a:r>
              <a:rPr lang="en-US" dirty="0" smtClean="0"/>
              <a:t>The </a:t>
            </a:r>
            <a:r>
              <a:rPr lang="en-US" dirty="0"/>
              <a:t>rejection of demand for Dacca as Capital deepened the fear of </a:t>
            </a:r>
            <a:r>
              <a:rPr lang="en-US" dirty="0" smtClean="0"/>
              <a:t>suppression among </a:t>
            </a:r>
            <a:r>
              <a:rPr lang="en-US" dirty="0"/>
              <a:t>Bengalis.</a:t>
            </a:r>
          </a:p>
          <a:p>
            <a:r>
              <a:rPr lang="en-US" dirty="0" smtClean="0"/>
              <a:t>Their </a:t>
            </a:r>
            <a:r>
              <a:rPr lang="en-US" dirty="0"/>
              <a:t>representation in judiciary, bureaucracy and military was nominal.</a:t>
            </a:r>
          </a:p>
          <a:p>
            <a:r>
              <a:rPr lang="en-US" dirty="0" smtClean="0"/>
              <a:t>Ghulam </a:t>
            </a:r>
            <a:r>
              <a:rPr lang="en-US" dirty="0"/>
              <a:t>Muhammad preferred </a:t>
            </a:r>
            <a:r>
              <a:rPr lang="en-US" dirty="0" err="1"/>
              <a:t>Molvi</a:t>
            </a:r>
            <a:r>
              <a:rPr lang="en-US" dirty="0"/>
              <a:t> </a:t>
            </a:r>
            <a:r>
              <a:rPr lang="en-US" dirty="0" err="1"/>
              <a:t>Mushtaq</a:t>
            </a:r>
            <a:r>
              <a:rPr lang="en-US" dirty="0"/>
              <a:t> as Chief Justice instead of </a:t>
            </a:r>
            <a:r>
              <a:rPr lang="en-US" dirty="0" err="1"/>
              <a:t>Salahed</a:t>
            </a:r>
            <a:r>
              <a:rPr lang="en-US" dirty="0"/>
              <a:t>-din who was Bengali</a:t>
            </a:r>
          </a:p>
          <a:p>
            <a:r>
              <a:rPr lang="en-US" dirty="0" smtClean="0"/>
              <a:t>No </a:t>
            </a:r>
            <a:r>
              <a:rPr lang="en-US" dirty="0"/>
              <a:t>Bengali was appointed as chief secretary of East Pakistan for many years</a:t>
            </a:r>
          </a:p>
        </p:txBody>
      </p:sp>
    </p:spTree>
    <p:extLst>
      <p:ext uri="{BB962C8B-B14F-4D97-AF65-F5344CB8AC3E}">
        <p14:creationId xmlns:p14="http://schemas.microsoft.com/office/powerpoint/2010/main" val="116642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267"/>
          </a:xfrm>
        </p:spPr>
        <p:txBody>
          <a:bodyPr>
            <a:normAutofit/>
          </a:bodyPr>
          <a:lstStyle/>
          <a:p>
            <a:r>
              <a:rPr lang="en-US" dirty="0"/>
              <a:t>Division of power: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1733"/>
            <a:ext cx="8596668" cy="444962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powers between Centre and the Provinces.</a:t>
            </a:r>
          </a:p>
          <a:p>
            <a:r>
              <a:rPr lang="en-US" dirty="0" smtClean="0"/>
              <a:t>Strong </a:t>
            </a:r>
            <a:r>
              <a:rPr lang="en-US" dirty="0"/>
              <a:t>Centre with around 67 clauses of powers.</a:t>
            </a:r>
          </a:p>
          <a:p>
            <a:r>
              <a:rPr lang="en-US" dirty="0" smtClean="0"/>
              <a:t>But </a:t>
            </a:r>
            <a:r>
              <a:rPr lang="en-US" dirty="0"/>
              <a:t>the provinces were demanding more Autonomy and Provincial Rights.</a:t>
            </a:r>
          </a:p>
          <a:p>
            <a:r>
              <a:rPr lang="en-US" dirty="0" smtClean="0"/>
              <a:t>In </a:t>
            </a:r>
            <a:r>
              <a:rPr lang="en-US" dirty="0"/>
              <a:t>the Interim Constitution and 1956 Constitution tradition of strong </a:t>
            </a:r>
            <a:r>
              <a:rPr lang="en-US" dirty="0" err="1"/>
              <a:t>centre</a:t>
            </a:r>
            <a:r>
              <a:rPr lang="en-US" dirty="0"/>
              <a:t> continued.</a:t>
            </a:r>
          </a:p>
          <a:p>
            <a:r>
              <a:rPr lang="en-US" b="1" dirty="0" smtClean="0"/>
              <a:t>Absence </a:t>
            </a:r>
            <a:r>
              <a:rPr lang="en-US" b="1" dirty="0"/>
              <a:t>of National Political Party</a:t>
            </a:r>
          </a:p>
          <a:p>
            <a:r>
              <a:rPr lang="en-US" dirty="0" smtClean="0"/>
              <a:t>After </a:t>
            </a:r>
            <a:r>
              <a:rPr lang="en-US" dirty="0"/>
              <a:t>Quaid-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en-US" dirty="0" err="1"/>
              <a:t>Azam</a:t>
            </a:r>
            <a:r>
              <a:rPr lang="en-US" dirty="0"/>
              <a:t> Muslim League became a weak political party and lost seats </a:t>
            </a:r>
            <a:r>
              <a:rPr lang="en-US" dirty="0" smtClean="0"/>
              <a:t>in provincial </a:t>
            </a:r>
            <a:r>
              <a:rPr lang="en-US" dirty="0"/>
              <a:t>elections.</a:t>
            </a:r>
          </a:p>
          <a:p>
            <a:r>
              <a:rPr lang="en-US" dirty="0" smtClean="0"/>
              <a:t>That </a:t>
            </a:r>
            <a:r>
              <a:rPr lang="en-US" dirty="0"/>
              <a:t>led to emergence of New regional parties like Azad Pakistan Party, Sind </a:t>
            </a:r>
            <a:r>
              <a:rPr lang="en-US" dirty="0" err="1" smtClean="0"/>
              <a:t>Awami</a:t>
            </a:r>
            <a:r>
              <a:rPr lang="en-US" dirty="0" smtClean="0"/>
              <a:t> </a:t>
            </a:r>
            <a:r>
              <a:rPr lang="en-US" dirty="0" err="1" smtClean="0"/>
              <a:t>Mahaz</a:t>
            </a:r>
            <a:r>
              <a:rPr lang="en-US" dirty="0"/>
              <a:t>, Communist party, </a:t>
            </a:r>
            <a:r>
              <a:rPr lang="en-US" dirty="0" err="1"/>
              <a:t>Awami</a:t>
            </a:r>
            <a:r>
              <a:rPr lang="en-US" dirty="0"/>
              <a:t> Muslim League and Pakistan National Congress </a:t>
            </a:r>
            <a:r>
              <a:rPr lang="en-US" dirty="0" smtClean="0"/>
              <a:t>led to </a:t>
            </a:r>
            <a:r>
              <a:rPr lang="en-US" dirty="0"/>
              <a:t>regionalism.</a:t>
            </a:r>
          </a:p>
          <a:p>
            <a:r>
              <a:rPr lang="en-US" dirty="0" smtClean="0"/>
              <a:t>The </a:t>
            </a:r>
            <a:r>
              <a:rPr lang="en-US" dirty="0"/>
              <a:t>absence of National Political Party led to the delay in constitution process as in </a:t>
            </a:r>
            <a:r>
              <a:rPr lang="en-US" dirty="0" smtClean="0"/>
              <a:t>the prevalence </a:t>
            </a:r>
            <a:r>
              <a:rPr lang="en-US" dirty="0"/>
              <a:t>of regionalism the parties demanding for their vested interests to be part </a:t>
            </a:r>
            <a:r>
              <a:rPr lang="en-US" dirty="0" smtClean="0"/>
              <a:t>of constitution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6690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Demise of the Quaid-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en-US" dirty="0" err="1"/>
              <a:t>Azam</a:t>
            </a:r>
            <a:r>
              <a:rPr lang="en-US" dirty="0"/>
              <a:t> and Leadership Crisis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Jinnah </a:t>
            </a:r>
            <a:r>
              <a:rPr lang="en-US" dirty="0"/>
              <a:t>had charisma, stature and prestige that commanded and </a:t>
            </a:r>
            <a:r>
              <a:rPr lang="en-US" dirty="0" smtClean="0"/>
              <a:t>compelled unquestioned </a:t>
            </a:r>
            <a:r>
              <a:rPr lang="en-US" dirty="0"/>
              <a:t>acceptance of his leadership all over Pakistan.</a:t>
            </a:r>
          </a:p>
          <a:p>
            <a:r>
              <a:rPr lang="en-US" dirty="0" smtClean="0"/>
              <a:t>His </a:t>
            </a:r>
            <a:r>
              <a:rPr lang="en-US" dirty="0"/>
              <a:t>death on 11 September 1948, leaving behind an enduring political vacuum.</a:t>
            </a:r>
          </a:p>
          <a:p>
            <a:r>
              <a:rPr lang="en-US" dirty="0" err="1" smtClean="0"/>
              <a:t>Liaqat</a:t>
            </a:r>
            <a:r>
              <a:rPr lang="en-US" dirty="0" smtClean="0"/>
              <a:t> </a:t>
            </a:r>
            <a:r>
              <a:rPr lang="en-US" dirty="0"/>
              <a:t>Ali Khan, after Quaid I </a:t>
            </a:r>
            <a:r>
              <a:rPr lang="en-US" dirty="0" err="1"/>
              <a:t>Azam</a:t>
            </a:r>
            <a:r>
              <a:rPr lang="en-US" dirty="0"/>
              <a:t> tried to strengthen the parliamentary </a:t>
            </a:r>
            <a:r>
              <a:rPr lang="en-US" dirty="0" smtClean="0"/>
              <a:t>system, but </a:t>
            </a:r>
            <a:r>
              <a:rPr lang="en-US" dirty="0"/>
              <a:t>he was assassinated 1951.</a:t>
            </a:r>
          </a:p>
          <a:p>
            <a:r>
              <a:rPr lang="en-US" dirty="0" smtClean="0"/>
              <a:t>The </a:t>
            </a:r>
            <a:r>
              <a:rPr lang="en-US" dirty="0"/>
              <a:t>death of two top leaders soon after freedom created a vacuum</a:t>
            </a:r>
          </a:p>
          <a:p>
            <a:r>
              <a:rPr lang="en-US" dirty="0" smtClean="0"/>
              <a:t>General </a:t>
            </a:r>
            <a:r>
              <a:rPr lang="en-US" dirty="0"/>
              <a:t>Ghulam Muhammad dismissed many politicians who were companion </a:t>
            </a:r>
            <a:r>
              <a:rPr lang="en-US" dirty="0" smtClean="0"/>
              <a:t>of Quaid-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en-US" dirty="0" err="1" smtClean="0"/>
              <a:t>Azam</a:t>
            </a:r>
            <a:r>
              <a:rPr lang="en-US" dirty="0" smtClean="0"/>
              <a:t> </a:t>
            </a:r>
            <a:r>
              <a:rPr lang="en-US" dirty="0"/>
              <a:t>that created leadership crisis which ultimately caused the delay </a:t>
            </a:r>
            <a:r>
              <a:rPr lang="en-US" dirty="0" smtClean="0"/>
              <a:t>in constitution </a:t>
            </a:r>
            <a:r>
              <a:rPr lang="en-US" dirty="0"/>
              <a:t>making process</a:t>
            </a:r>
          </a:p>
        </p:txBody>
      </p:sp>
    </p:spTree>
    <p:extLst>
      <p:ext uri="{BB962C8B-B14F-4D97-AF65-F5344CB8AC3E}">
        <p14:creationId xmlns:p14="http://schemas.microsoft.com/office/powerpoint/2010/main" val="1555122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533"/>
          </a:xfrm>
        </p:spPr>
        <p:txBody>
          <a:bodyPr>
            <a:normAutofit fontScale="90000"/>
          </a:bodyPr>
          <a:lstStyle/>
          <a:p>
            <a:r>
              <a:rPr lang="en-US" dirty="0"/>
              <a:t>Political Crisis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3201"/>
            <a:ext cx="8596668" cy="45681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Head </a:t>
            </a:r>
            <a:r>
              <a:rPr lang="en-US" dirty="0"/>
              <a:t>of State indulge in dirty politics to prolong his rule rather than to </a:t>
            </a:r>
            <a:r>
              <a:rPr lang="en-US" dirty="0" smtClean="0"/>
              <a:t>accomplish important </a:t>
            </a:r>
            <a:r>
              <a:rPr lang="en-US" dirty="0"/>
              <a:t>tasks of new borne state.</a:t>
            </a:r>
          </a:p>
          <a:p>
            <a:r>
              <a:rPr lang="en-US" dirty="0" smtClean="0"/>
              <a:t>GG </a:t>
            </a:r>
            <a:r>
              <a:rPr lang="en-US" dirty="0"/>
              <a:t>placed many hurdles in constitution making process and dismissed many PM and </a:t>
            </a:r>
            <a:r>
              <a:rPr lang="en-US" dirty="0" smtClean="0"/>
              <a:t>CM that </a:t>
            </a:r>
            <a:r>
              <a:rPr lang="en-US" dirty="0"/>
              <a:t>caused the political crisis in country.</a:t>
            </a:r>
          </a:p>
          <a:p>
            <a:r>
              <a:rPr lang="en-US" b="1" dirty="0" smtClean="0"/>
              <a:t>Clash </a:t>
            </a:r>
            <a:r>
              <a:rPr lang="en-US" b="1" dirty="0"/>
              <a:t>between Traditionalist and Moderates</a:t>
            </a:r>
          </a:p>
          <a:p>
            <a:r>
              <a:rPr lang="en-US" dirty="0" smtClean="0"/>
              <a:t>There </a:t>
            </a:r>
            <a:r>
              <a:rPr lang="en-US" dirty="0"/>
              <a:t>was clash between </a:t>
            </a:r>
            <a:r>
              <a:rPr lang="en-US" dirty="0" err="1"/>
              <a:t>Ulemas</a:t>
            </a:r>
            <a:r>
              <a:rPr lang="en-US" dirty="0"/>
              <a:t>, traditionalists, religious parties and </a:t>
            </a:r>
            <a:r>
              <a:rPr lang="en-US" dirty="0" smtClean="0"/>
              <a:t>moderates /liberals </a:t>
            </a:r>
            <a:r>
              <a:rPr lang="en-US" dirty="0"/>
              <a:t>over the future constitution.</a:t>
            </a:r>
          </a:p>
          <a:p>
            <a:r>
              <a:rPr lang="en-US" dirty="0" err="1"/>
              <a:t>Ulemas</a:t>
            </a:r>
            <a:r>
              <a:rPr lang="en-US" dirty="0"/>
              <a:t>, traditionalists and religious parties argued </a:t>
            </a:r>
            <a:r>
              <a:rPr lang="en-US" dirty="0" err="1"/>
              <a:t>islam</a:t>
            </a:r>
            <a:r>
              <a:rPr lang="en-US" dirty="0"/>
              <a:t> is complete code and it must </a:t>
            </a:r>
            <a:r>
              <a:rPr lang="en-US" dirty="0" smtClean="0"/>
              <a:t>be introduced </a:t>
            </a:r>
            <a:r>
              <a:rPr lang="en-US" dirty="0"/>
              <a:t>immediately.</a:t>
            </a:r>
          </a:p>
          <a:p>
            <a:r>
              <a:rPr lang="en-US" dirty="0"/>
              <a:t>On other hand moderates opined that </a:t>
            </a:r>
            <a:r>
              <a:rPr lang="en-US" dirty="0" err="1"/>
              <a:t>khilafat</a:t>
            </a:r>
            <a:r>
              <a:rPr lang="en-US" dirty="0"/>
              <a:t> is not acceptable in 20th century.</a:t>
            </a:r>
          </a:p>
          <a:p>
            <a:r>
              <a:rPr lang="en-US" dirty="0"/>
              <a:t>Constitution make should draw spirit from Islamic </a:t>
            </a:r>
            <a:r>
              <a:rPr lang="en-US" dirty="0" err="1"/>
              <a:t>prinicples</a:t>
            </a:r>
            <a:r>
              <a:rPr lang="en-US" dirty="0"/>
              <a:t> but work according to </a:t>
            </a:r>
            <a:r>
              <a:rPr lang="en-US" dirty="0" smtClean="0"/>
              <a:t>modern Parliamentary </a:t>
            </a:r>
            <a:r>
              <a:rPr lang="en-US" dirty="0"/>
              <a:t>system.</a:t>
            </a:r>
          </a:p>
          <a:p>
            <a:r>
              <a:rPr lang="en-US" dirty="0"/>
              <a:t>The tussle among these elements of society resulted in delay in Constitution making.</a:t>
            </a:r>
          </a:p>
        </p:txBody>
      </p:sp>
    </p:spTree>
    <p:extLst>
      <p:ext uri="{BB962C8B-B14F-4D97-AF65-F5344CB8AC3E}">
        <p14:creationId xmlns:p14="http://schemas.microsoft.com/office/powerpoint/2010/main" val="321377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8133"/>
          </a:xfrm>
        </p:spPr>
        <p:txBody>
          <a:bodyPr/>
          <a:lstStyle/>
          <a:p>
            <a:r>
              <a:rPr lang="en-US" dirty="0"/>
              <a:t>Legislature Lack of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7001"/>
            <a:ext cx="8596668" cy="46443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Non </a:t>
            </a:r>
            <a:r>
              <a:rPr lang="en-US" dirty="0"/>
              <a:t>seriousness of Legislature also serious cause behind the delay </a:t>
            </a:r>
            <a:r>
              <a:rPr lang="en-US" dirty="0" smtClean="0"/>
              <a:t>in constitution </a:t>
            </a:r>
            <a:r>
              <a:rPr lang="en-US" dirty="0"/>
              <a:t>making process.</a:t>
            </a:r>
          </a:p>
          <a:p>
            <a:r>
              <a:rPr lang="en-US" dirty="0" smtClean="0"/>
              <a:t>The </a:t>
            </a:r>
            <a:r>
              <a:rPr lang="en-US" dirty="0"/>
              <a:t>legislators did not take interest in activities of Constituent Assembly.</a:t>
            </a:r>
          </a:p>
          <a:p>
            <a:r>
              <a:rPr lang="en-US" dirty="0" smtClean="0"/>
              <a:t>In </a:t>
            </a:r>
            <a:r>
              <a:rPr lang="en-US" dirty="0"/>
              <a:t>seven year it met only for 116 days and average attendance was 37-56 out of</a:t>
            </a:r>
          </a:p>
          <a:p>
            <a:r>
              <a:rPr lang="en-US" dirty="0"/>
              <a:t>total 76 members.</a:t>
            </a:r>
          </a:p>
          <a:p>
            <a:r>
              <a:rPr lang="en-US" b="1" dirty="0" smtClean="0"/>
              <a:t>The </a:t>
            </a:r>
            <a:r>
              <a:rPr lang="en-US" b="1" dirty="0"/>
              <a:t>National Language Issue</a:t>
            </a:r>
          </a:p>
          <a:p>
            <a:r>
              <a:rPr lang="en-US" dirty="0" smtClean="0"/>
              <a:t>After </a:t>
            </a:r>
            <a:r>
              <a:rPr lang="en-US" dirty="0"/>
              <a:t>partition Quaid-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en-US" dirty="0" err="1"/>
              <a:t>azam</a:t>
            </a:r>
            <a:r>
              <a:rPr lang="en-US" dirty="0"/>
              <a:t> declared that Urdu would be the national </a:t>
            </a:r>
            <a:r>
              <a:rPr lang="en-US" dirty="0" smtClean="0"/>
              <a:t>language but </a:t>
            </a:r>
            <a:r>
              <a:rPr lang="en-US" dirty="0"/>
              <a:t>provinces could use their languages.</a:t>
            </a:r>
          </a:p>
          <a:p>
            <a:r>
              <a:rPr lang="en-US" dirty="0" smtClean="0"/>
              <a:t>Opposition </a:t>
            </a:r>
            <a:r>
              <a:rPr lang="en-US" dirty="0"/>
              <a:t>against Urdu was there in East Bengal.</a:t>
            </a:r>
          </a:p>
          <a:p>
            <a:r>
              <a:rPr lang="en-US" dirty="0" smtClean="0"/>
              <a:t>This </a:t>
            </a:r>
            <a:r>
              <a:rPr lang="en-US" dirty="0"/>
              <a:t>became more pronounced after the death of Jinnah as controversies </a:t>
            </a:r>
            <a:r>
              <a:rPr lang="en-US" dirty="0" smtClean="0"/>
              <a:t>erupted on </a:t>
            </a:r>
            <a:r>
              <a:rPr lang="en-US" dirty="0"/>
              <a:t>constitution making.</a:t>
            </a:r>
          </a:p>
          <a:p>
            <a:r>
              <a:rPr lang="en-US" dirty="0" smtClean="0"/>
              <a:t>Language </a:t>
            </a:r>
            <a:r>
              <a:rPr lang="en-US" dirty="0"/>
              <a:t>Movement started in East Pakistan February, 1952.</a:t>
            </a:r>
          </a:p>
        </p:txBody>
      </p:sp>
    </p:spTree>
    <p:extLst>
      <p:ext uri="{BB962C8B-B14F-4D97-AF65-F5344CB8AC3E}">
        <p14:creationId xmlns:p14="http://schemas.microsoft.com/office/powerpoint/2010/main" val="3108155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902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Course Title: Pakistan Studies </vt:lpstr>
      <vt:lpstr>  Causes and Impacts of Delay in Constitution making Process in Pakistan 1947-56</vt:lpstr>
      <vt:lpstr>Introduction</vt:lpstr>
      <vt:lpstr>Causes of Delay in Constitutional Making </vt:lpstr>
      <vt:lpstr>Causes of Delay in Constitutional Making </vt:lpstr>
      <vt:lpstr>Division of power:</vt:lpstr>
      <vt:lpstr>Demise of the Quaid-i-Azam and Leadership Crisis </vt:lpstr>
      <vt:lpstr>Political Crisis</vt:lpstr>
      <vt:lpstr>Legislature Lack of Interest</vt:lpstr>
      <vt:lpstr>Objective Resolution</vt:lpstr>
      <vt:lpstr>The Basic Principles Committee (BPC) </vt:lpstr>
      <vt:lpstr>Impacts of Delay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2023-03-05T14:31:31Z</dcterms:created>
  <dcterms:modified xsi:type="dcterms:W3CDTF">2023-03-05T15:11:52Z</dcterms:modified>
</cp:coreProperties>
</file>