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Course:Pakistan</a:t>
            </a:r>
            <a:r>
              <a:rPr lang="en-US" dirty="0" smtClean="0"/>
              <a:t> </a:t>
            </a:r>
            <a:r>
              <a:rPr lang="en-US" dirty="0"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Shamim</a:t>
            </a:r>
            <a:r>
              <a:rPr lang="en-US" dirty="0" smtClean="0"/>
              <a:t> </a:t>
            </a:r>
            <a:r>
              <a:rPr lang="en-US" dirty="0" err="1" smtClean="0"/>
              <a:t>Liaquat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48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0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Bogra</a:t>
            </a:r>
            <a:r>
              <a:rPr lang="en-US" dirty="0"/>
              <a:t> Formula 1953/4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3867"/>
            <a:ext cx="8596668" cy="4737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Mohammad </a:t>
            </a:r>
            <a:r>
              <a:rPr lang="en-US" dirty="0"/>
              <a:t>Ali </a:t>
            </a:r>
            <a:r>
              <a:rPr lang="en-US" dirty="0" err="1"/>
              <a:t>Bogra</a:t>
            </a:r>
            <a:r>
              <a:rPr lang="en-US" dirty="0"/>
              <a:t> worked for workable constitution </a:t>
            </a:r>
          </a:p>
          <a:p>
            <a:r>
              <a:rPr lang="en-US" dirty="0" err="1" smtClean="0"/>
              <a:t>Bogra</a:t>
            </a:r>
            <a:r>
              <a:rPr lang="en-US" dirty="0" smtClean="0"/>
              <a:t> </a:t>
            </a:r>
            <a:r>
              <a:rPr lang="en-US" dirty="0"/>
              <a:t>Formula was discussed and approved by the Assembly but before it could </a:t>
            </a:r>
            <a:r>
              <a:rPr lang="en-US" dirty="0" smtClean="0"/>
              <a:t>be </a:t>
            </a:r>
            <a:r>
              <a:rPr lang="en-US" dirty="0"/>
              <a:t>written down in the form of constitution, </a:t>
            </a:r>
          </a:p>
          <a:p>
            <a:r>
              <a:rPr lang="en-US" dirty="0" smtClean="0"/>
              <a:t>Constituent </a:t>
            </a:r>
            <a:r>
              <a:rPr lang="en-US" dirty="0"/>
              <a:t>Assembly was dissolved by Ghulam Muhammad, on October 1954 </a:t>
            </a:r>
          </a:p>
          <a:p>
            <a:r>
              <a:rPr lang="en-US" dirty="0"/>
              <a:t>was reinstated by Sindh High Court but reverted by Federal Court</a:t>
            </a:r>
          </a:p>
          <a:p>
            <a:r>
              <a:rPr lang="en-US" dirty="0" smtClean="0"/>
              <a:t>Legislature</a:t>
            </a:r>
            <a:r>
              <a:rPr lang="en-US" dirty="0"/>
              <a:t>: Bicameral– the House of Unit and the House of People. </a:t>
            </a:r>
          </a:p>
          <a:p>
            <a:r>
              <a:rPr lang="en-US" dirty="0" smtClean="0"/>
              <a:t>UH </a:t>
            </a:r>
            <a:r>
              <a:rPr lang="en-US" dirty="0"/>
              <a:t>50 seats equally divided among five units namely, East Bengal, Punjab, </a:t>
            </a:r>
            <a:r>
              <a:rPr lang="en-US" dirty="0" smtClean="0"/>
              <a:t>NWFP</a:t>
            </a:r>
            <a:r>
              <a:rPr lang="en-US" dirty="0"/>
              <a:t>, Frontier States, Sindh and </a:t>
            </a:r>
            <a:r>
              <a:rPr lang="en-US" dirty="0" err="1"/>
              <a:t>Khairpur</a:t>
            </a:r>
            <a:r>
              <a:rPr lang="en-US" dirty="0"/>
              <a:t>, </a:t>
            </a:r>
            <a:r>
              <a:rPr lang="en-US" dirty="0" err="1"/>
              <a:t>Balochistan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/>
              <a:t>Bogra</a:t>
            </a:r>
            <a:r>
              <a:rPr lang="en-US" dirty="0"/>
              <a:t> formula reduced the 9 units of West Pakistan into 4 units.</a:t>
            </a:r>
          </a:p>
          <a:p>
            <a:r>
              <a:rPr lang="en-US" dirty="0" smtClean="0"/>
              <a:t>LH </a:t>
            </a:r>
            <a:r>
              <a:rPr lang="en-US" dirty="0"/>
              <a:t>(300) East Bengal 165, Punjab 75, NWFP 13, Sindh 19, State of </a:t>
            </a:r>
            <a:r>
              <a:rPr lang="en-US" dirty="0" err="1"/>
              <a:t>Khairpur</a:t>
            </a:r>
            <a:r>
              <a:rPr lang="en-US" dirty="0"/>
              <a:t> 1, </a:t>
            </a:r>
            <a:r>
              <a:rPr lang="en-US" dirty="0" err="1" smtClean="0"/>
              <a:t>Balochistan</a:t>
            </a:r>
            <a:r>
              <a:rPr lang="en-US" dirty="0" smtClean="0"/>
              <a:t> </a:t>
            </a:r>
            <a:r>
              <a:rPr lang="en-US" dirty="0"/>
              <a:t>3, and Bahawalpur State 7.</a:t>
            </a:r>
          </a:p>
          <a:p>
            <a:r>
              <a:rPr lang="en-US" dirty="0" smtClean="0"/>
              <a:t>Both </a:t>
            </a:r>
            <a:r>
              <a:rPr lang="en-US" dirty="0"/>
              <a:t>Houses were to have equal powers in all matters. </a:t>
            </a:r>
          </a:p>
          <a:p>
            <a:r>
              <a:rPr lang="en-US" dirty="0" smtClean="0"/>
              <a:t>It </a:t>
            </a:r>
            <a:r>
              <a:rPr lang="en-US" dirty="0"/>
              <a:t>maintained the principle of parity between East and West.</a:t>
            </a:r>
          </a:p>
        </p:txBody>
      </p:sp>
    </p:spTree>
    <p:extLst>
      <p:ext uri="{BB962C8B-B14F-4D97-AF65-F5344CB8AC3E}">
        <p14:creationId xmlns:p14="http://schemas.microsoft.com/office/powerpoint/2010/main" val="1263156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US" dirty="0"/>
              <a:t>Conti……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6933"/>
            <a:ext cx="8596668" cy="47544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2nd </a:t>
            </a:r>
            <a:r>
              <a:rPr lang="en-US" dirty="0"/>
              <a:t>Constituent </a:t>
            </a:r>
            <a:r>
              <a:rPr lang="en-US" dirty="0" smtClean="0"/>
              <a:t>Assembly(1955) </a:t>
            </a:r>
            <a:r>
              <a:rPr lang="en-US" dirty="0"/>
              <a:t>members were to be elected indirectly (by the </a:t>
            </a:r>
            <a:r>
              <a:rPr lang="en-US" dirty="0" smtClean="0"/>
              <a:t>provincial </a:t>
            </a:r>
            <a:r>
              <a:rPr lang="en-US" dirty="0"/>
              <a:t>assemblies).</a:t>
            </a:r>
          </a:p>
          <a:p>
            <a:r>
              <a:rPr lang="en-US" dirty="0" smtClean="0"/>
              <a:t>One </a:t>
            </a:r>
            <a:r>
              <a:rPr lang="en-US" dirty="0"/>
              <a:t>Unit Scheme 1955 </a:t>
            </a:r>
          </a:p>
          <a:p>
            <a:r>
              <a:rPr lang="en-US" dirty="0" smtClean="0"/>
              <a:t>provinces </a:t>
            </a:r>
            <a:r>
              <a:rPr lang="en-US" dirty="0"/>
              <a:t>in the WP had complicated the issue</a:t>
            </a:r>
          </a:p>
          <a:p>
            <a:r>
              <a:rPr lang="en-US" dirty="0" smtClean="0"/>
              <a:t>It </a:t>
            </a:r>
            <a:r>
              <a:rPr lang="en-US" dirty="0"/>
              <a:t>was handled by uniting all the WP units into ONE (One Unit, October 30, </a:t>
            </a:r>
            <a:r>
              <a:rPr lang="en-US" dirty="0" smtClean="0"/>
              <a:t>1955</a:t>
            </a:r>
            <a:r>
              <a:rPr lang="en-US" dirty="0"/>
              <a:t>). </a:t>
            </a:r>
          </a:p>
          <a:p>
            <a:r>
              <a:rPr lang="en-US" dirty="0" smtClean="0"/>
              <a:t>By </a:t>
            </a:r>
            <a:r>
              <a:rPr lang="en-US" dirty="0"/>
              <a:t>this step both the parts had become two units and could be addressed equally.</a:t>
            </a:r>
          </a:p>
          <a:p>
            <a:r>
              <a:rPr lang="en-US" dirty="0" smtClean="0"/>
              <a:t>One </a:t>
            </a:r>
            <a:r>
              <a:rPr lang="en-US" dirty="0"/>
              <a:t>Unit scheme helped the task of constitution making to achieve successfully.</a:t>
            </a:r>
          </a:p>
          <a:p>
            <a:r>
              <a:rPr lang="en-US" dirty="0" smtClean="0"/>
              <a:t>The </a:t>
            </a:r>
            <a:r>
              <a:rPr lang="en-US" dirty="0"/>
              <a:t>previous committees work presented it in the 2nd CA on January 9, 1956. </a:t>
            </a:r>
          </a:p>
          <a:p>
            <a:r>
              <a:rPr lang="en-US" dirty="0" smtClean="0"/>
              <a:t>it </a:t>
            </a:r>
            <a:r>
              <a:rPr lang="en-US" dirty="0"/>
              <a:t>was approved on January 29, 1956 with amendments.</a:t>
            </a:r>
          </a:p>
          <a:p>
            <a:r>
              <a:rPr lang="en-US" dirty="0" smtClean="0"/>
              <a:t>On </a:t>
            </a:r>
            <a:r>
              <a:rPr lang="en-US" dirty="0"/>
              <a:t>March 23,1956, It was promulgated as Constitution of Pakistan. </a:t>
            </a:r>
          </a:p>
          <a:p>
            <a:r>
              <a:rPr lang="en-US" dirty="0" smtClean="0"/>
              <a:t>With </a:t>
            </a:r>
            <a:r>
              <a:rPr lang="en-US" dirty="0"/>
              <a:t>this Pakistan had become an Islamic Republic.</a:t>
            </a:r>
          </a:p>
        </p:txBody>
      </p:sp>
    </p:spTree>
    <p:extLst>
      <p:ext uri="{BB962C8B-B14F-4D97-AF65-F5344CB8AC3E}">
        <p14:creationId xmlns:p14="http://schemas.microsoft.com/office/powerpoint/2010/main" val="1960281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Main Features of Constitution of 1956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7733"/>
            <a:ext cx="8596668" cy="4703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Pakistan </a:t>
            </a:r>
            <a:r>
              <a:rPr lang="en-US" dirty="0"/>
              <a:t>was to be federal republic </a:t>
            </a:r>
          </a:p>
          <a:p>
            <a:r>
              <a:rPr lang="en-US" dirty="0" smtClean="0"/>
              <a:t>Islamic </a:t>
            </a:r>
            <a:r>
              <a:rPr lang="en-US" dirty="0"/>
              <a:t>republic of Pakistan</a:t>
            </a:r>
          </a:p>
          <a:p>
            <a:r>
              <a:rPr lang="en-US" dirty="0" smtClean="0"/>
              <a:t>sovereignty </a:t>
            </a:r>
            <a:r>
              <a:rPr lang="en-US"/>
              <a:t>of </a:t>
            </a:r>
            <a:r>
              <a:rPr lang="en-US" smtClean="0"/>
              <a:t>Allah </a:t>
            </a:r>
            <a:r>
              <a:rPr lang="en-US" dirty="0"/>
              <a:t>Almighty</a:t>
            </a:r>
          </a:p>
          <a:p>
            <a:r>
              <a:rPr lang="en-US" dirty="0" smtClean="0"/>
              <a:t>The </a:t>
            </a:r>
            <a:r>
              <a:rPr lang="en-US" dirty="0"/>
              <a:t>Head of the State shall be a Muslim</a:t>
            </a:r>
          </a:p>
          <a:p>
            <a:r>
              <a:rPr lang="en-US" dirty="0" smtClean="0"/>
              <a:t>Parliamentary </a:t>
            </a:r>
            <a:r>
              <a:rPr lang="en-US" dirty="0"/>
              <a:t>form of government was adopted </a:t>
            </a:r>
          </a:p>
          <a:p>
            <a:r>
              <a:rPr lang="en-US" dirty="0" smtClean="0"/>
              <a:t>least </a:t>
            </a:r>
            <a:r>
              <a:rPr lang="en-US" dirty="0"/>
              <a:t>rigid constitution (flexible)</a:t>
            </a:r>
          </a:p>
          <a:p>
            <a:r>
              <a:rPr lang="en-US" dirty="0" smtClean="0"/>
              <a:t>A </a:t>
            </a:r>
            <a:r>
              <a:rPr lang="en-US" dirty="0"/>
              <a:t>detailed and comprehensive list of fundamental rights </a:t>
            </a:r>
          </a:p>
          <a:p>
            <a:r>
              <a:rPr lang="en-US" dirty="0" smtClean="0"/>
              <a:t>Independent </a:t>
            </a:r>
            <a:r>
              <a:rPr lang="en-US" dirty="0"/>
              <a:t>Judiciary </a:t>
            </a:r>
          </a:p>
          <a:p>
            <a:r>
              <a:rPr lang="en-US" dirty="0" smtClean="0"/>
              <a:t>Distribution </a:t>
            </a:r>
            <a:r>
              <a:rPr lang="en-US" dirty="0"/>
              <a:t>of powers between the Centre and the provinces. </a:t>
            </a:r>
          </a:p>
          <a:p>
            <a:r>
              <a:rPr lang="en-US" dirty="0" smtClean="0"/>
              <a:t>three </a:t>
            </a:r>
            <a:r>
              <a:rPr lang="en-US" dirty="0"/>
              <a:t>lists of subject had been drawn up. </a:t>
            </a:r>
          </a:p>
          <a:p>
            <a:r>
              <a:rPr lang="en-US" dirty="0" smtClean="0"/>
              <a:t>two </a:t>
            </a:r>
            <a:r>
              <a:rPr lang="en-US" dirty="0"/>
              <a:t>National languages Urdu and Bengali.</a:t>
            </a:r>
          </a:p>
          <a:p>
            <a:r>
              <a:rPr lang="en-US" dirty="0" smtClean="0"/>
              <a:t>Right </a:t>
            </a:r>
            <a:r>
              <a:rPr lang="en-US" dirty="0"/>
              <a:t>of Minorities </a:t>
            </a:r>
          </a:p>
          <a:p>
            <a:r>
              <a:rPr lang="en-US" dirty="0" smtClean="0"/>
              <a:t>Islamic </a:t>
            </a:r>
            <a:r>
              <a:rPr lang="en-US" dirty="0"/>
              <a:t>Advisory Council shall be set up.</a:t>
            </a:r>
          </a:p>
        </p:txBody>
      </p:sp>
    </p:spTree>
    <p:extLst>
      <p:ext uri="{BB962C8B-B14F-4D97-AF65-F5344CB8AC3E}">
        <p14:creationId xmlns:p14="http://schemas.microsoft.com/office/powerpoint/2010/main" val="498244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566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19" y="1843881"/>
            <a:ext cx="5715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27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78000"/>
            <a:ext cx="8596668" cy="2929468"/>
          </a:xfrm>
        </p:spPr>
        <p:txBody>
          <a:bodyPr/>
          <a:lstStyle/>
          <a:p>
            <a:r>
              <a:rPr lang="en-US" dirty="0"/>
              <a:t>Constitutional Development in </a:t>
            </a:r>
            <a:br>
              <a:rPr lang="en-US" dirty="0"/>
            </a:br>
            <a:r>
              <a:rPr lang="en-US" dirty="0"/>
              <a:t>Pakistan 1947-56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95643"/>
            <a:ext cx="859666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19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533"/>
          </a:xfrm>
        </p:spPr>
        <p:txBody>
          <a:bodyPr/>
          <a:lstStyle/>
          <a:p>
            <a:r>
              <a:rPr lang="en-US" dirty="0"/>
              <a:t>Constitution: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9467"/>
            <a:ext cx="8596668" cy="438189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constitution is primarily a set of rules and principles specifying how a </a:t>
            </a:r>
            <a:r>
              <a:rPr lang="en-US" dirty="0" smtClean="0"/>
              <a:t>country </a:t>
            </a:r>
            <a:r>
              <a:rPr lang="en-US" dirty="0"/>
              <a:t>should be governed.</a:t>
            </a:r>
          </a:p>
          <a:p>
            <a:r>
              <a:rPr lang="en-US" dirty="0" smtClean="0"/>
              <a:t>In </a:t>
            </a:r>
            <a:r>
              <a:rPr lang="en-US" dirty="0"/>
              <a:t>other Words Constitution is a set of laws/principles (written/unwritten) on </a:t>
            </a:r>
            <a:r>
              <a:rPr lang="en-US" dirty="0" smtClean="0"/>
              <a:t>which </a:t>
            </a:r>
            <a:r>
              <a:rPr lang="en-US" dirty="0"/>
              <a:t>a country to be governed.</a:t>
            </a:r>
          </a:p>
          <a:p>
            <a:r>
              <a:rPr lang="en-US" dirty="0" smtClean="0"/>
              <a:t>The </a:t>
            </a:r>
            <a:r>
              <a:rPr lang="en-US" dirty="0"/>
              <a:t>system of fundamental laws and principles that prescribes the nature, </a:t>
            </a:r>
            <a:r>
              <a:rPr lang="en-US" dirty="0" smtClean="0"/>
              <a:t>functions</a:t>
            </a:r>
            <a:r>
              <a:rPr lang="en-US" dirty="0"/>
              <a:t>, and limits of a government or another institution.</a:t>
            </a:r>
          </a:p>
          <a:p>
            <a:r>
              <a:rPr lang="en-US" dirty="0" smtClean="0"/>
              <a:t>After </a:t>
            </a:r>
            <a:r>
              <a:rPr lang="en-US" dirty="0"/>
              <a:t>freedom there was clear division between Liberal and theocrats on </a:t>
            </a:r>
            <a:r>
              <a:rPr lang="en-US" dirty="0" smtClean="0"/>
              <a:t>future </a:t>
            </a:r>
            <a:r>
              <a:rPr lang="en-US" dirty="0"/>
              <a:t>constitution </a:t>
            </a:r>
          </a:p>
          <a:p>
            <a:r>
              <a:rPr lang="en-US" dirty="0" err="1" smtClean="0"/>
              <a:t>Ulema</a:t>
            </a:r>
            <a:r>
              <a:rPr lang="en-US" dirty="0" smtClean="0"/>
              <a:t> </a:t>
            </a:r>
            <a:r>
              <a:rPr lang="en-US" dirty="0"/>
              <a:t>have a great concern over the constitution presented 22 points</a:t>
            </a:r>
          </a:p>
        </p:txBody>
      </p:sp>
    </p:spTree>
    <p:extLst>
      <p:ext uri="{BB962C8B-B14F-4D97-AF65-F5344CB8AC3E}">
        <p14:creationId xmlns:p14="http://schemas.microsoft.com/office/powerpoint/2010/main" val="452346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867"/>
          </a:xfrm>
        </p:spPr>
        <p:txBody>
          <a:bodyPr>
            <a:normAutofit fontScale="90000"/>
          </a:bodyPr>
          <a:lstStyle/>
          <a:p>
            <a:r>
              <a:rPr lang="en-US" dirty="0"/>
              <a:t>Constitution making Process 1947 to 1956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r>
              <a:rPr lang="en-US" dirty="0" smtClean="0"/>
              <a:t>Interim </a:t>
            </a:r>
            <a:r>
              <a:rPr lang="en-US" dirty="0"/>
              <a:t>Constitution of Pakistan</a:t>
            </a:r>
          </a:p>
          <a:p>
            <a:r>
              <a:rPr lang="en-US" dirty="0" smtClean="0"/>
              <a:t>The </a:t>
            </a:r>
            <a:r>
              <a:rPr lang="en-US" dirty="0"/>
              <a:t>modified Government of India Act (1935) became the Interim Constitution </a:t>
            </a:r>
            <a:r>
              <a:rPr lang="en-US" dirty="0" smtClean="0"/>
              <a:t>of </a:t>
            </a:r>
            <a:r>
              <a:rPr lang="en-US" dirty="0"/>
              <a:t>Pakistan in 1947. </a:t>
            </a:r>
          </a:p>
          <a:p>
            <a:r>
              <a:rPr lang="en-US" dirty="0" smtClean="0"/>
              <a:t>The </a:t>
            </a:r>
            <a:r>
              <a:rPr lang="en-US" dirty="0"/>
              <a:t>Constituent Assembly was given the task of framing the Constitution.</a:t>
            </a:r>
          </a:p>
          <a:p>
            <a:r>
              <a:rPr lang="en-US" b="1" dirty="0" smtClean="0"/>
              <a:t>Constituent </a:t>
            </a:r>
            <a:r>
              <a:rPr lang="en-US" b="1" dirty="0"/>
              <a:t>Assembly</a:t>
            </a:r>
          </a:p>
          <a:p>
            <a:r>
              <a:rPr lang="en-US" dirty="0" smtClean="0"/>
              <a:t>Pakistan's </a:t>
            </a:r>
            <a:r>
              <a:rPr lang="en-US" dirty="0"/>
              <a:t>first Constituent Assembly formed on July 26, </a:t>
            </a:r>
            <a:r>
              <a:rPr lang="en-US" dirty="0" smtClean="0"/>
              <a:t>1947 held </a:t>
            </a:r>
            <a:r>
              <a:rPr lang="en-US" dirty="0"/>
              <a:t>first session on August 10, 1947.</a:t>
            </a:r>
          </a:p>
          <a:p>
            <a:r>
              <a:rPr lang="en-US" dirty="0" smtClean="0"/>
              <a:t>Basic </a:t>
            </a:r>
            <a:r>
              <a:rPr lang="en-US" dirty="0"/>
              <a:t>Principle Committee (BPC) 1949 task to formulate the principles on </a:t>
            </a:r>
            <a:r>
              <a:rPr lang="en-US" dirty="0" smtClean="0"/>
              <a:t>which </a:t>
            </a:r>
            <a:r>
              <a:rPr lang="en-US" dirty="0"/>
              <a:t>the Constitution was to be drafted.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Constituent Assembly adopted the Objectives </a:t>
            </a:r>
            <a:r>
              <a:rPr lang="en-US" dirty="0" smtClean="0"/>
              <a:t>Resolution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46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Constitution making Process 1947 to 1956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5667"/>
            <a:ext cx="8596668" cy="4305695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 </a:t>
            </a:r>
            <a:r>
              <a:rPr lang="en-US" b="1" dirty="0"/>
              <a:t>Resolution </a:t>
            </a:r>
          </a:p>
          <a:p>
            <a:r>
              <a:rPr lang="en-US" dirty="0" smtClean="0"/>
              <a:t>The </a:t>
            </a:r>
            <a:r>
              <a:rPr lang="en-US" dirty="0"/>
              <a:t>Resolution was proposed by the Prime Minister, </a:t>
            </a:r>
            <a:r>
              <a:rPr lang="en-US" dirty="0" err="1"/>
              <a:t>Liaquat</a:t>
            </a:r>
            <a:r>
              <a:rPr lang="en-US" dirty="0"/>
              <a:t> Ali Khan (future </a:t>
            </a:r>
            <a:r>
              <a:rPr lang="en-US" dirty="0" smtClean="0"/>
              <a:t>constitution </a:t>
            </a:r>
            <a:r>
              <a:rPr lang="en-US" dirty="0"/>
              <a:t>based on the ideology and democratic faith of Islam) and passed on </a:t>
            </a:r>
            <a:r>
              <a:rPr lang="en-US" dirty="0" smtClean="0"/>
              <a:t>March </a:t>
            </a:r>
            <a:r>
              <a:rPr lang="en-US" dirty="0"/>
              <a:t>12, 1949.</a:t>
            </a:r>
          </a:p>
          <a:p>
            <a:r>
              <a:rPr lang="en-US" b="1" dirty="0" smtClean="0"/>
              <a:t>Provisions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Sovereignty </a:t>
            </a:r>
            <a:r>
              <a:rPr lang="en-US" dirty="0"/>
              <a:t>belongs to Allah alone but He has delegated it to the State of </a:t>
            </a:r>
            <a:r>
              <a:rPr lang="en-US" dirty="0" smtClean="0"/>
              <a:t>Pakistan </a:t>
            </a:r>
            <a:r>
              <a:rPr lang="en-US" dirty="0"/>
              <a:t>through its people for being exercised within the limits prescribed by </a:t>
            </a:r>
            <a:r>
              <a:rPr lang="en-US" dirty="0" smtClean="0"/>
              <a:t>Him </a:t>
            </a:r>
            <a:r>
              <a:rPr lang="en-US" dirty="0"/>
              <a:t>as a sacred trust. </a:t>
            </a:r>
          </a:p>
          <a:p>
            <a:r>
              <a:rPr lang="en-US" dirty="0" smtClean="0"/>
              <a:t>The </a:t>
            </a:r>
            <a:r>
              <a:rPr lang="en-US" dirty="0"/>
              <a:t>State shall exercise its powers and authority through the chosen </a:t>
            </a:r>
            <a:r>
              <a:rPr lang="en-US" dirty="0" smtClean="0"/>
              <a:t>representatives </a:t>
            </a:r>
            <a:r>
              <a:rPr lang="en-US" dirty="0"/>
              <a:t>of the people. </a:t>
            </a:r>
          </a:p>
          <a:p>
            <a:r>
              <a:rPr lang="en-US" dirty="0" smtClean="0"/>
              <a:t>The </a:t>
            </a:r>
            <a:r>
              <a:rPr lang="en-US" dirty="0"/>
              <a:t>principles of democracy, freedom, equality, tolerance and social justice, as </a:t>
            </a:r>
            <a:r>
              <a:rPr lang="en-US" dirty="0" smtClean="0"/>
              <a:t>enunciated </a:t>
            </a:r>
            <a:r>
              <a:rPr lang="en-US" dirty="0"/>
              <a:t>by Islam, shall be fully observed.</a:t>
            </a:r>
          </a:p>
        </p:txBody>
      </p:sp>
    </p:spTree>
    <p:extLst>
      <p:ext uri="{BB962C8B-B14F-4D97-AF65-F5344CB8AC3E}">
        <p14:creationId xmlns:p14="http://schemas.microsoft.com/office/powerpoint/2010/main" val="1481737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5267"/>
          </a:xfrm>
        </p:spPr>
        <p:txBody>
          <a:bodyPr>
            <a:normAutofit fontScale="90000"/>
          </a:bodyPr>
          <a:lstStyle/>
          <a:p>
            <a:r>
              <a:rPr lang="en-US" dirty="0"/>
              <a:t>Constitution making Process 1947 to 1956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867"/>
            <a:ext cx="8596668" cy="4229495"/>
          </a:xfrm>
        </p:spPr>
        <p:txBody>
          <a:bodyPr/>
          <a:lstStyle/>
          <a:p>
            <a:r>
              <a:rPr lang="en-US" dirty="0" smtClean="0"/>
              <a:t>Muslims </a:t>
            </a:r>
            <a:r>
              <a:rPr lang="en-US" dirty="0"/>
              <a:t>shall be enabled to order their lives in the individual and collective </a:t>
            </a:r>
            <a:r>
              <a:rPr lang="en-US" dirty="0" smtClean="0"/>
              <a:t>spheres </a:t>
            </a:r>
            <a:r>
              <a:rPr lang="en-US" dirty="0"/>
              <a:t>in accordance with the teachings of Islam as set out in the Quran and </a:t>
            </a:r>
            <a:r>
              <a:rPr lang="en-US" dirty="0" err="1" smtClean="0"/>
              <a:t>Sunnah</a:t>
            </a:r>
            <a:r>
              <a:rPr lang="en-US" dirty="0"/>
              <a:t>. </a:t>
            </a:r>
          </a:p>
          <a:p>
            <a:r>
              <a:rPr lang="en-US" dirty="0" smtClean="0"/>
              <a:t>Adequate </a:t>
            </a:r>
            <a:r>
              <a:rPr lang="en-US" dirty="0"/>
              <a:t>provision shall be made for the minorities to freely profess and </a:t>
            </a:r>
            <a:r>
              <a:rPr lang="en-US" dirty="0" smtClean="0"/>
              <a:t>practice </a:t>
            </a:r>
            <a:r>
              <a:rPr lang="en-US" dirty="0"/>
              <a:t>their religions and develop their cultures. </a:t>
            </a:r>
          </a:p>
          <a:p>
            <a:r>
              <a:rPr lang="en-US" dirty="0" smtClean="0"/>
              <a:t>Pakistan </a:t>
            </a:r>
            <a:r>
              <a:rPr lang="en-US" dirty="0"/>
              <a:t>shall be a federation. </a:t>
            </a:r>
          </a:p>
          <a:p>
            <a:r>
              <a:rPr lang="en-US" dirty="0" smtClean="0"/>
              <a:t>Fundamental </a:t>
            </a:r>
            <a:r>
              <a:rPr lang="en-US" dirty="0"/>
              <a:t>rights shall be guaranteed. </a:t>
            </a:r>
          </a:p>
          <a:p>
            <a:r>
              <a:rPr lang="en-US" dirty="0" smtClean="0"/>
              <a:t>The </a:t>
            </a:r>
            <a:r>
              <a:rPr lang="en-US" dirty="0"/>
              <a:t>judiciary shall be independent.</a:t>
            </a:r>
          </a:p>
          <a:p>
            <a:r>
              <a:rPr lang="en-US" dirty="0" smtClean="0"/>
              <a:t>It </a:t>
            </a:r>
            <a:r>
              <a:rPr lang="en-US" dirty="0"/>
              <a:t>was criticized in sections of society including </a:t>
            </a:r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err="1"/>
              <a:t>Madudi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32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The Basic Principles Committee (BPC)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2533"/>
            <a:ext cx="8596668" cy="43988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24 </a:t>
            </a:r>
            <a:r>
              <a:rPr lang="en-US" dirty="0"/>
              <a:t>Members </a:t>
            </a:r>
          </a:p>
          <a:p>
            <a:r>
              <a:rPr lang="en-US" dirty="0" smtClean="0"/>
              <a:t>sub-committees </a:t>
            </a:r>
            <a:r>
              <a:rPr lang="en-US" dirty="0"/>
              <a:t>on Federal and provincial duties, Franchise, Judiciary, and </a:t>
            </a:r>
          </a:p>
          <a:p>
            <a:r>
              <a:rPr lang="en-US" dirty="0"/>
              <a:t>Fundamental Rights</a:t>
            </a:r>
          </a:p>
          <a:p>
            <a:r>
              <a:rPr lang="en-US" dirty="0" smtClean="0"/>
              <a:t>BPC (1st </a:t>
            </a:r>
            <a:r>
              <a:rPr lang="en-US" dirty="0"/>
              <a:t>Draft) 1950. </a:t>
            </a:r>
          </a:p>
          <a:p>
            <a:r>
              <a:rPr lang="en-US" dirty="0" smtClean="0"/>
              <a:t>The </a:t>
            </a:r>
            <a:r>
              <a:rPr lang="en-US" dirty="0"/>
              <a:t>Objectives Resolution as preamble.</a:t>
            </a:r>
          </a:p>
          <a:p>
            <a:r>
              <a:rPr lang="en-US" b="1" dirty="0" smtClean="0"/>
              <a:t>Legislature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Bicameral </a:t>
            </a:r>
            <a:endParaRPr lang="en-US" dirty="0" smtClean="0"/>
          </a:p>
          <a:p>
            <a:r>
              <a:rPr lang="en-US" dirty="0" smtClean="0"/>
              <a:t>Upper House: </a:t>
            </a:r>
            <a:r>
              <a:rPr lang="en-US" dirty="0"/>
              <a:t>(House of Units) Equal representation for the </a:t>
            </a:r>
            <a:r>
              <a:rPr lang="en-US" dirty="0" smtClean="0"/>
              <a:t>units </a:t>
            </a:r>
            <a:r>
              <a:rPr lang="en-US" dirty="0"/>
              <a:t>100 members.</a:t>
            </a:r>
          </a:p>
          <a:p>
            <a:r>
              <a:rPr lang="en-US" dirty="0" smtClean="0"/>
              <a:t>Lower House: </a:t>
            </a:r>
            <a:r>
              <a:rPr lang="en-US" dirty="0"/>
              <a:t>(House of People) on the basis of Population-400 members. </a:t>
            </a:r>
          </a:p>
          <a:p>
            <a:r>
              <a:rPr lang="en-US" dirty="0" smtClean="0"/>
              <a:t>The </a:t>
            </a:r>
            <a:r>
              <a:rPr lang="en-US" dirty="0"/>
              <a:t>Head of State elected by joint session would be for five years </a:t>
            </a:r>
          </a:p>
          <a:p>
            <a:r>
              <a:rPr lang="en-US" dirty="0" smtClean="0"/>
              <a:t>Urdu </a:t>
            </a:r>
            <a:r>
              <a:rPr lang="en-US" dirty="0"/>
              <a:t>will be national language.</a:t>
            </a:r>
          </a:p>
        </p:txBody>
      </p:sp>
    </p:spTree>
    <p:extLst>
      <p:ext uri="{BB962C8B-B14F-4D97-AF65-F5344CB8AC3E}">
        <p14:creationId xmlns:p14="http://schemas.microsoft.com/office/powerpoint/2010/main" val="3914850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/>
          <a:lstStyle/>
          <a:p>
            <a:r>
              <a:rPr lang="en-US" dirty="0"/>
              <a:t>The Basic Principles Committee (BPC)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/>
          <a:lstStyle/>
          <a:p>
            <a:r>
              <a:rPr lang="en-US" b="1" dirty="0" smtClean="0"/>
              <a:t>Criticism</a:t>
            </a:r>
            <a:r>
              <a:rPr lang="en-US" dirty="0"/>
              <a:t>: </a:t>
            </a:r>
          </a:p>
          <a:p>
            <a:r>
              <a:rPr lang="en-US" dirty="0" smtClean="0"/>
              <a:t>severely </a:t>
            </a:r>
            <a:r>
              <a:rPr lang="en-US" dirty="0"/>
              <a:t>criticized. By religious group (nothing about </a:t>
            </a:r>
            <a:r>
              <a:rPr lang="en-US" dirty="0" err="1" smtClean="0"/>
              <a:t>Islamization</a:t>
            </a:r>
            <a:r>
              <a:rPr lang="en-US" dirty="0"/>
              <a:t>) and East </a:t>
            </a:r>
            <a:r>
              <a:rPr lang="en-US" dirty="0" smtClean="0"/>
              <a:t>Pakistanis</a:t>
            </a:r>
            <a:r>
              <a:rPr lang="en-US" dirty="0"/>
              <a:t>. </a:t>
            </a:r>
          </a:p>
          <a:p>
            <a:r>
              <a:rPr lang="en-US" dirty="0" smtClean="0"/>
              <a:t>underrepresentation </a:t>
            </a:r>
            <a:r>
              <a:rPr lang="en-US" dirty="0"/>
              <a:t>in the central legislature and strong center with vast powers </a:t>
            </a:r>
            <a:r>
              <a:rPr lang="en-US" dirty="0" smtClean="0"/>
              <a:t>on </a:t>
            </a:r>
            <a:r>
              <a:rPr lang="en-US" dirty="0"/>
              <a:t>financial matters. </a:t>
            </a:r>
          </a:p>
          <a:p>
            <a:r>
              <a:rPr lang="en-US" dirty="0" smtClean="0"/>
              <a:t>Equal </a:t>
            </a:r>
            <a:r>
              <a:rPr lang="en-US" dirty="0"/>
              <a:t>representation in Upper House reduces the principle of majority and </a:t>
            </a:r>
            <a:r>
              <a:rPr lang="en-US" dirty="0" smtClean="0"/>
              <a:t>turned </a:t>
            </a:r>
            <a:r>
              <a:rPr lang="en-US" dirty="0"/>
              <a:t>East Pakistan into a minority. </a:t>
            </a:r>
          </a:p>
          <a:p>
            <a:r>
              <a:rPr lang="en-US" dirty="0" smtClean="0"/>
              <a:t>Moreover</a:t>
            </a:r>
            <a:r>
              <a:rPr lang="en-US" dirty="0"/>
              <a:t>, Bengali Language.</a:t>
            </a:r>
          </a:p>
        </p:txBody>
      </p:sp>
    </p:spTree>
    <p:extLst>
      <p:ext uri="{BB962C8B-B14F-4D97-AF65-F5344CB8AC3E}">
        <p14:creationId xmlns:p14="http://schemas.microsoft.com/office/powerpoint/2010/main" val="3315537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/>
          <a:lstStyle/>
          <a:p>
            <a:r>
              <a:rPr lang="en-US" dirty="0"/>
              <a:t>The Basic Principles Committee (BPC)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667"/>
            <a:ext cx="8596668" cy="4432695"/>
          </a:xfrm>
        </p:spPr>
        <p:txBody>
          <a:bodyPr>
            <a:normAutofit/>
          </a:bodyPr>
          <a:lstStyle/>
          <a:p>
            <a:r>
              <a:rPr lang="en-US" dirty="0" smtClean="0"/>
              <a:t>BPC </a:t>
            </a:r>
            <a:r>
              <a:rPr lang="en-US" dirty="0"/>
              <a:t>(2nd Draft) </a:t>
            </a:r>
          </a:p>
          <a:p>
            <a:r>
              <a:rPr lang="en-US" dirty="0" smtClean="0"/>
              <a:t>Head </a:t>
            </a:r>
            <a:r>
              <a:rPr lang="en-US" dirty="0"/>
              <a:t>of State would be Muslim and no change in powers.</a:t>
            </a:r>
          </a:p>
          <a:p>
            <a:r>
              <a:rPr lang="en-US" dirty="0" smtClean="0"/>
              <a:t>Equal </a:t>
            </a:r>
            <a:r>
              <a:rPr lang="en-US" dirty="0"/>
              <a:t>representation (Upper House) 60, 60--- House of People 200, 200. </a:t>
            </a:r>
          </a:p>
          <a:p>
            <a:r>
              <a:rPr lang="en-US" dirty="0" smtClean="0"/>
              <a:t>More </a:t>
            </a:r>
            <a:r>
              <a:rPr lang="en-US" dirty="0"/>
              <a:t>powers were given to Lower House. </a:t>
            </a:r>
          </a:p>
          <a:p>
            <a:r>
              <a:rPr lang="en-US" dirty="0" smtClean="0"/>
              <a:t>law </a:t>
            </a:r>
            <a:r>
              <a:rPr lang="en-US" dirty="0"/>
              <a:t>making would be in accordance with ISLAM. </a:t>
            </a:r>
          </a:p>
          <a:p>
            <a:r>
              <a:rPr lang="en-US" dirty="0" smtClean="0"/>
              <a:t>No </a:t>
            </a:r>
            <a:r>
              <a:rPr lang="en-US" dirty="0"/>
              <a:t>law would be made in disobedience of Islamic principles. • </a:t>
            </a:r>
          </a:p>
          <a:p>
            <a:r>
              <a:rPr lang="en-US" dirty="0" smtClean="0"/>
              <a:t>Quiet </a:t>
            </a:r>
            <a:r>
              <a:rPr lang="en-US" dirty="0"/>
              <a:t>on national language again.</a:t>
            </a:r>
          </a:p>
          <a:p>
            <a:r>
              <a:rPr lang="en-US" b="1" dirty="0" smtClean="0"/>
              <a:t>Criticism </a:t>
            </a:r>
            <a:endParaRPr lang="en-US" b="1" dirty="0"/>
          </a:p>
          <a:p>
            <a:r>
              <a:rPr lang="en-US" dirty="0" smtClean="0"/>
              <a:t>also </a:t>
            </a:r>
            <a:r>
              <a:rPr lang="en-US" dirty="0"/>
              <a:t>criticized </a:t>
            </a:r>
            <a:r>
              <a:rPr lang="en-US" dirty="0" smtClean="0"/>
              <a:t>from </a:t>
            </a:r>
            <a:r>
              <a:rPr lang="en-US" dirty="0"/>
              <a:t>Punjab on equal representation East Pakistan would easily dominate West </a:t>
            </a:r>
            <a:r>
              <a:rPr lang="en-US" dirty="0" smtClean="0"/>
              <a:t>Pakistan </a:t>
            </a:r>
            <a:r>
              <a:rPr lang="en-US" dirty="0"/>
              <a:t>which had been divided into nine units.</a:t>
            </a:r>
          </a:p>
        </p:txBody>
      </p:sp>
    </p:spTree>
    <p:extLst>
      <p:ext uri="{BB962C8B-B14F-4D97-AF65-F5344CB8AC3E}">
        <p14:creationId xmlns:p14="http://schemas.microsoft.com/office/powerpoint/2010/main" val="37140155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1012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Course:Pakistan Studies</vt:lpstr>
      <vt:lpstr>Constitutional Development in  Pakistan 1947-56</vt:lpstr>
      <vt:lpstr>Constitution: Definition</vt:lpstr>
      <vt:lpstr>Constitution making Process 1947 to 1956</vt:lpstr>
      <vt:lpstr>Constitution making Process 1947 to 1956</vt:lpstr>
      <vt:lpstr>Constitution making Process 1947 to 1956</vt:lpstr>
      <vt:lpstr>The Basic Principles Committee (BPC)</vt:lpstr>
      <vt:lpstr>The Basic Principles Committee (BPC)</vt:lpstr>
      <vt:lpstr>The Basic Principles Committee (BPC)</vt:lpstr>
      <vt:lpstr>Bogra Formula 1953/4</vt:lpstr>
      <vt:lpstr>Conti…… </vt:lpstr>
      <vt:lpstr>Main Features of Constitution of 1956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2023-03-08T02:39:42Z</dcterms:created>
  <dcterms:modified xsi:type="dcterms:W3CDTF">2023-03-08T03:35:46Z</dcterms:modified>
</cp:coreProperties>
</file>