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7" r:id="rId5"/>
    <p:sldId id="275" r:id="rId6"/>
    <p:sldId id="278" r:id="rId7"/>
    <p:sldId id="28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44" y="84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14-Sep-20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14-Sep-20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989780-4749-494A-88DD-4432896B7C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296D6-6B0F-495E-8935-B7C9DBCC890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065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066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ADCBEB-3A4B-4B49-98E8-259DEF51AAB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168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168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89C652-C4E0-491B-B261-6E9BA9CB34C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270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270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F4FB2F-B0FE-4118-A829-0B925B5749C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373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373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3509D1-5610-4840-86A5-F8CF3F51DBC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475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475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4F1A42-B18D-45BA-8028-4544850238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577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578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A24EBE-883F-4964-A0DD-8BB56A72AF8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680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680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6564F-FD43-40D6-87AD-35009A2E22B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782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782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positive and negative ways in which computer technology alters modes of social interaction at the personal level</a:t>
            </a:r>
          </a:p>
          <a:p>
            <a:r>
              <a:rPr lang="en-US" dirty="0"/>
              <a:t>Evaluate ethical / social tradeoffs in technical decisions</a:t>
            </a:r>
          </a:p>
          <a:p>
            <a:r>
              <a:rPr lang="en-US" dirty="0"/>
              <a:t>Evaluate the professional code of ethics from the ACM, the IEEE Computer Society, and other organizations</a:t>
            </a:r>
          </a:p>
          <a:p>
            <a:r>
              <a:rPr lang="en-US" dirty="0"/>
              <a:t>Identify contemporary examples of intangible digital intellectual property</a:t>
            </a:r>
          </a:p>
          <a:p>
            <a:r>
              <a:rPr lang="en-US" dirty="0"/>
              <a:t>Investigate the impact of technological solutions to privacy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FC3403-1272-47AB-9D32-2869BC1E4B11}" type="slidenum">
              <a:rPr lang="en-GB" smtClean="0"/>
              <a:pPr/>
              <a:t>10</a:t>
            </a:fld>
            <a:endParaRPr lang="en-GB" sz="1800"/>
          </a:p>
        </p:txBody>
      </p:sp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Definition of Ethics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385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Set of beliefs about right and wrong </a:t>
            </a:r>
            <a:r>
              <a:rPr lang="en-US"/>
              <a:t>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Virtues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Habits that incline people to do what is acceptable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Habits of unacceptable </a:t>
            </a:r>
            <a:r>
              <a:rPr lang="en-US"/>
              <a:t>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Virtues and vices define a personal value system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Scheme of moral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B90CE8-C136-4029-AF41-96FD788DA421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The Importance of Integrity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99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Integrity is a cornerstone of ethical 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People with integrity: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Act in accordance with a personal code of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Extend to all the same respect and consideration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Apply the same moral standards in all situations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Lack of integrity emerges if you apply moral standards differently according to situation or people involved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ethical dilemmas are not as simple as right versus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Difference Between Morals, </a:t>
            </a:r>
            <a:br>
              <a:rPr lang="en-US"/>
            </a:br>
            <a:r>
              <a:rPr lang="en-US"/>
              <a:t>Ethics, and Laws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Morals: one’s personal beliefs about right and wrong</a:t>
            </a:r>
          </a:p>
          <a:p>
            <a:pPr eaLnBrk="1" hangingPunct="1"/>
            <a:r>
              <a:rPr lang="en-US"/>
              <a:t>Ethics: standards or codes of behavior expected of an individual by a group</a:t>
            </a:r>
          </a:p>
          <a:p>
            <a:pPr eaLnBrk="1" hangingPunct="1"/>
            <a:r>
              <a:rPr lang="en-US"/>
              <a:t>Law: system of rules that tells us what we can and cannot do</a:t>
            </a:r>
          </a:p>
          <a:p>
            <a:pPr lvl="1" eaLnBrk="1" hangingPunct="1"/>
            <a:r>
              <a:rPr lang="en-US"/>
              <a:t>Laws are enforced by a set of institutions</a:t>
            </a:r>
          </a:p>
          <a:p>
            <a:pPr lvl="1" eaLnBrk="1" hangingPunct="1"/>
            <a:r>
              <a:rPr lang="en-US"/>
              <a:t>Legal acts conform to the law</a:t>
            </a:r>
          </a:p>
          <a:p>
            <a:pPr lvl="1" eaLnBrk="1" hangingPunct="1"/>
            <a:r>
              <a:rPr lang="en-US"/>
              <a:t>Moral acts conform to what an individual believes is the right belief of right and wrong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1D642-FDA1-4CA3-BFBF-DB13EBA9EAB1}" type="slidenum">
              <a:rPr lang="en-GB" smtClean="0"/>
              <a:pPr/>
              <a:t>12</a:t>
            </a:fld>
            <a:endParaRPr lang="en-GB" sz="180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the Business World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Both the likelihood and the negative impact of inappropriate behavior have increased</a:t>
            </a:r>
          </a:p>
          <a:p>
            <a:r>
              <a:rPr lang="en-GB"/>
              <a:t>Several trends have increased the likelihood of unethical behavior:</a:t>
            </a:r>
          </a:p>
          <a:p>
            <a:pPr lvl="1"/>
            <a:r>
              <a:rPr lang="en-GB"/>
              <a:t>Globalization creating complex work environments</a:t>
            </a:r>
          </a:p>
          <a:p>
            <a:pPr lvl="1"/>
            <a:r>
              <a:rPr lang="en-GB"/>
              <a:t>Organizations challenged to maintain profits / revenue</a:t>
            </a:r>
          </a:p>
          <a:p>
            <a:pPr lvl="1"/>
            <a:r>
              <a:rPr lang="en-GB"/>
              <a:t>Heightened vigilance by: </a:t>
            </a:r>
          </a:p>
          <a:p>
            <a:pPr lvl="2"/>
            <a:r>
              <a:rPr lang="en-GB"/>
              <a:t>Employees</a:t>
            </a:r>
          </a:p>
          <a:p>
            <a:pPr lvl="2"/>
            <a:r>
              <a:rPr lang="en-GB"/>
              <a:t>Shareholders </a:t>
            </a:r>
          </a:p>
          <a:p>
            <a:pPr lvl="2"/>
            <a:r>
              <a:rPr lang="en-GB"/>
              <a:t>Regulatory agencies</a:t>
            </a:r>
          </a:p>
          <a:p>
            <a:endParaRPr lang="en-GB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6343C9-FDB5-455D-99CF-4976C8E968B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the Business World (cont’d.)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Recent scandals in IT companies</a:t>
            </a:r>
          </a:p>
          <a:p>
            <a:pPr lvl="1"/>
            <a:r>
              <a:rPr lang="en-GB" dirty="0"/>
              <a:t>Satyam Computer Services (India)</a:t>
            </a:r>
          </a:p>
          <a:p>
            <a:pPr lvl="1"/>
            <a:r>
              <a:rPr lang="en-GB" dirty="0"/>
              <a:t>Hewlett Packard</a:t>
            </a:r>
          </a:p>
          <a:p>
            <a:pPr lvl="1"/>
            <a:r>
              <a:rPr lang="en-GB" dirty="0"/>
              <a:t>Computer Associates International</a:t>
            </a:r>
          </a:p>
          <a:p>
            <a:pPr lvl="1"/>
            <a:r>
              <a:rPr lang="en-GB" dirty="0"/>
              <a:t>IBM</a:t>
            </a:r>
          </a:p>
          <a:p>
            <a:r>
              <a:rPr lang="en-GB"/>
              <a:t>Not just executives, but even lower-level employees, can find themselves in the middle of an ethical dilemma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955CA3-EFD6-4BE2-B94A-652E9CF1E8C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15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693"/>
            <a:ext cx="8229600" cy="95410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Fostering Good Business Ethics Is Important </a:t>
            </a:r>
            <a:br>
              <a:rPr lang="en-GB" dirty="0"/>
            </a:br>
            <a:endParaRPr lang="en-GB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avoid </a:t>
            </a:r>
            <a:r>
              <a:rPr lang="en-US"/>
              <a:t>unfavorable</a:t>
            </a:r>
            <a:r>
              <a:rPr lang="en-GB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16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693"/>
            <a:ext cx="8229600" cy="95410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     Gaining the Good Will of the Community</a:t>
            </a:r>
            <a:br>
              <a:rPr lang="en-GB" dirty="0"/>
            </a:br>
            <a:endParaRPr lang="en-GB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61160"/>
            <a:ext cx="8229600" cy="3132124"/>
          </a:xfrm>
        </p:spPr>
        <p:txBody>
          <a:bodyPr wrap="square"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Making contributions to charitable organizations and non profit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1090-3219-4759-8C35-FC763A30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Gaining the Good Will of the Community (cont’d)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 Organization That Operates Consistently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18</a:t>
            </a:fld>
            <a:endParaRPr lang="en-GB" sz="18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for the Information Age, M.J. Quinn, 6</a:t>
            </a:r>
            <a:r>
              <a:rPr lang="en-US" baseline="30000" dirty="0"/>
              <a:t>th</a:t>
            </a:r>
            <a:r>
              <a:rPr lang="en-US" dirty="0"/>
              <a:t> Edition, Pearson Education</a:t>
            </a:r>
          </a:p>
          <a:p>
            <a:r>
              <a:rPr lang="en-US" dirty="0"/>
              <a:t>Ethical and Social Issues in Information Age, J. M. </a:t>
            </a:r>
            <a:r>
              <a:rPr lang="en-US" dirty="0" err="1"/>
              <a:t>Kizza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 Edition, Springer-Verlag</a:t>
            </a:r>
          </a:p>
          <a:p>
            <a:r>
              <a:rPr lang="en-US" dirty="0"/>
              <a:t>Ethics in Information Technology, G. Reynolds, 5</a:t>
            </a:r>
            <a:r>
              <a:rPr lang="en-US" baseline="30000" dirty="0"/>
              <a:t>th</a:t>
            </a:r>
            <a:r>
              <a:rPr lang="en-US" dirty="0"/>
              <a:t> Edition, Cengage Course Technology</a:t>
            </a:r>
          </a:p>
          <a:p>
            <a:r>
              <a:rPr lang="en-US" dirty="0"/>
              <a:t>A Gift of Fire, Social, Legal, and Ethical Issues for Computing Technology, S. </a:t>
            </a:r>
            <a:r>
              <a:rPr lang="en-US" dirty="0" err="1"/>
              <a:t>Baase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Edition, Pearson Inc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“the little book of plagiarism” published by HEC.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Positive reasons for not plagiarizing</a:t>
            </a:r>
          </a:p>
          <a:p>
            <a:r>
              <a:rPr lang="en-US" dirty="0"/>
              <a:t>Copying from single/multiple sources</a:t>
            </a:r>
          </a:p>
          <a:p>
            <a:r>
              <a:rPr lang="en-US" dirty="0"/>
              <a:t>Paraphrasing, collusion</a:t>
            </a:r>
          </a:p>
          <a:p>
            <a:r>
              <a:rPr lang="en-US" dirty="0"/>
              <a:t>How to avoid it?</a:t>
            </a:r>
          </a:p>
          <a:p>
            <a:r>
              <a:rPr lang="en-US" dirty="0"/>
              <a:t>Reference list VS bibliography</a:t>
            </a:r>
          </a:p>
          <a:p>
            <a:r>
              <a:rPr lang="en-US" dirty="0"/>
              <a:t>Plagiarism detection</a:t>
            </a:r>
          </a:p>
          <a:p>
            <a:r>
              <a:rPr lang="en-US" dirty="0"/>
              <a:t>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GB" sz="4400"/>
              <a:t>Ethics in Information Technology, Fourth Edition</a:t>
            </a:r>
            <a:endParaRPr lang="en-US" sz="3200" i="1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/>
              <a:t>Chapter 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GB" sz="3200" i="1"/>
              <a:t>An Overview of Ethics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8" indent="-344488"/>
            <a:r>
              <a:rPr lang="en-US"/>
              <a:t>As you read this chapter, consider the following questions:</a:t>
            </a:r>
          </a:p>
          <a:p>
            <a:pPr marL="798513" lvl="1" indent="-285750"/>
            <a:r>
              <a:rPr lang="en-GB"/>
              <a:t>What is ethics, and why is it important to act according to a code of ethics?</a:t>
            </a:r>
          </a:p>
          <a:p>
            <a:pPr marL="798513" lvl="1" indent="-285750"/>
            <a:r>
              <a:rPr lang="en-GB"/>
              <a:t>Why is business ethics becoming increasingly important?</a:t>
            </a:r>
          </a:p>
          <a:p>
            <a:pPr marL="798513" lvl="1" indent="-285750"/>
            <a:r>
              <a:rPr lang="en-GB"/>
              <a:t>What are organizations doing to improve their business ethics?</a:t>
            </a:r>
          </a:p>
          <a:p>
            <a:pPr marL="798513" lvl="1" indent="-285750"/>
            <a:endParaRPr lang="en-GB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6068B-C9AD-489D-BDB7-AE4474463BF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 (cont’d.)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r>
              <a:rPr lang="en-GB"/>
              <a:t>Why are organizations interested in fostering good business ethics?</a:t>
            </a:r>
          </a:p>
          <a:p>
            <a:pPr marL="742950" lvl="1" indent="-285750"/>
            <a:r>
              <a:rPr lang="en-GB"/>
              <a:t>What approach can you take to ensure ethical decision making?</a:t>
            </a:r>
          </a:p>
          <a:p>
            <a:pPr marL="742950" lvl="1" indent="-285750"/>
            <a:r>
              <a:rPr lang="en-GB"/>
              <a:t>What trends have increased the risk of using information technology in an unethical manner?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E9C8B6-F0F1-4B2E-AFBD-3295434A968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CC9E4E-4250-423D-8726-9A4F328E5B4D}" type="slidenum">
              <a:rPr lang="en-GB" smtClean="0"/>
              <a:pPr/>
              <a:t>8</a:t>
            </a:fld>
            <a:endParaRPr lang="en-GB" sz="1800"/>
          </a:p>
        </p:txBody>
      </p:sp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is Ethics?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211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 code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Set of rules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Establishes boundaries of generally accepted behavior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Different rules often have contradictions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conventions about right and wrong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Widely shared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Form basis for an established consensus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3856FF-91C8-42BE-A03C-8414CDD40FE8}" type="slidenum">
              <a:rPr lang="en-GB" smtClean="0"/>
              <a:pPr/>
              <a:t>9</a:t>
            </a:fld>
            <a:endParaRPr lang="en-GB" sz="1800"/>
          </a:p>
        </p:txBody>
      </p:sp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92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is Ethics? (cont’d.)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67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Morality may vary by: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Cultural group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Ethnic background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Religion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Life experiences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Education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Gender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907</Words>
  <Application>Microsoft Office PowerPoint</Application>
  <PresentationFormat>On-screen Show (4:3)</PresentationFormat>
  <Paragraphs>156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Euphemia</vt:lpstr>
      <vt:lpstr>Plantagenet Cherokee</vt:lpstr>
      <vt:lpstr>Wingdings</vt:lpstr>
      <vt:lpstr>Academic Literature 16x9</vt:lpstr>
      <vt:lpstr>Course Learning Outcomes</vt:lpstr>
      <vt:lpstr>Recommended Resources</vt:lpstr>
      <vt:lpstr>Assignment Zero</vt:lpstr>
      <vt:lpstr>Plagiarism</vt:lpstr>
      <vt:lpstr>Ethics in Information Technology, Fourth Edition</vt:lpstr>
      <vt:lpstr>Objectives</vt:lpstr>
      <vt:lpstr>Objectives (cont’d.)</vt:lpstr>
      <vt:lpstr>What is Ethics?</vt:lpstr>
      <vt:lpstr>What is Ethics? (cont’d.)</vt:lpstr>
      <vt:lpstr>Definition of Ethics</vt:lpstr>
      <vt:lpstr>The Importance of Integrity</vt:lpstr>
      <vt:lpstr>The Difference Between Morals,  Ethics, and Laws</vt:lpstr>
      <vt:lpstr>Ethics in the Business World</vt:lpstr>
      <vt:lpstr>Ethics in the Business World (cont’d.)</vt:lpstr>
      <vt:lpstr>Why Fostering Good Business Ethics Is Important  </vt:lpstr>
      <vt:lpstr>     Gaining the Good Will of the Community </vt:lpstr>
      <vt:lpstr>Gaining the Good Will of the Community (cont’d)</vt:lpstr>
      <vt:lpstr>Creating an Organization That Operates Consistently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Muzafar Khan</dc:creator>
  <cp:lastModifiedBy>Talal Hassan</cp:lastModifiedBy>
  <cp:revision>60</cp:revision>
  <cp:lastPrinted>2017-02-06T06:50:55Z</cp:lastPrinted>
  <dcterms:created xsi:type="dcterms:W3CDTF">2017-02-03T06:11:36Z</dcterms:created>
  <dcterms:modified xsi:type="dcterms:W3CDTF">2020-09-14T10:45:53Z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