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7"/>
  </p:notesMasterIdLst>
  <p:sldIdLst>
    <p:sldId id="268" r:id="rId2"/>
    <p:sldId id="269" r:id="rId3"/>
    <p:sldId id="270" r:id="rId4"/>
    <p:sldId id="319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80" r:id="rId13"/>
    <p:sldId id="281" r:id="rId14"/>
    <p:sldId id="304" r:id="rId15"/>
    <p:sldId id="320" r:id="rId16"/>
    <p:sldId id="283" r:id="rId17"/>
    <p:sldId id="284" r:id="rId18"/>
    <p:sldId id="285" r:id="rId19"/>
    <p:sldId id="321" r:id="rId20"/>
    <p:sldId id="286" r:id="rId21"/>
    <p:sldId id="288" r:id="rId22"/>
    <p:sldId id="289" r:id="rId23"/>
    <p:sldId id="292" r:id="rId24"/>
    <p:sldId id="309" r:id="rId25"/>
    <p:sldId id="310" r:id="rId26"/>
    <p:sldId id="311" r:id="rId27"/>
    <p:sldId id="293" r:id="rId28"/>
    <p:sldId id="312" r:id="rId29"/>
    <p:sldId id="313" r:id="rId30"/>
    <p:sldId id="314" r:id="rId31"/>
    <p:sldId id="315" r:id="rId32"/>
    <p:sldId id="316" r:id="rId33"/>
    <p:sldId id="294" r:id="rId34"/>
    <p:sldId id="295" r:id="rId35"/>
    <p:sldId id="317" r:id="rId36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43" autoAdjust="0"/>
  </p:normalViewPr>
  <p:slideViewPr>
    <p:cSldViewPr>
      <p:cViewPr varScale="1">
        <p:scale>
          <a:sx n="80" d="100"/>
          <a:sy n="80" d="100"/>
        </p:scale>
        <p:origin x="5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75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E73F0D87-A747-4215-BBE8-D9D697C6504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E37717E-4DFD-4028-8754-967394FFE081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78851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7885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C03074C-DF73-4A20-A942-4272672039BA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2043DFE-271D-4304-BE8E-F2DEF766842B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0E9183E-F771-4A60-BF2B-C968D5B2B11B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BF58C0-B2FA-46F4-B838-378EFF367517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91139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114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4FEB1FE-8EE3-4A6A-A8AA-8738AAE0CC8C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7E4C957-0E5F-44FA-878D-2FFF8D72B3AB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36A11AA-4FA3-4962-84F0-EDF22DF116FC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E230DDF-5314-46F2-A61C-17C825C9DA39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C97140-E10C-4364-A2AF-95CFEEFBE7C9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5812954-EC6E-4BF5-B3BD-59639B089BEF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41EB8F4-2F7A-4E67-8C9D-A7E69AC57037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79875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7987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35E8FD5-2F2E-4F97-912A-3A77D8DB38D5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DB1B9C4-E642-4A2A-9352-2CF5277AB74B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42A989C-2A4E-45A7-AA26-B999B247CA8D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6CD4ECF-86AF-4F2A-A450-42EE1279E849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55CC26C-B26B-46EC-95E8-26E0D4BA36B4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80899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090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3D495CF-265D-4E90-A58A-409625CAAE5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81923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192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152F6FE-5199-4388-BFC7-0918A63D46B6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82947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2948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5AD081D-0697-4189-92AA-0E419C2121CB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83971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397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0A2FFB4-71CB-44CA-9FD5-A137AE7C207C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84995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499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4124B57-8FF8-4A7D-9C38-0FA08E79771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86019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602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9BD1F84-79AD-442A-9379-5F767E22C457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87043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704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7E60A-2D4D-4D8E-AA41-E6D2E593DBB5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EC3B4-CE0F-47A4-99BF-BCB496EC8A25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C8B16-E32D-4D9C-BAB6-EBE4072211FE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31371-D07F-4BA3-A19E-EDADA006D33B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3322C-1918-4D39-B734-FEF2B65CBC2E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65FAA-CE05-4633-B23D-92C77AE152AD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B6ED7-362F-4518-86DC-229265ECEF43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242C9-B6BC-4707-BCCC-28787B92FA90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A04B1-1B93-4510-B58A-AD2E89C1CF92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578E3-6606-41EF-B489-D37C0D6777A0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AC760-8C02-470C-88E0-0C285BD3CD36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457200" y="6324600"/>
            <a:ext cx="6170613" cy="395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24600"/>
            <a:ext cx="2132013" cy="395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F18C9A8-F84C-4625-BA32-FABDD08C619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  <p:sldLayoutId id="2147484252" r:id="rId2"/>
    <p:sldLayoutId id="2147484253" r:id="rId3"/>
    <p:sldLayoutId id="2147484254" r:id="rId4"/>
    <p:sldLayoutId id="2147484255" r:id="rId5"/>
    <p:sldLayoutId id="2147484256" r:id="rId6"/>
    <p:sldLayoutId id="2147484257" r:id="rId7"/>
    <p:sldLayoutId id="2147484258" r:id="rId8"/>
    <p:sldLayoutId id="2147484259" r:id="rId9"/>
    <p:sldLayoutId id="2147484260" r:id="rId10"/>
    <p:sldLayoutId id="2147484261" r:id="rId11"/>
  </p:sldLayoutIdLst>
  <p:hf hd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5pPr>
      <a:lvl6pPr marL="4572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6pPr>
      <a:lvl7pPr marL="9144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7pPr>
      <a:lvl8pPr marL="13716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8pPr>
      <a:lvl9pPr marL="18288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1313" indent="-341313" algn="l" defTabSz="457200" rtl="0" eaLnBrk="0" fontAlgn="base" hangingPunct="0">
        <a:lnSpc>
          <a:spcPct val="93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lnSpc>
          <a:spcPct val="93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DE6898-F47E-498F-BB16-70C95207902A}" type="slidenum">
              <a:rPr lang="en-GB" smtClean="0"/>
              <a:pPr/>
              <a:t>1</a:t>
            </a:fld>
            <a:endParaRPr lang="en-GB" sz="1800"/>
          </a:p>
        </p:txBody>
      </p:sp>
      <p:sp>
        <p:nvSpPr>
          <p:cNvPr id="2867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Why Fostering Good Business Ethics </a:t>
            </a:r>
            <a:br>
              <a:rPr lang="en-GB"/>
            </a:br>
            <a:r>
              <a:rPr lang="en-GB"/>
              <a:t>Is Important</a:t>
            </a: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05075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To gain the good will of the community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To create an organization that operates consistently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To foster good business practices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To protect organization/employees from legal action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To avoid </a:t>
            </a:r>
            <a:r>
              <a:rPr lang="en-US"/>
              <a:t>unfavorable</a:t>
            </a:r>
            <a:r>
              <a:rPr lang="en-GB"/>
              <a:t> publicity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Improving Corporate Ethics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Characteristics of a successful ethics program</a:t>
            </a:r>
          </a:p>
          <a:p>
            <a:pPr lvl="1"/>
            <a:r>
              <a:rPr lang="en-US"/>
              <a:t>Employees willing to seek advice about ethical issues</a:t>
            </a:r>
          </a:p>
          <a:p>
            <a:pPr lvl="1"/>
            <a:r>
              <a:rPr lang="en-US"/>
              <a:t>Employees feel prepared to handle situations that could lead to misconduct</a:t>
            </a:r>
          </a:p>
          <a:p>
            <a:pPr lvl="1"/>
            <a:r>
              <a:rPr lang="en-US"/>
              <a:t>Employees are rewarded for ethical behavior</a:t>
            </a:r>
          </a:p>
          <a:p>
            <a:pPr lvl="1"/>
            <a:r>
              <a:rPr lang="en-US"/>
              <a:t>Employees are not rewarded for success obtained through questionable means</a:t>
            </a:r>
          </a:p>
          <a:p>
            <a:pPr lvl="1"/>
            <a:r>
              <a:rPr lang="en-US"/>
              <a:t>Employees feel positive about their company</a:t>
            </a:r>
          </a:p>
          <a:p>
            <a:endParaRPr lang="en-GB"/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C996552-BA34-490E-9BB6-D401D10D44C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076100-38E5-4582-ACE5-20D87CCCA360}" type="slidenum">
              <a:rPr lang="en-GB" smtClean="0"/>
              <a:pPr/>
              <a:t>11</a:t>
            </a:fld>
            <a:endParaRPr lang="en-GB" sz="1800"/>
          </a:p>
        </p:txBody>
      </p:sp>
      <p:sp>
        <p:nvSpPr>
          <p:cNvPr id="3891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13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Appointing a Corporate Ethics Officer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29013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Corporate ethics officer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Provides vision and leadership in business conduct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Should be well-respected, senior-level manager who reports directly to the CEO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Ensures ethical procedures are put in place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Creates and maintains ethics culture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Is responsible for key knowledge/contact person for ethical issues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Ethical Standards Set by Board of Directors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Board oversees the organization’s business activities and management </a:t>
            </a:r>
          </a:p>
          <a:p>
            <a:r>
              <a:rPr lang="en-GB"/>
              <a:t>Board members of company are expected to: </a:t>
            </a:r>
          </a:p>
          <a:p>
            <a:pPr lvl="1"/>
            <a:r>
              <a:rPr lang="en-GB"/>
              <a:t>Conduct themselves according to the highest standards of personal and professional integrity</a:t>
            </a:r>
          </a:p>
          <a:p>
            <a:pPr lvl="1"/>
            <a:r>
              <a:rPr lang="en-GB"/>
              <a:t>Set standard for company-wide ethical conduct </a:t>
            </a:r>
          </a:p>
          <a:p>
            <a:pPr lvl="1"/>
            <a:r>
              <a:rPr lang="en-GB"/>
              <a:t>Ensure compliance with laws and regulations</a:t>
            </a:r>
          </a:p>
          <a:p>
            <a:pPr lvl="1"/>
            <a:r>
              <a:rPr lang="en-GB"/>
              <a:t>Create environment in which employees can seek advice about business conduct, raise issues, and report misconduct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C037D4-EF32-413F-AA41-325A1F30DEAA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6063DE9-5DE7-4B1E-8388-63A9570866FC}" type="slidenum">
              <a:rPr lang="en-GB" smtClean="0"/>
              <a:pPr/>
              <a:t>13</a:t>
            </a:fld>
            <a:endParaRPr lang="en-GB" sz="1800"/>
          </a:p>
        </p:txBody>
      </p:sp>
      <p:sp>
        <p:nvSpPr>
          <p:cNvPr id="4096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1906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Establishing a Corporate Code of Ethics</a:t>
            </a: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987800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Code of ethics</a:t>
            </a:r>
            <a:endParaRPr lang="en-GB" b="1"/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Highlights an organization’s key ethical issues 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Identifies overarching values and important principles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Focuses employees on areas of ethical risk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Offers guidance for employees to recognize and deal with ethical issues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Provides mechanisms to report unethical conduct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Help employees abide by the law, follow necessary regulations, and behave in an ethical manner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Sarbanes-Oxley Act of 2002</a:t>
            </a:r>
          </a:p>
          <a:p>
            <a:pPr lvl="1"/>
            <a:r>
              <a:rPr lang="en-GB"/>
              <a:t>Enacted in response to public outrage over several major accounting scandals</a:t>
            </a:r>
          </a:p>
          <a:p>
            <a:pPr lvl="1"/>
            <a:r>
              <a:rPr lang="en-GB"/>
              <a:t>Section 404 requires that the CEO and CFO sign any SEC filing to attest to its accuracy</a:t>
            </a:r>
          </a:p>
          <a:p>
            <a:pPr lvl="1"/>
            <a:r>
              <a:rPr lang="en-GB"/>
              <a:t>Section 406 requires public companies to disclose whether or not they have a code of ethics and if any waivers to that code have been granted</a:t>
            </a: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AFBA74A-30A8-41D7-AB7D-D08772AE877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19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Establishing a Corporate </a:t>
            </a:r>
            <a:br>
              <a:rPr lang="en-GB"/>
            </a:br>
            <a:r>
              <a:rPr lang="en-GB"/>
              <a:t>Code of Ethics (cont’d.)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Establishing a Corporate </a:t>
            </a:r>
            <a:br>
              <a:rPr lang="en-GB"/>
            </a:br>
            <a:r>
              <a:rPr lang="en-GB"/>
              <a:t>Code of Ethics (cont’d.)</a:t>
            </a:r>
            <a:endParaRPr lang="en-US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Cannot gain company-wide acceptance unless it is: 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/>
              <a:t>Developed with employee participation 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/>
              <a:t>Fully endorsed by organization’s leadership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Must continually be applied to company’s decision making and emphasized as part of its culture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Breaches in the code of ethics must be identified and dealt with appropriately 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5C177C-A541-4CD8-BDDF-44AC40975EF0}" type="slidenum">
              <a:rPr lang="en-GB" smtClean="0"/>
              <a:pPr/>
              <a:t>15</a:t>
            </a:fld>
            <a:endParaRPr lang="en-GB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2F2C5A-A5FB-4F64-BD11-9C1235363783}" type="slidenum">
              <a:rPr lang="en-GB" smtClean="0"/>
              <a:pPr/>
              <a:t>16</a:t>
            </a:fld>
            <a:endParaRPr lang="en-GB" sz="1800"/>
          </a:p>
        </p:txBody>
      </p:sp>
      <p:sp>
        <p:nvSpPr>
          <p:cNvPr id="4403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Establishing a Corporate </a:t>
            </a:r>
            <a:br>
              <a:rPr lang="en-GB"/>
            </a:br>
            <a:r>
              <a:rPr lang="en-GB"/>
              <a:t>Code of Ethics (cont’d.)</a:t>
            </a:r>
          </a:p>
        </p:txBody>
      </p:sp>
      <p:pic>
        <p:nvPicPr>
          <p:cNvPr id="4403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286000"/>
            <a:ext cx="8139113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A2A2E2-8017-4EDA-AD5B-46360E7841EE}" type="slidenum">
              <a:rPr lang="en-GB" smtClean="0"/>
              <a:pPr/>
              <a:t>17</a:t>
            </a:fld>
            <a:endParaRPr lang="en-GB" sz="1800"/>
          </a:p>
        </p:txBody>
      </p:sp>
      <p:sp>
        <p:nvSpPr>
          <p:cNvPr id="4506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13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Conducting Social Audits</a:t>
            </a: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482975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Social audit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Reviews how well organization is meeting ethical and social responsibility goals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Communicates new goals for upcoming year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Shared broadly with employees, shareholders, investors, market analysts, customers, suppliers, government agencies, and local communities</a:t>
            </a:r>
          </a:p>
          <a:p>
            <a:pPr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2A812B-1E82-43B5-A86D-94F82D516749}" type="slidenum">
              <a:rPr lang="en-GB" smtClean="0"/>
              <a:pPr/>
              <a:t>18</a:t>
            </a:fld>
            <a:endParaRPr lang="en-GB" sz="1800"/>
          </a:p>
        </p:txBody>
      </p:sp>
      <p:sp>
        <p:nvSpPr>
          <p:cNvPr id="4608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Requiring Employees to </a:t>
            </a:r>
            <a:br>
              <a:rPr lang="en-GB"/>
            </a:br>
            <a:r>
              <a:rPr lang="en-GB"/>
              <a:t>Take Ethics Training</a:t>
            </a: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91318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Personal convictions improved through education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Comprehensive ethics education program encourages employees to act responsibly and ethically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Often presented in small workshop formats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Employees apply code of ethics to hypothetical but realistic case studies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Demonstration of recent company decisions based on principles from the code of ethics</a:t>
            </a: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Requiring Employees to </a:t>
            </a:r>
            <a:br>
              <a:rPr lang="en-GB"/>
            </a:br>
            <a:r>
              <a:rPr lang="en-GB"/>
              <a:t>Take Ethics Training (cont’d.)</a:t>
            </a:r>
            <a:endParaRPr lang="en-US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Critical that training increase the percentage of employees who report incidents of misconduct</a:t>
            </a:r>
          </a:p>
          <a:p>
            <a:r>
              <a:rPr lang="en-US"/>
              <a:t>Employees must:</a:t>
            </a:r>
          </a:p>
          <a:p>
            <a:pPr lvl="1"/>
            <a:r>
              <a:rPr lang="en-US"/>
              <a:t>Learn effective ways of reporting incidents</a:t>
            </a:r>
          </a:p>
          <a:p>
            <a:pPr lvl="1"/>
            <a:r>
              <a:rPr lang="en-US"/>
              <a:t>Be reassured their feedback will be acted on without retaliation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A7BDF01-5070-47FF-B76D-9FBD4BCA866E}" type="slidenum">
              <a:rPr lang="en-GB" smtClean="0"/>
              <a:pPr/>
              <a:t>19</a:t>
            </a:fld>
            <a:endParaRPr lang="en-GB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907D9D-CE2B-45EC-983B-2BE4AC99FFD0}" type="slidenum">
              <a:rPr lang="en-GB" smtClean="0"/>
              <a:pPr/>
              <a:t>2</a:t>
            </a:fld>
            <a:endParaRPr lang="en-GB" sz="1800"/>
          </a:p>
        </p:txBody>
      </p:sp>
      <p:sp>
        <p:nvSpPr>
          <p:cNvPr id="2970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Gaining the Good Will </a:t>
            </a:r>
            <a:br>
              <a:rPr lang="en-GB"/>
            </a:br>
            <a:r>
              <a:rPr lang="en-GB"/>
              <a:t>of the Community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45000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Organizations have fundamental responsibilities to society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Declared in formal statement of company’s principles or beliefs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Include: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/>
              <a:t>Making contributions to charitable organizations and nonprofit institutions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/>
              <a:t>Providing benefits for employees in excess of legal requirements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/>
              <a:t>Choosing economic opportunities that might be more socially desirable than profitable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633EB73-FAE8-4BB9-A9A0-082D9D0F4FD4}" type="slidenum">
              <a:rPr lang="en-GB" smtClean="0"/>
              <a:pPr/>
              <a:t>20</a:t>
            </a:fld>
            <a:endParaRPr lang="en-GB" sz="1800"/>
          </a:p>
        </p:txBody>
      </p:sp>
      <p:sp>
        <p:nvSpPr>
          <p:cNvPr id="4813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Including Ethical Criteria in </a:t>
            </a:r>
            <a:br>
              <a:rPr lang="en-GB"/>
            </a:br>
            <a:r>
              <a:rPr lang="en-GB"/>
              <a:t>Employee Appraisals</a:t>
            </a: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692525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Only 43% of companies include ethical conduct in employee’s performance appraisal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Ethical criteria include: 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Treating others fairly and with respect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Operating effectively in a multicultural environment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Accepting personal accountability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Continually developing themselves and others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Operating openly and honestly with all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B38CE9-875D-4C2C-A754-F346DE46BE5D}" type="slidenum">
              <a:rPr lang="en-GB" smtClean="0"/>
              <a:pPr/>
              <a:t>21</a:t>
            </a:fld>
            <a:endParaRPr lang="en-GB" sz="1800"/>
          </a:p>
        </p:txBody>
      </p:sp>
      <p:sp>
        <p:nvSpPr>
          <p:cNvPr id="4915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13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an Ethical Work Environment</a:t>
            </a: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55783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Good employees may make bad ethical choices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May be encouraged to do “whatever it takes” to get the job done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Employees need a knowledgeable resource to discuss perceived unethical practices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A manager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Legal or Internal Audit Department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Business Unit’s legal counsel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Anonymously through internal Web site</a:t>
            </a:r>
          </a:p>
          <a:p>
            <a:pPr lvl="1"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  <a:p>
            <a:pPr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61A31E-6D1A-4960-B484-639FA3E779B9}" type="slidenum">
              <a:rPr lang="en-GB" smtClean="0"/>
              <a:pPr/>
              <a:t>22</a:t>
            </a:fld>
            <a:endParaRPr lang="en-GB" sz="1800"/>
          </a:p>
        </p:txBody>
      </p:sp>
      <p:sp>
        <p:nvSpPr>
          <p:cNvPr id="5018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an Ethical Work Environment (cont’d.)</a:t>
            </a:r>
          </a:p>
        </p:txBody>
      </p:sp>
      <p:pic>
        <p:nvPicPr>
          <p:cNvPr id="5018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88392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Including Ethical Considerations in Decision Making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Steps in a decision-making process</a:t>
            </a:r>
          </a:p>
          <a:p>
            <a:pPr lvl="1"/>
            <a:r>
              <a:rPr lang="en-GB"/>
              <a:t>Develop problem statement</a:t>
            </a:r>
          </a:p>
          <a:p>
            <a:pPr lvl="1"/>
            <a:r>
              <a:rPr lang="en-GB"/>
              <a:t>Identify alternatives</a:t>
            </a:r>
          </a:p>
          <a:p>
            <a:pPr lvl="1"/>
            <a:r>
              <a:rPr lang="en-GB"/>
              <a:t>Evaluate and choose alternative</a:t>
            </a:r>
          </a:p>
          <a:p>
            <a:pPr lvl="1"/>
            <a:r>
              <a:rPr lang="en-US"/>
              <a:t>Implement decision</a:t>
            </a:r>
          </a:p>
          <a:p>
            <a:pPr lvl="1"/>
            <a:r>
              <a:rPr lang="en-US"/>
              <a:t>Evaluate results</a:t>
            </a:r>
          </a:p>
          <a:p>
            <a:pPr lvl="1"/>
            <a:r>
              <a:rPr lang="en-US"/>
              <a:t>Success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GB"/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CB6A176-36E9-414B-8A42-0E101FD00EBF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Develop a Problem Statement</a:t>
            </a:r>
            <a:endParaRPr lang="en-US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Clear, concise description of the issue</a:t>
            </a:r>
          </a:p>
          <a:p>
            <a:r>
              <a:rPr lang="en-US"/>
              <a:t>Answers these questions:</a:t>
            </a:r>
          </a:p>
          <a:p>
            <a:pPr lvl="1"/>
            <a:r>
              <a:rPr lang="en-US"/>
              <a:t>What causes people to think there is a problem? </a:t>
            </a:r>
          </a:p>
          <a:p>
            <a:pPr lvl="1"/>
            <a:r>
              <a:rPr lang="en-US"/>
              <a:t>Who is directly affected by the problem? </a:t>
            </a:r>
          </a:p>
          <a:p>
            <a:pPr lvl="1"/>
            <a:r>
              <a:rPr lang="en-US"/>
              <a:t>Is there anyone else affected? </a:t>
            </a:r>
          </a:p>
          <a:p>
            <a:pPr lvl="1"/>
            <a:r>
              <a:rPr lang="en-US"/>
              <a:t>How often does it occur? </a:t>
            </a:r>
          </a:p>
          <a:p>
            <a:pPr lvl="1"/>
            <a:r>
              <a:rPr lang="en-US"/>
              <a:t>What is the impact of the problem? </a:t>
            </a:r>
          </a:p>
          <a:p>
            <a:pPr lvl="1"/>
            <a:r>
              <a:rPr lang="en-US"/>
              <a:t>How serious is the problem?</a:t>
            </a:r>
          </a:p>
          <a:p>
            <a:r>
              <a:rPr lang="en-US"/>
              <a:t>Most critical step in decision-making process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643903A-E9DB-4EE1-9EED-A5F4C0AFFD29}" type="slidenum">
              <a:rPr lang="en-GB" smtClean="0"/>
              <a:pPr/>
              <a:t>24</a:t>
            </a:fld>
            <a:endParaRPr lang="en-GB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 a Problem Statement (cont’d.)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 of a good problem statement: </a:t>
            </a:r>
          </a:p>
          <a:p>
            <a:pPr lvl="1"/>
            <a:r>
              <a:rPr lang="en-US"/>
              <a:t>“Our product supply organization is continually running out of stock of finished products, creating an out-of-stock situation on over 15 percent of our customer orders, resulting in over $300,000 in lost sales per month.”</a:t>
            </a:r>
          </a:p>
          <a:p>
            <a:r>
              <a:rPr lang="en-US"/>
              <a:t>Examples of poor problem statements: </a:t>
            </a:r>
          </a:p>
          <a:p>
            <a:pPr lvl="1"/>
            <a:r>
              <a:rPr lang="en-US"/>
              <a:t>“We need to implement a new inventory control system.” (possible solution, not a problem statement)</a:t>
            </a:r>
          </a:p>
          <a:p>
            <a:pPr lvl="1"/>
            <a:r>
              <a:rPr lang="en-US"/>
              <a:t>“We have a problem with finished product inventory.” (not specific enough)</a:t>
            </a:r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65D84F1-7047-4FAC-8BF3-8F18BDD86025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Identify, Evaluate, and Choose an Alternative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Enlist help to brainstorm alternative solutions</a:t>
            </a:r>
          </a:p>
          <a:p>
            <a:r>
              <a:rPr lang="en-US"/>
              <a:t>Evaluate by weighing laws, guidelines, and principles</a:t>
            </a:r>
          </a:p>
          <a:p>
            <a:r>
              <a:rPr lang="en-US"/>
              <a:t>Consider likely consequences of each alternative</a:t>
            </a:r>
          </a:p>
          <a:p>
            <a:r>
              <a:rPr lang="en-US"/>
              <a:t>Alternative selected must: </a:t>
            </a:r>
          </a:p>
          <a:p>
            <a:pPr lvl="1"/>
            <a:r>
              <a:rPr lang="en-US"/>
              <a:t>Be ethically and legally defensible</a:t>
            </a:r>
          </a:p>
          <a:p>
            <a:pPr lvl="1"/>
            <a:r>
              <a:rPr lang="en-US"/>
              <a:t>Be consistent with policies and code of ethics</a:t>
            </a:r>
          </a:p>
          <a:p>
            <a:pPr lvl="1"/>
            <a:r>
              <a:rPr lang="en-US"/>
              <a:t>Take into account impact on others</a:t>
            </a:r>
          </a:p>
          <a:p>
            <a:pPr lvl="1"/>
            <a:r>
              <a:rPr lang="en-US"/>
              <a:t>Provide a good solution to problem</a:t>
            </a:r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E75C8E-38DA-4A46-8D4E-D19335EB070D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3D19E8-340A-412A-9BE4-8410A2AB3242}" type="slidenum">
              <a:rPr lang="en-GB" smtClean="0"/>
              <a:pPr/>
              <a:t>27</a:t>
            </a:fld>
            <a:endParaRPr lang="en-GB" sz="1800"/>
          </a:p>
        </p:txBody>
      </p:sp>
      <p:sp>
        <p:nvSpPr>
          <p:cNvPr id="5530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Common Approaches to Ethical Decision Making</a:t>
            </a:r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0" y="4648200"/>
            <a:ext cx="9144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>
                <a:solidFill>
                  <a:schemeClr val="tx1"/>
                </a:solidFill>
              </a:rPr>
              <a:t>Table 1-5 Four common approaches to ethical decision making</a:t>
            </a:r>
          </a:p>
        </p:txBody>
      </p:sp>
      <p:pic>
        <p:nvPicPr>
          <p:cNvPr id="5530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1738313"/>
            <a:ext cx="886777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Virtue Ethics Approach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Virtue ethics approach</a:t>
            </a:r>
          </a:p>
          <a:p>
            <a:pPr lvl="1"/>
            <a:r>
              <a:rPr lang="en-US"/>
              <a:t>Focuses on concern with daily life in a community</a:t>
            </a:r>
          </a:p>
          <a:p>
            <a:pPr lvl="1"/>
            <a:r>
              <a:rPr lang="en-US"/>
              <a:t>People guided by virtues to reach “right” decision</a:t>
            </a:r>
          </a:p>
          <a:p>
            <a:pPr lvl="1"/>
            <a:r>
              <a:rPr lang="en-US"/>
              <a:t>More effective than following set of principles/rules</a:t>
            </a:r>
          </a:p>
          <a:p>
            <a:r>
              <a:rPr lang="en-US"/>
              <a:t>Problems</a:t>
            </a:r>
          </a:p>
          <a:p>
            <a:pPr lvl="1"/>
            <a:r>
              <a:rPr lang="en-US"/>
              <a:t>Does not provide guide for action</a:t>
            </a:r>
          </a:p>
          <a:p>
            <a:pPr lvl="1"/>
            <a:r>
              <a:rPr lang="en-US"/>
              <a:t>Virtue cannot be worked out objectively; depends on circumstances</a:t>
            </a: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4B050D-26B4-4B01-9BE4-CE122CCFCF36}" type="slidenum">
              <a:rPr lang="en-GB" smtClean="0"/>
              <a:pPr/>
              <a:t>28</a:t>
            </a:fld>
            <a:endParaRPr lang="en-GB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Utilitarian Approach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Utilitarian approach</a:t>
            </a:r>
          </a:p>
          <a:p>
            <a:pPr lvl="1"/>
            <a:r>
              <a:rPr lang="en-US"/>
              <a:t>Chooses action that has best overall consequences</a:t>
            </a:r>
          </a:p>
          <a:p>
            <a:pPr lvl="1"/>
            <a:r>
              <a:rPr lang="en-US"/>
              <a:t>Finds the greatest good by balancing all interests</a:t>
            </a:r>
          </a:p>
          <a:p>
            <a:pPr lvl="1"/>
            <a:r>
              <a:rPr lang="en-US"/>
              <a:t>Fits concept of value in economics and the use of cost-benefit analysis</a:t>
            </a:r>
          </a:p>
          <a:p>
            <a:r>
              <a:rPr lang="en-US"/>
              <a:t>Problems</a:t>
            </a:r>
          </a:p>
          <a:p>
            <a:pPr lvl="1"/>
            <a:r>
              <a:rPr lang="en-US"/>
              <a:t>Measuring and comparing values is often difficult</a:t>
            </a:r>
          </a:p>
          <a:p>
            <a:pPr lvl="1"/>
            <a:r>
              <a:rPr lang="en-US"/>
              <a:t>Predicting resulting benefits and harm is difficult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3015340-26B7-4520-A7F4-CF52FB60C69E}" type="slidenum">
              <a:rPr lang="en-GB" smtClean="0"/>
              <a:pPr/>
              <a:t>29</a:t>
            </a:fld>
            <a:endParaRPr lang="en-GB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32808CB-6D33-40A8-B34F-B337F7AC1572}" type="slidenum">
              <a:rPr lang="en-GB" smtClean="0"/>
              <a:pPr/>
              <a:t>3</a:t>
            </a:fld>
            <a:endParaRPr lang="en-GB" sz="1800"/>
          </a:p>
        </p:txBody>
      </p:sp>
      <p:sp>
        <p:nvSpPr>
          <p:cNvPr id="3072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Gaining the Good Will of the Community</a:t>
            </a:r>
            <a:r>
              <a:rPr lang="en-GB" b="1"/>
              <a:t> </a:t>
            </a:r>
            <a:r>
              <a:rPr lang="en-GB"/>
              <a:t>(cont’d.)</a:t>
            </a: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90023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Socially responsible activities create good will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Good will makes it easier for corporations to conduct business</a:t>
            </a:r>
          </a:p>
          <a:p>
            <a:pPr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Fairness Approach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Fairness approach</a:t>
            </a:r>
          </a:p>
          <a:p>
            <a:pPr lvl="1"/>
            <a:r>
              <a:rPr lang="en-US"/>
              <a:t>Focuses on fair distribution of benefits/burdens</a:t>
            </a:r>
          </a:p>
          <a:p>
            <a:pPr lvl="1"/>
            <a:r>
              <a:rPr lang="en-US"/>
              <a:t>Guiding principle is to treat all people the same</a:t>
            </a:r>
          </a:p>
          <a:p>
            <a:r>
              <a:rPr lang="en-US"/>
              <a:t>Problems</a:t>
            </a:r>
          </a:p>
          <a:p>
            <a:pPr lvl="1"/>
            <a:r>
              <a:rPr lang="en-US"/>
              <a:t>Decisions can be influenced by personal bias</a:t>
            </a:r>
          </a:p>
          <a:p>
            <a:pPr lvl="1"/>
            <a:r>
              <a:rPr lang="en-US"/>
              <a:t>Others may consider the decision unfair</a:t>
            </a:r>
          </a:p>
          <a:p>
            <a:pPr>
              <a:buFont typeface="Arial" charset="0"/>
              <a:buNone/>
            </a:pPr>
            <a:endParaRPr lang="en-US"/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9979043-8DE3-4F1D-9E46-332649049459}" type="slidenum">
              <a:rPr lang="en-GB" smtClean="0"/>
              <a:pPr/>
              <a:t>30</a:t>
            </a:fld>
            <a:endParaRPr lang="en-GB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Good Approach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Common good approach</a:t>
            </a:r>
          </a:p>
          <a:p>
            <a:pPr lvl="1"/>
            <a:r>
              <a:rPr lang="en-US"/>
              <a:t>Work together for common set of values and goals</a:t>
            </a:r>
          </a:p>
          <a:p>
            <a:pPr lvl="1"/>
            <a:r>
              <a:rPr lang="en-US"/>
              <a:t>Implement systems that benefit all people</a:t>
            </a:r>
          </a:p>
          <a:p>
            <a:r>
              <a:rPr lang="en-US"/>
              <a:t>Problems</a:t>
            </a:r>
          </a:p>
          <a:p>
            <a:pPr lvl="1"/>
            <a:r>
              <a:rPr lang="en-US"/>
              <a:t>Consensus is difficult</a:t>
            </a:r>
          </a:p>
          <a:p>
            <a:pPr lvl="1"/>
            <a:r>
              <a:rPr lang="en-US"/>
              <a:t>Some required to bear greater costs than others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E81163-303B-4FC3-B2F2-493DA788DFF2}" type="slidenum">
              <a:rPr lang="en-GB" smtClean="0"/>
              <a:pPr/>
              <a:t>31</a:t>
            </a:fld>
            <a:endParaRPr lang="en-GB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 the Decision and </a:t>
            </a:r>
            <a:br>
              <a:rPr lang="en-US"/>
            </a:br>
            <a:r>
              <a:rPr lang="en-US"/>
              <a:t>Evaluate the Results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Implement the decision</a:t>
            </a:r>
          </a:p>
          <a:p>
            <a:pPr lvl="1"/>
            <a:r>
              <a:rPr lang="en-US"/>
              <a:t>Efficient, effective, timely implementation</a:t>
            </a:r>
          </a:p>
          <a:p>
            <a:pPr lvl="1"/>
            <a:r>
              <a:rPr lang="en-US"/>
              <a:t>Communication is key for people to accept change</a:t>
            </a:r>
          </a:p>
          <a:p>
            <a:pPr lvl="1"/>
            <a:r>
              <a:rPr lang="en-US"/>
              <a:t>Transition plan made easy and pain-free</a:t>
            </a:r>
          </a:p>
          <a:p>
            <a:r>
              <a:rPr lang="en-US"/>
              <a:t>Evaluate the results</a:t>
            </a:r>
          </a:p>
          <a:p>
            <a:pPr lvl="1"/>
            <a:r>
              <a:rPr lang="en-US"/>
              <a:t>Monitor results for desired effect</a:t>
            </a:r>
          </a:p>
          <a:p>
            <a:pPr lvl="1"/>
            <a:r>
              <a:rPr lang="en-US"/>
              <a:t>Observe impact on organization and stakeholders</a:t>
            </a:r>
          </a:p>
          <a:p>
            <a:pPr lvl="1"/>
            <a:r>
              <a:rPr lang="en-US"/>
              <a:t>Return to “Develop problem statement” step if further refinements may be needed</a:t>
            </a:r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B83663-79FB-4537-AE31-091D1EC5DADC}" type="slidenum">
              <a:rPr lang="en-GB" smtClean="0"/>
              <a:pPr/>
              <a:t>32</a:t>
            </a:fld>
            <a:endParaRPr lang="en-GB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82FE720-DD25-4D71-B8F5-75A30A48F9D2}" type="slidenum">
              <a:rPr lang="en-GB" smtClean="0"/>
              <a:pPr/>
              <a:t>33</a:t>
            </a:fld>
            <a:endParaRPr lang="en-GB" sz="1800"/>
          </a:p>
        </p:txBody>
      </p:sp>
      <p:sp>
        <p:nvSpPr>
          <p:cNvPr id="6144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13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Ethics in Information Technology</a:t>
            </a: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649663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Public concern about the ethical use of information technology includes: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E-mail and Internet access monitoring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Downloading in violation of copyright laws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Unsolicited e-mail (spam)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Hackers and identify theft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Students and plagiarism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Cookies and spyware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Ethics in Information Technology (cont</a:t>
            </a:r>
            <a:r>
              <a:rPr lang="en-US"/>
              <a:t>’</a:t>
            </a:r>
            <a:r>
              <a:rPr lang="en-GB"/>
              <a:t>d.)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general public does not understand the critical importance of ethics as applied to IT</a:t>
            </a:r>
          </a:p>
          <a:p>
            <a:r>
              <a:rPr lang="en-GB"/>
              <a:t>Important decisions are often left to technical experts</a:t>
            </a:r>
          </a:p>
          <a:p>
            <a:r>
              <a:rPr lang="en-US"/>
              <a:t>General business managers must assume greater responsibility for these decisions by:</a:t>
            </a:r>
          </a:p>
          <a:p>
            <a:pPr lvl="1"/>
            <a:r>
              <a:rPr lang="en-US"/>
              <a:t>Making decisions based on technical savvy, business know-how, and a sense of ethics</a:t>
            </a:r>
          </a:p>
          <a:p>
            <a:pPr lvl="1"/>
            <a:r>
              <a:rPr lang="en-US"/>
              <a:t>Creating an environment where ethical dilemmas can be discussed openly, objectively, and constructively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7E29C90-AA0E-4D29-9E99-2BD14CCD16D1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Ethics in Information Technology (cont</a:t>
            </a:r>
            <a:r>
              <a:rPr lang="en-US"/>
              <a:t>’</a:t>
            </a:r>
            <a:r>
              <a:rPr lang="en-GB"/>
              <a:t>d.)</a:t>
            </a:r>
            <a:endParaRPr lang="en-US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Goals of this text</a:t>
            </a:r>
          </a:p>
          <a:p>
            <a:pPr lvl="1"/>
            <a:r>
              <a:rPr lang="en-US"/>
              <a:t>To educate people about the tremendous impact of ethical issues in the successful and secure use of information technology </a:t>
            </a:r>
          </a:p>
          <a:p>
            <a:pPr lvl="1"/>
            <a:r>
              <a:rPr lang="en-US"/>
              <a:t>To motivate people to recognize these issues when making business decisions </a:t>
            </a:r>
          </a:p>
          <a:p>
            <a:pPr lvl="1"/>
            <a:r>
              <a:rPr lang="en-US"/>
              <a:t>To provide tools, approaches, and useful insights for making ethical decisions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012E96-A5CD-4768-82B2-E38E409F92CF}" type="slidenum">
              <a:rPr lang="en-GB" smtClean="0"/>
              <a:pPr/>
              <a:t>35</a:t>
            </a:fld>
            <a:endParaRPr lang="en-GB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Creating an Organization That Operates Consistently</a:t>
            </a:r>
            <a:endParaRPr lang="en-US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Consistency ensures that employees:</a:t>
            </a:r>
          </a:p>
          <a:p>
            <a:pPr lvl="1"/>
            <a:r>
              <a:rPr lang="en-US"/>
              <a:t>Know what is expected of them</a:t>
            </a:r>
          </a:p>
          <a:p>
            <a:pPr lvl="1"/>
            <a:r>
              <a:rPr lang="en-US"/>
              <a:t>Can employ the organization’s values to help them in decision making</a:t>
            </a:r>
          </a:p>
          <a:p>
            <a:r>
              <a:rPr lang="en-US"/>
              <a:t>Consistency also means that shareholders, customers, suppliers, and community know what they can expect of the organization</a:t>
            </a:r>
          </a:p>
          <a:p>
            <a:endParaRPr lang="en-US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A8D7DE-B779-4CD2-B598-BD3AA35C90F7}" type="slidenum">
              <a:rPr lang="en-GB" smtClean="0"/>
              <a:pPr/>
              <a:t>4</a:t>
            </a:fld>
            <a:endParaRPr lang="en-GB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AFEBEA-9706-41CE-976B-612A6B617565}" type="slidenum">
              <a:rPr lang="en-GB" smtClean="0"/>
              <a:pPr/>
              <a:t>5</a:t>
            </a:fld>
            <a:endParaRPr lang="en-GB" sz="1800"/>
          </a:p>
        </p:txBody>
      </p:sp>
      <p:sp>
        <p:nvSpPr>
          <p:cNvPr id="3277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an Organization That Operates Consistently (cont’d.)</a:t>
            </a: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5768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Many companies share the following values: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Operate with honesty and integrity, staying true to organizational principles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Operate according to standards of ethical conduct, in words and action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Treat colleagues, customers, and consumers with respect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Strive to be the best at what matters to the company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Value diversity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Make decisions based on facts and principles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Fostering Good Business Practices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Good ethics means good business/improved profits</a:t>
            </a:r>
          </a:p>
          <a:p>
            <a:r>
              <a:rPr lang="en-GB"/>
              <a:t>Companies that:</a:t>
            </a:r>
          </a:p>
          <a:p>
            <a:pPr lvl="1"/>
            <a:r>
              <a:rPr lang="en-GB"/>
              <a:t>Produce safe and effective products</a:t>
            </a:r>
          </a:p>
          <a:p>
            <a:pPr lvl="2"/>
            <a:r>
              <a:rPr lang="en-GB"/>
              <a:t>Avoid costly recalls and lawsuits</a:t>
            </a:r>
          </a:p>
          <a:p>
            <a:pPr lvl="1"/>
            <a:r>
              <a:rPr lang="en-GB"/>
              <a:t>Provide excellent service that retains customers</a:t>
            </a:r>
          </a:p>
          <a:p>
            <a:pPr lvl="1"/>
            <a:r>
              <a:rPr lang="en-GB"/>
              <a:t>Develop and maintain strong employee relations </a:t>
            </a:r>
          </a:p>
          <a:p>
            <a:pPr lvl="2"/>
            <a:r>
              <a:rPr lang="en-GB"/>
              <a:t>Suffer lower turnover rates</a:t>
            </a:r>
          </a:p>
          <a:p>
            <a:pPr lvl="2"/>
            <a:r>
              <a:rPr lang="en-GB"/>
              <a:t>Enjoy better employee morale</a:t>
            </a: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A6F4420-668E-473F-9C3B-13AFD72A524E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DB8D29-C392-4838-B996-89A6D65EDD01}" type="slidenum">
              <a:rPr lang="en-GB" smtClean="0"/>
              <a:pPr/>
              <a:t>7</a:t>
            </a:fld>
            <a:endParaRPr lang="en-GB" sz="1800"/>
          </a:p>
        </p:txBody>
      </p:sp>
      <p:sp>
        <p:nvSpPr>
          <p:cNvPr id="3482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Fostering Good Business Practices (cont’d.)</a:t>
            </a: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17863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Suppliers/business partners place priority on working with companies that operate in a fair and ethical manner</a:t>
            </a:r>
          </a:p>
          <a:p>
            <a:pPr marL="347663" indent="-34766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Bad </a:t>
            </a:r>
            <a:r>
              <a:rPr lang="en-GB" dirty="0">
                <a:solidFill>
                  <a:schemeClr val="tx1"/>
                </a:solidFill>
              </a:rPr>
              <a:t>ethics means bad business/waning profits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Bad ethics can lead to bad business results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Bad ethics can have a negative impact on employees</a:t>
            </a:r>
          </a:p>
          <a:p>
            <a:pPr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Protecting the Organization and Its Employees from Legal Actions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U.S. Supreme Court established that an employer can be held responsible for the acts of its employees</a:t>
            </a:r>
            <a:endParaRPr lang="en-GB"/>
          </a:p>
          <a:p>
            <a:r>
              <a:rPr lang="en-GB"/>
              <a:t>This principle is called </a:t>
            </a:r>
            <a:r>
              <a:rPr lang="en-GB" i="1"/>
              <a:t>respondeat superior</a:t>
            </a:r>
          </a:p>
          <a:p>
            <a:r>
              <a:rPr lang="en-GB"/>
              <a:t>Coalition of several legal organizations argues establishment of ethics and compliance programs should reduce criminal liability of organization</a:t>
            </a:r>
          </a:p>
          <a:p>
            <a:r>
              <a:rPr lang="en-GB"/>
              <a:t>Others argue company officers should not be given light sentences if their ethics programs are ineffective</a:t>
            </a:r>
          </a:p>
          <a:p>
            <a:pPr lvl="1"/>
            <a:endParaRPr lang="en-GB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61141E3-68DB-4FDA-97C1-46979400A7F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Avoiding Unfavorable Publicity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Public reputation of company strongly influences: </a:t>
            </a:r>
          </a:p>
          <a:p>
            <a:pPr lvl="1"/>
            <a:r>
              <a:rPr lang="en-GB"/>
              <a:t>Value of its stock</a:t>
            </a:r>
          </a:p>
          <a:p>
            <a:pPr lvl="1"/>
            <a:r>
              <a:rPr lang="en-GB"/>
              <a:t>How consumers regard products and services</a:t>
            </a:r>
          </a:p>
          <a:p>
            <a:pPr lvl="1"/>
            <a:r>
              <a:rPr lang="en-GB"/>
              <a:t>Degree of oversight received from government</a:t>
            </a:r>
          </a:p>
          <a:p>
            <a:pPr lvl="1"/>
            <a:r>
              <a:rPr lang="en-GB"/>
              <a:t>Amount of support and cooperation received</a:t>
            </a:r>
          </a:p>
          <a:p>
            <a:r>
              <a:rPr lang="en-GB"/>
              <a:t>Organizations are motivated to build strong ethics programs to avoid negative publicity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32DBA20-932C-4B38-973D-A53FF0840310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2007</Words>
  <Application>Microsoft Office PowerPoint</Application>
  <PresentationFormat>On-screen Show (4:3)</PresentationFormat>
  <Paragraphs>317</Paragraphs>
  <Slides>35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StarSymbol</vt:lpstr>
      <vt:lpstr>Times New Roman</vt:lpstr>
      <vt:lpstr>Default Design</vt:lpstr>
      <vt:lpstr>Why Fostering Good Business Ethics  Is Important</vt:lpstr>
      <vt:lpstr>Gaining the Good Will  of the Community</vt:lpstr>
      <vt:lpstr>Gaining the Good Will of the Community (cont’d.)</vt:lpstr>
      <vt:lpstr>Creating an Organization That Operates Consistently</vt:lpstr>
      <vt:lpstr>Creating an Organization That Operates Consistently (cont’d.)</vt:lpstr>
      <vt:lpstr>Fostering Good Business Practices</vt:lpstr>
      <vt:lpstr>Fostering Good Business Practices (cont’d.)</vt:lpstr>
      <vt:lpstr>Protecting the Organization and Its Employees from Legal Actions</vt:lpstr>
      <vt:lpstr>Avoiding Unfavorable Publicity</vt:lpstr>
      <vt:lpstr>Improving Corporate Ethics</vt:lpstr>
      <vt:lpstr>Appointing a Corporate Ethics Officer</vt:lpstr>
      <vt:lpstr>Ethical Standards Set by Board of Directors</vt:lpstr>
      <vt:lpstr>Establishing a Corporate Code of Ethics</vt:lpstr>
      <vt:lpstr>Establishing a Corporate  Code of Ethics (cont’d.)</vt:lpstr>
      <vt:lpstr>Establishing a Corporate  Code of Ethics (cont’d.)</vt:lpstr>
      <vt:lpstr>Establishing a Corporate  Code of Ethics (cont’d.)</vt:lpstr>
      <vt:lpstr>Conducting Social Audits</vt:lpstr>
      <vt:lpstr>Requiring Employees to  Take Ethics Training</vt:lpstr>
      <vt:lpstr>Requiring Employees to  Take Ethics Training (cont’d.)</vt:lpstr>
      <vt:lpstr>Including Ethical Criteria in  Employee Appraisals</vt:lpstr>
      <vt:lpstr>Creating an Ethical Work Environment</vt:lpstr>
      <vt:lpstr>Creating an Ethical Work Environment (cont’d.)</vt:lpstr>
      <vt:lpstr>Including Ethical Considerations in Decision Making</vt:lpstr>
      <vt:lpstr>Develop a Problem Statement</vt:lpstr>
      <vt:lpstr>Develop a Problem Statement (cont’d.)</vt:lpstr>
      <vt:lpstr>Identify, Evaluate, and Choose an Alternative</vt:lpstr>
      <vt:lpstr>Common Approaches to Ethical Decision Making</vt:lpstr>
      <vt:lpstr>Virtue Ethics Approach</vt:lpstr>
      <vt:lpstr>Utilitarian Approach</vt:lpstr>
      <vt:lpstr>Fairness Approach</vt:lpstr>
      <vt:lpstr>Common Good Approach</vt:lpstr>
      <vt:lpstr>Implement the Decision and  Evaluate the Results</vt:lpstr>
      <vt:lpstr>Ethics in Information Technology</vt:lpstr>
      <vt:lpstr>Ethics in Information Technology (cont’d.)</vt:lpstr>
      <vt:lpstr>Ethics in Information Technology (cont’d.)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Presentations</dc:title>
  <dc:creator>Dr. Jon Inouye</dc:creator>
  <cp:lastModifiedBy>Talal Hassan</cp:lastModifiedBy>
  <cp:revision>99</cp:revision>
  <dcterms:modified xsi:type="dcterms:W3CDTF">2020-09-14T10:50:10Z</dcterms:modified>
</cp:coreProperties>
</file>