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7" r:id="rId1"/>
  </p:sldMasterIdLst>
  <p:notesMasterIdLst>
    <p:notesMasterId r:id="rId23"/>
  </p:notesMasterIdLst>
  <p:handoutMasterIdLst>
    <p:handoutMasterId r:id="rId24"/>
  </p:handout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4" autoAdjust="0"/>
    <p:restoredTop sz="92730" autoAdjust="0"/>
  </p:normalViewPr>
  <p:slideViewPr>
    <p:cSldViewPr snapToGrid="0">
      <p:cViewPr varScale="1">
        <p:scale>
          <a:sx n="77" d="100"/>
          <a:sy n="77" d="100"/>
        </p:scale>
        <p:origin x="955"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CSC374 Information Security</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F33F72-4345-43EB-9D50-22A28716DB6A}" type="datetimeFigureOut">
              <a:rPr lang="en-US" smtClean="0"/>
              <a:t>28-Jan-2024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BBA8CB-EB9C-4201-8058-05B51BDDF0EB}" type="slidenum">
              <a:rPr lang="en-US" smtClean="0"/>
              <a:t>‹#›</a:t>
            </a:fld>
            <a:endParaRPr lang="en-US"/>
          </a:p>
        </p:txBody>
      </p:sp>
    </p:spTree>
    <p:extLst>
      <p:ext uri="{BB962C8B-B14F-4D97-AF65-F5344CB8AC3E}">
        <p14:creationId xmlns:p14="http://schemas.microsoft.com/office/powerpoint/2010/main" val="32330609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CSC374 Information Security</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3334B-387A-4760-B2D7-7C6A34A0B6CC}" type="datetimeFigureOut">
              <a:rPr lang="en-US" smtClean="0"/>
              <a:t>28-Jan-2024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26A4D-5053-4FDB-93C4-872D09897126}" type="slidenum">
              <a:rPr lang="en-US" smtClean="0"/>
              <a:t>‹#›</a:t>
            </a:fld>
            <a:endParaRPr lang="en-US"/>
          </a:p>
        </p:txBody>
      </p:sp>
    </p:spTree>
    <p:extLst>
      <p:ext uri="{BB962C8B-B14F-4D97-AF65-F5344CB8AC3E}">
        <p14:creationId xmlns:p14="http://schemas.microsoft.com/office/powerpoint/2010/main" val="401583812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EC1806-E2F7-4713-BB85-43D8F899119F}" type="datetime1">
              <a:rPr lang="en-US" smtClean="0"/>
              <a:t>28-Jan-2024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4276668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795CED-F9E5-4D5F-A25C-3069B6028B59}" type="datetime1">
              <a:rPr lang="en-US" smtClean="0"/>
              <a:t>28-Jan-2024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56491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052B980-35B4-4DCA-803E-75C2132FE370}" type="datetime1">
              <a:rPr lang="en-US" smtClean="0"/>
              <a:t>28-Jan-2024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36514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1F4A87-6EAE-44B6-8876-D6B54F3A63EC}" type="datetime1">
              <a:rPr lang="en-US" smtClean="0"/>
              <a:t>28-Jan-2024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08037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5112E7D-9A05-4D36-92DF-9686783A99C2}" type="datetime1">
              <a:rPr lang="en-US" smtClean="0"/>
              <a:t>28-Jan-2024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3242565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814C018-5AB1-4CF6-88C8-6ECEF9B71F51}" type="datetime1">
              <a:rPr lang="en-US" smtClean="0"/>
              <a:t>28-Jan-2024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7738634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CF8FE3-6E37-4174-862F-FDB75DFA8596}" type="datetime1">
              <a:rPr lang="en-US" smtClean="0"/>
              <a:t>28-Jan-2024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74660494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33CAA21-5BD3-41BD-996E-AA17DD0EE632}" type="datetime1">
              <a:rPr lang="en-US" smtClean="0"/>
              <a:t>28-Jan-2024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9ED8F5-F0EE-4F30-BF79-1CB5FF8C36DA}"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Tree>
    <p:extLst>
      <p:ext uri="{BB962C8B-B14F-4D97-AF65-F5344CB8AC3E}">
        <p14:creationId xmlns:p14="http://schemas.microsoft.com/office/powerpoint/2010/main" val="94323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34D31-5F5A-421E-AD86-EEA8CE76D3C7}" type="datetime1">
              <a:rPr lang="en-US" smtClean="0"/>
              <a:t>28-Jan-2024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35877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879A51B-3BF7-4327-826C-9B5E315A3C72}" type="datetime1">
              <a:rPr lang="en-US" smtClean="0"/>
              <a:t>28-Jan-2024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8E9ED8F5-F0EE-4F30-BF79-1CB5FF8C36DA}" type="slidenum">
              <a:rPr lang="en-US" smtClean="0"/>
              <a:t>‹#›</a:t>
            </a:fld>
            <a:endParaRPr lang="en-US"/>
          </a:p>
        </p:txBody>
      </p:sp>
    </p:spTree>
    <p:extLst>
      <p:ext uri="{BB962C8B-B14F-4D97-AF65-F5344CB8AC3E}">
        <p14:creationId xmlns:p14="http://schemas.microsoft.com/office/powerpoint/2010/main" val="26433622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21D8B3A-6999-4712-ADEF-DC6621C75FA8}" type="datetime1">
              <a:rPr lang="en-US" smtClean="0"/>
              <a:t>28-Jan-2024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9ED8F5-F0EE-4F30-BF79-1CB5FF8C36DA}" type="slidenum">
              <a:rPr lang="en-US" smtClean="0"/>
              <a:t>‹#›</a:t>
            </a:fld>
            <a:endParaRPr lang="en-US"/>
          </a:p>
        </p:txBody>
      </p:sp>
    </p:spTree>
    <p:extLst>
      <p:ext uri="{BB962C8B-B14F-4D97-AF65-F5344CB8AC3E}">
        <p14:creationId xmlns:p14="http://schemas.microsoft.com/office/powerpoint/2010/main" val="234645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B5E0A15-299B-4D52-8B84-809127CA7C1B}" type="datetime1">
              <a:rPr lang="en-US" smtClean="0"/>
              <a:t>28-Jan-2024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8E9ED8F5-F0EE-4F30-BF79-1CB5FF8C36D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3365034"/>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a:t>
            </a:r>
            <a:endParaRPr lang="en-US" dirty="0"/>
          </a:p>
        </p:txBody>
      </p:sp>
      <p:sp>
        <p:nvSpPr>
          <p:cNvPr id="3" name="Content Placeholder 2"/>
          <p:cNvSpPr>
            <a:spLocks noGrp="1"/>
          </p:cNvSpPr>
          <p:nvPr>
            <p:ph idx="1"/>
          </p:nvPr>
        </p:nvSpPr>
        <p:spPr/>
        <p:txBody>
          <a:bodyPr/>
          <a:lstStyle/>
          <a:p>
            <a:pPr algn="just">
              <a:defRPr/>
            </a:pPr>
            <a:r>
              <a:rPr lang="en-US" b="1" dirty="0">
                <a:solidFill>
                  <a:schemeClr val="tx1"/>
                </a:solidFill>
              </a:rPr>
              <a:t>Profession:  </a:t>
            </a:r>
            <a:r>
              <a:rPr lang="en-US" dirty="0">
                <a:solidFill>
                  <a:schemeClr val="tx1"/>
                </a:solidFill>
              </a:rPr>
              <a:t>A paid occupation, especially one that involves prolonged training and a formal qualification.</a:t>
            </a:r>
          </a:p>
          <a:p>
            <a:pPr marL="0" indent="0" algn="just">
              <a:buNone/>
              <a:defRPr/>
            </a:pPr>
            <a:endParaRPr lang="en-US" dirty="0">
              <a:solidFill>
                <a:schemeClr val="tx1"/>
              </a:solidFill>
            </a:endParaRPr>
          </a:p>
          <a:p>
            <a:pPr algn="just">
              <a:defRPr/>
            </a:pPr>
            <a:r>
              <a:rPr lang="en-US" b="1" dirty="0">
                <a:solidFill>
                  <a:schemeClr val="tx1"/>
                </a:solidFill>
              </a:rPr>
              <a:t>Professional</a:t>
            </a:r>
            <a:r>
              <a:rPr lang="en-US" dirty="0">
                <a:solidFill>
                  <a:schemeClr val="tx1"/>
                </a:solidFill>
              </a:rPr>
              <a:t>: A professional is a member of a profession or any person who earns their living from a specified professional activity. The term also describes the standards of education and training that prepare members of the profession with the particular knowledge and skills necessary to perform their specific role within that profession.</a:t>
            </a:r>
          </a:p>
          <a:p>
            <a:endParaRPr lang="en-US" dirty="0"/>
          </a:p>
        </p:txBody>
      </p:sp>
      <p:sp>
        <p:nvSpPr>
          <p:cNvPr id="5" name="Slide Number Placeholder 4"/>
          <p:cNvSpPr>
            <a:spLocks noGrp="1"/>
          </p:cNvSpPr>
          <p:nvPr>
            <p:ph type="sldNum" sz="quarter" idx="12"/>
          </p:nvPr>
        </p:nvSpPr>
        <p:spPr/>
        <p:txBody>
          <a:bodyPr/>
          <a:lstStyle/>
          <a:p>
            <a:fld id="{8E9ED8F5-F0EE-4F30-BF79-1CB5FF8C36DA}" type="slidenum">
              <a:rPr lang="en-US" smtClean="0"/>
              <a:t>1</a:t>
            </a:fld>
            <a:endParaRPr lang="en-US"/>
          </a:p>
        </p:txBody>
      </p:sp>
    </p:spTree>
    <p:extLst>
      <p:ext uri="{BB962C8B-B14F-4D97-AF65-F5344CB8AC3E}">
        <p14:creationId xmlns:p14="http://schemas.microsoft.com/office/powerpoint/2010/main" val="2544563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3 of a professional: Dealing with the Unexpected</a:t>
            </a:r>
            <a:endParaRPr lang="en-US" dirty="0"/>
          </a:p>
        </p:txBody>
      </p:sp>
      <p:sp>
        <p:nvSpPr>
          <p:cNvPr id="3" name="Content Placeholder 2"/>
          <p:cNvSpPr>
            <a:spLocks noGrp="1"/>
          </p:cNvSpPr>
          <p:nvPr>
            <p:ph idx="1"/>
          </p:nvPr>
        </p:nvSpPr>
        <p:spPr/>
        <p:txBody>
          <a:bodyPr/>
          <a:lstStyle/>
          <a:p>
            <a:r>
              <a:rPr lang="en-US" sz="2400" dirty="0"/>
              <a:t>Stuff happens, things change, and the true professional rises to the occasion</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10</a:t>
            </a:fld>
            <a:endParaRPr lang="en-US"/>
          </a:p>
        </p:txBody>
      </p:sp>
    </p:spTree>
    <p:extLst>
      <p:ext uri="{BB962C8B-B14F-4D97-AF65-F5344CB8AC3E}">
        <p14:creationId xmlns:p14="http://schemas.microsoft.com/office/powerpoint/2010/main" val="409391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4 of a professional: Communication Skills</a:t>
            </a:r>
            <a:endParaRPr lang="en-US" dirty="0"/>
          </a:p>
        </p:txBody>
      </p:sp>
      <p:sp>
        <p:nvSpPr>
          <p:cNvPr id="3" name="Content Placeholder 2"/>
          <p:cNvSpPr>
            <a:spLocks noGrp="1"/>
          </p:cNvSpPr>
          <p:nvPr>
            <p:ph idx="1"/>
          </p:nvPr>
        </p:nvSpPr>
        <p:spPr/>
        <p:txBody>
          <a:bodyPr/>
          <a:lstStyle/>
          <a:p>
            <a:pPr>
              <a:defRPr/>
            </a:pPr>
            <a:r>
              <a:rPr lang="en-US" sz="2400" dirty="0"/>
              <a:t>Clear</a:t>
            </a:r>
          </a:p>
          <a:p>
            <a:pPr>
              <a:defRPr/>
            </a:pPr>
            <a:r>
              <a:rPr lang="en-US" sz="2400" dirty="0"/>
              <a:t>Concise </a:t>
            </a:r>
          </a:p>
          <a:p>
            <a:pPr>
              <a:defRPr/>
            </a:pPr>
            <a:r>
              <a:rPr lang="en-US" sz="2400" dirty="0"/>
              <a:t>Confident</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11</a:t>
            </a:fld>
            <a:endParaRPr lang="en-US"/>
          </a:p>
        </p:txBody>
      </p:sp>
    </p:spTree>
    <p:extLst>
      <p:ext uri="{BB962C8B-B14F-4D97-AF65-F5344CB8AC3E}">
        <p14:creationId xmlns:p14="http://schemas.microsoft.com/office/powerpoint/2010/main" val="162468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5 of a professional: Enthusiasm</a:t>
            </a:r>
            <a:endParaRPr lang="en-US" dirty="0"/>
          </a:p>
        </p:txBody>
      </p:sp>
      <p:sp>
        <p:nvSpPr>
          <p:cNvPr id="3" name="Content Placeholder 2"/>
          <p:cNvSpPr>
            <a:spLocks noGrp="1"/>
          </p:cNvSpPr>
          <p:nvPr>
            <p:ph idx="1"/>
          </p:nvPr>
        </p:nvSpPr>
        <p:spPr/>
        <p:txBody>
          <a:bodyPr/>
          <a:lstStyle/>
          <a:p>
            <a:r>
              <a:rPr lang="en-US" sz="2400" dirty="0"/>
              <a:t>Attitude is everything.  Those who exhibit enthusiasm for what they do and greet each day with a positive attitude inevitably become a leader</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12</a:t>
            </a:fld>
            <a:endParaRPr lang="en-US"/>
          </a:p>
        </p:txBody>
      </p:sp>
    </p:spTree>
    <p:extLst>
      <p:ext uri="{BB962C8B-B14F-4D97-AF65-F5344CB8AC3E}">
        <p14:creationId xmlns:p14="http://schemas.microsoft.com/office/powerpoint/2010/main" val="253695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6 of a professional: Helpfulness</a:t>
            </a:r>
            <a:endParaRPr lang="en-US" dirty="0"/>
          </a:p>
        </p:txBody>
      </p:sp>
      <p:sp>
        <p:nvSpPr>
          <p:cNvPr id="3" name="Content Placeholder 2"/>
          <p:cNvSpPr>
            <a:spLocks noGrp="1"/>
          </p:cNvSpPr>
          <p:nvPr>
            <p:ph idx="1"/>
          </p:nvPr>
        </p:nvSpPr>
        <p:spPr/>
        <p:txBody>
          <a:bodyPr/>
          <a:lstStyle/>
          <a:p>
            <a:pPr>
              <a:defRPr/>
            </a:pPr>
            <a:r>
              <a:rPr lang="en-US" sz="2400" dirty="0"/>
              <a:t>Understand that real success in the workplace requires teamwork</a:t>
            </a:r>
          </a:p>
          <a:p>
            <a:pPr>
              <a:defRPr/>
            </a:pPr>
            <a:r>
              <a:rPr lang="en-US" sz="2400" dirty="0"/>
              <a:t>Always ready to lend a hand</a:t>
            </a:r>
          </a:p>
          <a:p>
            <a:pPr>
              <a:defRPr/>
            </a:pPr>
            <a:r>
              <a:rPr lang="en-US" sz="2400" dirty="0"/>
              <a:t> Make a suggestion </a:t>
            </a:r>
          </a:p>
          <a:p>
            <a:pPr>
              <a:defRPr/>
            </a:pPr>
            <a:r>
              <a:rPr lang="en-US" sz="2400" dirty="0"/>
              <a:t>Offer a compliment when it’s deserved</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13</a:t>
            </a:fld>
            <a:endParaRPr lang="en-US"/>
          </a:p>
        </p:txBody>
      </p:sp>
    </p:spTree>
    <p:extLst>
      <p:ext uri="{BB962C8B-B14F-4D97-AF65-F5344CB8AC3E}">
        <p14:creationId xmlns:p14="http://schemas.microsoft.com/office/powerpoint/2010/main" val="3411101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7 of a professional: Taking the Initiative</a:t>
            </a:r>
            <a:endParaRPr lang="en-US" dirty="0"/>
          </a:p>
        </p:txBody>
      </p:sp>
      <p:sp>
        <p:nvSpPr>
          <p:cNvPr id="3" name="Content Placeholder 2"/>
          <p:cNvSpPr>
            <a:spLocks noGrp="1"/>
          </p:cNvSpPr>
          <p:nvPr>
            <p:ph idx="1"/>
          </p:nvPr>
        </p:nvSpPr>
        <p:spPr/>
        <p:txBody>
          <a:bodyPr/>
          <a:lstStyle/>
          <a:p>
            <a:r>
              <a:rPr lang="en-US" sz="2400" dirty="0"/>
              <a:t>Takes the initiative to get things done </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14</a:t>
            </a:fld>
            <a:endParaRPr lang="en-US"/>
          </a:p>
        </p:txBody>
      </p:sp>
    </p:spTree>
    <p:extLst>
      <p:ext uri="{BB962C8B-B14F-4D97-AF65-F5344CB8AC3E}">
        <p14:creationId xmlns:p14="http://schemas.microsoft.com/office/powerpoint/2010/main" val="1474713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8 of a professional: Cool under Pressure</a:t>
            </a:r>
            <a:br>
              <a:rPr lang="en-US" altLang="en-US" dirty="0"/>
            </a:br>
            <a:endParaRPr lang="en-US" dirty="0"/>
          </a:p>
        </p:txBody>
      </p:sp>
      <p:sp>
        <p:nvSpPr>
          <p:cNvPr id="3" name="Content Placeholder 2"/>
          <p:cNvSpPr>
            <a:spLocks noGrp="1"/>
          </p:cNvSpPr>
          <p:nvPr>
            <p:ph idx="1"/>
          </p:nvPr>
        </p:nvSpPr>
        <p:spPr/>
        <p:txBody>
          <a:bodyPr/>
          <a:lstStyle/>
          <a:p>
            <a:pPr>
              <a:defRPr/>
            </a:pPr>
            <a:r>
              <a:rPr lang="en-US" sz="2400" dirty="0"/>
              <a:t>Level headed and calm</a:t>
            </a:r>
          </a:p>
          <a:p>
            <a:pPr>
              <a:defRPr/>
            </a:pPr>
            <a:r>
              <a:rPr lang="en-US" sz="2400" dirty="0"/>
              <a:t>Cheerful demeanor-even under stressful times</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15</a:t>
            </a:fld>
            <a:endParaRPr lang="en-US"/>
          </a:p>
        </p:txBody>
      </p:sp>
    </p:spTree>
    <p:extLst>
      <p:ext uri="{BB962C8B-B14F-4D97-AF65-F5344CB8AC3E}">
        <p14:creationId xmlns:p14="http://schemas.microsoft.com/office/powerpoint/2010/main" val="260175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9 of a professional: Remains Focused</a:t>
            </a:r>
            <a:endParaRPr lang="en-US" dirty="0"/>
          </a:p>
        </p:txBody>
      </p:sp>
      <p:sp>
        <p:nvSpPr>
          <p:cNvPr id="3" name="Content Placeholder 2"/>
          <p:cNvSpPr>
            <a:spLocks noGrp="1"/>
          </p:cNvSpPr>
          <p:nvPr>
            <p:ph idx="1"/>
          </p:nvPr>
        </p:nvSpPr>
        <p:spPr/>
        <p:txBody>
          <a:bodyPr/>
          <a:lstStyle/>
          <a:p>
            <a:pPr>
              <a:defRPr/>
            </a:pPr>
            <a:r>
              <a:rPr lang="en-US" sz="2400" dirty="0"/>
              <a:t>Stay focused on the task at hand and the goal ahead</a:t>
            </a:r>
          </a:p>
          <a:p>
            <a:pPr>
              <a:defRPr/>
            </a:pPr>
            <a:r>
              <a:rPr lang="en-US" sz="2400" dirty="0"/>
              <a:t>Navigate through obstacles or setbacks but never lose sight of where they headed</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16</a:t>
            </a:fld>
            <a:endParaRPr lang="en-US"/>
          </a:p>
        </p:txBody>
      </p:sp>
    </p:spTree>
    <p:extLst>
      <p:ext uri="{BB962C8B-B14F-4D97-AF65-F5344CB8AC3E}">
        <p14:creationId xmlns:p14="http://schemas.microsoft.com/office/powerpoint/2010/main" val="2252597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10 of a professional: Don’t Follow, Lead</a:t>
            </a:r>
            <a:endParaRPr lang="en-US" dirty="0"/>
          </a:p>
        </p:txBody>
      </p:sp>
      <p:sp>
        <p:nvSpPr>
          <p:cNvPr id="3" name="Content Placeholder 2"/>
          <p:cNvSpPr>
            <a:spLocks noGrp="1"/>
          </p:cNvSpPr>
          <p:nvPr>
            <p:ph idx="1"/>
          </p:nvPr>
        </p:nvSpPr>
        <p:spPr/>
        <p:txBody>
          <a:bodyPr/>
          <a:lstStyle/>
          <a:p>
            <a:pPr>
              <a:defRPr/>
            </a:pPr>
            <a:r>
              <a:rPr lang="en-US" sz="2400" dirty="0"/>
              <a:t>True Professionals aren’t faint of heart</a:t>
            </a:r>
          </a:p>
          <a:p>
            <a:pPr>
              <a:defRPr/>
            </a:pPr>
            <a:r>
              <a:rPr lang="en-US" sz="2400" dirty="0"/>
              <a:t>Analyze the situation and willing to take new paths and try new solutions</a:t>
            </a:r>
          </a:p>
          <a:p>
            <a:pPr>
              <a:defRPr/>
            </a:pPr>
            <a:r>
              <a:rPr lang="en-US" sz="2400" dirty="0"/>
              <a:t>That’s why they call it LEADERSHIP!</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17</a:t>
            </a:fld>
            <a:endParaRPr lang="en-US"/>
          </a:p>
        </p:txBody>
      </p:sp>
    </p:spTree>
    <p:extLst>
      <p:ext uri="{BB962C8B-B14F-4D97-AF65-F5344CB8AC3E}">
        <p14:creationId xmlns:p14="http://schemas.microsoft.com/office/powerpoint/2010/main" val="299811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Applying Professionalism in Real Life</a:t>
            </a:r>
            <a:endParaRPr lang="en-US" dirty="0"/>
          </a:p>
        </p:txBody>
      </p:sp>
      <p:sp>
        <p:nvSpPr>
          <p:cNvPr id="3" name="Content Placeholder 2"/>
          <p:cNvSpPr>
            <a:spLocks noGrp="1"/>
          </p:cNvSpPr>
          <p:nvPr>
            <p:ph idx="1"/>
          </p:nvPr>
        </p:nvSpPr>
        <p:spPr/>
        <p:txBody>
          <a:bodyPr/>
          <a:lstStyle/>
          <a:p>
            <a:pPr marL="0" indent="0" algn="just">
              <a:buNone/>
              <a:defRPr/>
            </a:pPr>
            <a:r>
              <a:rPr lang="en-US" sz="3200" dirty="0">
                <a:solidFill>
                  <a:srgbClr val="0070C0"/>
                </a:solidFill>
              </a:rPr>
              <a:t>Scenario #1</a:t>
            </a:r>
          </a:p>
          <a:p>
            <a:pPr algn="just">
              <a:defRPr/>
            </a:pPr>
            <a:r>
              <a:rPr lang="en-US" sz="2400" dirty="0"/>
              <a:t>You are the owner of a software engineering company. Your employees (engineers) want you to pay for them to attend training.</a:t>
            </a:r>
          </a:p>
          <a:p>
            <a:pPr algn="just">
              <a:defRPr/>
            </a:pPr>
            <a:r>
              <a:rPr lang="en-US" sz="2400" dirty="0"/>
              <a:t>How would you respond in a way that is legal, moral, and ethical?</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18</a:t>
            </a:fld>
            <a:endParaRPr lang="en-US"/>
          </a:p>
        </p:txBody>
      </p:sp>
    </p:spTree>
    <p:extLst>
      <p:ext uri="{BB962C8B-B14F-4D97-AF65-F5344CB8AC3E}">
        <p14:creationId xmlns:p14="http://schemas.microsoft.com/office/powerpoint/2010/main" val="3476023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#2</a:t>
            </a:r>
            <a:endParaRPr lang="en-US" dirty="0"/>
          </a:p>
        </p:txBody>
      </p:sp>
      <p:sp>
        <p:nvSpPr>
          <p:cNvPr id="3" name="Content Placeholder 2"/>
          <p:cNvSpPr>
            <a:spLocks noGrp="1"/>
          </p:cNvSpPr>
          <p:nvPr>
            <p:ph idx="1"/>
          </p:nvPr>
        </p:nvSpPr>
        <p:spPr/>
        <p:txBody>
          <a:bodyPr/>
          <a:lstStyle/>
          <a:p>
            <a:pPr algn="just">
              <a:defRPr/>
            </a:pPr>
            <a:r>
              <a:rPr lang="en-US" sz="2400" dirty="0"/>
              <a:t>You are the owner of a software engineering company. Your employees (engineers) want you to let them do pro bono work for a local non-profit organization on company time.</a:t>
            </a:r>
          </a:p>
          <a:p>
            <a:pPr algn="just">
              <a:defRPr/>
            </a:pPr>
            <a:r>
              <a:rPr lang="en-US" sz="2400" dirty="0"/>
              <a:t>How would you respond in a way that is legal, moral, and ethical?</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19</a:t>
            </a:fld>
            <a:endParaRPr lang="en-US"/>
          </a:p>
        </p:txBody>
      </p:sp>
    </p:spTree>
    <p:extLst>
      <p:ext uri="{BB962C8B-B14F-4D97-AF65-F5344CB8AC3E}">
        <p14:creationId xmlns:p14="http://schemas.microsoft.com/office/powerpoint/2010/main" val="324160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Professional Responsibilities</a:t>
            </a:r>
            <a:endParaRPr lang="en-US" dirty="0"/>
          </a:p>
        </p:txBody>
      </p:sp>
      <p:sp>
        <p:nvSpPr>
          <p:cNvPr id="3" name="Content Placeholder 2"/>
          <p:cNvSpPr>
            <a:spLocks noGrp="1"/>
          </p:cNvSpPr>
          <p:nvPr>
            <p:ph idx="1"/>
          </p:nvPr>
        </p:nvSpPr>
        <p:spPr/>
        <p:txBody>
          <a:bodyPr/>
          <a:lstStyle/>
          <a:p>
            <a:pPr algn="just">
              <a:defRPr/>
            </a:pPr>
            <a:r>
              <a:rPr lang="en-US" sz="2400" dirty="0"/>
              <a:t>With reference to Information Technology, Computer Science or Software Engineering, the responsibilities of working professionals in this area include network administration, software development and installation, and the planning and management of an organization's technology life cycle, by which hardware and software is maintained, upgraded and replaced.</a:t>
            </a:r>
          </a:p>
          <a:p>
            <a:pPr algn="just">
              <a:defRPr/>
            </a:pPr>
            <a:r>
              <a:rPr lang="en-US" sz="2400" dirty="0"/>
              <a:t>But these are not </a:t>
            </a:r>
            <a:r>
              <a:rPr lang="en-US" sz="2400" u="sng" dirty="0">
                <a:solidFill>
                  <a:srgbClr val="FF0000"/>
                </a:solidFill>
              </a:rPr>
              <a:t>ENOUGH</a:t>
            </a:r>
            <a:r>
              <a:rPr lang="en-US" sz="2400" dirty="0"/>
              <a:t>.</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2</a:t>
            </a:fld>
            <a:endParaRPr lang="en-US"/>
          </a:p>
        </p:txBody>
      </p:sp>
    </p:spTree>
    <p:extLst>
      <p:ext uri="{BB962C8B-B14F-4D97-AF65-F5344CB8AC3E}">
        <p14:creationId xmlns:p14="http://schemas.microsoft.com/office/powerpoint/2010/main" val="2375358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Scenario #3</a:t>
            </a:r>
            <a:endParaRPr lang="en-US" dirty="0"/>
          </a:p>
        </p:txBody>
      </p:sp>
      <p:sp>
        <p:nvSpPr>
          <p:cNvPr id="3" name="Content Placeholder 2"/>
          <p:cNvSpPr>
            <a:spLocks noGrp="1"/>
          </p:cNvSpPr>
          <p:nvPr>
            <p:ph idx="1"/>
          </p:nvPr>
        </p:nvSpPr>
        <p:spPr/>
        <p:txBody>
          <a:bodyPr/>
          <a:lstStyle/>
          <a:p>
            <a:pPr algn="just">
              <a:defRPr/>
            </a:pPr>
            <a:r>
              <a:rPr lang="en-US" sz="2400" dirty="0"/>
              <a:t>You are a software engineer at a company where management routinely encourages you and your colleagues to use pirated software.</a:t>
            </a:r>
          </a:p>
          <a:p>
            <a:pPr algn="just">
              <a:defRPr/>
            </a:pPr>
            <a:r>
              <a:rPr lang="en-US" sz="2400" dirty="0"/>
              <a:t>How would you respond in a way that is legal, moral, and ethical?</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20</a:t>
            </a:fld>
            <a:endParaRPr lang="en-US"/>
          </a:p>
        </p:txBody>
      </p:sp>
    </p:spTree>
    <p:extLst>
      <p:ext uri="{BB962C8B-B14F-4D97-AF65-F5344CB8AC3E}">
        <p14:creationId xmlns:p14="http://schemas.microsoft.com/office/powerpoint/2010/main" val="2742604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r>
              <a:rPr lang="en-US" sz="2400" dirty="0"/>
              <a:t>These lecture notes were taken from following source:</a:t>
            </a:r>
          </a:p>
          <a:p>
            <a:r>
              <a:rPr lang="en-US" sz="2400" dirty="0"/>
              <a:t>Professional Issues in Software Engineering M.F. </a:t>
            </a:r>
            <a:r>
              <a:rPr lang="en-US" sz="2400" dirty="0" err="1"/>
              <a:t>Bott</a:t>
            </a:r>
            <a:r>
              <a:rPr lang="en-US" sz="2400" dirty="0"/>
              <a:t> et al. Latest edition</a:t>
            </a:r>
          </a:p>
          <a:p>
            <a:r>
              <a:rPr lang="en-US" sz="2400" dirty="0"/>
              <a:t>Computer Ethics, Deborah G. Johnson, Pearson Education (2009) 4th edition</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21</a:t>
            </a:fld>
            <a:endParaRPr lang="en-US"/>
          </a:p>
        </p:txBody>
      </p:sp>
    </p:spTree>
    <p:extLst>
      <p:ext uri="{BB962C8B-B14F-4D97-AF65-F5344CB8AC3E}">
        <p14:creationId xmlns:p14="http://schemas.microsoft.com/office/powerpoint/2010/main" val="2288792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Engineering</a:t>
            </a:r>
            <a:r>
              <a:rPr lang="en-US" altLang="en-US" i="1" dirty="0"/>
              <a:t> Council states that other than professional Knowledge,  an Engineer  must know</a:t>
            </a:r>
            <a:endParaRPr lang="en-US" dirty="0"/>
          </a:p>
        </p:txBody>
      </p:sp>
      <p:sp>
        <p:nvSpPr>
          <p:cNvPr id="3" name="Content Placeholder 2"/>
          <p:cNvSpPr>
            <a:spLocks noGrp="1"/>
          </p:cNvSpPr>
          <p:nvPr>
            <p:ph idx="1"/>
          </p:nvPr>
        </p:nvSpPr>
        <p:spPr/>
        <p:txBody>
          <a:bodyPr/>
          <a:lstStyle/>
          <a:p>
            <a:r>
              <a:rPr lang="en-US" sz="2400" dirty="0"/>
              <a:t>Technical decision making and its commercial and economic implementation;…knowledge of government legislation affecting work, e.g. safety, health, environmental requirements; an understanding of the principles of management and industrial relations; some knowledge of trade unions and their organization; an understanding of the engineer’s responsibility to the profession, to the community and to the environment</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3</a:t>
            </a:fld>
            <a:endParaRPr lang="en-US"/>
          </a:p>
        </p:txBody>
      </p:sp>
    </p:spTree>
    <p:extLst>
      <p:ext uri="{BB962C8B-B14F-4D97-AF65-F5344CB8AC3E}">
        <p14:creationId xmlns:p14="http://schemas.microsoft.com/office/powerpoint/2010/main" val="107330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Professionalism</a:t>
            </a:r>
            <a:endParaRPr lang="en-US" dirty="0"/>
          </a:p>
        </p:txBody>
      </p:sp>
      <p:sp>
        <p:nvSpPr>
          <p:cNvPr id="3" name="Content Placeholder 2"/>
          <p:cNvSpPr>
            <a:spLocks noGrp="1"/>
          </p:cNvSpPr>
          <p:nvPr>
            <p:ph idx="1"/>
          </p:nvPr>
        </p:nvSpPr>
        <p:spPr/>
        <p:txBody>
          <a:bodyPr/>
          <a:lstStyle/>
          <a:p>
            <a:pPr>
              <a:defRPr/>
            </a:pPr>
            <a:r>
              <a:rPr lang="en-US" sz="2400" dirty="0"/>
              <a:t>A profession isn’t just what you do, it’s who you are. </a:t>
            </a:r>
          </a:p>
          <a:p>
            <a:pPr>
              <a:defRPr/>
            </a:pPr>
            <a:endParaRPr lang="en-US" sz="2400" dirty="0"/>
          </a:p>
          <a:p>
            <a:pPr>
              <a:defRPr/>
            </a:pPr>
            <a:r>
              <a:rPr lang="en-US" sz="2400" dirty="0"/>
              <a:t>Professionalism is a way of thinking and living rather than an accumulation of learning.</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4</a:t>
            </a:fld>
            <a:endParaRPr lang="en-US"/>
          </a:p>
        </p:txBody>
      </p:sp>
    </p:spTree>
    <p:extLst>
      <p:ext uri="{BB962C8B-B14F-4D97-AF65-F5344CB8AC3E}">
        <p14:creationId xmlns:p14="http://schemas.microsoft.com/office/powerpoint/2010/main" val="84453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Traits of a Profession</a:t>
            </a:r>
            <a:endParaRPr lang="en-US" dirty="0"/>
          </a:p>
        </p:txBody>
      </p:sp>
      <p:sp>
        <p:nvSpPr>
          <p:cNvPr id="3" name="Content Placeholder 2"/>
          <p:cNvSpPr>
            <a:spLocks noGrp="1"/>
          </p:cNvSpPr>
          <p:nvPr>
            <p:ph idx="1"/>
          </p:nvPr>
        </p:nvSpPr>
        <p:spPr/>
        <p:txBody>
          <a:bodyPr/>
          <a:lstStyle/>
          <a:p>
            <a:pPr marL="0" indent="0">
              <a:buNone/>
            </a:pPr>
            <a:r>
              <a:rPr lang="en-US" altLang="en-US" sz="2800" dirty="0">
                <a:solidFill>
                  <a:srgbClr val="0D0D0D"/>
                </a:solidFill>
              </a:rPr>
              <a:t>Four Traits of Profession</a:t>
            </a:r>
          </a:p>
          <a:p>
            <a:pPr marL="914400" lvl="1" indent="-457200">
              <a:buFontTx/>
              <a:buAutoNum type="arabicPeriod"/>
            </a:pPr>
            <a:r>
              <a:rPr lang="en-US" altLang="en-US" sz="2400" dirty="0">
                <a:solidFill>
                  <a:srgbClr val="0D0D0D"/>
                </a:solidFill>
              </a:rPr>
              <a:t>Varied activities requiring special skills</a:t>
            </a:r>
          </a:p>
          <a:p>
            <a:pPr marL="914400" lvl="1" indent="-457200">
              <a:buFontTx/>
              <a:buAutoNum type="arabicPeriod"/>
            </a:pPr>
            <a:r>
              <a:rPr lang="en-US" altLang="en-US" sz="2400" dirty="0">
                <a:solidFill>
                  <a:srgbClr val="0D0D0D"/>
                </a:solidFill>
              </a:rPr>
              <a:t>Society-centric motivation</a:t>
            </a:r>
          </a:p>
          <a:p>
            <a:pPr marL="914400" lvl="1" indent="-457200">
              <a:buFontTx/>
              <a:buAutoNum type="arabicPeriod"/>
            </a:pPr>
            <a:r>
              <a:rPr lang="en-US" altLang="en-US" sz="2400" dirty="0">
                <a:solidFill>
                  <a:srgbClr val="0D0D0D"/>
                </a:solidFill>
              </a:rPr>
              <a:t>Personal standards of excellence</a:t>
            </a:r>
          </a:p>
          <a:p>
            <a:pPr marL="914400" lvl="1" indent="-457200">
              <a:buFontTx/>
              <a:buAutoNum type="arabicPeriod"/>
            </a:pPr>
            <a:r>
              <a:rPr lang="en-US" altLang="en-US" sz="2400" dirty="0">
                <a:solidFill>
                  <a:srgbClr val="0D0D0D"/>
                </a:solidFill>
              </a:rPr>
              <a:t>Giving back to society</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5</a:t>
            </a:fld>
            <a:endParaRPr lang="en-US"/>
          </a:p>
        </p:txBody>
      </p:sp>
    </p:spTree>
    <p:extLst>
      <p:ext uri="{BB962C8B-B14F-4D97-AF65-F5344CB8AC3E}">
        <p14:creationId xmlns:p14="http://schemas.microsoft.com/office/powerpoint/2010/main" val="283503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professional behaves ethically</a:t>
            </a:r>
            <a:endParaRPr lang="en-US" dirty="0"/>
          </a:p>
        </p:txBody>
      </p:sp>
      <p:sp>
        <p:nvSpPr>
          <p:cNvPr id="3" name="Content Placeholder 2"/>
          <p:cNvSpPr>
            <a:spLocks noGrp="1"/>
          </p:cNvSpPr>
          <p:nvPr>
            <p:ph idx="1"/>
          </p:nvPr>
        </p:nvSpPr>
        <p:spPr/>
        <p:txBody>
          <a:bodyPr/>
          <a:lstStyle/>
          <a:p>
            <a:pPr>
              <a:defRPr/>
            </a:pPr>
            <a:r>
              <a:rPr lang="en-US" sz="2800" dirty="0"/>
              <a:t>Ethics means something more than ‘law’ and ‘morals’.</a:t>
            </a:r>
          </a:p>
          <a:p>
            <a:pPr>
              <a:defRPr/>
            </a:pPr>
            <a:r>
              <a:rPr lang="en-US" sz="2800" dirty="0"/>
              <a:t>It carries an additional connotation of ‘rightness’.</a:t>
            </a:r>
          </a:p>
          <a:p>
            <a:pPr lvl="1">
              <a:defRPr/>
            </a:pPr>
            <a:r>
              <a:rPr lang="en-US" sz="2400" u="sng" dirty="0"/>
              <a:t>Breaking the law</a:t>
            </a:r>
            <a:r>
              <a:rPr lang="en-US" sz="2400" dirty="0"/>
              <a:t>: can earn a fine or jail time</a:t>
            </a:r>
          </a:p>
          <a:p>
            <a:pPr lvl="1">
              <a:defRPr/>
            </a:pPr>
            <a:r>
              <a:rPr lang="en-US" sz="2400" u="sng" dirty="0"/>
              <a:t>Breaking a moral</a:t>
            </a:r>
            <a:r>
              <a:rPr lang="en-US" sz="2400" dirty="0"/>
              <a:t>: can ruin your reputation</a:t>
            </a:r>
          </a:p>
          <a:p>
            <a:pPr lvl="1">
              <a:defRPr/>
            </a:pPr>
            <a:r>
              <a:rPr lang="en-US" sz="2400" u="sng" dirty="0"/>
              <a:t>Breaking an ethic</a:t>
            </a:r>
            <a:r>
              <a:rPr lang="en-US" sz="2400" dirty="0"/>
              <a:t>: can ruin your conscience</a:t>
            </a:r>
          </a:p>
          <a:p>
            <a:pPr marL="457200" lvl="1" indent="0">
              <a:buNone/>
              <a:defRPr/>
            </a:pPr>
            <a:r>
              <a:rPr lang="en-US" sz="2400" dirty="0"/>
              <a:t>It’s possible to break all three, simultaneously!</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6</a:t>
            </a:fld>
            <a:endParaRPr lang="en-US"/>
          </a:p>
        </p:txBody>
      </p:sp>
    </p:spTree>
    <p:extLst>
      <p:ext uri="{BB962C8B-B14F-4D97-AF65-F5344CB8AC3E}">
        <p14:creationId xmlns:p14="http://schemas.microsoft.com/office/powerpoint/2010/main" val="427400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Traits of a Professional</a:t>
            </a:r>
            <a:endParaRPr lang="en-US" dirty="0"/>
          </a:p>
        </p:txBody>
      </p:sp>
      <p:sp>
        <p:nvSpPr>
          <p:cNvPr id="3" name="Content Placeholder 2"/>
          <p:cNvSpPr>
            <a:spLocks noGrp="1"/>
          </p:cNvSpPr>
          <p:nvPr>
            <p:ph idx="1"/>
          </p:nvPr>
        </p:nvSpPr>
        <p:spPr/>
        <p:txBody>
          <a:bodyPr/>
          <a:lstStyle/>
          <a:p>
            <a:pPr>
              <a:defRPr/>
            </a:pPr>
            <a:r>
              <a:rPr lang="en-US" sz="2400" dirty="0"/>
              <a:t>Being a professional means that they are certain traits which are expected from you.</a:t>
            </a:r>
          </a:p>
          <a:p>
            <a:pPr>
              <a:defRPr/>
            </a:pPr>
            <a:endParaRPr lang="en-US" sz="2400" dirty="0"/>
          </a:p>
          <a:p>
            <a:pPr>
              <a:defRPr/>
            </a:pPr>
            <a:r>
              <a:rPr lang="en-US" sz="2400" dirty="0"/>
              <a:t>We will go through Each of them </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7</a:t>
            </a:fld>
            <a:endParaRPr lang="en-US"/>
          </a:p>
        </p:txBody>
      </p:sp>
    </p:spTree>
    <p:extLst>
      <p:ext uri="{BB962C8B-B14F-4D97-AF65-F5344CB8AC3E}">
        <p14:creationId xmlns:p14="http://schemas.microsoft.com/office/powerpoint/2010/main" val="2081010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1 of a professional: Seriousness</a:t>
            </a:r>
            <a:endParaRPr lang="en-US" dirty="0"/>
          </a:p>
        </p:txBody>
      </p:sp>
      <p:sp>
        <p:nvSpPr>
          <p:cNvPr id="3" name="Content Placeholder 2"/>
          <p:cNvSpPr>
            <a:spLocks noGrp="1"/>
          </p:cNvSpPr>
          <p:nvPr>
            <p:ph idx="1"/>
          </p:nvPr>
        </p:nvSpPr>
        <p:spPr/>
        <p:txBody>
          <a:bodyPr/>
          <a:lstStyle/>
          <a:p>
            <a:pPr>
              <a:defRPr/>
            </a:pPr>
            <a:r>
              <a:rPr lang="en-US" sz="2400" dirty="0"/>
              <a:t>Serious about job</a:t>
            </a:r>
          </a:p>
          <a:p>
            <a:pPr>
              <a:defRPr/>
            </a:pPr>
            <a:r>
              <a:rPr lang="en-US" sz="2400" dirty="0"/>
              <a:t>The job is only a job.  A means to an end</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8</a:t>
            </a:fld>
            <a:endParaRPr lang="en-US"/>
          </a:p>
        </p:txBody>
      </p:sp>
    </p:spTree>
    <p:extLst>
      <p:ext uri="{BB962C8B-B14F-4D97-AF65-F5344CB8AC3E}">
        <p14:creationId xmlns:p14="http://schemas.microsoft.com/office/powerpoint/2010/main" val="3970591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Trait # 2 of a professional: Wanting to do better</a:t>
            </a:r>
            <a:endParaRPr lang="en-US" dirty="0"/>
          </a:p>
        </p:txBody>
      </p:sp>
      <p:sp>
        <p:nvSpPr>
          <p:cNvPr id="3" name="Content Placeholder 2"/>
          <p:cNvSpPr>
            <a:spLocks noGrp="1"/>
          </p:cNvSpPr>
          <p:nvPr>
            <p:ph idx="1"/>
          </p:nvPr>
        </p:nvSpPr>
        <p:spPr/>
        <p:txBody>
          <a:bodyPr/>
          <a:lstStyle/>
          <a:p>
            <a:r>
              <a:rPr lang="en-US" sz="2400" dirty="0"/>
              <a:t>Exhibit a never-ending quest to improve their performance in every variable, every project, every relationship, and every detail.</a:t>
            </a:r>
          </a:p>
          <a:p>
            <a:endParaRPr lang="en-US" dirty="0"/>
          </a:p>
        </p:txBody>
      </p:sp>
      <p:sp>
        <p:nvSpPr>
          <p:cNvPr id="4" name="Slide Number Placeholder 3"/>
          <p:cNvSpPr>
            <a:spLocks noGrp="1"/>
          </p:cNvSpPr>
          <p:nvPr>
            <p:ph type="sldNum" sz="quarter" idx="12"/>
          </p:nvPr>
        </p:nvSpPr>
        <p:spPr/>
        <p:txBody>
          <a:bodyPr/>
          <a:lstStyle/>
          <a:p>
            <a:fld id="{8E9ED8F5-F0EE-4F30-BF79-1CB5FF8C36DA}" type="slidenum">
              <a:rPr lang="en-US" smtClean="0"/>
              <a:t>9</a:t>
            </a:fld>
            <a:endParaRPr lang="en-US"/>
          </a:p>
        </p:txBody>
      </p:sp>
    </p:spTree>
    <p:extLst>
      <p:ext uri="{BB962C8B-B14F-4D97-AF65-F5344CB8AC3E}">
        <p14:creationId xmlns:p14="http://schemas.microsoft.com/office/powerpoint/2010/main" val="16064658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887</TotalTime>
  <Words>820</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Gill Sans MT</vt:lpstr>
      <vt:lpstr>Wingdings 2</vt:lpstr>
      <vt:lpstr>Dividend</vt:lpstr>
      <vt:lpstr>Introduction</vt:lpstr>
      <vt:lpstr>Professional Responsibilities</vt:lpstr>
      <vt:lpstr>Engineering Council states that other than professional Knowledge,  an Engineer  must know</vt:lpstr>
      <vt:lpstr>The Professionalism</vt:lpstr>
      <vt:lpstr>Traits of a Profession</vt:lpstr>
      <vt:lpstr>A professional behaves ethically</vt:lpstr>
      <vt:lpstr>Traits of a Professional</vt:lpstr>
      <vt:lpstr>Trait # 1 of a professional: Seriousness</vt:lpstr>
      <vt:lpstr>Trait # 2 of a professional: Wanting to do better</vt:lpstr>
      <vt:lpstr>Trait # 3 of a professional: Dealing with the Unexpected</vt:lpstr>
      <vt:lpstr>Trait # 4 of a professional: Communication Skills</vt:lpstr>
      <vt:lpstr>Trait # 5 of a professional: Enthusiasm</vt:lpstr>
      <vt:lpstr>Trait # 6 of a professional: Helpfulness</vt:lpstr>
      <vt:lpstr>Trait # 7 of a professional: Taking the Initiative</vt:lpstr>
      <vt:lpstr>Trait # 8 of a professional: Cool under Pressure </vt:lpstr>
      <vt:lpstr>Trait # 9 of a professional: Remains Focused</vt:lpstr>
      <vt:lpstr>Trait # 10 of a professional: Don’t Follow, Lead</vt:lpstr>
      <vt:lpstr>Applying Professionalism in Real Life</vt:lpstr>
      <vt:lpstr>Scenario #2</vt:lpstr>
      <vt:lpstr>Scenario #3</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Professional Practices      Week-1 Lecture-1   Dr. Ghulam Mustafa  department of computer sciences bahria university Lahore campus  </dc:title>
  <dc:creator>Dr Ghulam Mustafa BULC</dc:creator>
  <cp:lastModifiedBy>Junaid Nasir Qureshi BULC</cp:lastModifiedBy>
  <cp:revision>11</cp:revision>
  <dcterms:created xsi:type="dcterms:W3CDTF">2019-09-13T19:20:06Z</dcterms:created>
  <dcterms:modified xsi:type="dcterms:W3CDTF">2024-01-28T17:32:08Z</dcterms:modified>
</cp:coreProperties>
</file>