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8" r:id="rId4"/>
    <p:sldId id="259" r:id="rId5"/>
    <p:sldId id="269" r:id="rId6"/>
    <p:sldId id="260" r:id="rId7"/>
    <p:sldId id="263" r:id="rId8"/>
    <p:sldId id="264" r:id="rId9"/>
    <p:sldId id="265" r:id="rId10"/>
    <p:sldId id="266" r:id="rId11"/>
    <p:sldId id="267"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F30F-1826-4C41-87A7-BD14C272D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FB42CA-BC5B-489E-9F0E-AF3A9E402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2E237-014D-4A72-AF74-D92665F04A89}"/>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5" name="Footer Placeholder 4">
            <a:extLst>
              <a:ext uri="{FF2B5EF4-FFF2-40B4-BE49-F238E27FC236}">
                <a16:creationId xmlns:a16="http://schemas.microsoft.com/office/drawing/2014/main" id="{97ADD3BE-C6BB-4720-8D48-A4815C2B6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A0B7B-5346-4467-B01F-BF51840E4582}"/>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252299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D457-B2CD-422A-BA13-663494CEC6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CC1D82-6676-4CB4-8453-67872B95E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3EA53-707E-45C4-B6A1-0B26E18D5A00}"/>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5" name="Footer Placeholder 4">
            <a:extLst>
              <a:ext uri="{FF2B5EF4-FFF2-40B4-BE49-F238E27FC236}">
                <a16:creationId xmlns:a16="http://schemas.microsoft.com/office/drawing/2014/main" id="{0319D9D4-D250-4141-8D63-07CCC3B0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87C45-73E4-42AC-BE36-5788A1447813}"/>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96842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731974-26C1-43FF-A372-8836FD8B93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E9D104-6C1F-4601-8772-10EE0ECC3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DE723-037E-43D8-8746-17E34D6590C5}"/>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5" name="Footer Placeholder 4">
            <a:extLst>
              <a:ext uri="{FF2B5EF4-FFF2-40B4-BE49-F238E27FC236}">
                <a16:creationId xmlns:a16="http://schemas.microsoft.com/office/drawing/2014/main" id="{55CAF86F-6955-4263-ADE1-671FB3D97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6C174-EA94-4F98-9108-482164C86602}"/>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275069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F93-2785-4563-9631-7210FC232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872E8-F58B-499C-BEDD-521DAFE39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9746A-A622-4FB0-A89A-128D73B30205}"/>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5" name="Footer Placeholder 4">
            <a:extLst>
              <a:ext uri="{FF2B5EF4-FFF2-40B4-BE49-F238E27FC236}">
                <a16:creationId xmlns:a16="http://schemas.microsoft.com/office/drawing/2014/main" id="{FA293887-0002-44BC-9283-D94B5FE29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E2859-42AC-4044-ABA7-0529242E7421}"/>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106450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D81F-14C4-44D4-ABF9-EC478301B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493C5E-C7B2-47F1-A446-CC574CFB2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CEDF0-6288-432C-969E-C4C58FC033FC}"/>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5" name="Footer Placeholder 4">
            <a:extLst>
              <a:ext uri="{FF2B5EF4-FFF2-40B4-BE49-F238E27FC236}">
                <a16:creationId xmlns:a16="http://schemas.microsoft.com/office/drawing/2014/main" id="{F094B925-4A7A-4D12-B542-636FEE9C8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BF41B-1E89-4B31-AD46-BC1B4E12D2EC}"/>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33043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5CDE-1EF7-4028-90BA-B13756691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1490D-289C-4057-8000-543D0D24EA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1C225A-68A0-4F56-B292-8754CAB259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B566D2-D192-4DB7-9255-E6A2AE391CA8}"/>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6" name="Footer Placeholder 5">
            <a:extLst>
              <a:ext uri="{FF2B5EF4-FFF2-40B4-BE49-F238E27FC236}">
                <a16:creationId xmlns:a16="http://schemas.microsoft.com/office/drawing/2014/main" id="{9C492CAA-779A-48BD-8A24-C4EDF2F24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FF1F2-3543-4E50-BA82-334549F5EA72}"/>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17032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6982-E523-48D6-9909-C2734DE160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E69C74-AA85-4576-B1DC-B79A3FE93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F3BC0C-8E42-4461-9C2D-37B0CBFFE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9432C-0674-4A95-A6B0-4813264FB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A66DC-5A8D-499A-9345-DF60EBF07F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C4261F-D205-48CF-8D0B-A04DADD6678A}"/>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8" name="Footer Placeholder 7">
            <a:extLst>
              <a:ext uri="{FF2B5EF4-FFF2-40B4-BE49-F238E27FC236}">
                <a16:creationId xmlns:a16="http://schemas.microsoft.com/office/drawing/2014/main" id="{4E880784-B3E5-43D4-A0D6-2B5BAFEF3B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60F09D-6761-4B48-9477-EC78148267C7}"/>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293714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CDB4-39DB-432F-990F-C167DAE49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08BEE1-0684-4C60-BC0A-A6EA2C7B45F8}"/>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4" name="Footer Placeholder 3">
            <a:extLst>
              <a:ext uri="{FF2B5EF4-FFF2-40B4-BE49-F238E27FC236}">
                <a16:creationId xmlns:a16="http://schemas.microsoft.com/office/drawing/2014/main" id="{6278F975-8943-4A5E-9D1F-423ADE317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15969E-F8F0-46BE-BC2D-E0EE0F17A73A}"/>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192124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2B3638-3D63-4266-ACFE-7BFB8DC6BA23}"/>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3" name="Footer Placeholder 2">
            <a:extLst>
              <a:ext uri="{FF2B5EF4-FFF2-40B4-BE49-F238E27FC236}">
                <a16:creationId xmlns:a16="http://schemas.microsoft.com/office/drawing/2014/main" id="{754B427A-A570-4C0C-BE95-66B3EE2ECB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47D4B-8AC8-4860-95F4-50A2C4082BE2}"/>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118987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F385-201B-4456-9C59-1CE66AED8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486B5-2D09-4E96-99E6-7BE44839B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48B02C-2FBC-4F51-BB7B-E8C007E96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F51A2-3A32-4D72-8E5C-CECA2F983F42}"/>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6" name="Footer Placeholder 5">
            <a:extLst>
              <a:ext uri="{FF2B5EF4-FFF2-40B4-BE49-F238E27FC236}">
                <a16:creationId xmlns:a16="http://schemas.microsoft.com/office/drawing/2014/main" id="{B44D85B6-D8E1-4444-9DFB-47FE1CFB7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E024AB-996D-4D83-8699-8424FACEE76B}"/>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241065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9820-A263-45DD-82A0-98788838F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3084C-D492-4201-BAE5-3A776CD48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BE8C5F-2354-4BE4-AFAD-354856EAB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071CD-CA65-4915-8B53-EFD8C15C3D04}"/>
              </a:ext>
            </a:extLst>
          </p:cNvPr>
          <p:cNvSpPr>
            <a:spLocks noGrp="1"/>
          </p:cNvSpPr>
          <p:nvPr>
            <p:ph type="dt" sz="half" idx="10"/>
          </p:nvPr>
        </p:nvSpPr>
        <p:spPr/>
        <p:txBody>
          <a:bodyPr/>
          <a:lstStyle/>
          <a:p>
            <a:fld id="{0A9B19C1-818E-47D4-8241-50C5CBE2A85F}" type="datetimeFigureOut">
              <a:rPr lang="en-US" smtClean="0"/>
              <a:t>3/20/2023</a:t>
            </a:fld>
            <a:endParaRPr lang="en-US"/>
          </a:p>
        </p:txBody>
      </p:sp>
      <p:sp>
        <p:nvSpPr>
          <p:cNvPr id="6" name="Footer Placeholder 5">
            <a:extLst>
              <a:ext uri="{FF2B5EF4-FFF2-40B4-BE49-F238E27FC236}">
                <a16:creationId xmlns:a16="http://schemas.microsoft.com/office/drawing/2014/main" id="{A3F6C490-A3DB-4A0C-B735-35A48320C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1317D-7AC5-499E-A3D8-03F483CFA8A3}"/>
              </a:ext>
            </a:extLst>
          </p:cNvPr>
          <p:cNvSpPr>
            <a:spLocks noGrp="1"/>
          </p:cNvSpPr>
          <p:nvPr>
            <p:ph type="sldNum" sz="quarter" idx="12"/>
          </p:nvPr>
        </p:nvSpPr>
        <p:spPr/>
        <p:txBody>
          <a:bodyPr/>
          <a:lstStyle/>
          <a:p>
            <a:fld id="{5345B859-557F-4594-BB39-800AC35CB264}" type="slidenum">
              <a:rPr lang="en-US" smtClean="0"/>
              <a:t>‹#›</a:t>
            </a:fld>
            <a:endParaRPr lang="en-US"/>
          </a:p>
        </p:txBody>
      </p:sp>
    </p:spTree>
    <p:extLst>
      <p:ext uri="{BB962C8B-B14F-4D97-AF65-F5344CB8AC3E}">
        <p14:creationId xmlns:p14="http://schemas.microsoft.com/office/powerpoint/2010/main" val="36876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EB93E-3AF3-4048-84EA-790A94862A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223DCC-C533-4457-83AC-E0EAF3960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79FFE-B502-40E6-9008-C091103B9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B19C1-818E-47D4-8241-50C5CBE2A85F}" type="datetimeFigureOut">
              <a:rPr lang="en-US" smtClean="0"/>
              <a:t>3/20/2023</a:t>
            </a:fld>
            <a:endParaRPr lang="en-US"/>
          </a:p>
        </p:txBody>
      </p:sp>
      <p:sp>
        <p:nvSpPr>
          <p:cNvPr id="5" name="Footer Placeholder 4">
            <a:extLst>
              <a:ext uri="{FF2B5EF4-FFF2-40B4-BE49-F238E27FC236}">
                <a16:creationId xmlns:a16="http://schemas.microsoft.com/office/drawing/2014/main" id="{6BDEBE5C-3E09-423D-A9DB-1A9AD8168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E2D95-A0A5-47C3-8E1A-EA2B3EFE8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B859-557F-4594-BB39-800AC35CB264}" type="slidenum">
              <a:rPr lang="en-US" smtClean="0"/>
              <a:t>‹#›</a:t>
            </a:fld>
            <a:endParaRPr lang="en-US"/>
          </a:p>
        </p:txBody>
      </p:sp>
    </p:spTree>
    <p:extLst>
      <p:ext uri="{BB962C8B-B14F-4D97-AF65-F5344CB8AC3E}">
        <p14:creationId xmlns:p14="http://schemas.microsoft.com/office/powerpoint/2010/main" val="3563424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BDC6-C1D0-40AD-B909-80E0647E2347}"/>
              </a:ext>
            </a:extLst>
          </p:cNvPr>
          <p:cNvSpPr>
            <a:spLocks noGrp="1"/>
          </p:cNvSpPr>
          <p:nvPr>
            <p:ph type="title"/>
          </p:nvPr>
        </p:nvSpPr>
        <p:spPr/>
        <p:txBody>
          <a:bodyPr/>
          <a:lstStyle/>
          <a:p>
            <a:pPr algn="ctr"/>
            <a:r>
              <a:rPr lang="en-US" dirty="0"/>
              <a:t>Memory management</a:t>
            </a:r>
          </a:p>
        </p:txBody>
      </p:sp>
      <p:sp>
        <p:nvSpPr>
          <p:cNvPr id="3" name="Content Placeholder 2">
            <a:extLst>
              <a:ext uri="{FF2B5EF4-FFF2-40B4-BE49-F238E27FC236}">
                <a16:creationId xmlns:a16="http://schemas.microsoft.com/office/drawing/2014/main" id="{E7C55A49-8129-4275-B66C-F2F92649FC47}"/>
              </a:ext>
            </a:extLst>
          </p:cNvPr>
          <p:cNvSpPr>
            <a:spLocks noGrp="1"/>
          </p:cNvSpPr>
          <p:nvPr>
            <p:ph idx="1"/>
          </p:nvPr>
        </p:nvSpPr>
        <p:spPr/>
        <p:txBody>
          <a:bodyPr>
            <a:noAutofit/>
          </a:bodyPr>
          <a:lstStyle/>
          <a:p>
            <a:r>
              <a:rPr lang="en-US" sz="2400" dirty="0"/>
              <a:t>Memory hierarchy</a:t>
            </a:r>
          </a:p>
          <a:p>
            <a:r>
              <a:rPr lang="en-US" sz="2400" dirty="0"/>
              <a:t>Memory organization</a:t>
            </a:r>
          </a:p>
          <a:p>
            <a:r>
              <a:rPr lang="en-US" sz="2400" dirty="0"/>
              <a:t>Memory management strategies</a:t>
            </a:r>
          </a:p>
          <a:p>
            <a:r>
              <a:rPr lang="en-US" sz="2400" dirty="0"/>
              <a:t>Memory management techniques</a:t>
            </a:r>
          </a:p>
          <a:p>
            <a:r>
              <a:rPr lang="en-US" sz="2400" dirty="0"/>
              <a:t>Protection of memory</a:t>
            </a:r>
          </a:p>
          <a:p>
            <a:endParaRPr lang="en-US" sz="2400" dirty="0"/>
          </a:p>
          <a:p>
            <a:pPr marL="914400" lvl="2" indent="0">
              <a:buNone/>
            </a:pPr>
            <a:endParaRPr lang="en-US" sz="2400" dirty="0"/>
          </a:p>
          <a:p>
            <a:pPr marL="914400" lvl="2" indent="0">
              <a:buNone/>
            </a:pPr>
            <a:endParaRPr lang="en-US" sz="2400" dirty="0"/>
          </a:p>
          <a:p>
            <a:pPr marL="914400" lvl="2" indent="0">
              <a:buNone/>
            </a:pPr>
            <a:endParaRPr lang="en-US" sz="2400" dirty="0"/>
          </a:p>
          <a:p>
            <a:pPr marL="914400" lvl="2" indent="0">
              <a:buNone/>
            </a:pPr>
            <a:r>
              <a:rPr lang="en-US" sz="2400" dirty="0"/>
              <a:t> 	</a:t>
            </a:r>
          </a:p>
        </p:txBody>
      </p:sp>
    </p:spTree>
    <p:extLst>
      <p:ext uri="{BB962C8B-B14F-4D97-AF65-F5344CB8AC3E}">
        <p14:creationId xmlns:p14="http://schemas.microsoft.com/office/powerpoint/2010/main" val="70121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2C78-B869-4D64-8AEC-582651EF6CA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48C10F-DB83-4D9F-9AD3-BF723B21DCD1}"/>
              </a:ext>
            </a:extLst>
          </p:cNvPr>
          <p:cNvSpPr>
            <a:spLocks noGrp="1"/>
          </p:cNvSpPr>
          <p:nvPr>
            <p:ph idx="1"/>
          </p:nvPr>
        </p:nvSpPr>
        <p:spPr/>
        <p:txBody>
          <a:bodyPr>
            <a:normAutofit/>
          </a:bodyPr>
          <a:lstStyle/>
          <a:p>
            <a:pPr algn="l" fontAlgn="base"/>
            <a:r>
              <a:rPr lang="en-US" dirty="0"/>
              <a:t>Example : </a:t>
            </a:r>
            <a:r>
              <a:rPr lang="en-US" sz="1800" b="0" i="0" dirty="0">
                <a:solidFill>
                  <a:srgbClr val="303030"/>
                </a:solidFill>
                <a:effectLst/>
                <a:latin typeface="Arimo"/>
              </a:rPr>
              <a:t>A system uses 3 page frames for storing process pages in main memory. It uses the Optimal page replacement policy. Assume that all the page frames are initially empty. What is the total number of page faults  that will occur while processing the page reference string given {7,0,1,2,0,3,0,4,2,3,0,3,2,1,2,0,1,7,0,1} as  and Also calculate the hit ratio and miss ratio.</a:t>
            </a:r>
          </a:p>
          <a:p>
            <a:pPr marL="0" indent="0" algn="l" fontAlgn="base">
              <a:buNone/>
            </a:pPr>
            <a:r>
              <a:rPr lang="en-US" sz="2000" b="0" i="0" dirty="0">
                <a:solidFill>
                  <a:srgbClr val="303030"/>
                </a:solidFill>
                <a:effectLst/>
                <a:latin typeface="Arimo"/>
              </a:rPr>
              <a:t>Sol:</a:t>
            </a:r>
          </a:p>
          <a:p>
            <a:pPr marL="0" indent="0" algn="l" fontAlgn="base">
              <a:buNone/>
            </a:pPr>
            <a:r>
              <a:rPr lang="en-US" sz="2000" b="0" i="0" dirty="0">
                <a:solidFill>
                  <a:srgbClr val="303030"/>
                </a:solidFill>
                <a:effectLst/>
                <a:latin typeface="Arimo"/>
              </a:rPr>
              <a:t>No. of hits =11 and no. of misses =9</a:t>
            </a:r>
          </a:p>
          <a:p>
            <a:pPr marL="0" indent="0" algn="l" fontAlgn="base">
              <a:buNone/>
            </a:pPr>
            <a:r>
              <a:rPr lang="en-US" sz="2000" b="0" i="0" dirty="0">
                <a:solidFill>
                  <a:srgbClr val="303030"/>
                </a:solidFill>
                <a:effectLst/>
                <a:latin typeface="Arimo"/>
              </a:rPr>
              <a:t>Page Hit ratio = 11/20*100 = 55%</a:t>
            </a:r>
          </a:p>
          <a:p>
            <a:pPr marL="0" indent="0" algn="l" fontAlgn="base">
              <a:buNone/>
            </a:pPr>
            <a:r>
              <a:rPr lang="en-US" sz="2000" b="0" i="0" dirty="0">
                <a:solidFill>
                  <a:srgbClr val="303030"/>
                </a:solidFill>
                <a:effectLst/>
                <a:latin typeface="Arimo"/>
              </a:rPr>
              <a:t>Page fault ratio = 9/20*100 = 45%</a:t>
            </a:r>
          </a:p>
          <a:p>
            <a:pPr marL="0" indent="0" algn="l" fontAlgn="base">
              <a:buNone/>
            </a:pPr>
            <a:endParaRPr lang="en-US" sz="2000" b="0" i="0" dirty="0">
              <a:solidFill>
                <a:srgbClr val="303030"/>
              </a:solidFill>
              <a:effectLst/>
              <a:latin typeface="Arimo"/>
            </a:endParaRPr>
          </a:p>
          <a:p>
            <a:pPr marL="0" indent="0" algn="l" fontAlgn="base">
              <a:buNone/>
            </a:pPr>
            <a:endParaRPr lang="en-US" b="0" i="0" dirty="0">
              <a:solidFill>
                <a:srgbClr val="303030"/>
              </a:solidFill>
              <a:effectLst/>
              <a:latin typeface="Arimo"/>
            </a:endParaRPr>
          </a:p>
          <a:p>
            <a:pPr marL="0" indent="0" algn="l" fontAlgn="base">
              <a:buNone/>
            </a:pPr>
            <a:r>
              <a:rPr lang="en-US" b="0" i="0" dirty="0">
                <a:solidFill>
                  <a:srgbClr val="303030"/>
                </a:solidFill>
                <a:effectLst/>
                <a:latin typeface="Arimo"/>
              </a:rPr>
              <a:t> </a:t>
            </a:r>
          </a:p>
        </p:txBody>
      </p:sp>
      <p:pic>
        <p:nvPicPr>
          <p:cNvPr id="6" name="Picture 5">
            <a:extLst>
              <a:ext uri="{FF2B5EF4-FFF2-40B4-BE49-F238E27FC236}">
                <a16:creationId xmlns:a16="http://schemas.microsoft.com/office/drawing/2014/main" id="{82A3A67D-FF40-4729-942B-DEA71E79F4CA}"/>
              </a:ext>
            </a:extLst>
          </p:cNvPr>
          <p:cNvPicPr>
            <a:picLocks noChangeAspect="1"/>
          </p:cNvPicPr>
          <p:nvPr/>
        </p:nvPicPr>
        <p:blipFill>
          <a:blip r:embed="rId2"/>
          <a:stretch>
            <a:fillRect/>
          </a:stretch>
        </p:blipFill>
        <p:spPr>
          <a:xfrm>
            <a:off x="1433512" y="4633913"/>
            <a:ext cx="8886825" cy="1543050"/>
          </a:xfrm>
          <a:prstGeom prst="rect">
            <a:avLst/>
          </a:prstGeom>
        </p:spPr>
      </p:pic>
    </p:spTree>
    <p:extLst>
      <p:ext uri="{BB962C8B-B14F-4D97-AF65-F5344CB8AC3E}">
        <p14:creationId xmlns:p14="http://schemas.microsoft.com/office/powerpoint/2010/main" val="412001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660F-D280-4B40-9FA4-9C019A9C96F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1112719-9E3B-4F45-B9F8-32B010305D5F}"/>
              </a:ext>
            </a:extLst>
          </p:cNvPr>
          <p:cNvSpPr>
            <a:spLocks noGrp="1"/>
          </p:cNvSpPr>
          <p:nvPr>
            <p:ph idx="1"/>
          </p:nvPr>
        </p:nvSpPr>
        <p:spPr/>
        <p:txBody>
          <a:bodyPr/>
          <a:lstStyle/>
          <a:p>
            <a:pPr algn="l" fontAlgn="base">
              <a:buFont typeface="Arial" panose="020B0604020202020204" pitchFamily="34" charset="0"/>
              <a:buChar char="•"/>
            </a:pPr>
            <a:r>
              <a:rPr lang="en-US" u="sng" dirty="0"/>
              <a:t>Multi – level paging </a:t>
            </a:r>
            <a:r>
              <a:rPr lang="en-US" dirty="0"/>
              <a:t>:</a:t>
            </a:r>
            <a:r>
              <a:rPr lang="en-US" b="0" i="0" dirty="0">
                <a:solidFill>
                  <a:srgbClr val="303030"/>
                </a:solidFill>
                <a:effectLst/>
                <a:latin typeface="Arimo"/>
              </a:rPr>
              <a:t>The size of page table is greater than the frame size, the page table can not be stored in a single frame in main memory.</a:t>
            </a:r>
          </a:p>
          <a:p>
            <a:pPr algn="l" fontAlgn="base">
              <a:buFont typeface="Arial" panose="020B0604020202020204" pitchFamily="34" charset="0"/>
              <a:buChar char="•"/>
            </a:pPr>
            <a:r>
              <a:rPr lang="en-US" u="sng" dirty="0">
                <a:solidFill>
                  <a:srgbClr val="303030"/>
                </a:solidFill>
                <a:latin typeface="Arimo"/>
              </a:rPr>
              <a:t>Inverted paging</a:t>
            </a:r>
            <a:r>
              <a:rPr lang="en-US" dirty="0">
                <a:solidFill>
                  <a:srgbClr val="303030"/>
                </a:solidFill>
                <a:latin typeface="Arimo"/>
              </a:rPr>
              <a:t>: in an inverted page table, for each occupied physical memory frame there is an associated virtual page.</a:t>
            </a:r>
          </a:p>
          <a:p>
            <a:pPr marL="0" indent="0" algn="l" fontAlgn="base">
              <a:buNone/>
            </a:pPr>
            <a:r>
              <a:rPr lang="en-US" b="0" i="0" dirty="0">
                <a:solidFill>
                  <a:srgbClr val="303030"/>
                </a:solidFill>
                <a:effectLst/>
                <a:latin typeface="Arimo"/>
              </a:rPr>
              <a:t> </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 </a:t>
            </a:r>
            <a:endParaRPr lang="en-US" b="0" i="0" dirty="0">
              <a:solidFill>
                <a:srgbClr val="303030"/>
              </a:solidFill>
              <a:effectLst/>
              <a:latin typeface="Arimo"/>
            </a:endParaRPr>
          </a:p>
          <a:p>
            <a:pPr algn="l" fontAlgn="base">
              <a:buFont typeface="Arial" panose="020B0604020202020204" pitchFamily="34" charset="0"/>
              <a:buChar char="•"/>
            </a:pPr>
            <a:endParaRPr lang="en-US" b="0" i="0" dirty="0">
              <a:solidFill>
                <a:srgbClr val="303030"/>
              </a:solidFill>
              <a:effectLst/>
              <a:latin typeface="Arimo"/>
            </a:endParaRP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B09C4F2D-89FD-4DF9-BAA6-2BA60BA376F9}"/>
              </a:ext>
            </a:extLst>
          </p:cNvPr>
          <p:cNvPicPr>
            <a:picLocks noChangeAspect="1"/>
          </p:cNvPicPr>
          <p:nvPr/>
        </p:nvPicPr>
        <p:blipFill>
          <a:blip r:embed="rId2"/>
          <a:stretch>
            <a:fillRect/>
          </a:stretch>
        </p:blipFill>
        <p:spPr>
          <a:xfrm>
            <a:off x="6257926" y="4001294"/>
            <a:ext cx="5305424" cy="2938462"/>
          </a:xfrm>
          <a:prstGeom prst="rect">
            <a:avLst/>
          </a:prstGeom>
        </p:spPr>
      </p:pic>
      <p:pic>
        <p:nvPicPr>
          <p:cNvPr id="9" name="Picture 8">
            <a:extLst>
              <a:ext uri="{FF2B5EF4-FFF2-40B4-BE49-F238E27FC236}">
                <a16:creationId xmlns:a16="http://schemas.microsoft.com/office/drawing/2014/main" id="{4CD70B55-D67C-4485-A49C-D0EC5FE2A68F}"/>
              </a:ext>
            </a:extLst>
          </p:cNvPr>
          <p:cNvPicPr>
            <a:picLocks noChangeAspect="1"/>
          </p:cNvPicPr>
          <p:nvPr/>
        </p:nvPicPr>
        <p:blipFill>
          <a:blip r:embed="rId3"/>
          <a:stretch>
            <a:fillRect/>
          </a:stretch>
        </p:blipFill>
        <p:spPr>
          <a:xfrm>
            <a:off x="285750" y="4001294"/>
            <a:ext cx="5572127" cy="2675731"/>
          </a:xfrm>
          <a:prstGeom prst="rect">
            <a:avLst/>
          </a:prstGeom>
        </p:spPr>
      </p:pic>
    </p:spTree>
    <p:extLst>
      <p:ext uri="{BB962C8B-B14F-4D97-AF65-F5344CB8AC3E}">
        <p14:creationId xmlns:p14="http://schemas.microsoft.com/office/powerpoint/2010/main" val="106493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08C2-9FA4-49C6-93C1-4774214E6303}"/>
              </a:ext>
            </a:extLst>
          </p:cNvPr>
          <p:cNvSpPr>
            <a:spLocks noGrp="1"/>
          </p:cNvSpPr>
          <p:nvPr>
            <p:ph type="title"/>
          </p:nvPr>
        </p:nvSpPr>
        <p:spPr/>
        <p:txBody>
          <a:bodyPr/>
          <a:lstStyle/>
          <a:p>
            <a:pPr algn="ctr"/>
            <a:r>
              <a:rPr lang="en-US" dirty="0"/>
              <a:t>Segmentation</a:t>
            </a:r>
          </a:p>
        </p:txBody>
      </p:sp>
      <p:sp>
        <p:nvSpPr>
          <p:cNvPr id="3" name="Content Placeholder 2">
            <a:extLst>
              <a:ext uri="{FF2B5EF4-FFF2-40B4-BE49-F238E27FC236}">
                <a16:creationId xmlns:a16="http://schemas.microsoft.com/office/drawing/2014/main" id="{315D4486-5E3C-4147-BBC2-3E80D7688BE5}"/>
              </a:ext>
            </a:extLst>
          </p:cNvPr>
          <p:cNvSpPr>
            <a:spLocks noGrp="1"/>
          </p:cNvSpPr>
          <p:nvPr>
            <p:ph idx="1"/>
          </p:nvPr>
        </p:nvSpPr>
        <p:spPr/>
        <p:txBody>
          <a:bodyPr>
            <a:normAutofit/>
          </a:bodyPr>
          <a:lstStyle/>
          <a:p>
            <a:r>
              <a:rPr lang="en-US" sz="2000" b="1" dirty="0"/>
              <a:t>Segmentation</a:t>
            </a:r>
            <a:r>
              <a:rPr lang="en-US" sz="2000" dirty="0"/>
              <a:t> : a program is a collection of segments.</a:t>
            </a:r>
          </a:p>
          <a:p>
            <a:pPr marL="0" indent="0">
              <a:buNone/>
            </a:pPr>
            <a:r>
              <a:rPr lang="en-US" sz="2000" dirty="0"/>
              <a:t>  logical address refers as &lt;seg name#, offset&gt;</a:t>
            </a:r>
          </a:p>
          <a:p>
            <a:pPr marL="0" indent="0">
              <a:buNone/>
            </a:pPr>
            <a:r>
              <a:rPr lang="en-US" sz="2000" dirty="0"/>
              <a:t>  </a:t>
            </a:r>
            <a:r>
              <a:rPr lang="en-US" sz="2000" u="sng" dirty="0"/>
              <a:t>segment table</a:t>
            </a:r>
            <a:r>
              <a:rPr lang="en-US" sz="2000" dirty="0"/>
              <a:t>: maps two dimensional physical add  </a:t>
            </a:r>
            <a:r>
              <a:rPr lang="en-US" sz="2000" u="sng" dirty="0"/>
              <a:t>base</a:t>
            </a:r>
            <a:r>
              <a:rPr lang="en-US" sz="2000" dirty="0"/>
              <a:t> : starting physical address  </a:t>
            </a:r>
            <a:r>
              <a:rPr lang="en-US" sz="2000" u="sng" dirty="0"/>
              <a:t>limit</a:t>
            </a:r>
            <a:r>
              <a:rPr lang="en-US" sz="2000" dirty="0"/>
              <a:t> : specifies the length of the segment</a:t>
            </a:r>
          </a:p>
        </p:txBody>
      </p:sp>
      <p:pic>
        <p:nvPicPr>
          <p:cNvPr id="9" name="Picture 8">
            <a:extLst>
              <a:ext uri="{FF2B5EF4-FFF2-40B4-BE49-F238E27FC236}">
                <a16:creationId xmlns:a16="http://schemas.microsoft.com/office/drawing/2014/main" id="{4ED92FBA-B9A4-4EBF-B214-1C786F5B6142}"/>
              </a:ext>
            </a:extLst>
          </p:cNvPr>
          <p:cNvPicPr>
            <a:picLocks noChangeAspect="1"/>
          </p:cNvPicPr>
          <p:nvPr/>
        </p:nvPicPr>
        <p:blipFill>
          <a:blip r:embed="rId2"/>
          <a:stretch>
            <a:fillRect/>
          </a:stretch>
        </p:blipFill>
        <p:spPr>
          <a:xfrm>
            <a:off x="3619501" y="3040063"/>
            <a:ext cx="7734300" cy="3452812"/>
          </a:xfrm>
          <a:prstGeom prst="rect">
            <a:avLst/>
          </a:prstGeom>
        </p:spPr>
      </p:pic>
    </p:spTree>
    <p:extLst>
      <p:ext uri="{BB962C8B-B14F-4D97-AF65-F5344CB8AC3E}">
        <p14:creationId xmlns:p14="http://schemas.microsoft.com/office/powerpoint/2010/main" val="1271027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F177-EDA2-4DA3-871A-B6D51F7D81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8C96A1-FAD4-4BB7-A83B-FB8879726EC2}"/>
              </a:ext>
            </a:extLst>
          </p:cNvPr>
          <p:cNvSpPr>
            <a:spLocks noGrp="1"/>
          </p:cNvSpPr>
          <p:nvPr>
            <p:ph idx="1"/>
          </p:nvPr>
        </p:nvSpPr>
        <p:spPr/>
        <p:txBody>
          <a:bodyPr/>
          <a:lstStyle/>
          <a:p>
            <a:r>
              <a:rPr lang="en-US" dirty="0"/>
              <a:t>Segmentation hardware: S&lt;STLR(segment table length register)</a:t>
            </a:r>
          </a:p>
        </p:txBody>
      </p:sp>
      <p:pic>
        <p:nvPicPr>
          <p:cNvPr id="5" name="Picture 4">
            <a:extLst>
              <a:ext uri="{FF2B5EF4-FFF2-40B4-BE49-F238E27FC236}">
                <a16:creationId xmlns:a16="http://schemas.microsoft.com/office/drawing/2014/main" id="{D5BB32BF-4996-4E43-ACF6-C331BA26CE68}"/>
              </a:ext>
            </a:extLst>
          </p:cNvPr>
          <p:cNvPicPr>
            <a:picLocks noChangeAspect="1"/>
          </p:cNvPicPr>
          <p:nvPr/>
        </p:nvPicPr>
        <p:blipFill>
          <a:blip r:embed="rId2"/>
          <a:stretch>
            <a:fillRect/>
          </a:stretch>
        </p:blipFill>
        <p:spPr>
          <a:xfrm>
            <a:off x="838200" y="2352674"/>
            <a:ext cx="8253412" cy="3824289"/>
          </a:xfrm>
          <a:prstGeom prst="rect">
            <a:avLst/>
          </a:prstGeom>
        </p:spPr>
      </p:pic>
    </p:spTree>
    <p:extLst>
      <p:ext uri="{BB962C8B-B14F-4D97-AF65-F5344CB8AC3E}">
        <p14:creationId xmlns:p14="http://schemas.microsoft.com/office/powerpoint/2010/main" val="106278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7162-1C7B-498C-8B55-9F5EE4EF6B7F}"/>
              </a:ext>
            </a:extLst>
          </p:cNvPr>
          <p:cNvSpPr>
            <a:spLocks noGrp="1"/>
          </p:cNvSpPr>
          <p:nvPr>
            <p:ph type="title"/>
          </p:nvPr>
        </p:nvSpPr>
        <p:spPr/>
        <p:txBody>
          <a:bodyPr/>
          <a:lstStyle/>
          <a:p>
            <a:pPr algn="ctr"/>
            <a:r>
              <a:rPr lang="en-US" dirty="0"/>
              <a:t>Segmented paging</a:t>
            </a:r>
          </a:p>
        </p:txBody>
      </p:sp>
      <p:sp>
        <p:nvSpPr>
          <p:cNvPr id="3" name="Content Placeholder 2">
            <a:extLst>
              <a:ext uri="{FF2B5EF4-FFF2-40B4-BE49-F238E27FC236}">
                <a16:creationId xmlns:a16="http://schemas.microsoft.com/office/drawing/2014/main" id="{F76CBAEC-EEB8-4655-82DA-C2BBCE855660}"/>
              </a:ext>
            </a:extLst>
          </p:cNvPr>
          <p:cNvSpPr>
            <a:spLocks noGrp="1"/>
          </p:cNvSpPr>
          <p:nvPr>
            <p:ph idx="1"/>
          </p:nvPr>
        </p:nvSpPr>
        <p:spPr/>
        <p:txBody>
          <a:bodyPr/>
          <a:lstStyle/>
          <a:p>
            <a:r>
              <a:rPr lang="en-US" dirty="0" err="1"/>
              <a:t>Cpu</a:t>
            </a:r>
            <a:r>
              <a:rPr lang="en-US" dirty="0"/>
              <a:t> –------&gt;segmentation unit----------&gt; paging unit----</a:t>
            </a:r>
            <a:r>
              <a:rPr lang="en-US" dirty="0">
                <a:sym typeface="Wingdings" panose="05000000000000000000" pitchFamily="2" charset="2"/>
              </a:rPr>
              <a:t>&gt;physical mem</a:t>
            </a:r>
          </a:p>
          <a:p>
            <a:r>
              <a:rPr lang="en-US" dirty="0">
                <a:sym typeface="Wingdings" panose="05000000000000000000" pitchFamily="2" charset="2"/>
              </a:rPr>
              <a:t>Intel </a:t>
            </a:r>
          </a:p>
          <a:p>
            <a:pPr marL="0" indent="0">
              <a:buNone/>
            </a:pPr>
            <a:r>
              <a:rPr lang="en-US" dirty="0" err="1">
                <a:sym typeface="Wingdings" panose="05000000000000000000" pitchFamily="2" charset="2"/>
              </a:rPr>
              <a:t>pentium</a:t>
            </a:r>
            <a:endParaRPr lang="en-US" dirty="0">
              <a:sym typeface="Wingdings" panose="05000000000000000000" pitchFamily="2" charset="2"/>
            </a:endParaRPr>
          </a:p>
          <a:p>
            <a:pPr marL="0" indent="0">
              <a:buNone/>
            </a:pPr>
            <a:r>
              <a:rPr lang="en-US" dirty="0"/>
              <a:t>            </a:t>
            </a:r>
          </a:p>
        </p:txBody>
      </p:sp>
      <p:pic>
        <p:nvPicPr>
          <p:cNvPr id="5" name="Picture 4">
            <a:extLst>
              <a:ext uri="{FF2B5EF4-FFF2-40B4-BE49-F238E27FC236}">
                <a16:creationId xmlns:a16="http://schemas.microsoft.com/office/drawing/2014/main" id="{380F2D07-D6E6-408B-BF44-B950A5297BD1}"/>
              </a:ext>
            </a:extLst>
          </p:cNvPr>
          <p:cNvPicPr>
            <a:picLocks noChangeAspect="1"/>
          </p:cNvPicPr>
          <p:nvPr/>
        </p:nvPicPr>
        <p:blipFill>
          <a:blip r:embed="rId2"/>
          <a:stretch>
            <a:fillRect/>
          </a:stretch>
        </p:blipFill>
        <p:spPr>
          <a:xfrm>
            <a:off x="2114549" y="2392361"/>
            <a:ext cx="9648825" cy="4351338"/>
          </a:xfrm>
          <a:prstGeom prst="rect">
            <a:avLst/>
          </a:prstGeom>
        </p:spPr>
      </p:pic>
    </p:spTree>
    <p:extLst>
      <p:ext uri="{BB962C8B-B14F-4D97-AF65-F5344CB8AC3E}">
        <p14:creationId xmlns:p14="http://schemas.microsoft.com/office/powerpoint/2010/main" val="2729753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5F20-F362-46BB-AC10-D781F4ED0935}"/>
              </a:ext>
            </a:extLst>
          </p:cNvPr>
          <p:cNvSpPr>
            <a:spLocks noGrp="1"/>
          </p:cNvSpPr>
          <p:nvPr>
            <p:ph type="title"/>
          </p:nvPr>
        </p:nvSpPr>
        <p:spPr/>
        <p:txBody>
          <a:bodyPr/>
          <a:lstStyle/>
          <a:p>
            <a:pPr algn="ctr"/>
            <a:r>
              <a:rPr lang="en-US" dirty="0"/>
              <a:t>Protection</a:t>
            </a:r>
          </a:p>
        </p:txBody>
      </p:sp>
      <p:sp>
        <p:nvSpPr>
          <p:cNvPr id="3" name="Content Placeholder 2">
            <a:extLst>
              <a:ext uri="{FF2B5EF4-FFF2-40B4-BE49-F238E27FC236}">
                <a16:creationId xmlns:a16="http://schemas.microsoft.com/office/drawing/2014/main" id="{C8AEA946-90A3-4509-83B1-1805CCA5727A}"/>
              </a:ext>
            </a:extLst>
          </p:cNvPr>
          <p:cNvSpPr>
            <a:spLocks noGrp="1"/>
          </p:cNvSpPr>
          <p:nvPr>
            <p:ph idx="1"/>
          </p:nvPr>
        </p:nvSpPr>
        <p:spPr/>
        <p:txBody>
          <a:bodyPr>
            <a:normAutofit fontScale="92500" lnSpcReduction="10000"/>
          </a:bodyPr>
          <a:lstStyle/>
          <a:p>
            <a:r>
              <a:rPr lang="en-US" dirty="0" err="1"/>
              <a:t>Thrasing</a:t>
            </a:r>
            <a:r>
              <a:rPr lang="en-US" dirty="0"/>
              <a:t> : a process is busy in swapping in and out pages rather than executing user instructions.</a:t>
            </a:r>
          </a:p>
          <a:p>
            <a:pPr marL="514350" indent="-514350">
              <a:buFont typeface="+mj-lt"/>
              <a:buAutoNum type="arabicPeriod"/>
            </a:pPr>
            <a:r>
              <a:rPr lang="en-US" u="sng" dirty="0"/>
              <a:t>Goal of protection</a:t>
            </a:r>
            <a:r>
              <a:rPr lang="en-US" dirty="0"/>
              <a:t>: ensure that each object is accessed correctly and only by those processes that are allowed to do so.</a:t>
            </a:r>
          </a:p>
          <a:p>
            <a:pPr marL="514350" indent="-514350">
              <a:buFont typeface="+mj-lt"/>
              <a:buAutoNum type="arabicPeriod"/>
            </a:pPr>
            <a:r>
              <a:rPr lang="en-US" u="sng" dirty="0"/>
              <a:t>Principles of protection </a:t>
            </a:r>
            <a:r>
              <a:rPr lang="en-US" dirty="0"/>
              <a:t>: may be static or dynamic and consider grain aspect.</a:t>
            </a:r>
          </a:p>
          <a:p>
            <a:pPr marL="457200" lvl="1" indent="0">
              <a:buNone/>
            </a:pPr>
            <a:r>
              <a:rPr lang="en-US" dirty="0"/>
              <a:t>	rough- grained management – simpler but least privilege – </a:t>
            </a:r>
            <a:r>
              <a:rPr lang="en-US" dirty="0" err="1"/>
              <a:t>unix</a:t>
            </a:r>
            <a:r>
              <a:rPr lang="en-US" dirty="0"/>
              <a:t> –user-root</a:t>
            </a:r>
          </a:p>
          <a:p>
            <a:pPr marL="457200" lvl="1" indent="0">
              <a:buNone/>
            </a:pPr>
            <a:r>
              <a:rPr lang="en-US" dirty="0"/>
              <a:t>	fine-grained management – more complex-but more protective-file ack </a:t>
            </a:r>
            <a:r>
              <a:rPr lang="en-US" dirty="0" err="1"/>
              <a:t>lis</a:t>
            </a:r>
            <a:endParaRPr lang="en-US" dirty="0"/>
          </a:p>
          <a:p>
            <a:pPr marL="514350" indent="-514350">
              <a:buFont typeface="+mj-lt"/>
              <a:buAutoNum type="arabicPeriod"/>
            </a:pPr>
            <a:r>
              <a:rPr lang="en-US" u="sng" dirty="0"/>
              <a:t>Domain structure: </a:t>
            </a:r>
            <a:r>
              <a:rPr lang="en-US" dirty="0"/>
              <a:t>set of access rights</a:t>
            </a:r>
          </a:p>
          <a:p>
            <a:pPr marL="0" indent="0">
              <a:buNone/>
            </a:pPr>
            <a:r>
              <a:rPr lang="en-US" dirty="0"/>
              <a:t>	access right is ordered pair</a:t>
            </a:r>
          </a:p>
          <a:p>
            <a:pPr marL="0" indent="0">
              <a:buNone/>
            </a:pPr>
            <a:r>
              <a:rPr lang="en-US" dirty="0"/>
              <a:t>	&lt;object name, rights set&gt;</a:t>
            </a:r>
          </a:p>
        </p:txBody>
      </p:sp>
      <p:pic>
        <p:nvPicPr>
          <p:cNvPr id="4" name="Content Placeholder 4">
            <a:extLst>
              <a:ext uri="{FF2B5EF4-FFF2-40B4-BE49-F238E27FC236}">
                <a16:creationId xmlns:a16="http://schemas.microsoft.com/office/drawing/2014/main" id="{59FF9F07-2C54-4D72-8B3E-20F500D4AC62}"/>
              </a:ext>
            </a:extLst>
          </p:cNvPr>
          <p:cNvPicPr>
            <a:picLocks noChangeAspect="1"/>
          </p:cNvPicPr>
          <p:nvPr/>
        </p:nvPicPr>
        <p:blipFill>
          <a:blip r:embed="rId2"/>
          <a:stretch>
            <a:fillRect/>
          </a:stretch>
        </p:blipFill>
        <p:spPr>
          <a:xfrm>
            <a:off x="6543675" y="4815681"/>
            <a:ext cx="5010150" cy="1496219"/>
          </a:xfrm>
          <a:prstGeom prst="rect">
            <a:avLst/>
          </a:prstGeom>
        </p:spPr>
      </p:pic>
    </p:spTree>
    <p:extLst>
      <p:ext uri="{BB962C8B-B14F-4D97-AF65-F5344CB8AC3E}">
        <p14:creationId xmlns:p14="http://schemas.microsoft.com/office/powerpoint/2010/main" val="11997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0A08-03CE-40B2-B367-46E79082F8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B4591-C10F-4267-A73A-9E3B2780FCA6}"/>
              </a:ext>
            </a:extLst>
          </p:cNvPr>
          <p:cNvSpPr>
            <a:spLocks noGrp="1"/>
          </p:cNvSpPr>
          <p:nvPr>
            <p:ph idx="1"/>
          </p:nvPr>
        </p:nvSpPr>
        <p:spPr/>
        <p:txBody>
          <a:bodyPr/>
          <a:lstStyle/>
          <a:p>
            <a:r>
              <a:rPr lang="en-US" u="sng" dirty="0"/>
              <a:t>Access matrix </a:t>
            </a:r>
            <a:r>
              <a:rPr lang="en-US" dirty="0"/>
              <a:t>: (</a:t>
            </a:r>
            <a:r>
              <a:rPr lang="en-US" dirty="0" err="1"/>
              <a:t>i,j</a:t>
            </a:r>
            <a:r>
              <a:rPr lang="en-US" dirty="0"/>
              <a:t>) is the set of operations that a process executing in domain </a:t>
            </a:r>
            <a:r>
              <a:rPr lang="en-US" dirty="0" err="1"/>
              <a:t>i</a:t>
            </a:r>
            <a:r>
              <a:rPr lang="en-US" dirty="0"/>
              <a:t> can invoke an object.</a:t>
            </a:r>
          </a:p>
          <a:p>
            <a:r>
              <a:rPr lang="en-US" dirty="0"/>
              <a:t>Domain implementation: domain = user-id</a:t>
            </a:r>
          </a:p>
          <a:p>
            <a:pPr lvl="1"/>
            <a:r>
              <a:rPr lang="en-US" dirty="0"/>
              <a:t>Each file has set </a:t>
            </a:r>
            <a:r>
              <a:rPr lang="en-US" dirty="0" err="1"/>
              <a:t>uid</a:t>
            </a:r>
            <a:r>
              <a:rPr lang="en-US" dirty="0"/>
              <a:t> bit and owner bit, when file is executed set </a:t>
            </a:r>
            <a:r>
              <a:rPr lang="en-US" dirty="0" err="1"/>
              <a:t>uid</a:t>
            </a:r>
            <a:r>
              <a:rPr lang="en-US" dirty="0"/>
              <a:t> =on then user id is set to owner of the file and resets after completion of execution</a:t>
            </a:r>
          </a:p>
        </p:txBody>
      </p:sp>
      <p:pic>
        <p:nvPicPr>
          <p:cNvPr id="4" name="Content Placeholder 4">
            <a:extLst>
              <a:ext uri="{FF2B5EF4-FFF2-40B4-BE49-F238E27FC236}">
                <a16:creationId xmlns:a16="http://schemas.microsoft.com/office/drawing/2014/main" id="{79BF89B2-2F21-453A-8CDB-50CC733920A2}"/>
              </a:ext>
            </a:extLst>
          </p:cNvPr>
          <p:cNvPicPr>
            <a:picLocks noChangeAspect="1"/>
          </p:cNvPicPr>
          <p:nvPr/>
        </p:nvPicPr>
        <p:blipFill>
          <a:blip r:embed="rId2"/>
          <a:stretch>
            <a:fillRect/>
          </a:stretch>
        </p:blipFill>
        <p:spPr>
          <a:xfrm>
            <a:off x="4086225" y="4081463"/>
            <a:ext cx="3752850" cy="2095500"/>
          </a:xfrm>
          <a:prstGeom prst="rect">
            <a:avLst/>
          </a:prstGeom>
        </p:spPr>
      </p:pic>
    </p:spTree>
    <p:extLst>
      <p:ext uri="{BB962C8B-B14F-4D97-AF65-F5344CB8AC3E}">
        <p14:creationId xmlns:p14="http://schemas.microsoft.com/office/powerpoint/2010/main" val="188837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2756-69D4-42BD-BD10-6808AE6996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55B361-6147-4AA0-812B-0DECC9BE8DA2}"/>
              </a:ext>
            </a:extLst>
          </p:cNvPr>
          <p:cNvSpPr>
            <a:spLocks noGrp="1"/>
          </p:cNvSpPr>
          <p:nvPr>
            <p:ph idx="1"/>
          </p:nvPr>
        </p:nvSpPr>
        <p:spPr/>
        <p:txBody>
          <a:bodyPr>
            <a:normAutofit fontScale="85000" lnSpcReduction="20000"/>
          </a:bodyPr>
          <a:lstStyle/>
          <a:p>
            <a:r>
              <a:rPr lang="en-US" u="sng" dirty="0"/>
              <a:t>Implementation of access matrix</a:t>
            </a:r>
            <a:r>
              <a:rPr lang="en-US" dirty="0"/>
              <a:t>:</a:t>
            </a:r>
          </a:p>
          <a:p>
            <a:pPr marL="0" indent="0">
              <a:buNone/>
            </a:pPr>
            <a:r>
              <a:rPr lang="en-US" dirty="0"/>
              <a:t> option1 : global table contains- &lt;domain, object, rights-set&gt;</a:t>
            </a:r>
          </a:p>
          <a:p>
            <a:pPr marL="0" indent="0">
              <a:buNone/>
            </a:pPr>
            <a:r>
              <a:rPr lang="en-US" dirty="0"/>
              <a:t> option2: access list for objects – needs of users</a:t>
            </a:r>
          </a:p>
          <a:p>
            <a:pPr marL="0" indent="0">
              <a:buNone/>
            </a:pPr>
            <a:r>
              <a:rPr lang="en-US" dirty="0"/>
              <a:t> option3:capability list for domain – localizing information </a:t>
            </a:r>
          </a:p>
          <a:p>
            <a:pPr marL="0" indent="0">
              <a:buNone/>
            </a:pPr>
            <a:r>
              <a:rPr lang="en-US" dirty="0"/>
              <a:t> option4: lock-key – key matches </a:t>
            </a:r>
          </a:p>
          <a:p>
            <a:r>
              <a:rPr lang="en-US" dirty="0"/>
              <a:t>First access to an object, capability created and attached to process.</a:t>
            </a:r>
          </a:p>
          <a:p>
            <a:r>
              <a:rPr lang="en-US" dirty="0"/>
              <a:t>After last access , capability destroyed.</a:t>
            </a:r>
          </a:p>
          <a:p>
            <a:r>
              <a:rPr lang="en-US" b="1" dirty="0"/>
              <a:t>Protection</a:t>
            </a:r>
            <a:r>
              <a:rPr lang="en-US" dirty="0"/>
              <a:t> of memory is required to ensure correct operations</a:t>
            </a:r>
          </a:p>
          <a:p>
            <a:endParaRPr lang="en-US" dirty="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8322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8D63-3656-4EE2-9DD7-42A91331A9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B7A1AD-6EB0-4D38-BD3D-E7DA9D0B6463}"/>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58C2CDDF-C3B9-4A67-8E07-C5D5F8B8A079}"/>
              </a:ext>
            </a:extLst>
          </p:cNvPr>
          <p:cNvPicPr>
            <a:picLocks noChangeAspect="1"/>
          </p:cNvPicPr>
          <p:nvPr/>
        </p:nvPicPr>
        <p:blipFill>
          <a:blip r:embed="rId2"/>
          <a:stretch>
            <a:fillRect/>
          </a:stretch>
        </p:blipFill>
        <p:spPr>
          <a:xfrm>
            <a:off x="6646069" y="1920875"/>
            <a:ext cx="5464969" cy="4667250"/>
          </a:xfrm>
          <a:prstGeom prst="rect">
            <a:avLst/>
          </a:prstGeom>
        </p:spPr>
      </p:pic>
      <p:pic>
        <p:nvPicPr>
          <p:cNvPr id="7" name="Content Placeholder 4">
            <a:extLst>
              <a:ext uri="{FF2B5EF4-FFF2-40B4-BE49-F238E27FC236}">
                <a16:creationId xmlns:a16="http://schemas.microsoft.com/office/drawing/2014/main" id="{D4E88D56-D78F-4699-BD35-6E4449B4FA81}"/>
              </a:ext>
            </a:extLst>
          </p:cNvPr>
          <p:cNvPicPr>
            <a:picLocks noChangeAspect="1"/>
          </p:cNvPicPr>
          <p:nvPr/>
        </p:nvPicPr>
        <p:blipFill>
          <a:blip r:embed="rId3"/>
          <a:stretch>
            <a:fillRect/>
          </a:stretch>
        </p:blipFill>
        <p:spPr>
          <a:xfrm>
            <a:off x="1502569" y="3855245"/>
            <a:ext cx="4107655" cy="2305050"/>
          </a:xfrm>
          <a:prstGeom prst="rect">
            <a:avLst/>
          </a:prstGeom>
        </p:spPr>
      </p:pic>
      <p:pic>
        <p:nvPicPr>
          <p:cNvPr id="9" name="Picture 8">
            <a:extLst>
              <a:ext uri="{FF2B5EF4-FFF2-40B4-BE49-F238E27FC236}">
                <a16:creationId xmlns:a16="http://schemas.microsoft.com/office/drawing/2014/main" id="{47DD2CEF-BD65-4549-9CDE-DC0D706C1E24}"/>
              </a:ext>
            </a:extLst>
          </p:cNvPr>
          <p:cNvPicPr>
            <a:picLocks noChangeAspect="1"/>
          </p:cNvPicPr>
          <p:nvPr/>
        </p:nvPicPr>
        <p:blipFill>
          <a:blip r:embed="rId4"/>
          <a:stretch>
            <a:fillRect/>
          </a:stretch>
        </p:blipFill>
        <p:spPr>
          <a:xfrm>
            <a:off x="838201" y="1825625"/>
            <a:ext cx="5143500" cy="2079625"/>
          </a:xfrm>
          <a:prstGeom prst="rect">
            <a:avLst/>
          </a:prstGeom>
        </p:spPr>
      </p:pic>
    </p:spTree>
    <p:extLst>
      <p:ext uri="{BB962C8B-B14F-4D97-AF65-F5344CB8AC3E}">
        <p14:creationId xmlns:p14="http://schemas.microsoft.com/office/powerpoint/2010/main" val="303015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1C4-2940-4B1B-B3A1-1A48658B7E3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22EB178F-4A80-404C-BD2C-FF106E572BC8}"/>
              </a:ext>
            </a:extLst>
          </p:cNvPr>
          <p:cNvPicPr>
            <a:picLocks noGrp="1" noChangeAspect="1"/>
          </p:cNvPicPr>
          <p:nvPr>
            <p:ph idx="1"/>
          </p:nvPr>
        </p:nvPicPr>
        <p:blipFill>
          <a:blip r:embed="rId2"/>
          <a:stretch>
            <a:fillRect/>
          </a:stretch>
        </p:blipFill>
        <p:spPr>
          <a:xfrm>
            <a:off x="1343026" y="1978025"/>
            <a:ext cx="10325100" cy="4514850"/>
          </a:xfrm>
        </p:spPr>
      </p:pic>
    </p:spTree>
    <p:extLst>
      <p:ext uri="{BB962C8B-B14F-4D97-AF65-F5344CB8AC3E}">
        <p14:creationId xmlns:p14="http://schemas.microsoft.com/office/powerpoint/2010/main" val="13910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FFBB-5EFF-4B57-9644-DED0065220DA}"/>
              </a:ext>
            </a:extLst>
          </p:cNvPr>
          <p:cNvSpPr>
            <a:spLocks noGrp="1"/>
          </p:cNvSpPr>
          <p:nvPr>
            <p:ph type="title"/>
          </p:nvPr>
        </p:nvSpPr>
        <p:spPr/>
        <p:txBody>
          <a:bodyPr/>
          <a:lstStyle/>
          <a:p>
            <a:pPr algn="ctr"/>
            <a:r>
              <a:rPr lang="en-US" dirty="0"/>
              <a:t>Contiguous allocation</a:t>
            </a:r>
          </a:p>
        </p:txBody>
      </p:sp>
      <p:sp>
        <p:nvSpPr>
          <p:cNvPr id="3" name="Content Placeholder 2">
            <a:extLst>
              <a:ext uri="{FF2B5EF4-FFF2-40B4-BE49-F238E27FC236}">
                <a16:creationId xmlns:a16="http://schemas.microsoft.com/office/drawing/2014/main" id="{9E13B7B3-2AA9-403E-8973-EECC93898397}"/>
              </a:ext>
            </a:extLst>
          </p:cNvPr>
          <p:cNvSpPr>
            <a:spLocks noGrp="1"/>
          </p:cNvSpPr>
          <p:nvPr>
            <p:ph idx="1"/>
          </p:nvPr>
        </p:nvSpPr>
        <p:spPr>
          <a:xfrm>
            <a:off x="838200" y="1728143"/>
            <a:ext cx="10515600" cy="4351338"/>
          </a:xfrm>
        </p:spPr>
        <p:txBody>
          <a:bodyPr>
            <a:normAutofit/>
          </a:bodyPr>
          <a:lstStyle/>
          <a:p>
            <a:r>
              <a:rPr lang="en-US" u="sng" dirty="0"/>
              <a:t>Static / Fixed Partition</a:t>
            </a:r>
            <a:r>
              <a:rPr lang="en-US" dirty="0"/>
              <a:t>: main memory is divided into number of static partitions at system generation time</a:t>
            </a:r>
          </a:p>
          <a:p>
            <a:pPr lvl="1"/>
            <a:r>
              <a:rPr lang="en-US" dirty="0"/>
              <a:t>Placement algorithm: equal size partition and un-equal size partition</a:t>
            </a:r>
          </a:p>
          <a:p>
            <a:pPr lvl="1"/>
            <a:r>
              <a:rPr lang="en-US" dirty="0"/>
              <a:t>Fixed partitioning placement algorithm: one process queue/single queue</a:t>
            </a:r>
          </a:p>
          <a:p>
            <a:pPr marL="0" indent="0">
              <a:buNone/>
            </a:pPr>
            <a:r>
              <a:rPr lang="en-US" u="sng" dirty="0"/>
              <a:t>Dynamic partitioning:</a:t>
            </a:r>
            <a:r>
              <a:rPr lang="en-US" dirty="0"/>
              <a:t> partitions are created</a:t>
            </a:r>
          </a:p>
          <a:p>
            <a:pPr marL="0" indent="0">
              <a:buNone/>
            </a:pPr>
            <a:r>
              <a:rPr lang="en-US" dirty="0"/>
              <a:t> dynamically</a:t>
            </a:r>
          </a:p>
          <a:p>
            <a:pPr lvl="1"/>
            <a:r>
              <a:rPr lang="en-US" dirty="0"/>
              <a:t>Placement algorithm</a:t>
            </a:r>
          </a:p>
          <a:p>
            <a:pPr marL="457200" lvl="1" indent="0">
              <a:buNone/>
            </a:pPr>
            <a:r>
              <a:rPr lang="en-US" dirty="0"/>
              <a:t>  First fit</a:t>
            </a:r>
          </a:p>
          <a:p>
            <a:pPr marL="457200" lvl="1" indent="0">
              <a:buNone/>
            </a:pPr>
            <a:r>
              <a:rPr lang="en-US" dirty="0"/>
              <a:t>  best fit</a:t>
            </a:r>
          </a:p>
          <a:p>
            <a:pPr marL="457200" lvl="1" indent="0">
              <a:buNone/>
            </a:pPr>
            <a:r>
              <a:rPr lang="en-US" dirty="0"/>
              <a:t>  worst fit</a:t>
            </a:r>
          </a:p>
          <a:p>
            <a:pPr marL="457200" lvl="1" indent="0">
              <a:buNone/>
            </a:pPr>
            <a:endParaRPr lang="en-US" dirty="0"/>
          </a:p>
        </p:txBody>
      </p:sp>
      <p:graphicFrame>
        <p:nvGraphicFramePr>
          <p:cNvPr id="4" name="Table 3">
            <a:extLst>
              <a:ext uri="{FF2B5EF4-FFF2-40B4-BE49-F238E27FC236}">
                <a16:creationId xmlns:a16="http://schemas.microsoft.com/office/drawing/2014/main" id="{FB99F101-DA88-416D-8594-96E5BC9D3E62}"/>
              </a:ext>
            </a:extLst>
          </p:cNvPr>
          <p:cNvGraphicFramePr>
            <a:graphicFrameLocks noGrp="1"/>
          </p:cNvGraphicFramePr>
          <p:nvPr>
            <p:extLst>
              <p:ext uri="{D42A27DB-BD31-4B8C-83A1-F6EECF244321}">
                <p14:modId xmlns:p14="http://schemas.microsoft.com/office/powerpoint/2010/main" val="2087061932"/>
              </p:ext>
            </p:extLst>
          </p:nvPr>
        </p:nvGraphicFramePr>
        <p:xfrm>
          <a:off x="8620124" y="3403145"/>
          <a:ext cx="2733676" cy="1707697"/>
        </p:xfrm>
        <a:graphic>
          <a:graphicData uri="http://schemas.openxmlformats.org/drawingml/2006/table">
            <a:tbl>
              <a:tblPr>
                <a:tableStyleId>{5C22544A-7EE6-4342-B048-85BDC9FD1C3A}</a:tableStyleId>
              </a:tblPr>
              <a:tblGrid>
                <a:gridCol w="1366838">
                  <a:extLst>
                    <a:ext uri="{9D8B030D-6E8A-4147-A177-3AD203B41FA5}">
                      <a16:colId xmlns:a16="http://schemas.microsoft.com/office/drawing/2014/main" val="2797716765"/>
                    </a:ext>
                  </a:extLst>
                </a:gridCol>
                <a:gridCol w="1366838">
                  <a:extLst>
                    <a:ext uri="{9D8B030D-6E8A-4147-A177-3AD203B41FA5}">
                      <a16:colId xmlns:a16="http://schemas.microsoft.com/office/drawing/2014/main" val="2389112724"/>
                    </a:ext>
                  </a:extLst>
                </a:gridCol>
              </a:tblGrid>
              <a:tr h="243568">
                <a:tc>
                  <a:txBody>
                    <a:bodyPr/>
                    <a:lstStyle/>
                    <a:p>
                      <a:pPr algn="l" fontAlgn="b"/>
                      <a:r>
                        <a:rPr lang="en-US" sz="1100" u="none" strike="noStrike">
                          <a:effectLst/>
                        </a:rPr>
                        <a:t>MM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86149208"/>
                  </a:ext>
                </a:extLst>
              </a:tr>
              <a:tr h="243568">
                <a:tc>
                  <a:txBody>
                    <a:bodyPr/>
                    <a:lstStyle/>
                    <a:p>
                      <a:pPr algn="l" fontAlgn="b"/>
                      <a:r>
                        <a:rPr lang="en-US" sz="1100" u="none" strike="noStrike">
                          <a:effectLst/>
                        </a:rPr>
                        <a:t>OS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OS</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230941"/>
                  </a:ext>
                </a:extLst>
              </a:tr>
              <a:tr h="246289">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04452385"/>
                  </a:ext>
                </a:extLst>
              </a:tr>
              <a:tr h="243568">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2M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0783931"/>
                  </a:ext>
                </a:extLst>
              </a:tr>
              <a:tr h="243568">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6M</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8731196"/>
                  </a:ext>
                </a:extLst>
              </a:tr>
              <a:tr h="243568">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14748051"/>
                  </a:ext>
                </a:extLst>
              </a:tr>
              <a:tr h="243568">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12M</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3591941"/>
                  </a:ext>
                </a:extLst>
              </a:tr>
            </a:tbl>
          </a:graphicData>
        </a:graphic>
      </p:graphicFrame>
      <p:graphicFrame>
        <p:nvGraphicFramePr>
          <p:cNvPr id="5" name="Table 4">
            <a:extLst>
              <a:ext uri="{FF2B5EF4-FFF2-40B4-BE49-F238E27FC236}">
                <a16:creationId xmlns:a16="http://schemas.microsoft.com/office/drawing/2014/main" id="{5A28DB5B-B5AF-4E58-9F27-9BC6E9A9FCCB}"/>
              </a:ext>
            </a:extLst>
          </p:cNvPr>
          <p:cNvGraphicFramePr>
            <a:graphicFrameLocks noGrp="1"/>
          </p:cNvGraphicFramePr>
          <p:nvPr>
            <p:extLst>
              <p:ext uri="{D42A27DB-BD31-4B8C-83A1-F6EECF244321}">
                <p14:modId xmlns:p14="http://schemas.microsoft.com/office/powerpoint/2010/main" val="1695165145"/>
              </p:ext>
            </p:extLst>
          </p:nvPr>
        </p:nvGraphicFramePr>
        <p:xfrm>
          <a:off x="4486274" y="4076700"/>
          <a:ext cx="3381376" cy="1707695"/>
        </p:xfrm>
        <a:graphic>
          <a:graphicData uri="http://schemas.openxmlformats.org/drawingml/2006/table">
            <a:tbl>
              <a:tblPr>
                <a:tableStyleId>{5C22544A-7EE6-4342-B048-85BDC9FD1C3A}</a:tableStyleId>
              </a:tblPr>
              <a:tblGrid>
                <a:gridCol w="1690688">
                  <a:extLst>
                    <a:ext uri="{9D8B030D-6E8A-4147-A177-3AD203B41FA5}">
                      <a16:colId xmlns:a16="http://schemas.microsoft.com/office/drawing/2014/main" val="641300503"/>
                    </a:ext>
                  </a:extLst>
                </a:gridCol>
                <a:gridCol w="1690688">
                  <a:extLst>
                    <a:ext uri="{9D8B030D-6E8A-4147-A177-3AD203B41FA5}">
                      <a16:colId xmlns:a16="http://schemas.microsoft.com/office/drawing/2014/main" val="529521787"/>
                    </a:ext>
                  </a:extLst>
                </a:gridCol>
              </a:tblGrid>
              <a:tr h="682810">
                <a:tc>
                  <a:txBody>
                    <a:bodyPr/>
                    <a:lstStyle/>
                    <a:p>
                      <a:pPr algn="l" fontAlgn="b"/>
                      <a:r>
                        <a:rPr lang="en-US" sz="1100" u="none" strike="noStrike" dirty="0">
                          <a:effectLst/>
                        </a:rPr>
                        <a:t>MM</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64476304"/>
                  </a:ext>
                </a:extLst>
              </a:tr>
              <a:tr h="204977">
                <a:tc>
                  <a:txBody>
                    <a:bodyPr/>
                    <a:lstStyle/>
                    <a:p>
                      <a:pPr algn="l" fontAlgn="b"/>
                      <a:r>
                        <a:rPr lang="en-US" sz="1100" u="none" strike="noStrike">
                          <a:effectLst/>
                        </a:rPr>
                        <a:t>OS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5759325"/>
                  </a:ext>
                </a:extLst>
              </a:tr>
              <a:tr h="204977">
                <a:tc>
                  <a:txBody>
                    <a:bodyPr/>
                    <a:lstStyle/>
                    <a:p>
                      <a:pPr algn="l" fontAlgn="b"/>
                      <a:r>
                        <a:rPr lang="en-US" sz="1100" u="none" strike="noStrike">
                          <a:effectLst/>
                        </a:rPr>
                        <a:t>4M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P1 3M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8548964"/>
                  </a:ext>
                </a:extLst>
              </a:tr>
              <a:tr h="204977">
                <a:tc>
                  <a:txBody>
                    <a:bodyPr/>
                    <a:lstStyle/>
                    <a:p>
                      <a:pPr algn="l" fontAlgn="b"/>
                      <a:r>
                        <a:rPr lang="en-US" sz="1100" u="none" strike="noStrike">
                          <a:effectLst/>
                        </a:rPr>
                        <a:t>6M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05759972"/>
                  </a:ext>
                </a:extLst>
              </a:tr>
              <a:tr h="204977">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27178799"/>
                  </a:ext>
                </a:extLst>
              </a:tr>
              <a:tr h="204977">
                <a:tc>
                  <a:txBody>
                    <a:bodyPr/>
                    <a:lstStyle/>
                    <a:p>
                      <a:pPr algn="l" fontAlgn="b"/>
                      <a:r>
                        <a:rPr lang="en-US" sz="1100" u="none" strike="noStrike">
                          <a:effectLst/>
                        </a:rPr>
                        <a:t>10M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17222695"/>
                  </a:ext>
                </a:extLst>
              </a:tr>
            </a:tbl>
          </a:graphicData>
        </a:graphic>
      </p:graphicFrame>
    </p:spTree>
    <p:extLst>
      <p:ext uri="{BB962C8B-B14F-4D97-AF65-F5344CB8AC3E}">
        <p14:creationId xmlns:p14="http://schemas.microsoft.com/office/powerpoint/2010/main" val="241115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7426-5A35-4F60-9421-0F1A7252DF90}"/>
              </a:ext>
            </a:extLst>
          </p:cNvPr>
          <p:cNvSpPr>
            <a:spLocks noGrp="1"/>
          </p:cNvSpPr>
          <p:nvPr>
            <p:ph type="title"/>
          </p:nvPr>
        </p:nvSpPr>
        <p:spPr/>
        <p:txBody>
          <a:bodyPr/>
          <a:lstStyle/>
          <a:p>
            <a:pPr algn="ctr"/>
            <a:r>
              <a:rPr lang="en-US" dirty="0"/>
              <a:t>Non contiguous allocation</a:t>
            </a:r>
          </a:p>
        </p:txBody>
      </p:sp>
      <p:sp>
        <p:nvSpPr>
          <p:cNvPr id="3" name="Content Placeholder 2">
            <a:extLst>
              <a:ext uri="{FF2B5EF4-FFF2-40B4-BE49-F238E27FC236}">
                <a16:creationId xmlns:a16="http://schemas.microsoft.com/office/drawing/2014/main" id="{AB59789D-4815-4AA4-AF67-9623D058E27F}"/>
              </a:ext>
            </a:extLst>
          </p:cNvPr>
          <p:cNvSpPr>
            <a:spLocks noGrp="1"/>
          </p:cNvSpPr>
          <p:nvPr>
            <p:ph idx="1"/>
          </p:nvPr>
        </p:nvSpPr>
        <p:spPr/>
        <p:txBody>
          <a:bodyPr>
            <a:noAutofit/>
          </a:bodyPr>
          <a:lstStyle/>
          <a:p>
            <a:pPr algn="l" fontAlgn="base">
              <a:buFont typeface="Arial" panose="020B0604020202020204" pitchFamily="34" charset="0"/>
              <a:buChar char="•"/>
            </a:pPr>
            <a:r>
              <a:rPr lang="en-US" sz="2400" u="sng" dirty="0"/>
              <a:t>Paging</a:t>
            </a:r>
            <a:r>
              <a:rPr lang="en-US" sz="2400" dirty="0"/>
              <a:t>:</a:t>
            </a:r>
            <a:r>
              <a:rPr lang="en-US" sz="2400" b="0" i="0" dirty="0">
                <a:solidFill>
                  <a:srgbClr val="303030"/>
                </a:solidFill>
                <a:effectLst/>
                <a:latin typeface="Arimo"/>
              </a:rPr>
              <a:t> Paging is a fixed size partitioning scheme, The partitions of secondary memory are called as </a:t>
            </a:r>
            <a:r>
              <a:rPr lang="en-US" sz="2400" b="1" i="0" dirty="0" err="1">
                <a:solidFill>
                  <a:srgbClr val="303030"/>
                </a:solidFill>
                <a:effectLst/>
                <a:latin typeface="Arimo"/>
              </a:rPr>
              <a:t>pages</a:t>
            </a:r>
            <a:r>
              <a:rPr lang="en-US" sz="2400" b="0" i="0" dirty="0" err="1">
                <a:solidFill>
                  <a:srgbClr val="303030"/>
                </a:solidFill>
                <a:effectLst/>
                <a:latin typeface="Arimo"/>
              </a:rPr>
              <a:t>.The</a:t>
            </a:r>
            <a:r>
              <a:rPr lang="en-US" sz="2400" b="0" i="0" dirty="0">
                <a:solidFill>
                  <a:srgbClr val="303030"/>
                </a:solidFill>
                <a:effectLst/>
                <a:latin typeface="Arimo"/>
              </a:rPr>
              <a:t> partitions of main memory are called as </a:t>
            </a:r>
            <a:r>
              <a:rPr lang="en-US" sz="2400" b="1" i="0" dirty="0">
                <a:solidFill>
                  <a:srgbClr val="303030"/>
                </a:solidFill>
                <a:effectLst/>
                <a:latin typeface="Arimo"/>
              </a:rPr>
              <a:t>frames</a:t>
            </a:r>
            <a:r>
              <a:rPr lang="en-US" sz="2400" dirty="0">
                <a:solidFill>
                  <a:srgbClr val="303030"/>
                </a:solidFill>
                <a:latin typeface="Arimo"/>
              </a:rPr>
              <a:t>, </a:t>
            </a:r>
            <a:r>
              <a:rPr lang="en-US" sz="2400" dirty="0"/>
              <a:t>size of frame = size of page, </a:t>
            </a:r>
            <a:r>
              <a:rPr lang="en-US" sz="2400" b="0" i="0" dirty="0">
                <a:solidFill>
                  <a:srgbClr val="303030"/>
                </a:solidFill>
                <a:effectLst/>
                <a:latin typeface="Arimo"/>
              </a:rPr>
              <a:t>equal fixed size partitions.</a:t>
            </a:r>
            <a:endParaRPr lang="en-US" sz="2000" b="0" i="0" dirty="0">
              <a:solidFill>
                <a:srgbClr val="303030"/>
              </a:solidFill>
              <a:effectLst/>
              <a:latin typeface="Arimo"/>
            </a:endParaRPr>
          </a:p>
          <a:p>
            <a:pPr lvl="1" fontAlgn="base"/>
            <a:r>
              <a:rPr lang="en-US" b="0" i="0" dirty="0">
                <a:solidFill>
                  <a:srgbClr val="303030"/>
                </a:solidFill>
                <a:effectLst/>
                <a:latin typeface="Arimo"/>
              </a:rPr>
              <a:t>Multi level paging</a:t>
            </a:r>
          </a:p>
          <a:p>
            <a:pPr lvl="1" fontAlgn="base"/>
            <a:r>
              <a:rPr lang="en-US" b="0" i="0" dirty="0">
                <a:solidFill>
                  <a:srgbClr val="303030"/>
                </a:solidFill>
                <a:effectLst/>
                <a:latin typeface="Arimo"/>
              </a:rPr>
              <a:t>Inverted paging</a:t>
            </a:r>
          </a:p>
          <a:p>
            <a:pPr algn="l" fontAlgn="base">
              <a:buFont typeface="Arial" panose="020B0604020202020204" pitchFamily="34" charset="0"/>
              <a:buChar char="•"/>
            </a:pPr>
            <a:r>
              <a:rPr lang="en-US" sz="2400" u="sng" dirty="0">
                <a:solidFill>
                  <a:srgbClr val="303030"/>
                </a:solidFill>
                <a:latin typeface="Arimo"/>
              </a:rPr>
              <a:t>Segmentation</a:t>
            </a:r>
            <a:r>
              <a:rPr lang="en-US" sz="2400" dirty="0">
                <a:solidFill>
                  <a:srgbClr val="303030"/>
                </a:solidFill>
                <a:latin typeface="Arimo"/>
              </a:rPr>
              <a:t>: </a:t>
            </a:r>
            <a:r>
              <a:rPr lang="en-US" sz="2400" b="0" i="0" dirty="0">
                <a:solidFill>
                  <a:srgbClr val="303030"/>
                </a:solidFill>
                <a:effectLst/>
                <a:latin typeface="Arimo"/>
              </a:rPr>
              <a:t>In segmentation, process is not divided blindly into fixed size pages. Rather, the process is divided into modules for better visualization.</a:t>
            </a:r>
          </a:p>
          <a:p>
            <a:pPr algn="l" fontAlgn="base">
              <a:buFont typeface="Arial" panose="020B0604020202020204" pitchFamily="34" charset="0"/>
              <a:buChar char="•"/>
            </a:pPr>
            <a:r>
              <a:rPr lang="en-US" sz="2400" b="0" i="0" u="sng" dirty="0">
                <a:solidFill>
                  <a:srgbClr val="303030"/>
                </a:solidFill>
                <a:effectLst/>
                <a:latin typeface="Arimo"/>
              </a:rPr>
              <a:t>Segmented paging</a:t>
            </a:r>
            <a:r>
              <a:rPr lang="en-US" sz="2400" b="0" i="0" dirty="0">
                <a:solidFill>
                  <a:srgbClr val="303030"/>
                </a:solidFill>
                <a:effectLst/>
                <a:latin typeface="Arimo"/>
              </a:rPr>
              <a:t>: implements the combination of segmentation and paging.</a:t>
            </a:r>
          </a:p>
          <a:p>
            <a:pPr marL="0" indent="0" algn="l" fontAlgn="base">
              <a:buNone/>
            </a:pPr>
            <a:endParaRPr lang="en-US" sz="2400" b="0" i="0" dirty="0">
              <a:solidFill>
                <a:srgbClr val="303030"/>
              </a:solidFill>
              <a:effectLst/>
              <a:latin typeface="Arimo"/>
            </a:endParaRPr>
          </a:p>
          <a:p>
            <a:pPr algn="l" fontAlgn="base">
              <a:buFont typeface="Arial" panose="020B0604020202020204" pitchFamily="34" charset="0"/>
              <a:buChar char="•"/>
            </a:pPr>
            <a:endParaRPr lang="en-US" sz="2400" b="0" i="0" dirty="0">
              <a:solidFill>
                <a:srgbClr val="303030"/>
              </a:solidFill>
              <a:effectLst/>
              <a:latin typeface="Arimo"/>
            </a:endParaRPr>
          </a:p>
          <a:p>
            <a:pPr marL="0" indent="0" algn="l" fontAlgn="base">
              <a:buNone/>
            </a:pPr>
            <a:endParaRPr lang="en-US" sz="2400" dirty="0"/>
          </a:p>
          <a:p>
            <a:pPr marL="0" indent="0">
              <a:buNone/>
            </a:pPr>
            <a:r>
              <a:rPr lang="en-US" sz="2400" dirty="0"/>
              <a:t>   </a:t>
            </a:r>
          </a:p>
        </p:txBody>
      </p:sp>
    </p:spTree>
    <p:extLst>
      <p:ext uri="{BB962C8B-B14F-4D97-AF65-F5344CB8AC3E}">
        <p14:creationId xmlns:p14="http://schemas.microsoft.com/office/powerpoint/2010/main" val="393073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8451-BE25-4CC6-BC7E-EB1E3572BA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F6987E-B40B-4403-8D62-1969DA2C2404}"/>
              </a:ext>
            </a:extLst>
          </p:cNvPr>
          <p:cNvSpPr>
            <a:spLocks noGrp="1"/>
          </p:cNvSpPr>
          <p:nvPr>
            <p:ph idx="1"/>
          </p:nvPr>
        </p:nvSpPr>
        <p:spPr/>
        <p:txBody>
          <a:bodyPr/>
          <a:lstStyle/>
          <a:p>
            <a:r>
              <a:rPr lang="en-US" sz="2400" u="sng" dirty="0"/>
              <a:t>Fragmentation</a:t>
            </a:r>
            <a:r>
              <a:rPr lang="en-US" sz="2400" dirty="0"/>
              <a:t> : The processes are loaded or removed from memory , the free memory space is broken into little pieces,  process cannot be allocated to memory because remains unused.</a:t>
            </a:r>
          </a:p>
          <a:p>
            <a:pPr marL="0" indent="0">
              <a:buNone/>
            </a:pPr>
            <a:r>
              <a:rPr lang="en-US" sz="2400" dirty="0"/>
              <a:t>	1.external fragmentation		2.internal fragmentation</a:t>
            </a:r>
          </a:p>
          <a:p>
            <a:r>
              <a:rPr lang="en-US" sz="2400" u="sng" dirty="0"/>
              <a:t>Swapping</a:t>
            </a:r>
            <a:r>
              <a:rPr lang="en-US" sz="2400" dirty="0"/>
              <a:t>: a process can be swapped temporarily out of main memory to secondary memory, later again back to main memory</a:t>
            </a:r>
          </a:p>
          <a:p>
            <a:pPr marL="457200" lvl="1" indent="0">
              <a:buNone/>
            </a:pPr>
            <a:endParaRPr lang="en-US" dirty="0"/>
          </a:p>
        </p:txBody>
      </p:sp>
      <p:pic>
        <p:nvPicPr>
          <p:cNvPr id="4" name="Content Placeholder 4">
            <a:extLst>
              <a:ext uri="{FF2B5EF4-FFF2-40B4-BE49-F238E27FC236}">
                <a16:creationId xmlns:a16="http://schemas.microsoft.com/office/drawing/2014/main" id="{DCF6C3A0-D798-4707-AC5C-590223DF96DF}"/>
              </a:ext>
            </a:extLst>
          </p:cNvPr>
          <p:cNvPicPr>
            <a:picLocks noChangeAspect="1"/>
          </p:cNvPicPr>
          <p:nvPr/>
        </p:nvPicPr>
        <p:blipFill>
          <a:blip r:embed="rId2"/>
          <a:stretch>
            <a:fillRect/>
          </a:stretch>
        </p:blipFill>
        <p:spPr>
          <a:xfrm>
            <a:off x="7019925" y="4130674"/>
            <a:ext cx="5038725" cy="2432051"/>
          </a:xfrm>
          <a:prstGeom prst="rect">
            <a:avLst/>
          </a:prstGeom>
        </p:spPr>
      </p:pic>
      <p:pic>
        <p:nvPicPr>
          <p:cNvPr id="8" name="Picture 7">
            <a:extLst>
              <a:ext uri="{FF2B5EF4-FFF2-40B4-BE49-F238E27FC236}">
                <a16:creationId xmlns:a16="http://schemas.microsoft.com/office/drawing/2014/main" id="{9666AEFC-D53E-48F0-A30F-0090D9018B22}"/>
              </a:ext>
            </a:extLst>
          </p:cNvPr>
          <p:cNvPicPr>
            <a:picLocks noChangeAspect="1"/>
          </p:cNvPicPr>
          <p:nvPr/>
        </p:nvPicPr>
        <p:blipFill>
          <a:blip r:embed="rId3"/>
          <a:stretch>
            <a:fillRect/>
          </a:stretch>
        </p:blipFill>
        <p:spPr>
          <a:xfrm>
            <a:off x="1676400" y="4493419"/>
            <a:ext cx="3181350" cy="1876425"/>
          </a:xfrm>
          <a:prstGeom prst="rect">
            <a:avLst/>
          </a:prstGeom>
        </p:spPr>
      </p:pic>
    </p:spTree>
    <p:extLst>
      <p:ext uri="{BB962C8B-B14F-4D97-AF65-F5344CB8AC3E}">
        <p14:creationId xmlns:p14="http://schemas.microsoft.com/office/powerpoint/2010/main" val="338808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1614-E0B7-46D0-A7D1-9B26E171033D}"/>
              </a:ext>
            </a:extLst>
          </p:cNvPr>
          <p:cNvSpPr>
            <a:spLocks noGrp="1"/>
          </p:cNvSpPr>
          <p:nvPr>
            <p:ph type="title"/>
          </p:nvPr>
        </p:nvSpPr>
        <p:spPr/>
        <p:txBody>
          <a:bodyPr/>
          <a:lstStyle/>
          <a:p>
            <a:pPr algn="ctr"/>
            <a:r>
              <a:rPr lang="en-US" dirty="0"/>
              <a:t>Paging</a:t>
            </a:r>
            <a:br>
              <a:rPr lang="en-US" dirty="0"/>
            </a:br>
            <a:endParaRPr lang="en-US" dirty="0"/>
          </a:p>
        </p:txBody>
      </p:sp>
      <p:sp>
        <p:nvSpPr>
          <p:cNvPr id="3" name="Content Placeholder 2">
            <a:extLst>
              <a:ext uri="{FF2B5EF4-FFF2-40B4-BE49-F238E27FC236}">
                <a16:creationId xmlns:a16="http://schemas.microsoft.com/office/drawing/2014/main" id="{2A65AAAE-8895-443D-9A7E-37AA05A35ED2}"/>
              </a:ext>
            </a:extLst>
          </p:cNvPr>
          <p:cNvSpPr>
            <a:spLocks noGrp="1"/>
          </p:cNvSpPr>
          <p:nvPr>
            <p:ph idx="1"/>
          </p:nvPr>
        </p:nvSpPr>
        <p:spPr/>
        <p:txBody>
          <a:bodyPr/>
          <a:lstStyle/>
          <a:p>
            <a:r>
              <a:rPr lang="en-US" sz="2000" u="sng" dirty="0"/>
              <a:t>Demand paging</a:t>
            </a:r>
            <a:r>
              <a:rPr lang="en-US" sz="2000" dirty="0"/>
              <a:t>: the process resides in secondary memory and pages are loaded only on demand not in advance</a:t>
            </a:r>
          </a:p>
          <a:p>
            <a:r>
              <a:rPr lang="en-US" sz="2000" u="sng" dirty="0"/>
              <a:t>Page fault</a:t>
            </a:r>
            <a:r>
              <a:rPr lang="en-US" sz="2000" dirty="0"/>
              <a:t>: page is not present in main memory</a:t>
            </a:r>
          </a:p>
          <a:p>
            <a:r>
              <a:rPr lang="en-US" sz="2000" u="sng" dirty="0"/>
              <a:t>Page hit </a:t>
            </a:r>
            <a:r>
              <a:rPr lang="en-US" sz="2000" dirty="0"/>
              <a:t>: demanded page is in main memory</a:t>
            </a:r>
          </a:p>
          <a:p>
            <a:endParaRPr lang="en-US" dirty="0"/>
          </a:p>
          <a:p>
            <a:endParaRPr lang="en-US" dirty="0"/>
          </a:p>
        </p:txBody>
      </p:sp>
      <p:pic>
        <p:nvPicPr>
          <p:cNvPr id="7" name="Picture 6">
            <a:extLst>
              <a:ext uri="{FF2B5EF4-FFF2-40B4-BE49-F238E27FC236}">
                <a16:creationId xmlns:a16="http://schemas.microsoft.com/office/drawing/2014/main" id="{2E9EB5F4-A9B9-43F6-B905-315FE94DC274}"/>
              </a:ext>
            </a:extLst>
          </p:cNvPr>
          <p:cNvPicPr>
            <a:picLocks noChangeAspect="1"/>
          </p:cNvPicPr>
          <p:nvPr/>
        </p:nvPicPr>
        <p:blipFill>
          <a:blip r:embed="rId2"/>
          <a:stretch>
            <a:fillRect/>
          </a:stretch>
        </p:blipFill>
        <p:spPr>
          <a:xfrm>
            <a:off x="6562725" y="2790825"/>
            <a:ext cx="4933950" cy="3863975"/>
          </a:xfrm>
          <a:prstGeom prst="rect">
            <a:avLst/>
          </a:prstGeom>
        </p:spPr>
      </p:pic>
    </p:spTree>
    <p:extLst>
      <p:ext uri="{BB962C8B-B14F-4D97-AF65-F5344CB8AC3E}">
        <p14:creationId xmlns:p14="http://schemas.microsoft.com/office/powerpoint/2010/main" val="103955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C773-BBA6-4E5F-93D4-6244FBBB2F69}"/>
              </a:ext>
            </a:extLst>
          </p:cNvPr>
          <p:cNvSpPr>
            <a:spLocks noGrp="1"/>
          </p:cNvSpPr>
          <p:nvPr>
            <p:ph type="title"/>
          </p:nvPr>
        </p:nvSpPr>
        <p:spPr/>
        <p:txBody>
          <a:bodyPr/>
          <a:lstStyle/>
          <a:p>
            <a:pPr algn="ctr"/>
            <a:r>
              <a:rPr lang="en-US" dirty="0"/>
              <a:t>Paging</a:t>
            </a:r>
            <a:br>
              <a:rPr lang="en-US" dirty="0"/>
            </a:br>
            <a:endParaRPr lang="en-US" dirty="0"/>
          </a:p>
        </p:txBody>
      </p:sp>
      <p:sp>
        <p:nvSpPr>
          <p:cNvPr id="3" name="Content Placeholder 2">
            <a:extLst>
              <a:ext uri="{FF2B5EF4-FFF2-40B4-BE49-F238E27FC236}">
                <a16:creationId xmlns:a16="http://schemas.microsoft.com/office/drawing/2014/main" id="{8074F3FD-7887-4AD3-B5BD-09EAEB1997C8}"/>
              </a:ext>
            </a:extLst>
          </p:cNvPr>
          <p:cNvSpPr>
            <a:spLocks noGrp="1"/>
          </p:cNvSpPr>
          <p:nvPr>
            <p:ph idx="1"/>
          </p:nvPr>
        </p:nvSpPr>
        <p:spPr/>
        <p:txBody>
          <a:bodyPr>
            <a:normAutofit fontScale="85000" lnSpcReduction="20000"/>
          </a:bodyPr>
          <a:lstStyle/>
          <a:p>
            <a:r>
              <a:rPr lang="en-US" dirty="0"/>
              <a:t>Logical add = page </a:t>
            </a:r>
            <a:r>
              <a:rPr lang="en-US" dirty="0" err="1"/>
              <a:t>no+page</a:t>
            </a:r>
            <a:r>
              <a:rPr lang="en-US" dirty="0"/>
              <a:t> offset</a:t>
            </a:r>
          </a:p>
          <a:p>
            <a:r>
              <a:rPr lang="en-US" dirty="0"/>
              <a:t>Physical add = frame </a:t>
            </a:r>
            <a:r>
              <a:rPr lang="en-US" dirty="0" err="1"/>
              <a:t>no+page</a:t>
            </a:r>
            <a:r>
              <a:rPr lang="en-US" dirty="0"/>
              <a:t> offset</a:t>
            </a:r>
          </a:p>
          <a:p>
            <a:r>
              <a:rPr lang="en-US" u="sng" dirty="0"/>
              <a:t>Steps in handling page fault</a:t>
            </a:r>
            <a:r>
              <a:rPr lang="en-US" dirty="0"/>
              <a:t>:</a:t>
            </a:r>
          </a:p>
          <a:p>
            <a:pPr marL="0" indent="0">
              <a:buNone/>
            </a:pPr>
            <a:r>
              <a:rPr lang="en-US" dirty="0"/>
              <a:t>Page fault rate </a:t>
            </a:r>
            <a:r>
              <a:rPr lang="en-US" u="sng" dirty="0"/>
              <a:t>0&lt;=P&lt;=1.0</a:t>
            </a:r>
          </a:p>
          <a:p>
            <a:pPr marL="0" indent="0">
              <a:buNone/>
            </a:pPr>
            <a:r>
              <a:rPr lang="en-US" dirty="0"/>
              <a:t>If P = 0,no </a:t>
            </a:r>
            <a:r>
              <a:rPr lang="en-US" dirty="0" err="1"/>
              <a:t>pagefault</a:t>
            </a:r>
            <a:r>
              <a:rPr lang="en-US" dirty="0"/>
              <a:t> (page is found)</a:t>
            </a:r>
          </a:p>
          <a:p>
            <a:pPr marL="0" indent="0">
              <a:buNone/>
            </a:pPr>
            <a:r>
              <a:rPr lang="en-US" dirty="0"/>
              <a:t>P= 1, page not found</a:t>
            </a:r>
          </a:p>
          <a:p>
            <a:pPr marL="0" indent="0">
              <a:buNone/>
            </a:pPr>
            <a:r>
              <a:rPr lang="en-US" u="sng" dirty="0"/>
              <a:t>Effective </a:t>
            </a:r>
            <a:r>
              <a:rPr lang="en-US" u="sng" dirty="0" err="1"/>
              <a:t>Acess</a:t>
            </a:r>
            <a:r>
              <a:rPr lang="en-US" u="sng" dirty="0"/>
              <a:t> Time</a:t>
            </a:r>
            <a:r>
              <a:rPr lang="en-US" dirty="0"/>
              <a:t>:</a:t>
            </a:r>
          </a:p>
          <a:p>
            <a:pPr marL="0" indent="0">
              <a:buNone/>
            </a:pPr>
            <a:r>
              <a:rPr lang="en-US" dirty="0"/>
              <a:t>Effective </a:t>
            </a:r>
            <a:r>
              <a:rPr lang="en-US" dirty="0" err="1"/>
              <a:t>Acess</a:t>
            </a:r>
            <a:r>
              <a:rPr lang="en-US" dirty="0"/>
              <a:t> Time = (1-P)*(memory</a:t>
            </a:r>
          </a:p>
          <a:p>
            <a:pPr marL="0" indent="0">
              <a:buNone/>
            </a:pPr>
            <a:r>
              <a:rPr lang="en-US" dirty="0" err="1"/>
              <a:t>Acess</a:t>
            </a:r>
            <a:r>
              <a:rPr lang="en-US" dirty="0"/>
              <a:t>)+P(page fault </a:t>
            </a:r>
            <a:r>
              <a:rPr lang="en-US" dirty="0" err="1"/>
              <a:t>overhead+swap</a:t>
            </a:r>
            <a:r>
              <a:rPr lang="en-US" dirty="0"/>
              <a:t> </a:t>
            </a:r>
          </a:p>
          <a:p>
            <a:pPr marL="0" indent="0">
              <a:buNone/>
            </a:pPr>
            <a:r>
              <a:rPr lang="en-US" dirty="0"/>
              <a:t>Page out + swap page </a:t>
            </a:r>
            <a:r>
              <a:rPr lang="en-US" dirty="0" err="1"/>
              <a:t>in+restart</a:t>
            </a:r>
            <a:r>
              <a:rPr lang="en-US" dirty="0"/>
              <a:t> over</a:t>
            </a:r>
          </a:p>
          <a:p>
            <a:pPr marL="0" indent="0">
              <a:buNone/>
            </a:pPr>
            <a:r>
              <a:rPr lang="en-US" dirty="0"/>
              <a:t>head)</a:t>
            </a:r>
          </a:p>
        </p:txBody>
      </p:sp>
      <p:pic>
        <p:nvPicPr>
          <p:cNvPr id="5" name="Picture 4">
            <a:extLst>
              <a:ext uri="{FF2B5EF4-FFF2-40B4-BE49-F238E27FC236}">
                <a16:creationId xmlns:a16="http://schemas.microsoft.com/office/drawing/2014/main" id="{69DA717D-56A2-4F39-9C35-95FAE9A364D8}"/>
              </a:ext>
            </a:extLst>
          </p:cNvPr>
          <p:cNvPicPr>
            <a:picLocks noChangeAspect="1"/>
          </p:cNvPicPr>
          <p:nvPr/>
        </p:nvPicPr>
        <p:blipFill>
          <a:blip r:embed="rId2"/>
          <a:stretch>
            <a:fillRect/>
          </a:stretch>
        </p:blipFill>
        <p:spPr>
          <a:xfrm>
            <a:off x="6400800" y="2024063"/>
            <a:ext cx="5048250" cy="4152900"/>
          </a:xfrm>
          <a:prstGeom prst="rect">
            <a:avLst/>
          </a:prstGeom>
        </p:spPr>
      </p:pic>
    </p:spTree>
    <p:extLst>
      <p:ext uri="{BB962C8B-B14F-4D97-AF65-F5344CB8AC3E}">
        <p14:creationId xmlns:p14="http://schemas.microsoft.com/office/powerpoint/2010/main" val="428917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CA29-4833-4875-8A80-B9E94F08DE9A}"/>
              </a:ext>
            </a:extLst>
          </p:cNvPr>
          <p:cNvSpPr>
            <a:spLocks noGrp="1"/>
          </p:cNvSpPr>
          <p:nvPr>
            <p:ph type="title"/>
          </p:nvPr>
        </p:nvSpPr>
        <p:spPr/>
        <p:txBody>
          <a:bodyPr/>
          <a:lstStyle/>
          <a:p>
            <a:pPr algn="ctr"/>
            <a:r>
              <a:rPr lang="en-US" dirty="0"/>
              <a:t>Page replacement</a:t>
            </a:r>
          </a:p>
        </p:txBody>
      </p:sp>
      <p:sp>
        <p:nvSpPr>
          <p:cNvPr id="3" name="Content Placeholder 2">
            <a:extLst>
              <a:ext uri="{FF2B5EF4-FFF2-40B4-BE49-F238E27FC236}">
                <a16:creationId xmlns:a16="http://schemas.microsoft.com/office/drawing/2014/main" id="{8BAD5BE0-262D-4640-A091-74656BAF09BD}"/>
              </a:ext>
            </a:extLst>
          </p:cNvPr>
          <p:cNvSpPr>
            <a:spLocks noGrp="1"/>
          </p:cNvSpPr>
          <p:nvPr>
            <p:ph idx="1"/>
          </p:nvPr>
        </p:nvSpPr>
        <p:spPr/>
        <p:txBody>
          <a:bodyPr>
            <a:normAutofit fontScale="92500" lnSpcReduction="10000"/>
          </a:bodyPr>
          <a:lstStyle/>
          <a:p>
            <a:r>
              <a:rPr lang="en-US" dirty="0"/>
              <a:t>What happens if there is no free frame?</a:t>
            </a:r>
          </a:p>
          <a:p>
            <a:r>
              <a:rPr lang="en-US" dirty="0"/>
              <a:t>Sol :</a:t>
            </a:r>
            <a:r>
              <a:rPr lang="en-US" u="sng" dirty="0"/>
              <a:t>Page replacement</a:t>
            </a:r>
            <a:r>
              <a:rPr lang="en-US" dirty="0"/>
              <a:t>: whenever page fault occurs, demanded page is not found in MM, then find some page in memory but not really in use, swap it out.</a:t>
            </a:r>
          </a:p>
          <a:p>
            <a:r>
              <a:rPr lang="en-US" u="sng" dirty="0"/>
              <a:t>Page replacement algorithms</a:t>
            </a:r>
            <a:r>
              <a:rPr lang="en-US" dirty="0"/>
              <a:t>:</a:t>
            </a:r>
          </a:p>
          <a:p>
            <a:pPr lvl="1" fontAlgn="base">
              <a:buFont typeface="+mj-lt"/>
              <a:buAutoNum type="arabicPeriod"/>
            </a:pPr>
            <a:r>
              <a:rPr lang="en-US" b="1" i="0" dirty="0">
                <a:solidFill>
                  <a:srgbClr val="303030"/>
                </a:solidFill>
                <a:effectLst/>
                <a:latin typeface="Arimo"/>
              </a:rPr>
              <a:t>FIFO Page Replacement Algorithm </a:t>
            </a:r>
            <a:r>
              <a:rPr lang="en-US" b="0" i="0" dirty="0">
                <a:solidFill>
                  <a:srgbClr val="303030"/>
                </a:solidFill>
                <a:effectLst/>
                <a:latin typeface="Arimo"/>
              </a:rPr>
              <a:t>-  the oldest page  for the longest time.</a:t>
            </a:r>
          </a:p>
          <a:p>
            <a:pPr lvl="1" fontAlgn="base">
              <a:buFont typeface="+mj-lt"/>
              <a:buAutoNum type="arabicPeriod"/>
            </a:pPr>
            <a:r>
              <a:rPr lang="en-US" b="1" i="0" dirty="0">
                <a:solidFill>
                  <a:srgbClr val="303030"/>
                </a:solidFill>
                <a:effectLst/>
                <a:latin typeface="Arimo"/>
              </a:rPr>
              <a:t>LIFO Page Replacement Algorithm- </a:t>
            </a:r>
            <a:r>
              <a:rPr lang="en-US" b="0" i="0" dirty="0">
                <a:solidFill>
                  <a:srgbClr val="303030"/>
                </a:solidFill>
                <a:effectLst/>
                <a:latin typeface="Arimo"/>
              </a:rPr>
              <a:t>the newest page that arrived at last.</a:t>
            </a:r>
          </a:p>
          <a:p>
            <a:pPr lvl="1" fontAlgn="base">
              <a:buFont typeface="+mj-lt"/>
              <a:buAutoNum type="arabicPeriod"/>
            </a:pPr>
            <a:r>
              <a:rPr lang="en-US" b="1" i="0" dirty="0">
                <a:solidFill>
                  <a:srgbClr val="303030"/>
                </a:solidFill>
                <a:effectLst/>
                <a:latin typeface="Arimo"/>
              </a:rPr>
              <a:t>LRU Page Replacement Algorithm</a:t>
            </a:r>
            <a:r>
              <a:rPr lang="en-US" b="0" i="0" dirty="0">
                <a:solidFill>
                  <a:srgbClr val="303030"/>
                </a:solidFill>
                <a:effectLst/>
                <a:latin typeface="Arimo"/>
              </a:rPr>
              <a:t>- not been referred by the CPU for the longest time</a:t>
            </a:r>
          </a:p>
          <a:p>
            <a:pPr lvl="1" fontAlgn="base">
              <a:buFont typeface="+mj-lt"/>
              <a:buAutoNum type="arabicPeriod"/>
            </a:pPr>
            <a:r>
              <a:rPr lang="en-US" b="1" i="0" dirty="0">
                <a:solidFill>
                  <a:srgbClr val="303030"/>
                </a:solidFill>
                <a:effectLst/>
                <a:latin typeface="Arimo"/>
              </a:rPr>
              <a:t>Optimal Page Replacement Algorithm- </a:t>
            </a:r>
            <a:r>
              <a:rPr lang="en-US" b="0" i="0" dirty="0">
                <a:solidFill>
                  <a:srgbClr val="303030"/>
                </a:solidFill>
                <a:effectLst/>
                <a:latin typeface="Arimo"/>
              </a:rPr>
              <a:t>will not be referred by the CPU in future for the longest time</a:t>
            </a:r>
          </a:p>
          <a:p>
            <a:pPr lvl="1" fontAlgn="base">
              <a:buFont typeface="+mj-lt"/>
              <a:buAutoNum type="arabicPeriod"/>
            </a:pPr>
            <a:r>
              <a:rPr lang="en-US" b="1" i="0" dirty="0">
                <a:solidFill>
                  <a:srgbClr val="303030"/>
                </a:solidFill>
                <a:effectLst/>
                <a:latin typeface="Arimo"/>
              </a:rPr>
              <a:t>Random Page Replacement Algorithm- </a:t>
            </a:r>
            <a:r>
              <a:rPr lang="en-US" b="0" i="0" dirty="0">
                <a:solidFill>
                  <a:srgbClr val="303030"/>
                </a:solidFill>
                <a:effectLst/>
                <a:latin typeface="Arimo"/>
              </a:rPr>
              <a:t>this algorithm randomly replaces any page.</a:t>
            </a:r>
          </a:p>
          <a:p>
            <a:pPr algn="l" fontAlgn="base"/>
            <a:endParaRPr lang="en-US" b="0" i="0" dirty="0">
              <a:solidFill>
                <a:srgbClr val="303030"/>
              </a:solidFill>
              <a:effectLst/>
              <a:latin typeface="Arimo"/>
            </a:endParaRPr>
          </a:p>
          <a:p>
            <a:pPr lvl="1"/>
            <a:endParaRPr lang="en-US" dirty="0"/>
          </a:p>
        </p:txBody>
      </p:sp>
    </p:spTree>
    <p:extLst>
      <p:ext uri="{BB962C8B-B14F-4D97-AF65-F5344CB8AC3E}">
        <p14:creationId xmlns:p14="http://schemas.microsoft.com/office/powerpoint/2010/main" val="382981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957</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Arimo</vt:lpstr>
      <vt:lpstr>Calibri</vt:lpstr>
      <vt:lpstr>Calibri Light</vt:lpstr>
      <vt:lpstr>Office Theme</vt:lpstr>
      <vt:lpstr>Memory management</vt:lpstr>
      <vt:lpstr>PowerPoint Presentation</vt:lpstr>
      <vt:lpstr>PowerPoint Presentation</vt:lpstr>
      <vt:lpstr>Contiguous allocation</vt:lpstr>
      <vt:lpstr>Non contiguous allocation</vt:lpstr>
      <vt:lpstr>PowerPoint Presentation</vt:lpstr>
      <vt:lpstr>Paging </vt:lpstr>
      <vt:lpstr>Paging </vt:lpstr>
      <vt:lpstr>Page replacement</vt:lpstr>
      <vt:lpstr>PowerPoint Presentation</vt:lpstr>
      <vt:lpstr>PowerPoint Presentation</vt:lpstr>
      <vt:lpstr>Segmentation</vt:lpstr>
      <vt:lpstr>PowerPoint Presentation</vt:lpstr>
      <vt:lpstr>Segmented paging</vt:lpstr>
      <vt:lpstr>Protection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17</cp:revision>
  <dcterms:created xsi:type="dcterms:W3CDTF">2023-03-17T10:28:35Z</dcterms:created>
  <dcterms:modified xsi:type="dcterms:W3CDTF">2023-03-20T09:53:51Z</dcterms:modified>
</cp:coreProperties>
</file>