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67" r:id="rId4"/>
    <p:sldId id="261" r:id="rId5"/>
    <p:sldId id="260" r:id="rId6"/>
    <p:sldId id="262" r:id="rId7"/>
    <p:sldId id="263" r:id="rId8"/>
    <p:sldId id="265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8DA1-570D-44E3-BD89-694ECCA13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7A196-4955-4E64-A0E2-C63E3B47E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4F61F-61AE-4692-BD7D-E0B45547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3653-1745-47E6-9302-9F7BB35E01F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6ED1-386E-4F9F-A41A-72AC91D3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3976-F227-4BF4-9F10-228C8995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0BF5-EAE9-40B3-85EC-ADCD22DE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1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F872-64D5-46C3-AD19-7727D343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34853-7074-4425-B9F2-59395DE38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4D527-20AC-4061-AA16-6F3C7CF6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3653-1745-47E6-9302-9F7BB35E01F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4F63-7E5F-45A2-80DD-944913E4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2127E-B35C-41EB-B7EF-48D94C1A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0BF5-EAE9-40B3-85EC-ADCD22DE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5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2777E-59D7-4FCB-A17A-1094B6C55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7EE41-C14C-4161-A246-1543217F7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A7806-6386-4453-9CDF-21457467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3653-1745-47E6-9302-9F7BB35E01F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B6F56-EA0B-44E5-97C2-9D49E2D8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FE208-63BF-40CB-89FA-0C4C7932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0BF5-EAE9-40B3-85EC-ADCD22DE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4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7A75-F6E2-4262-836A-AE035BD6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1636-753C-47B8-A0F6-86E4763C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75EF5-1746-46AD-9341-A9CF5E04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3653-1745-47E6-9302-9F7BB35E01F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44DF1-991B-4C91-A6FF-142A9E95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196A0-D7C6-41F1-85E1-ADF36270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0BF5-EAE9-40B3-85EC-ADCD22DE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7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70E9-5F7D-4A12-9A79-FFCFA963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4273A-2776-4082-9B6A-1954B3688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369D3-314B-427D-A220-DF893A48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3653-1745-47E6-9302-9F7BB35E01F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22218-E4DD-4746-82D9-96B8D542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7E402-9256-4711-AF0B-5EDA481C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0BF5-EAE9-40B3-85EC-ADCD22DE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5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A697-E58A-4EDD-B494-9465EE80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A6AE-552B-44C8-A259-B82644AD6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2871D-BFCB-4D34-BD3D-591FAD228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31090-983A-4AD4-9367-C426004F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3653-1745-47E6-9302-9F7BB35E01F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CEAD9-FAD3-49DA-9907-CA2ECC79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8E246-C70F-4940-BC16-10EBA540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0BF5-EAE9-40B3-85EC-ADCD22DE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1361-978C-4B6F-B21C-45EC78ADB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39CFB-258A-49C2-92E6-363FA38D6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2B66B-9044-4558-B975-8909B0006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02F7A-766C-4634-8FC3-E409242E7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00508-B578-48C3-9887-97C5CC5F3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5D680-1AB2-48AD-A81F-11969866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3653-1745-47E6-9302-9F7BB35E01F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972139-2631-45EC-A7CB-D2D23C38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FCB31-8BAD-4D34-8739-5CA8B550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0BF5-EAE9-40B3-85EC-ADCD22DE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3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A6F5-5ACA-4F01-93E6-1BF51E92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7DD5C-747C-4929-A987-2FBE1D8B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3653-1745-47E6-9302-9F7BB35E01F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6DF8A-BB22-45B7-8714-DD5D51DD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32C4A-EAC3-4C2B-A0C6-6A0F1489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0BF5-EAE9-40B3-85EC-ADCD22DE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3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9463E-A054-487D-A91C-399F0D05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3653-1745-47E6-9302-9F7BB35E01F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F9857-4137-4E2E-A86D-63546597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A4C0B-339B-40D0-8146-2AC44CA1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0BF5-EAE9-40B3-85EC-ADCD22DE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737B-4CE0-48C1-A34C-2AA2F204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2B166-C8AE-4D49-9560-C2A9BE8C6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F2B77-3015-4E5E-BFAA-FFA19996D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36D6E-3736-4E22-8551-21673959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3653-1745-47E6-9302-9F7BB35E01F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5F23B-BE33-4A68-9027-92A04BFA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87899-9D78-40B5-99F4-71B4C0E5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0BF5-EAE9-40B3-85EC-ADCD22DE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6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3D5E-349E-43DC-A98C-7009D125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3B3D3-393C-4BBD-9581-E03F521AA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F5684-7325-45D1-9A89-83128C50E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AE784-0A82-4771-96A0-503EB66A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3653-1745-47E6-9302-9F7BB35E01F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41CED-144E-4D28-82A1-07F924AB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5B398-F3DC-4EAA-85EA-A3FA70A9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0BF5-EAE9-40B3-85EC-ADCD22DE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4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FEF31-DCDA-4A8D-B76B-9A49AD0A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4221D-800A-4816-A7C9-5C771EA05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F402C-0112-425E-AC2C-5EFB75C38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93653-1745-47E6-9302-9F7BB35E01F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1279-26C4-43EC-89D9-71293AE4F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B46F-6228-4EC8-BB3A-97E6901FF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00BF5-EAE9-40B3-85EC-ADCD22DE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0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2695-229E-4FD4-831A-119E299C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O.S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F51C5-2530-4BE6-B26E-8A80EC8C0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  <a:p>
            <a:r>
              <a:rPr lang="en-US" dirty="0"/>
              <a:t>Process synchronization</a:t>
            </a:r>
          </a:p>
          <a:p>
            <a:r>
              <a:rPr lang="en-US" dirty="0"/>
              <a:t>Deadlocks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1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0E96-A5D8-4883-B416-08270F638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Deadlock avoidance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DE021-3626-4E2E-805A-46091D68D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/>
              <a:t>Safety algorithm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Let work and finish be vectors of length m and n, respectively	</a:t>
            </a:r>
          </a:p>
          <a:p>
            <a:pPr marL="0" indent="0">
              <a:buNone/>
            </a:pPr>
            <a:r>
              <a:rPr lang="en-US" dirty="0"/>
              <a:t>	initialize: 	work = available</a:t>
            </a:r>
          </a:p>
          <a:p>
            <a:pPr marL="0" indent="0">
              <a:buNone/>
            </a:pPr>
            <a:r>
              <a:rPr lang="en-US" dirty="0"/>
              <a:t>		      	finish[</a:t>
            </a:r>
            <a:r>
              <a:rPr lang="en-US" dirty="0" err="1"/>
              <a:t>i</a:t>
            </a:r>
            <a:r>
              <a:rPr lang="en-US" dirty="0"/>
              <a:t>] = false 	for </a:t>
            </a:r>
            <a:r>
              <a:rPr lang="en-US" dirty="0" err="1"/>
              <a:t>i</a:t>
            </a:r>
            <a:r>
              <a:rPr lang="en-US" dirty="0"/>
              <a:t>=0,1,2,…….n-1</a:t>
            </a:r>
          </a:p>
          <a:p>
            <a:pPr marL="0" indent="0">
              <a:buNone/>
            </a:pPr>
            <a:r>
              <a:rPr lang="en-US" dirty="0"/>
              <a:t>2. Find an </a:t>
            </a:r>
            <a:r>
              <a:rPr lang="en-US" dirty="0" err="1"/>
              <a:t>i</a:t>
            </a:r>
            <a:r>
              <a:rPr lang="en-US" dirty="0"/>
              <a:t> such that both:	finish[</a:t>
            </a:r>
            <a:r>
              <a:rPr lang="en-US" dirty="0" err="1"/>
              <a:t>i</a:t>
            </a:r>
            <a:r>
              <a:rPr lang="en-US" dirty="0"/>
              <a:t>] = false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 err="1"/>
              <a:t>Needi</a:t>
            </a:r>
            <a:r>
              <a:rPr lang="en-US" dirty="0"/>
              <a:t> &lt;= work</a:t>
            </a:r>
          </a:p>
          <a:p>
            <a:pPr marL="0" indent="0">
              <a:buNone/>
            </a:pPr>
            <a:r>
              <a:rPr lang="en-US" dirty="0"/>
              <a:t>		if no such </a:t>
            </a:r>
            <a:r>
              <a:rPr lang="en-US" dirty="0" err="1"/>
              <a:t>i</a:t>
            </a:r>
            <a:r>
              <a:rPr lang="en-US" dirty="0"/>
              <a:t> exists, </a:t>
            </a:r>
            <a:r>
              <a:rPr lang="en-US" dirty="0" err="1"/>
              <a:t>goto</a:t>
            </a:r>
            <a:r>
              <a:rPr lang="en-US" dirty="0"/>
              <a:t> step 4</a:t>
            </a:r>
          </a:p>
          <a:p>
            <a:pPr marL="0" indent="0">
              <a:buNone/>
            </a:pPr>
            <a:r>
              <a:rPr lang="en-US" dirty="0"/>
              <a:t>3. Work = work + allocation;</a:t>
            </a:r>
          </a:p>
          <a:p>
            <a:pPr marL="0" indent="0">
              <a:buNone/>
            </a:pPr>
            <a:r>
              <a:rPr lang="en-US" dirty="0"/>
              <a:t>    finish[</a:t>
            </a:r>
            <a:r>
              <a:rPr lang="en-US" dirty="0" err="1"/>
              <a:t>i</a:t>
            </a:r>
            <a:r>
              <a:rPr lang="en-US" dirty="0"/>
              <a:t>] = true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goto</a:t>
            </a:r>
            <a:r>
              <a:rPr lang="en-US" dirty="0"/>
              <a:t> step 2</a:t>
            </a:r>
          </a:p>
          <a:p>
            <a:pPr marL="0" indent="0">
              <a:buNone/>
            </a:pPr>
            <a:r>
              <a:rPr lang="en-US" dirty="0"/>
              <a:t>4. If finish[</a:t>
            </a:r>
            <a:r>
              <a:rPr lang="en-US" dirty="0" err="1"/>
              <a:t>i</a:t>
            </a:r>
            <a:r>
              <a:rPr lang="en-US" dirty="0"/>
              <a:t>] == true for all </a:t>
            </a:r>
            <a:r>
              <a:rPr lang="en-US" dirty="0" err="1"/>
              <a:t>i</a:t>
            </a:r>
            <a:r>
              <a:rPr lang="en-US" dirty="0"/>
              <a:t>, then the system is in safe state.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7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930B-AEAB-47AE-93E7-ECA5DA32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Deadlock avoidance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CBFC7-6FFD-48D1-B948-2931E369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Resource – Request Algorithm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reqi</a:t>
            </a:r>
            <a:r>
              <a:rPr lang="en-US" dirty="0"/>
              <a:t> = request vector for process </a:t>
            </a:r>
            <a:r>
              <a:rPr lang="en-US" dirty="0" err="1"/>
              <a:t>i</a:t>
            </a:r>
            <a:r>
              <a:rPr lang="en-US" dirty="0"/>
              <a:t>, if </a:t>
            </a:r>
            <a:r>
              <a:rPr lang="en-US" dirty="0" err="1"/>
              <a:t>reqi</a:t>
            </a:r>
            <a:r>
              <a:rPr lang="en-US" dirty="0"/>
              <a:t> [j] = k means process Pi wants k instances of resource type </a:t>
            </a:r>
            <a:r>
              <a:rPr lang="en-US" dirty="0" err="1"/>
              <a:t>Rj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If </a:t>
            </a:r>
            <a:r>
              <a:rPr lang="en-US" dirty="0" err="1"/>
              <a:t>reqi</a:t>
            </a:r>
            <a:r>
              <a:rPr lang="en-US" dirty="0"/>
              <a:t> &lt;= </a:t>
            </a:r>
            <a:r>
              <a:rPr lang="en-US" dirty="0" err="1"/>
              <a:t>Needi</a:t>
            </a:r>
            <a:r>
              <a:rPr lang="en-US" dirty="0"/>
              <a:t> , </a:t>
            </a:r>
            <a:r>
              <a:rPr lang="en-US" dirty="0" err="1"/>
              <a:t>goto</a:t>
            </a:r>
            <a:r>
              <a:rPr lang="en-US" dirty="0"/>
              <a:t> step2</a:t>
            </a:r>
          </a:p>
          <a:p>
            <a:pPr marL="514350" indent="-514350">
              <a:buAutoNum type="arabicPeriod"/>
            </a:pPr>
            <a:r>
              <a:rPr lang="en-US" dirty="0"/>
              <a:t>If </a:t>
            </a:r>
            <a:r>
              <a:rPr lang="en-US" dirty="0" err="1"/>
              <a:t>reqi</a:t>
            </a:r>
            <a:r>
              <a:rPr lang="en-US" dirty="0"/>
              <a:t>&lt;= available, </a:t>
            </a:r>
            <a:r>
              <a:rPr lang="en-US" dirty="0" err="1"/>
              <a:t>goto</a:t>
            </a:r>
            <a:r>
              <a:rPr lang="en-US" dirty="0"/>
              <a:t> step3</a:t>
            </a:r>
          </a:p>
          <a:p>
            <a:pPr marL="514350" indent="-514350">
              <a:buAutoNum type="arabicPeriod"/>
            </a:pPr>
            <a:r>
              <a:rPr lang="en-US" dirty="0"/>
              <a:t>Available = Available – Request;</a:t>
            </a:r>
          </a:p>
          <a:p>
            <a:pPr marL="457200" lvl="1" indent="0">
              <a:buNone/>
            </a:pPr>
            <a:r>
              <a:rPr lang="en-US" dirty="0"/>
              <a:t>Allocation = </a:t>
            </a:r>
            <a:r>
              <a:rPr lang="en-US" dirty="0" err="1"/>
              <a:t>Allocationi</a:t>
            </a:r>
            <a:r>
              <a:rPr lang="en-US" dirty="0"/>
              <a:t> + </a:t>
            </a:r>
            <a:r>
              <a:rPr lang="en-US" dirty="0" err="1"/>
              <a:t>Requesti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 err="1"/>
              <a:t>Needi</a:t>
            </a:r>
            <a:r>
              <a:rPr lang="en-US" dirty="0"/>
              <a:t> = </a:t>
            </a:r>
            <a:r>
              <a:rPr lang="en-US" dirty="0" err="1"/>
              <a:t>Needi</a:t>
            </a:r>
            <a:r>
              <a:rPr lang="en-US" dirty="0"/>
              <a:t> – </a:t>
            </a:r>
            <a:r>
              <a:rPr lang="en-US" dirty="0" err="1"/>
              <a:t>Requesti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Algorithm is invoked upon every resource request from the processes.</a:t>
            </a:r>
          </a:p>
          <a:p>
            <a:pPr marL="457200" lvl="1" indent="0">
              <a:buNone/>
            </a:pPr>
            <a:r>
              <a:rPr lang="en-US" dirty="0"/>
              <a:t>If safe : the resources are allocated to Pi</a:t>
            </a:r>
          </a:p>
          <a:p>
            <a:pPr marL="457200" lvl="1" indent="0">
              <a:buNone/>
            </a:pPr>
            <a:r>
              <a:rPr lang="en-US" dirty="0"/>
              <a:t>If unsafe : Pi must wait, and old resource allocation state is restored.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4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45CB-04A3-45E8-9E6C-4AF3DF7F2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Deadlock avoidance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3427-9D48-46B5-8FE7-85A9CAA69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/>
              <a:t>Example of Bankers Algorithm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Let take 5 processes P0 through P4 and 3 resource types:  A(10 instances), B(5 instances) and C(7instances)</a:t>
            </a:r>
          </a:p>
          <a:p>
            <a:pPr marL="0" indent="0">
              <a:buNone/>
            </a:pPr>
            <a:r>
              <a:rPr lang="en-US" dirty="0"/>
              <a:t>At time T0:</a:t>
            </a:r>
          </a:p>
          <a:p>
            <a:pPr marL="0" indent="0">
              <a:buNone/>
            </a:pPr>
            <a:r>
              <a:rPr lang="en-US" dirty="0" err="1"/>
              <a:t>Needi</a:t>
            </a:r>
            <a:r>
              <a:rPr lang="en-US" dirty="0"/>
              <a:t> = Maxi – </a:t>
            </a:r>
            <a:r>
              <a:rPr lang="en-US" dirty="0" err="1"/>
              <a:t>Allocationi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P0 - 743&lt;=332</a:t>
            </a:r>
          </a:p>
          <a:p>
            <a:pPr marL="0" indent="0">
              <a:buNone/>
            </a:pPr>
            <a:r>
              <a:rPr lang="en-US" dirty="0"/>
              <a:t>P1 - 122&lt;=332</a:t>
            </a:r>
          </a:p>
          <a:p>
            <a:pPr marL="0" indent="0">
              <a:buNone/>
            </a:pPr>
            <a:r>
              <a:rPr lang="en-US" dirty="0"/>
              <a:t>Available-need=332-122=210</a:t>
            </a:r>
          </a:p>
          <a:p>
            <a:pPr marL="0" indent="0">
              <a:buNone/>
            </a:pPr>
            <a:r>
              <a:rPr lang="en-US" dirty="0" err="1"/>
              <a:t>Allocation+need</a:t>
            </a:r>
            <a:r>
              <a:rPr lang="en-US" dirty="0"/>
              <a:t>=200+122=322</a:t>
            </a:r>
          </a:p>
          <a:p>
            <a:pPr marL="0" indent="0">
              <a:buNone/>
            </a:pPr>
            <a:r>
              <a:rPr lang="en-US" dirty="0"/>
              <a:t>Available resources=210+322=532</a:t>
            </a:r>
          </a:p>
          <a:p>
            <a:pPr marL="0" indent="0">
              <a:buNone/>
            </a:pPr>
            <a:r>
              <a:rPr lang="en-US" dirty="0"/>
              <a:t>The system is in safe state</a:t>
            </a:r>
          </a:p>
          <a:p>
            <a:pPr marL="0" indent="0">
              <a:buNone/>
            </a:pPr>
            <a:r>
              <a:rPr lang="en-US" dirty="0"/>
              <a:t>&lt;P1,P3,P4,P2,P0&gt; satisfies </a:t>
            </a:r>
          </a:p>
          <a:p>
            <a:pPr marL="0" indent="0">
              <a:buNone/>
            </a:pPr>
            <a:r>
              <a:rPr lang="en-US" dirty="0"/>
              <a:t>Safety criteria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FCCD22-C6C8-4AC5-8F39-CBA5E5B9B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72053"/>
              </p:ext>
            </p:extLst>
          </p:nvPr>
        </p:nvGraphicFramePr>
        <p:xfrm>
          <a:off x="4886325" y="2505074"/>
          <a:ext cx="6600825" cy="38957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9377">
                  <a:extLst>
                    <a:ext uri="{9D8B030D-6E8A-4147-A177-3AD203B41FA5}">
                      <a16:colId xmlns:a16="http://schemas.microsoft.com/office/drawing/2014/main" val="2900195824"/>
                    </a:ext>
                  </a:extLst>
                </a:gridCol>
                <a:gridCol w="1432862">
                  <a:extLst>
                    <a:ext uri="{9D8B030D-6E8A-4147-A177-3AD203B41FA5}">
                      <a16:colId xmlns:a16="http://schemas.microsoft.com/office/drawing/2014/main" val="2758370081"/>
                    </a:ext>
                  </a:extLst>
                </a:gridCol>
                <a:gridCol w="1432862">
                  <a:extLst>
                    <a:ext uri="{9D8B030D-6E8A-4147-A177-3AD203B41FA5}">
                      <a16:colId xmlns:a16="http://schemas.microsoft.com/office/drawing/2014/main" val="1780115867"/>
                    </a:ext>
                  </a:extLst>
                </a:gridCol>
                <a:gridCol w="1432862">
                  <a:extLst>
                    <a:ext uri="{9D8B030D-6E8A-4147-A177-3AD203B41FA5}">
                      <a16:colId xmlns:a16="http://schemas.microsoft.com/office/drawing/2014/main" val="3116028971"/>
                    </a:ext>
                  </a:extLst>
                </a:gridCol>
                <a:gridCol w="1432862">
                  <a:extLst>
                    <a:ext uri="{9D8B030D-6E8A-4147-A177-3AD203B41FA5}">
                      <a16:colId xmlns:a16="http://schemas.microsoft.com/office/drawing/2014/main" val="1140687462"/>
                    </a:ext>
                  </a:extLst>
                </a:gridCol>
              </a:tblGrid>
              <a:tr h="19847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Allocation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Available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Need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87712397"/>
                  </a:ext>
                </a:extLst>
              </a:tr>
              <a:tr h="3184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ABC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ABC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ABC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ABC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84102231"/>
                  </a:ext>
                </a:extLst>
              </a:tr>
              <a:tr h="318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48904484"/>
                  </a:ext>
                </a:extLst>
              </a:tr>
              <a:tr h="318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43021462"/>
                  </a:ext>
                </a:extLst>
              </a:tr>
              <a:tr h="318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11697559"/>
                  </a:ext>
                </a:extLst>
              </a:tr>
              <a:tr h="318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00430207"/>
                  </a:ext>
                </a:extLst>
              </a:tr>
              <a:tr h="318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35949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55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F5C4-9CE5-42E2-BBA9-5B92BA29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Deadlock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A0334-19AB-44E1-B2C2-86FA96F67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Absence of deadlock prevention or deadlock avoidance algorithm, a deadlock may occur</a:t>
            </a:r>
          </a:p>
          <a:p>
            <a:r>
              <a:rPr lang="en-US" dirty="0"/>
              <a:t>Solution is</a:t>
            </a:r>
          </a:p>
          <a:p>
            <a:pPr marL="0" indent="0">
              <a:buNone/>
            </a:pPr>
            <a:r>
              <a:rPr lang="en-US" dirty="0"/>
              <a:t> 1. detection algorithm</a:t>
            </a:r>
          </a:p>
          <a:p>
            <a:pPr marL="0" indent="0">
              <a:buNone/>
            </a:pPr>
            <a:r>
              <a:rPr lang="en-US" dirty="0"/>
              <a:t>   for single </a:t>
            </a:r>
            <a:r>
              <a:rPr lang="en-US" dirty="0" err="1"/>
              <a:t>instane</a:t>
            </a:r>
            <a:r>
              <a:rPr lang="en-US" dirty="0"/>
              <a:t> –</a:t>
            </a:r>
          </a:p>
          <a:p>
            <a:pPr marL="0" indent="0">
              <a:buNone/>
            </a:pPr>
            <a:r>
              <a:rPr lang="en-US" dirty="0"/>
              <a:t>wait for graph </a:t>
            </a:r>
          </a:p>
          <a:p>
            <a:pPr marL="0" indent="0">
              <a:buNone/>
            </a:pPr>
            <a:r>
              <a:rPr lang="en-US" dirty="0"/>
              <a:t>   for multiple instance – </a:t>
            </a:r>
          </a:p>
          <a:p>
            <a:pPr marL="0" indent="0">
              <a:buNone/>
            </a:pPr>
            <a:r>
              <a:rPr lang="en-US" dirty="0"/>
              <a:t>detection algorithm	</a:t>
            </a:r>
          </a:p>
          <a:p>
            <a:pPr marL="0" indent="0">
              <a:buNone/>
            </a:pPr>
            <a:r>
              <a:rPr lang="en-US" dirty="0"/>
              <a:t>2.recovery scheme</a:t>
            </a:r>
          </a:p>
          <a:p>
            <a:pPr marL="0" indent="0">
              <a:buNone/>
            </a:pPr>
            <a:endParaRPr lang="en-US" dirty="0"/>
          </a:p>
          <a:p>
            <a:pPr marL="1828800" lvl="4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6DFCB-B62E-47F6-9349-7D1736E80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37" y="2473325"/>
            <a:ext cx="6529388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6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235F-3BE9-45D5-86E9-4129800C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Deadlock detection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8055-7CE5-4FA4-885F-FDA49692F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u="sng" dirty="0"/>
              <a:t>Detection algorithm:</a:t>
            </a:r>
          </a:p>
          <a:p>
            <a:pPr marL="514350" indent="-514350">
              <a:buAutoNum type="arabicPeriod"/>
            </a:pPr>
            <a:r>
              <a:rPr lang="en-US" dirty="0"/>
              <a:t>Let work and finish be vectors of length m and n, respectively</a:t>
            </a:r>
          </a:p>
          <a:p>
            <a:pPr marL="0" indent="0">
              <a:buNone/>
            </a:pPr>
            <a:r>
              <a:rPr lang="en-US" dirty="0"/>
              <a:t>	initialize: work = available</a:t>
            </a:r>
          </a:p>
          <a:p>
            <a:pPr marL="0" indent="0">
              <a:buNone/>
            </a:pPr>
            <a:r>
              <a:rPr lang="en-US" dirty="0"/>
              <a:t>		     for </a:t>
            </a:r>
            <a:r>
              <a:rPr lang="en-US" dirty="0" err="1"/>
              <a:t>i</a:t>
            </a:r>
            <a:r>
              <a:rPr lang="en-US" dirty="0"/>
              <a:t> = 1,2,3, …..n  if allocation != 0 then finish[</a:t>
            </a:r>
            <a:r>
              <a:rPr lang="en-US" dirty="0" err="1"/>
              <a:t>i</a:t>
            </a:r>
            <a:r>
              <a:rPr lang="en-US" dirty="0"/>
              <a:t>] = false; else finish[</a:t>
            </a:r>
            <a:r>
              <a:rPr lang="en-US" dirty="0" err="1"/>
              <a:t>i</a:t>
            </a:r>
            <a:r>
              <a:rPr lang="en-US" dirty="0"/>
              <a:t>] = true;</a:t>
            </a:r>
          </a:p>
          <a:p>
            <a:pPr marL="0" indent="0">
              <a:buNone/>
            </a:pPr>
            <a:r>
              <a:rPr lang="en-US" dirty="0"/>
              <a:t>2.Find a index </a:t>
            </a:r>
            <a:r>
              <a:rPr lang="en-US" dirty="0" err="1"/>
              <a:t>i</a:t>
            </a:r>
            <a:r>
              <a:rPr lang="en-US" dirty="0"/>
              <a:t> such that both:</a:t>
            </a:r>
          </a:p>
          <a:p>
            <a:pPr marL="0" indent="0">
              <a:buNone/>
            </a:pPr>
            <a:r>
              <a:rPr lang="en-US" dirty="0"/>
              <a:t>	finish[</a:t>
            </a:r>
            <a:r>
              <a:rPr lang="en-US" dirty="0" err="1"/>
              <a:t>i</a:t>
            </a:r>
            <a:r>
              <a:rPr lang="en-US" dirty="0"/>
              <a:t>] = = false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requesti</a:t>
            </a:r>
            <a:r>
              <a:rPr lang="en-US" dirty="0"/>
              <a:t> &lt;= work</a:t>
            </a:r>
          </a:p>
          <a:p>
            <a:pPr marL="0" indent="0">
              <a:buNone/>
            </a:pPr>
            <a:r>
              <a:rPr lang="en-US" dirty="0"/>
              <a:t>If no such </a:t>
            </a:r>
            <a:r>
              <a:rPr lang="en-US" dirty="0" err="1"/>
              <a:t>i</a:t>
            </a:r>
            <a:r>
              <a:rPr lang="en-US" dirty="0"/>
              <a:t> exists, </a:t>
            </a:r>
            <a:r>
              <a:rPr lang="en-US" dirty="0" err="1"/>
              <a:t>goto</a:t>
            </a:r>
            <a:r>
              <a:rPr lang="en-US" dirty="0"/>
              <a:t> step 4</a:t>
            </a:r>
          </a:p>
          <a:p>
            <a:pPr marL="0" indent="0">
              <a:buNone/>
            </a:pPr>
            <a:r>
              <a:rPr lang="en-US" dirty="0"/>
              <a:t>3.Work = </a:t>
            </a:r>
            <a:r>
              <a:rPr lang="en-US" dirty="0" err="1"/>
              <a:t>work+allocation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finish[</a:t>
            </a:r>
            <a:r>
              <a:rPr lang="en-US" dirty="0" err="1"/>
              <a:t>i</a:t>
            </a:r>
            <a:r>
              <a:rPr lang="en-US" dirty="0"/>
              <a:t>] = true;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goto</a:t>
            </a:r>
            <a:r>
              <a:rPr lang="en-US" dirty="0"/>
              <a:t> step2</a:t>
            </a:r>
          </a:p>
          <a:p>
            <a:pPr marL="0" indent="0">
              <a:buNone/>
            </a:pPr>
            <a:r>
              <a:rPr lang="en-US" dirty="0"/>
              <a:t>4.If finish[</a:t>
            </a:r>
            <a:r>
              <a:rPr lang="en-US" dirty="0" err="1"/>
              <a:t>i</a:t>
            </a:r>
            <a:r>
              <a:rPr lang="en-US" dirty="0"/>
              <a:t>] == false, for some </a:t>
            </a:r>
            <a:r>
              <a:rPr lang="en-US" dirty="0" err="1"/>
              <a:t>i</a:t>
            </a:r>
            <a:r>
              <a:rPr lang="en-US" dirty="0"/>
              <a:t>, 1&lt;=</a:t>
            </a:r>
            <a:r>
              <a:rPr lang="en-US" dirty="0" err="1"/>
              <a:t>i</a:t>
            </a:r>
            <a:r>
              <a:rPr lang="en-US" dirty="0"/>
              <a:t>&lt;=n, then the system is in deadlock state. Moreover , if finish[</a:t>
            </a:r>
            <a:r>
              <a:rPr lang="en-US" dirty="0" err="1"/>
              <a:t>i</a:t>
            </a:r>
            <a:r>
              <a:rPr lang="en-US" dirty="0"/>
              <a:t>]==</a:t>
            </a:r>
            <a:r>
              <a:rPr lang="en-US" dirty="0" err="1"/>
              <a:t>flase</a:t>
            </a:r>
            <a:r>
              <a:rPr lang="en-US" dirty="0"/>
              <a:t>, then Pi is deadlocked.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06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5D32-2517-44CF-8839-943FEC4B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Deadlock avoidance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6C7C3-A63F-48B4-83C5-01C4AF249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 of detection algorithm:</a:t>
            </a:r>
          </a:p>
          <a:p>
            <a:pPr marL="0" indent="0">
              <a:buNone/>
            </a:pPr>
            <a:r>
              <a:rPr lang="en-US" dirty="0"/>
              <a:t>Lets take 5 processes P0 through P4, 3 resource types A(7 instances), B(2 instances) and C(6 instances)</a:t>
            </a:r>
          </a:p>
          <a:p>
            <a:pPr marL="0" indent="0">
              <a:buNone/>
            </a:pPr>
            <a:r>
              <a:rPr lang="en-US" dirty="0"/>
              <a:t>Available resource = available+</a:t>
            </a:r>
          </a:p>
          <a:p>
            <a:pPr marL="0" indent="0">
              <a:buNone/>
            </a:pPr>
            <a:r>
              <a:rPr lang="en-US" dirty="0"/>
              <a:t>			allocation</a:t>
            </a:r>
          </a:p>
          <a:p>
            <a:pPr marL="0" indent="0">
              <a:buNone/>
            </a:pPr>
            <a:r>
              <a:rPr lang="en-US" dirty="0"/>
              <a:t>At P0 available resources is 010</a:t>
            </a:r>
          </a:p>
          <a:p>
            <a:pPr marL="0" indent="0">
              <a:buNone/>
            </a:pPr>
            <a:r>
              <a:rPr lang="en-US" dirty="0"/>
              <a:t>At P2 available resources is 010+302=312</a:t>
            </a:r>
          </a:p>
          <a:p>
            <a:pPr marL="0" indent="0">
              <a:buNone/>
            </a:pPr>
            <a:r>
              <a:rPr lang="en-US" dirty="0"/>
              <a:t>At P3, 312-100=212,212+211=423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Sequence &lt;P0,P2,P3,P1,P4&gt; will</a:t>
            </a:r>
          </a:p>
          <a:p>
            <a:pPr marL="0" indent="0">
              <a:buNone/>
            </a:pPr>
            <a:r>
              <a:rPr lang="en-US" dirty="0"/>
              <a:t>result in finish[</a:t>
            </a:r>
            <a:r>
              <a:rPr lang="en-US" dirty="0" err="1"/>
              <a:t>i</a:t>
            </a:r>
            <a:r>
              <a:rPr lang="en-US" dirty="0"/>
              <a:t>] = true for all </a:t>
            </a:r>
            <a:r>
              <a:rPr lang="en-US" dirty="0" err="1"/>
              <a:t>i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7BB6A7-173C-451F-90EB-203D135D3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554767"/>
              </p:ext>
            </p:extLst>
          </p:nvPr>
        </p:nvGraphicFramePr>
        <p:xfrm>
          <a:off x="6524625" y="2647949"/>
          <a:ext cx="5391148" cy="3095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3186">
                  <a:extLst>
                    <a:ext uri="{9D8B030D-6E8A-4147-A177-3AD203B41FA5}">
                      <a16:colId xmlns:a16="http://schemas.microsoft.com/office/drawing/2014/main" val="714363255"/>
                    </a:ext>
                  </a:extLst>
                </a:gridCol>
                <a:gridCol w="1478753">
                  <a:extLst>
                    <a:ext uri="{9D8B030D-6E8A-4147-A177-3AD203B41FA5}">
                      <a16:colId xmlns:a16="http://schemas.microsoft.com/office/drawing/2014/main" val="1064619408"/>
                    </a:ext>
                  </a:extLst>
                </a:gridCol>
                <a:gridCol w="1212140">
                  <a:extLst>
                    <a:ext uri="{9D8B030D-6E8A-4147-A177-3AD203B41FA5}">
                      <a16:colId xmlns:a16="http://schemas.microsoft.com/office/drawing/2014/main" val="1389294367"/>
                    </a:ext>
                  </a:extLst>
                </a:gridCol>
                <a:gridCol w="1427069">
                  <a:extLst>
                    <a:ext uri="{9D8B030D-6E8A-4147-A177-3AD203B41FA5}">
                      <a16:colId xmlns:a16="http://schemas.microsoft.com/office/drawing/2014/main" val="2299632291"/>
                    </a:ext>
                  </a:extLst>
                </a:gridCol>
              </a:tblGrid>
              <a:tr h="4422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Allocation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Request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Available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99186404"/>
                  </a:ext>
                </a:extLst>
              </a:tr>
              <a:tr h="4422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ABC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ABC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ABC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70991822"/>
                  </a:ext>
                </a:extLst>
              </a:tr>
              <a:tr h="4422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15312069"/>
                  </a:ext>
                </a:extLst>
              </a:tr>
              <a:tr h="4422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98517631"/>
                  </a:ext>
                </a:extLst>
              </a:tr>
              <a:tr h="4422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56748665"/>
                  </a:ext>
                </a:extLst>
              </a:tr>
              <a:tr h="4422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8935674"/>
                  </a:ext>
                </a:extLst>
              </a:tr>
              <a:tr h="4422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6156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664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62AE-9241-47FE-976E-FFFD4251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Deadlock recovery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FBADF-C825-400F-BC60-14F68B561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recovery approaches:</a:t>
            </a:r>
          </a:p>
          <a:p>
            <a:pPr marL="971550" lvl="1" indent="-514350">
              <a:buAutoNum type="arabicPeriod"/>
            </a:pPr>
            <a:r>
              <a:rPr lang="en-US" dirty="0"/>
              <a:t>Inform the operator and let the operator deal with the deadlock manually.</a:t>
            </a:r>
          </a:p>
          <a:p>
            <a:pPr marL="971550" lvl="1" indent="-514350">
              <a:buAutoNum type="arabicPeriod"/>
            </a:pPr>
            <a:r>
              <a:rPr lang="en-US" dirty="0"/>
              <a:t>System recovers from the deadlock automatically.</a:t>
            </a:r>
          </a:p>
          <a:p>
            <a:pPr lvl="1"/>
            <a:r>
              <a:rPr lang="en-US" dirty="0"/>
              <a:t>Two options for deadlock recovery </a:t>
            </a:r>
          </a:p>
          <a:p>
            <a:pPr lvl="2"/>
            <a:r>
              <a:rPr lang="en-US" dirty="0"/>
              <a:t>Process termination</a:t>
            </a:r>
          </a:p>
          <a:p>
            <a:pPr lvl="2"/>
            <a:r>
              <a:rPr lang="en-US" dirty="0"/>
              <a:t>Pre-empt some resources</a:t>
            </a:r>
          </a:p>
          <a:p>
            <a:pPr marL="457200" lvl="1" indent="0">
              <a:buNone/>
            </a:pPr>
            <a:r>
              <a:rPr lang="en-US" u="sng" dirty="0"/>
              <a:t>Process termination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n-US" dirty="0"/>
              <a:t>Abort all the deadlocked processes</a:t>
            </a:r>
          </a:p>
          <a:p>
            <a:pPr marL="914400" lvl="1" indent="-457200">
              <a:buAutoNum type="arabicPeriod"/>
            </a:pPr>
            <a:r>
              <a:rPr lang="en-US" dirty="0"/>
              <a:t>Abort one process at a time until the deadlock is eliminated.</a:t>
            </a:r>
          </a:p>
          <a:p>
            <a:pPr marL="457200" lvl="1" indent="0">
              <a:buNone/>
            </a:pPr>
            <a:r>
              <a:rPr lang="en-US" u="sng" dirty="0"/>
              <a:t>Resource pre-emption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n-US" dirty="0"/>
              <a:t>Selecting a victim</a:t>
            </a:r>
          </a:p>
          <a:p>
            <a:pPr marL="914400" lvl="1" indent="-457200">
              <a:buAutoNum type="arabicPeriod"/>
            </a:pPr>
            <a:r>
              <a:rPr lang="en-US" dirty="0"/>
              <a:t>Rollback</a:t>
            </a:r>
          </a:p>
          <a:p>
            <a:pPr marL="914400" lvl="1" indent="-457200">
              <a:buAutoNum type="arabicPeriod"/>
            </a:pPr>
            <a:r>
              <a:rPr lang="en-US" dirty="0"/>
              <a:t>starvation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0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9505-C418-4A16-85E2-28E0F08E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Threads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93E4F-2E82-494F-9FA8-341937067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Single thread vs multiple thread</a:t>
            </a:r>
          </a:p>
          <a:p>
            <a:r>
              <a:rPr lang="en-US" dirty="0"/>
              <a:t>Multi core architecture</a:t>
            </a:r>
          </a:p>
          <a:p>
            <a:r>
              <a:rPr lang="en-US" dirty="0"/>
              <a:t>Types of threads 1.user level </a:t>
            </a:r>
          </a:p>
          <a:p>
            <a:pPr marL="0" indent="0">
              <a:buNone/>
            </a:pPr>
            <a:r>
              <a:rPr lang="en-US" dirty="0"/>
              <a:t>	2.kernel level</a:t>
            </a:r>
          </a:p>
          <a:p>
            <a:r>
              <a:rPr lang="en-US" dirty="0"/>
              <a:t>Multi threading models:</a:t>
            </a:r>
          </a:p>
          <a:p>
            <a:pPr marL="514350" indent="-514350">
              <a:buAutoNum type="arabicPeriod"/>
            </a:pPr>
            <a:r>
              <a:rPr lang="en-US" dirty="0"/>
              <a:t>many to one: </a:t>
            </a:r>
            <a:r>
              <a:rPr lang="en-US" dirty="0" err="1"/>
              <a:t>solaris</a:t>
            </a:r>
            <a:r>
              <a:rPr lang="en-US" dirty="0"/>
              <a:t> green thread</a:t>
            </a:r>
          </a:p>
          <a:p>
            <a:pPr marL="514350" indent="-514350">
              <a:buAutoNum type="arabicPeriod"/>
            </a:pPr>
            <a:r>
              <a:rPr lang="en-US" dirty="0"/>
              <a:t>one to one : </a:t>
            </a:r>
            <a:r>
              <a:rPr lang="en-US" dirty="0" err="1"/>
              <a:t>linux,windows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   many to </a:t>
            </a:r>
            <a:r>
              <a:rPr lang="en-US" dirty="0" err="1"/>
              <a:t>many:windows</a:t>
            </a:r>
            <a:r>
              <a:rPr lang="en-US" dirty="0"/>
              <a:t> fiber API</a:t>
            </a:r>
          </a:p>
          <a:p>
            <a:r>
              <a:rPr lang="en-US" dirty="0"/>
              <a:t>Threading issues:</a:t>
            </a:r>
          </a:p>
          <a:p>
            <a:pPr marL="0" indent="0">
              <a:buNone/>
            </a:pPr>
            <a:r>
              <a:rPr lang="en-US" dirty="0"/>
              <a:t>1.fork() and exec() </a:t>
            </a:r>
          </a:p>
          <a:p>
            <a:pPr marL="0" indent="0">
              <a:buNone/>
            </a:pPr>
            <a:r>
              <a:rPr lang="en-US" dirty="0"/>
              <a:t>2. thread cancellation- asynchronous and deferred cancellation</a:t>
            </a:r>
          </a:p>
          <a:p>
            <a:pPr marL="0" indent="0">
              <a:buNone/>
            </a:pPr>
            <a:r>
              <a:rPr lang="en-US" dirty="0"/>
              <a:t>3.signal handling- default and user-defined signal handling</a:t>
            </a:r>
          </a:p>
          <a:p>
            <a:pPr marL="0" indent="0">
              <a:buNone/>
            </a:pPr>
            <a:r>
              <a:rPr lang="en-US" dirty="0"/>
              <a:t>4.thread local storage.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10188-9E23-4539-95D8-D42D973D35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34050" y="1655445"/>
            <a:ext cx="6162675" cy="354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6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AA77-B103-4183-B797-A83CA119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D4E3A-C08D-4DC1-98FB-BC40BE445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:</a:t>
            </a:r>
          </a:p>
          <a:p>
            <a:pPr marL="0" indent="0">
              <a:buNone/>
            </a:pPr>
            <a:r>
              <a:rPr lang="en-US" dirty="0"/>
              <a:t>	multi threaded web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F21856-B545-4723-960C-798D488EC6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74093" y="3152775"/>
            <a:ext cx="8767763" cy="259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4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EEE9-9F2E-4328-ADF2-3154922D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Mutual exclusion and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A6C9-7230-4AC0-8CB7-FF08CDDB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Producer-consumer problem:</a:t>
            </a:r>
          </a:p>
          <a:p>
            <a:r>
              <a:rPr lang="en-US" dirty="0"/>
              <a:t>Race condition</a:t>
            </a:r>
          </a:p>
          <a:p>
            <a:r>
              <a:rPr lang="en-US" u="sng" dirty="0"/>
              <a:t>Process synchronization</a:t>
            </a:r>
            <a:r>
              <a:rPr lang="en-US" dirty="0"/>
              <a:t>: to co-ordinate co-operating processes in a manner that no two processes can have </a:t>
            </a:r>
            <a:r>
              <a:rPr lang="en-US" dirty="0" err="1"/>
              <a:t>acess</a:t>
            </a:r>
            <a:r>
              <a:rPr lang="en-US" dirty="0"/>
              <a:t> to the same shared data and resources.</a:t>
            </a:r>
          </a:p>
          <a:p>
            <a:r>
              <a:rPr lang="en-US" u="sng" dirty="0"/>
              <a:t>Critical section: </a:t>
            </a:r>
            <a:r>
              <a:rPr lang="en-US" dirty="0"/>
              <a:t>contains shared variables which need to be synchronized to maintain consistency of data.</a:t>
            </a:r>
          </a:p>
          <a:p>
            <a:pPr marL="0" indent="0">
              <a:buNone/>
            </a:pPr>
            <a:r>
              <a:rPr lang="en-US" sz="1900" dirty="0"/>
              <a:t>critical condition</a:t>
            </a:r>
          </a:p>
          <a:p>
            <a:pPr marL="0" indent="0">
              <a:buNone/>
            </a:pPr>
            <a:r>
              <a:rPr lang="en-US" sz="1900" dirty="0"/>
              <a:t>do{</a:t>
            </a:r>
          </a:p>
          <a:p>
            <a:pPr marL="0" indent="0">
              <a:buNone/>
            </a:pPr>
            <a:r>
              <a:rPr lang="en-US" sz="1900" dirty="0"/>
              <a:t>	entry section</a:t>
            </a:r>
          </a:p>
          <a:p>
            <a:pPr marL="0" indent="0">
              <a:buNone/>
            </a:pPr>
            <a:r>
              <a:rPr lang="en-US" sz="1900" dirty="0"/>
              <a:t>			//critical section</a:t>
            </a:r>
          </a:p>
          <a:p>
            <a:pPr marL="0" indent="0">
              <a:buNone/>
            </a:pPr>
            <a:r>
              <a:rPr lang="en-US" sz="1900" dirty="0"/>
              <a:t>	exit section</a:t>
            </a:r>
          </a:p>
          <a:p>
            <a:pPr marL="0" indent="0">
              <a:buNone/>
            </a:pPr>
            <a:r>
              <a:rPr lang="en-US" sz="1900" dirty="0"/>
              <a:t>			//remainder section</a:t>
            </a:r>
          </a:p>
          <a:p>
            <a:pPr marL="0" indent="0">
              <a:buNone/>
            </a:pPr>
            <a:r>
              <a:rPr lang="en-US" sz="1900" dirty="0"/>
              <a:t>}while(TRUE);</a:t>
            </a:r>
          </a:p>
          <a:p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8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36A8A8-E584-499B-AA6D-D8134049FBC0}"/>
              </a:ext>
            </a:extLst>
          </p:cNvPr>
          <p:cNvSpPr txBox="1"/>
          <p:nvPr/>
        </p:nvSpPr>
        <p:spPr>
          <a:xfrm>
            <a:off x="3048000" y="-356651"/>
            <a:ext cx="6096000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#define BUFFER_SIZE 10</a:t>
            </a:r>
          </a:p>
          <a:p>
            <a:r>
              <a:rPr lang="en-US" dirty="0"/>
              <a:t>typedef struct {</a:t>
            </a:r>
          </a:p>
          <a:p>
            <a:r>
              <a:rPr lang="en-US" dirty="0"/>
              <a:t>	....</a:t>
            </a:r>
          </a:p>
          <a:p>
            <a:r>
              <a:rPr lang="en-US" dirty="0"/>
              <a:t>	} item;</a:t>
            </a:r>
          </a:p>
          <a:p>
            <a:r>
              <a:rPr lang="en-US" dirty="0"/>
              <a:t>item buffer[BUFFER_SIZE];</a:t>
            </a:r>
          </a:p>
          <a:p>
            <a:r>
              <a:rPr lang="en-US" dirty="0"/>
              <a:t>int in = 0;</a:t>
            </a:r>
          </a:p>
          <a:p>
            <a:r>
              <a:rPr lang="en-US" dirty="0"/>
              <a:t>int out = 0;</a:t>
            </a:r>
          </a:p>
          <a:p>
            <a:r>
              <a:rPr lang="en-US" dirty="0"/>
              <a:t>int counter =0;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//producer process</a:t>
            </a:r>
          </a:p>
          <a:p>
            <a:r>
              <a:rPr lang="en-US" dirty="0"/>
              <a:t>while(true){		//produce an item in next produced</a:t>
            </a:r>
          </a:p>
          <a:p>
            <a:r>
              <a:rPr lang="en-US" dirty="0"/>
              <a:t>	while(counter == BUFFER_SIZE); // do nothing</a:t>
            </a:r>
          </a:p>
          <a:p>
            <a:r>
              <a:rPr lang="en-US" dirty="0"/>
              <a:t>	buffer[in] = </a:t>
            </a:r>
            <a:r>
              <a:rPr lang="en-US" dirty="0" err="1"/>
              <a:t>next_produced</a:t>
            </a:r>
            <a:r>
              <a:rPr lang="en-US" dirty="0"/>
              <a:t>;</a:t>
            </a:r>
          </a:p>
          <a:p>
            <a:r>
              <a:rPr lang="en-US" dirty="0"/>
              <a:t>	in = (in+1) % BUFFER_SIZE;</a:t>
            </a:r>
          </a:p>
          <a:p>
            <a:r>
              <a:rPr lang="en-US" dirty="0"/>
              <a:t>	counter++;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//consumer process</a:t>
            </a:r>
          </a:p>
          <a:p>
            <a:r>
              <a:rPr lang="en-US" dirty="0"/>
              <a:t>while(true){</a:t>
            </a:r>
          </a:p>
          <a:p>
            <a:r>
              <a:rPr lang="en-US" dirty="0"/>
              <a:t>	while(counter == 0);	//do nothing</a:t>
            </a:r>
          </a:p>
          <a:p>
            <a:r>
              <a:rPr lang="en-US" dirty="0"/>
              <a:t>	</a:t>
            </a:r>
            <a:r>
              <a:rPr lang="en-US" dirty="0" err="1"/>
              <a:t>next_consumed</a:t>
            </a:r>
            <a:r>
              <a:rPr lang="en-US" dirty="0"/>
              <a:t> = buffer[out];</a:t>
            </a:r>
          </a:p>
          <a:p>
            <a:r>
              <a:rPr lang="en-US" dirty="0"/>
              <a:t>	out = (out+1) % BUFFER_SIZE; /increase the out pointer</a:t>
            </a:r>
          </a:p>
          <a:p>
            <a:r>
              <a:rPr lang="en-US" dirty="0"/>
              <a:t>	counter--;		//consume the item in next consumed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956BA6-9388-43F9-AE24-9A901DC8D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337" y="1590675"/>
            <a:ext cx="24669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2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05C171-9DF0-4EAA-8993-E9C7A8CA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Mutual exclusion and synchronization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C8339-1B68-4CEC-99A1-D13AFD79C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Criteria for critical section problem: must satisfy 3 conditions</a:t>
            </a:r>
          </a:p>
          <a:p>
            <a:pPr marL="0" indent="0">
              <a:buNone/>
            </a:pPr>
            <a:r>
              <a:rPr lang="en-US" dirty="0"/>
              <a:t>1.Mutual </a:t>
            </a:r>
            <a:r>
              <a:rPr lang="en-US" dirty="0" err="1"/>
              <a:t>exlclusion</a:t>
            </a:r>
            <a:r>
              <a:rPr lang="en-US" dirty="0"/>
              <a:t> 	2. Progress	3.Bounded waiting</a:t>
            </a:r>
          </a:p>
          <a:p>
            <a:r>
              <a:rPr lang="en-US" u="sng" dirty="0"/>
              <a:t>Petersons solution</a:t>
            </a:r>
            <a:r>
              <a:rPr lang="en-US" dirty="0"/>
              <a:t>: software based solution only for 2 processes</a:t>
            </a:r>
          </a:p>
          <a:p>
            <a:pPr marL="0" indent="0">
              <a:buNone/>
            </a:pPr>
            <a:r>
              <a:rPr lang="en-US" dirty="0"/>
              <a:t>It has two variables 1.int turn; 	2.boolean flag[2];</a:t>
            </a:r>
          </a:p>
          <a:p>
            <a:pPr marL="0" indent="0">
              <a:buNone/>
            </a:pPr>
            <a:r>
              <a:rPr lang="en-US" sz="2200" dirty="0"/>
              <a:t>do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	flag[</a:t>
            </a:r>
            <a:r>
              <a:rPr lang="en-US" sz="2200" dirty="0" err="1"/>
              <a:t>i</a:t>
            </a:r>
            <a:r>
              <a:rPr lang="en-US" sz="2200" dirty="0"/>
              <a:t>] = true;</a:t>
            </a:r>
          </a:p>
          <a:p>
            <a:pPr marL="0" indent="0">
              <a:buNone/>
            </a:pPr>
            <a:r>
              <a:rPr lang="en-US" sz="2200" dirty="0"/>
              <a:t>	turn =j;</a:t>
            </a:r>
          </a:p>
          <a:p>
            <a:pPr marL="0" indent="0">
              <a:buNone/>
            </a:pPr>
            <a:r>
              <a:rPr lang="en-US" sz="2200" dirty="0"/>
              <a:t>	while(flag[j] &amp;&amp; turn ==j);</a:t>
            </a:r>
          </a:p>
          <a:p>
            <a:pPr marL="0" indent="0">
              <a:buNone/>
            </a:pPr>
            <a:r>
              <a:rPr lang="en-US" sz="2200" dirty="0"/>
              <a:t>	//critical section</a:t>
            </a:r>
          </a:p>
          <a:p>
            <a:pPr marL="0" indent="0">
              <a:buNone/>
            </a:pPr>
            <a:r>
              <a:rPr lang="en-US" sz="2200" dirty="0"/>
              <a:t>	flag[</a:t>
            </a:r>
            <a:r>
              <a:rPr lang="en-US" sz="2200" dirty="0" err="1"/>
              <a:t>i</a:t>
            </a:r>
            <a:r>
              <a:rPr lang="en-US" sz="2200" dirty="0"/>
              <a:t>] = false;</a:t>
            </a:r>
          </a:p>
          <a:p>
            <a:pPr marL="0" indent="0">
              <a:buNone/>
            </a:pPr>
            <a:r>
              <a:rPr lang="en-US" sz="2200" dirty="0"/>
              <a:t>	//remainder section</a:t>
            </a:r>
          </a:p>
          <a:p>
            <a:pPr marL="0" indent="0">
              <a:buNone/>
            </a:pPr>
            <a:r>
              <a:rPr lang="en-US" sz="2200" dirty="0"/>
              <a:t>}while(true);</a:t>
            </a:r>
          </a:p>
          <a:p>
            <a:r>
              <a:rPr lang="en-US" sz="2200" u="sng" dirty="0"/>
              <a:t>Semaphore</a:t>
            </a:r>
            <a:r>
              <a:rPr lang="en-US" sz="2200" dirty="0"/>
              <a:t> is a synchronization tool used for multiple processes. 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4091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D891-2A37-485A-9DDC-64A8C262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Deadlock and starvation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CCADE-25AA-4C9E-BA63-5471A34CC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process utilizes a resource by  3 ways 1.request 2. use 3. release</a:t>
            </a:r>
          </a:p>
          <a:p>
            <a:r>
              <a:rPr lang="en-US" u="sng" dirty="0"/>
              <a:t>Deadlock characterization </a:t>
            </a:r>
            <a:r>
              <a:rPr lang="en-US" dirty="0"/>
              <a:t>: 4 conditions</a:t>
            </a:r>
          </a:p>
          <a:p>
            <a:pPr marL="0" indent="0">
              <a:buNone/>
            </a:pPr>
            <a:r>
              <a:rPr lang="en-US" dirty="0"/>
              <a:t>	1.Mutual exclusion 2.hold &amp;wait 3.no preemption 4.circular wait</a:t>
            </a:r>
          </a:p>
          <a:p>
            <a:r>
              <a:rPr lang="en-US" u="sng" dirty="0"/>
              <a:t>Methods for handling deadlocks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1. ensure that the system will never enter a deadlock state</a:t>
            </a:r>
          </a:p>
          <a:p>
            <a:pPr marL="0" indent="0">
              <a:buNone/>
            </a:pPr>
            <a:r>
              <a:rPr lang="en-US" dirty="0"/>
              <a:t>		1.deadlock prevention 	2.deadlock avoidance</a:t>
            </a:r>
          </a:p>
          <a:p>
            <a:pPr marL="0" indent="0">
              <a:buNone/>
            </a:pPr>
            <a:r>
              <a:rPr lang="en-US" dirty="0"/>
              <a:t>	2.allow the system to enter a deadlock state and then recover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1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CB52-88FF-4F21-B0F3-F844BB6E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Deadlock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9ADF-1545-401C-AF3B-A6E4B9C59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Deadlock avoidance</a:t>
            </a:r>
            <a:r>
              <a:rPr lang="en-US" dirty="0"/>
              <a:t>: it examines the resource allocation state to ensure that there can never be a “circular-wait-condition”.</a:t>
            </a:r>
          </a:p>
          <a:p>
            <a:pPr marL="0" indent="0">
              <a:buNone/>
            </a:pPr>
            <a:r>
              <a:rPr lang="en-US" dirty="0"/>
              <a:t>Safe state: no deadlocks</a:t>
            </a:r>
          </a:p>
          <a:p>
            <a:r>
              <a:rPr lang="en-US" u="sng" dirty="0"/>
              <a:t>Deadlock avoidance </a:t>
            </a:r>
            <a:r>
              <a:rPr lang="en-US" u="sng" dirty="0" err="1"/>
              <a:t>algorthim</a:t>
            </a:r>
            <a:r>
              <a:rPr lang="en-US" dirty="0"/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Single instance of a resource type use a “modified resource allocation graph”.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Multiple instances of a resource type use the “bankers algorithm”</a:t>
            </a:r>
          </a:p>
        </p:txBody>
      </p:sp>
    </p:spTree>
    <p:extLst>
      <p:ext uri="{BB962C8B-B14F-4D97-AF65-F5344CB8AC3E}">
        <p14:creationId xmlns:p14="http://schemas.microsoft.com/office/powerpoint/2010/main" val="3931803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F5E7-2D4B-41A1-B867-23AC134E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Deadlock avoidance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8C9D6-3694-4D69-9CBF-6379E8617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200" u="sng" dirty="0"/>
              <a:t>Modified resource allocation graph</a:t>
            </a:r>
            <a:r>
              <a:rPr lang="en-US" sz="4200" dirty="0"/>
              <a:t>:</a:t>
            </a:r>
          </a:p>
          <a:p>
            <a:pPr marL="0" indent="0">
              <a:buNone/>
            </a:pPr>
            <a:r>
              <a:rPr lang="en-US" sz="4200" dirty="0"/>
              <a:t>1.Claim edge : Pi-&gt;</a:t>
            </a:r>
            <a:r>
              <a:rPr lang="en-US" sz="4200" dirty="0" err="1"/>
              <a:t>Rj</a:t>
            </a:r>
            <a:r>
              <a:rPr lang="en-US" sz="4200" dirty="0"/>
              <a:t>, may request resource </a:t>
            </a:r>
            <a:r>
              <a:rPr lang="en-US" sz="4200" dirty="0" err="1"/>
              <a:t>Rj</a:t>
            </a:r>
            <a:endParaRPr lang="en-US" sz="4200" dirty="0"/>
          </a:p>
          <a:p>
            <a:pPr marL="0" indent="0">
              <a:buNone/>
            </a:pPr>
            <a:r>
              <a:rPr lang="en-US" sz="4200" dirty="0"/>
              <a:t>2. request edge  : Pi-&gt;</a:t>
            </a:r>
            <a:r>
              <a:rPr lang="en-US" sz="4200" dirty="0" err="1"/>
              <a:t>Rj</a:t>
            </a:r>
            <a:r>
              <a:rPr lang="en-US" sz="4200" dirty="0"/>
              <a:t>, request resource </a:t>
            </a:r>
            <a:r>
              <a:rPr lang="en-US" sz="4200" dirty="0" err="1"/>
              <a:t>Rj</a:t>
            </a:r>
            <a:endParaRPr lang="en-US" sz="4200" dirty="0"/>
          </a:p>
          <a:p>
            <a:pPr marL="0" indent="0">
              <a:buNone/>
            </a:pPr>
            <a:r>
              <a:rPr lang="en-US" sz="4200" dirty="0"/>
              <a:t>3. assignment edge: </a:t>
            </a:r>
            <a:r>
              <a:rPr lang="en-US" sz="4200" dirty="0" err="1"/>
              <a:t>Rj</a:t>
            </a:r>
            <a:r>
              <a:rPr lang="en-US" sz="4200" dirty="0"/>
              <a:t>-&gt;</a:t>
            </a:r>
            <a:r>
              <a:rPr lang="en-US" sz="4200" dirty="0" err="1"/>
              <a:t>Pi,resource</a:t>
            </a:r>
            <a:r>
              <a:rPr lang="en-US" sz="4200" dirty="0"/>
              <a:t> </a:t>
            </a:r>
            <a:r>
              <a:rPr lang="en-US" sz="4200" dirty="0" err="1"/>
              <a:t>Rj</a:t>
            </a:r>
            <a:r>
              <a:rPr lang="en-US" sz="4200" dirty="0"/>
              <a:t> was allocated </a:t>
            </a:r>
          </a:p>
          <a:p>
            <a:pPr marL="0" indent="0">
              <a:buNone/>
            </a:pPr>
            <a:r>
              <a:rPr lang="en-US" sz="4200" dirty="0"/>
              <a:t>	to process Pi</a:t>
            </a:r>
          </a:p>
          <a:p>
            <a:pPr marL="0" indent="0">
              <a:buNone/>
            </a:pPr>
            <a:r>
              <a:rPr lang="en-US" sz="4200" dirty="0"/>
              <a:t> Unsafe state: may lead to deadlock</a:t>
            </a:r>
          </a:p>
          <a:p>
            <a:pPr marL="0" indent="0">
              <a:buNone/>
            </a:pPr>
            <a:endParaRPr lang="en-US" sz="4200" dirty="0"/>
          </a:p>
          <a:p>
            <a:r>
              <a:rPr lang="en-US" sz="4200" dirty="0"/>
              <a:t>Bankers algorithm:</a:t>
            </a:r>
          </a:p>
          <a:p>
            <a:pPr marL="0" indent="0">
              <a:buNone/>
            </a:pPr>
            <a:r>
              <a:rPr lang="en-US" sz="4200" dirty="0"/>
              <a:t>	1.Available: available[j] = k;</a:t>
            </a:r>
          </a:p>
          <a:p>
            <a:pPr marL="0" indent="0">
              <a:buNone/>
            </a:pPr>
            <a:r>
              <a:rPr lang="en-US" sz="4200" dirty="0"/>
              <a:t> 	2.Max: n*m matrix , Max[</a:t>
            </a:r>
            <a:r>
              <a:rPr lang="en-US" sz="4200" dirty="0" err="1"/>
              <a:t>i,j</a:t>
            </a:r>
            <a:r>
              <a:rPr lang="en-US" sz="4200" dirty="0"/>
              <a:t>] = k;</a:t>
            </a:r>
          </a:p>
          <a:p>
            <a:pPr marL="0" indent="0">
              <a:buNone/>
            </a:pPr>
            <a:r>
              <a:rPr lang="en-US" sz="4200" dirty="0"/>
              <a:t> 	3.Allocation : allocation[</a:t>
            </a:r>
            <a:r>
              <a:rPr lang="en-US" sz="4200" dirty="0" err="1"/>
              <a:t>i,j</a:t>
            </a:r>
            <a:r>
              <a:rPr lang="en-US" sz="4200" dirty="0"/>
              <a:t>] = k; </a:t>
            </a:r>
          </a:p>
          <a:p>
            <a:pPr marL="0" indent="0">
              <a:buNone/>
            </a:pPr>
            <a:r>
              <a:rPr lang="en-US" sz="4200" dirty="0"/>
              <a:t>	 4.Need : need[</a:t>
            </a:r>
            <a:r>
              <a:rPr lang="en-US" sz="4200" dirty="0" err="1"/>
              <a:t>i,j</a:t>
            </a:r>
            <a:r>
              <a:rPr lang="en-US" sz="4200" dirty="0"/>
              <a:t>] = k;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120C2AB-5EF4-47AA-ABDD-70C1BFD7D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1825625"/>
            <a:ext cx="2800350" cy="2314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C9B3AF-F0EC-400D-8114-8768580EB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962" y="4140200"/>
            <a:ext cx="30765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7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1407</Words>
  <Application>Microsoft Office PowerPoint</Application>
  <PresentationFormat>Widescreen</PresentationFormat>
  <Paragraphs>241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O.S Concepts</vt:lpstr>
      <vt:lpstr>Threads </vt:lpstr>
      <vt:lpstr>Threads</vt:lpstr>
      <vt:lpstr>Mutual exclusion and synchronization</vt:lpstr>
      <vt:lpstr>PowerPoint Presentation</vt:lpstr>
      <vt:lpstr>Mutual exclusion and synchronization</vt:lpstr>
      <vt:lpstr>Deadlock and starvation</vt:lpstr>
      <vt:lpstr>Deadlock avoidance</vt:lpstr>
      <vt:lpstr>Deadlock avoidance algorithms</vt:lpstr>
      <vt:lpstr>Deadlock avoidance algorithms</vt:lpstr>
      <vt:lpstr>Deadlock avoidance algorithms</vt:lpstr>
      <vt:lpstr>Deadlock avoidance algorithms</vt:lpstr>
      <vt:lpstr>Deadlock detection</vt:lpstr>
      <vt:lpstr>Deadlock detection algorithms</vt:lpstr>
      <vt:lpstr>Deadlock avoidance algorithms</vt:lpstr>
      <vt:lpstr>Deadlock recovery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37</cp:revision>
  <dcterms:created xsi:type="dcterms:W3CDTF">2023-03-11T00:35:11Z</dcterms:created>
  <dcterms:modified xsi:type="dcterms:W3CDTF">2023-03-17T10:11:13Z</dcterms:modified>
</cp:coreProperties>
</file>