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2" r:id="rId7"/>
    <p:sldId id="272" r:id="rId8"/>
    <p:sldId id="263" r:id="rId9"/>
    <p:sldId id="264" r:id="rId10"/>
    <p:sldId id="265" r:id="rId11"/>
    <p:sldId id="273" r:id="rId12"/>
    <p:sldId id="261" r:id="rId13"/>
    <p:sldId id="267" r:id="rId14"/>
    <p:sldId id="268" r:id="rId15"/>
    <p:sldId id="271" r:id="rId16"/>
    <p:sldId id="274"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0767-CF1E-42BF-8BA5-3272417CFB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FF19F-7A58-4D12-9721-BAEDCE9D9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68CF5-AD1E-4607-BD18-8BC64EBEBE1C}"/>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D93090A6-9E5C-49DB-95E7-6511CE840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B4448-5988-4358-A429-3AD45F862426}"/>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37048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3D55-59D7-4C4F-9643-B868BB2EF5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E0A02D-A59E-463A-9D65-336E838EC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20D-DF42-4189-B7D9-D4F0D20C74E7}"/>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3B56A1F8-5D3A-4801-B9D3-0EC5E16C3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3CFB-C7DC-4469-9652-3BBC64416537}"/>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92909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A4A2B-F824-41B9-B718-F3FB860F52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2B14B-CB91-4617-A26B-D381AB33D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1583D-1829-49D6-A4B4-B97950F56B69}"/>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6F67DEFE-6D40-457A-8BBC-6FC0712F3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BCA38-C595-471B-A2CD-20A45ECB1BE5}"/>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168371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7929-1CA8-4231-9BB4-5B928424E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F094D-EBC4-41DC-817B-14F77E46A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0BE6D-CFB0-4699-A640-BB842315382F}"/>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E159AD66-ED0D-4B5C-854D-694A867FB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64F9-167F-4502-B5EB-ABEAD0CBB3BA}"/>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139748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6C84-D49B-4452-B645-7C65695E3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1942A1-910D-4221-BE52-8A949103B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10766C-8EFC-4B3F-8544-5AFBB12884F1}"/>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FF117CB4-15C8-4FB3-83DB-EEA059A61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16196-11E5-43D0-9681-B1007DE6BDF0}"/>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382683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EB4F-727C-445E-ABB5-26890F81E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BC4F9-BB8C-4C72-8CBC-92D6A1CD44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3D9E35-262D-4229-AF36-6CC3F7343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A5405-4794-4C05-A4FF-318D29FD82FC}"/>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6" name="Footer Placeholder 5">
            <a:extLst>
              <a:ext uri="{FF2B5EF4-FFF2-40B4-BE49-F238E27FC236}">
                <a16:creationId xmlns:a16="http://schemas.microsoft.com/office/drawing/2014/main" id="{DB9C6F38-BA9E-419C-828B-1315EBB83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CCEC5-ADB6-418A-9B1B-EABB8301F1FB}"/>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75003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6D31-53C4-4B04-AE8B-DB7F0CC4E1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197C6-3AC5-475F-819E-145DF0AC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01A59-B3E7-4860-9086-054006C7A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B07A2-FBAA-4BB2-8901-640AF955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33380-E55C-42D1-886C-9B9C5748D7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D237B8-564B-4ECD-BCC6-E92C6CD5093E}"/>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8" name="Footer Placeholder 7">
            <a:extLst>
              <a:ext uri="{FF2B5EF4-FFF2-40B4-BE49-F238E27FC236}">
                <a16:creationId xmlns:a16="http://schemas.microsoft.com/office/drawing/2014/main" id="{337D555D-4906-4BDA-B0A9-BB26A9D74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4E51A-0B5C-44E3-A4E9-55E51C73B42F}"/>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9364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ED57-61D4-4756-9CF4-9BAFB6BCDF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E32CF-65DB-4F7D-8BC6-90E962EA3A4A}"/>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4" name="Footer Placeholder 3">
            <a:extLst>
              <a:ext uri="{FF2B5EF4-FFF2-40B4-BE49-F238E27FC236}">
                <a16:creationId xmlns:a16="http://schemas.microsoft.com/office/drawing/2014/main" id="{70DC9DD9-78DC-4E8F-8B7F-6012DD18B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5EAE6-CB3B-47DB-A950-FCB770D60974}"/>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240375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D636E-DF1C-4B0C-BDC3-638FB07555A3}"/>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3" name="Footer Placeholder 2">
            <a:extLst>
              <a:ext uri="{FF2B5EF4-FFF2-40B4-BE49-F238E27FC236}">
                <a16:creationId xmlns:a16="http://schemas.microsoft.com/office/drawing/2014/main" id="{6E47EBF6-0E17-4FE2-AD39-397618EC1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C31D4F-FDDA-44F8-9226-77236F65D041}"/>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36165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D6E8-661A-4860-83BC-74311CEE6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975040-1E5A-48D9-8A5C-20372DEED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B2EA6-5A66-4A58-A6A5-F48D0DD80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B9F1D-3BD9-4836-A008-133D5CDB266D}"/>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6" name="Footer Placeholder 5">
            <a:extLst>
              <a:ext uri="{FF2B5EF4-FFF2-40B4-BE49-F238E27FC236}">
                <a16:creationId xmlns:a16="http://schemas.microsoft.com/office/drawing/2014/main" id="{050E53BD-A398-4CB5-B398-E0AF4F355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49D23-38E3-44C3-9DA2-F0DBEDF76D52}"/>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306028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02EA-7033-49AC-9D39-110D473B1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3214B0-E729-4967-AB0A-9B34D6077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935DB3-DB33-4476-8DA5-14F353D64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F6D83-D9FB-4CDC-B95B-D54BCCB5D29D}"/>
              </a:ext>
            </a:extLst>
          </p:cNvPr>
          <p:cNvSpPr>
            <a:spLocks noGrp="1"/>
          </p:cNvSpPr>
          <p:nvPr>
            <p:ph type="dt" sz="half" idx="10"/>
          </p:nvPr>
        </p:nvSpPr>
        <p:spPr/>
        <p:txBody>
          <a:bodyPr/>
          <a:lstStyle/>
          <a:p>
            <a:fld id="{85994F1B-E2B0-48FC-B081-D67765A76F7F}" type="datetimeFigureOut">
              <a:rPr lang="en-US" smtClean="0"/>
              <a:t>2/23/2023</a:t>
            </a:fld>
            <a:endParaRPr lang="en-US"/>
          </a:p>
        </p:txBody>
      </p:sp>
      <p:sp>
        <p:nvSpPr>
          <p:cNvPr id="6" name="Footer Placeholder 5">
            <a:extLst>
              <a:ext uri="{FF2B5EF4-FFF2-40B4-BE49-F238E27FC236}">
                <a16:creationId xmlns:a16="http://schemas.microsoft.com/office/drawing/2014/main" id="{7F3E983F-5FCD-4283-A313-0401B513B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F31A2-30F0-4207-A33A-371A04714AE6}"/>
              </a:ext>
            </a:extLst>
          </p:cNvPr>
          <p:cNvSpPr>
            <a:spLocks noGrp="1"/>
          </p:cNvSpPr>
          <p:nvPr>
            <p:ph type="sldNum" sz="quarter" idx="12"/>
          </p:nvPr>
        </p:nvSpPr>
        <p:spPr/>
        <p:txBody>
          <a:bodyPr/>
          <a:lstStyle/>
          <a:p>
            <a:fld id="{2FB2437C-F466-4297-83A9-5B2BD612C94D}" type="slidenum">
              <a:rPr lang="en-US" smtClean="0"/>
              <a:t>‹#›</a:t>
            </a:fld>
            <a:endParaRPr lang="en-US"/>
          </a:p>
        </p:txBody>
      </p:sp>
    </p:spTree>
    <p:extLst>
      <p:ext uri="{BB962C8B-B14F-4D97-AF65-F5344CB8AC3E}">
        <p14:creationId xmlns:p14="http://schemas.microsoft.com/office/powerpoint/2010/main" val="414229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BF0DE-E3BF-4424-B38B-0E95A8DAD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7ED41-D076-4589-8A38-36FAD1FAD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EB6D9-9ED6-4C30-87C1-55F220670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94F1B-E2B0-48FC-B081-D67765A76F7F}" type="datetimeFigureOut">
              <a:rPr lang="en-US" smtClean="0"/>
              <a:t>2/23/2023</a:t>
            </a:fld>
            <a:endParaRPr lang="en-US"/>
          </a:p>
        </p:txBody>
      </p:sp>
      <p:sp>
        <p:nvSpPr>
          <p:cNvPr id="5" name="Footer Placeholder 4">
            <a:extLst>
              <a:ext uri="{FF2B5EF4-FFF2-40B4-BE49-F238E27FC236}">
                <a16:creationId xmlns:a16="http://schemas.microsoft.com/office/drawing/2014/main" id="{0B821CA6-7965-4FD7-90F8-F01A354E1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A15E54-C0D7-40CF-92C2-7DDD054901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2437C-F466-4297-83A9-5B2BD612C94D}" type="slidenum">
              <a:rPr lang="en-US" smtClean="0"/>
              <a:t>‹#›</a:t>
            </a:fld>
            <a:endParaRPr lang="en-US"/>
          </a:p>
        </p:txBody>
      </p:sp>
    </p:spTree>
    <p:extLst>
      <p:ext uri="{BB962C8B-B14F-4D97-AF65-F5344CB8AC3E}">
        <p14:creationId xmlns:p14="http://schemas.microsoft.com/office/powerpoint/2010/main" val="229275502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F6DD-8597-4F11-A545-5AA59CBEB326}"/>
              </a:ext>
            </a:extLst>
          </p:cNvPr>
          <p:cNvSpPr>
            <a:spLocks noGrp="1"/>
          </p:cNvSpPr>
          <p:nvPr>
            <p:ph type="ctrTitle"/>
          </p:nvPr>
        </p:nvSpPr>
        <p:spPr>
          <a:xfrm>
            <a:off x="2692398" y="2142064"/>
            <a:ext cx="6815669" cy="1515533"/>
          </a:xfrm>
        </p:spPr>
        <p:txBody>
          <a:bodyPr>
            <a:normAutofit fontScale="90000"/>
          </a:bodyPr>
          <a:lstStyle/>
          <a:p>
            <a:r>
              <a:rPr lang="en-US" dirty="0"/>
              <a:t>Session : </a:t>
            </a:r>
            <a:br>
              <a:rPr lang="en-US" dirty="0"/>
            </a:br>
            <a:r>
              <a:rPr lang="en-US" dirty="0"/>
              <a:t>Memory Management  in C and Concept of Process</a:t>
            </a:r>
          </a:p>
        </p:txBody>
      </p:sp>
      <p:sp>
        <p:nvSpPr>
          <p:cNvPr id="3" name="Subtitle 2">
            <a:extLst>
              <a:ext uri="{FF2B5EF4-FFF2-40B4-BE49-F238E27FC236}">
                <a16:creationId xmlns:a16="http://schemas.microsoft.com/office/drawing/2014/main" id="{55D93A31-A0A1-41AA-9EEE-F1C1C5509D04}"/>
              </a:ext>
            </a:extLst>
          </p:cNvPr>
          <p:cNvSpPr>
            <a:spLocks noGrp="1"/>
          </p:cNvSpPr>
          <p:nvPr>
            <p:ph type="subTitle" idx="1"/>
          </p:nvPr>
        </p:nvSpPr>
        <p:spPr>
          <a:xfrm>
            <a:off x="2616198" y="3800472"/>
            <a:ext cx="6815669" cy="1320802"/>
          </a:xfrm>
        </p:spPr>
        <p:txBody>
          <a:bodyPr>
            <a:normAutofit fontScale="92500" lnSpcReduction="10000"/>
          </a:bodyPr>
          <a:lstStyle/>
          <a:p>
            <a:r>
              <a:rPr lang="en-US" sz="3200" dirty="0"/>
              <a:t>Session Speaker : </a:t>
            </a:r>
          </a:p>
          <a:p>
            <a:r>
              <a:rPr lang="en-US" dirty="0"/>
              <a:t>Syed </a:t>
            </a:r>
            <a:r>
              <a:rPr lang="en-US" dirty="0" err="1"/>
              <a:t>Hazeera</a:t>
            </a:r>
            <a:r>
              <a:rPr lang="en-US" dirty="0"/>
              <a:t> </a:t>
            </a:r>
          </a:p>
          <a:p>
            <a:r>
              <a:rPr lang="en-US" dirty="0"/>
              <a:t>hazeeraece@gmail.com</a:t>
            </a:r>
          </a:p>
        </p:txBody>
      </p:sp>
    </p:spTree>
    <p:extLst>
      <p:ext uri="{BB962C8B-B14F-4D97-AF65-F5344CB8AC3E}">
        <p14:creationId xmlns:p14="http://schemas.microsoft.com/office/powerpoint/2010/main" val="208024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C639-9C4A-48C7-9361-268414C6C445}"/>
              </a:ext>
            </a:extLst>
          </p:cNvPr>
          <p:cNvSpPr>
            <a:spLocks noGrp="1"/>
          </p:cNvSpPr>
          <p:nvPr>
            <p:ph type="title"/>
          </p:nvPr>
        </p:nvSpPr>
        <p:spPr/>
        <p:txBody>
          <a:bodyPr/>
          <a:lstStyle/>
          <a:p>
            <a:pPr algn="ctr"/>
            <a:r>
              <a:rPr lang="en-US" dirty="0"/>
              <a:t>Stack Segment</a:t>
            </a:r>
          </a:p>
        </p:txBody>
      </p:sp>
      <p:sp>
        <p:nvSpPr>
          <p:cNvPr id="3" name="Content Placeholder 2">
            <a:extLst>
              <a:ext uri="{FF2B5EF4-FFF2-40B4-BE49-F238E27FC236}">
                <a16:creationId xmlns:a16="http://schemas.microsoft.com/office/drawing/2014/main" id="{40DD7A5B-37E3-4441-AE0A-737D86B55EDB}"/>
              </a:ext>
            </a:extLst>
          </p:cNvPr>
          <p:cNvSpPr>
            <a:spLocks noGrp="1"/>
          </p:cNvSpPr>
          <p:nvPr>
            <p:ph idx="1"/>
          </p:nvPr>
        </p:nvSpPr>
        <p:spPr/>
        <p:txBody>
          <a:bodyPr>
            <a:normAutofit/>
          </a:bodyPr>
          <a:lstStyle/>
          <a:p>
            <a:r>
              <a:rPr lang="en-US" dirty="0">
                <a:solidFill>
                  <a:srgbClr val="FF0000"/>
                </a:solidFill>
              </a:rPr>
              <a:t>What happens when a function is called? </a:t>
            </a:r>
          </a:p>
          <a:p>
            <a:r>
              <a:rPr lang="en-US" dirty="0"/>
              <a:t>The address of the instruction next to the function call is pushed onto the stack.</a:t>
            </a:r>
          </a:p>
          <a:p>
            <a:r>
              <a:rPr lang="en-US" dirty="0"/>
              <a:t>Space is selected on the stack for the function’s return type it is just a placeholder and CPU jumps to the function definitions.</a:t>
            </a:r>
          </a:p>
          <a:p>
            <a:r>
              <a:rPr lang="en-US" dirty="0"/>
              <a:t>Now, the current top of the stack is held in a special pointer called the </a:t>
            </a:r>
            <a:r>
              <a:rPr lang="en-US" b="1" dirty="0"/>
              <a:t>stack frame</a:t>
            </a:r>
            <a:r>
              <a:rPr lang="en-US" dirty="0"/>
              <a:t>. Everything added to the stack after this point is considered local to the function and all function arguments are placed on the stack then the instructions inside the function are executed.</a:t>
            </a:r>
          </a:p>
          <a:p>
            <a:endParaRPr lang="en-US" dirty="0"/>
          </a:p>
          <a:p>
            <a:endParaRPr lang="en-US" dirty="0"/>
          </a:p>
        </p:txBody>
      </p:sp>
    </p:spTree>
    <p:extLst>
      <p:ext uri="{BB962C8B-B14F-4D97-AF65-F5344CB8AC3E}">
        <p14:creationId xmlns:p14="http://schemas.microsoft.com/office/powerpoint/2010/main" val="9206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1EB-0CD4-4624-BEF5-6C9852CC8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ADF89C-8302-4E7F-9E9E-C4F9EBFE3F81}"/>
              </a:ext>
            </a:extLst>
          </p:cNvPr>
          <p:cNvSpPr>
            <a:spLocks noGrp="1"/>
          </p:cNvSpPr>
          <p:nvPr>
            <p:ph idx="1"/>
          </p:nvPr>
        </p:nvSpPr>
        <p:spPr/>
        <p:txBody>
          <a:bodyPr>
            <a:normAutofit fontScale="55000" lnSpcReduction="20000"/>
          </a:bodyPr>
          <a:lstStyle/>
          <a:p>
            <a:pPr marL="0" indent="0">
              <a:buNone/>
            </a:pPr>
            <a:r>
              <a:rPr lang="en-US" dirty="0"/>
              <a:t>#include&lt;stdio.h&gt;</a:t>
            </a:r>
          </a:p>
          <a:p>
            <a:pPr marL="0" indent="0">
              <a:buNone/>
            </a:pPr>
            <a:r>
              <a:rPr lang="en-US" dirty="0"/>
              <a:t>  int sum(</a:t>
            </a:r>
            <a:r>
              <a:rPr lang="en-US" dirty="0" err="1"/>
              <a:t>int,int</a:t>
            </a:r>
            <a:r>
              <a:rPr lang="en-US" dirty="0"/>
              <a:t>);</a:t>
            </a:r>
          </a:p>
          <a:p>
            <a:pPr marL="0" indent="0">
              <a:buNone/>
            </a:pPr>
            <a:r>
              <a:rPr lang="en-US" dirty="0"/>
              <a:t>  int main() </a:t>
            </a:r>
          </a:p>
          <a:p>
            <a:pPr marL="0" indent="0">
              <a:buNone/>
            </a:pPr>
            <a:r>
              <a:rPr lang="en-US" dirty="0"/>
              <a:t>  { </a:t>
            </a:r>
          </a:p>
          <a:p>
            <a:pPr marL="0" indent="0">
              <a:buNone/>
            </a:pPr>
            <a:r>
              <a:rPr lang="en-US" dirty="0"/>
              <a:t>      int </a:t>
            </a:r>
            <a:r>
              <a:rPr lang="en-US" dirty="0" err="1"/>
              <a:t>x,y,s</a:t>
            </a:r>
            <a:r>
              <a:rPr lang="en-US" dirty="0"/>
              <a:t>;</a:t>
            </a:r>
          </a:p>
          <a:p>
            <a:pPr marL="0" indent="0">
              <a:buNone/>
            </a:pPr>
            <a:r>
              <a:rPr lang="en-US" dirty="0"/>
              <a:t>       x=30,y=67;</a:t>
            </a:r>
          </a:p>
          <a:p>
            <a:pPr marL="0" indent="0">
              <a:buNone/>
            </a:pPr>
            <a:r>
              <a:rPr lang="en-US" dirty="0"/>
              <a:t>      s=sum(</a:t>
            </a:r>
            <a:r>
              <a:rPr lang="en-US" dirty="0" err="1"/>
              <a:t>x,y</a:t>
            </a:r>
            <a:r>
              <a:rPr lang="en-US" dirty="0"/>
              <a:t>); </a:t>
            </a:r>
          </a:p>
          <a:p>
            <a:pPr marL="0" indent="0">
              <a:buNone/>
            </a:pPr>
            <a:r>
              <a:rPr lang="en-US" dirty="0"/>
              <a:t>      </a:t>
            </a:r>
            <a:r>
              <a:rPr lang="en-US" dirty="0" err="1"/>
              <a:t>printf</a:t>
            </a:r>
            <a:r>
              <a:rPr lang="en-US" dirty="0"/>
              <a:t>("Sum of two numbers %</a:t>
            </a:r>
            <a:r>
              <a:rPr lang="en-US" dirty="0" err="1"/>
              <a:t>d",s</a:t>
            </a:r>
            <a:r>
              <a:rPr lang="en-US" dirty="0"/>
              <a:t>); </a:t>
            </a:r>
          </a:p>
          <a:p>
            <a:pPr marL="0" indent="0">
              <a:buNone/>
            </a:pPr>
            <a:r>
              <a:rPr lang="en-US" dirty="0"/>
              <a:t>      return 0; </a:t>
            </a:r>
          </a:p>
          <a:p>
            <a:pPr marL="0" indent="0">
              <a:buNone/>
            </a:pPr>
            <a:r>
              <a:rPr lang="en-US" dirty="0"/>
              <a:t>   }</a:t>
            </a:r>
          </a:p>
          <a:p>
            <a:pPr marL="0" indent="0">
              <a:buNone/>
            </a:pPr>
            <a:r>
              <a:rPr lang="en-US" dirty="0"/>
              <a:t> int sum(int </a:t>
            </a:r>
            <a:r>
              <a:rPr lang="en-US" dirty="0" err="1"/>
              <a:t>a,int</a:t>
            </a:r>
            <a:r>
              <a:rPr lang="en-US" dirty="0"/>
              <a:t> b) </a:t>
            </a:r>
          </a:p>
          <a:p>
            <a:pPr marL="0" indent="0">
              <a:buNone/>
            </a:pPr>
            <a:r>
              <a:rPr lang="en-US" dirty="0"/>
              <a:t>{</a:t>
            </a:r>
          </a:p>
          <a:p>
            <a:pPr marL="0" indent="0">
              <a:buNone/>
            </a:pPr>
            <a:r>
              <a:rPr lang="en-US" dirty="0"/>
              <a:t> int c;</a:t>
            </a:r>
          </a:p>
          <a:p>
            <a:pPr marL="0" indent="0">
              <a:buNone/>
            </a:pPr>
            <a:r>
              <a:rPr lang="en-US" dirty="0"/>
              <a:t> c=</a:t>
            </a:r>
            <a:r>
              <a:rPr lang="en-US" dirty="0" err="1"/>
              <a:t>a+b</a:t>
            </a:r>
            <a:r>
              <a:rPr lang="en-US" dirty="0"/>
              <a:t>;</a:t>
            </a:r>
          </a:p>
          <a:p>
            <a:pPr marL="0" indent="0">
              <a:buNone/>
            </a:pPr>
            <a:r>
              <a:rPr lang="en-US" dirty="0"/>
              <a:t> return c</a:t>
            </a:r>
          </a:p>
        </p:txBody>
      </p:sp>
      <p:pic>
        <p:nvPicPr>
          <p:cNvPr id="5" name="Picture 4">
            <a:extLst>
              <a:ext uri="{FF2B5EF4-FFF2-40B4-BE49-F238E27FC236}">
                <a16:creationId xmlns:a16="http://schemas.microsoft.com/office/drawing/2014/main" id="{21EC5933-E54B-4A5F-8F72-105118D7C634}"/>
              </a:ext>
            </a:extLst>
          </p:cNvPr>
          <p:cNvPicPr>
            <a:picLocks noChangeAspect="1"/>
          </p:cNvPicPr>
          <p:nvPr/>
        </p:nvPicPr>
        <p:blipFill>
          <a:blip r:embed="rId2"/>
          <a:stretch>
            <a:fillRect/>
          </a:stretch>
        </p:blipFill>
        <p:spPr>
          <a:xfrm>
            <a:off x="6934200" y="2381250"/>
            <a:ext cx="4533900" cy="4476750"/>
          </a:xfrm>
          <a:prstGeom prst="rect">
            <a:avLst/>
          </a:prstGeom>
        </p:spPr>
      </p:pic>
    </p:spTree>
    <p:extLst>
      <p:ext uri="{BB962C8B-B14F-4D97-AF65-F5344CB8AC3E}">
        <p14:creationId xmlns:p14="http://schemas.microsoft.com/office/powerpoint/2010/main" val="376961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A395-D726-4448-B3E9-AFF78EC674FE}"/>
              </a:ext>
            </a:extLst>
          </p:cNvPr>
          <p:cNvSpPr>
            <a:spLocks noGrp="1"/>
          </p:cNvSpPr>
          <p:nvPr>
            <p:ph type="title"/>
          </p:nvPr>
        </p:nvSpPr>
        <p:spPr/>
        <p:txBody>
          <a:bodyPr/>
          <a:lstStyle/>
          <a:p>
            <a:pPr algn="ctr"/>
            <a:r>
              <a:rPr lang="en-US" dirty="0"/>
              <a:t>Stack Segment</a:t>
            </a:r>
          </a:p>
        </p:txBody>
      </p:sp>
      <p:sp>
        <p:nvSpPr>
          <p:cNvPr id="3" name="Content Placeholder 2">
            <a:extLst>
              <a:ext uri="{FF2B5EF4-FFF2-40B4-BE49-F238E27FC236}">
                <a16:creationId xmlns:a16="http://schemas.microsoft.com/office/drawing/2014/main" id="{0A97C0FB-2E9D-4920-9899-C9CEF3477584}"/>
              </a:ext>
            </a:extLst>
          </p:cNvPr>
          <p:cNvSpPr>
            <a:spLocks noGrp="1"/>
          </p:cNvSpPr>
          <p:nvPr>
            <p:ph idx="1"/>
          </p:nvPr>
        </p:nvSpPr>
        <p:spPr/>
        <p:txBody>
          <a:bodyPr/>
          <a:lstStyle/>
          <a:p>
            <a:r>
              <a:rPr lang="en-US" dirty="0">
                <a:solidFill>
                  <a:srgbClr val="FF0000"/>
                </a:solidFill>
              </a:rPr>
              <a:t>What happens when a function is terminated?</a:t>
            </a:r>
          </a:p>
          <a:p>
            <a:r>
              <a:rPr lang="en-US" dirty="0"/>
              <a:t>The function’s return value is copied into the placeholder </a:t>
            </a:r>
          </a:p>
          <a:p>
            <a:r>
              <a:rPr lang="en-US" dirty="0"/>
              <a:t>Everything after the stack frame pointer is popped off. This destroys all local variables and arguments. </a:t>
            </a:r>
          </a:p>
          <a:p>
            <a:r>
              <a:rPr lang="en-US" dirty="0"/>
              <a:t>If no assignment takes place, and the value is lost. </a:t>
            </a:r>
          </a:p>
          <a:p>
            <a:pPr marL="0" indent="0">
              <a:buNone/>
            </a:pPr>
            <a:r>
              <a:rPr lang="en-US" dirty="0"/>
              <a:t> </a:t>
            </a:r>
          </a:p>
        </p:txBody>
      </p:sp>
      <p:pic>
        <p:nvPicPr>
          <p:cNvPr id="5" name="Picture 4">
            <a:extLst>
              <a:ext uri="{FF2B5EF4-FFF2-40B4-BE49-F238E27FC236}">
                <a16:creationId xmlns:a16="http://schemas.microsoft.com/office/drawing/2014/main" id="{AEB80C04-5C64-4126-BCD1-A4923D2D7F01}"/>
              </a:ext>
            </a:extLst>
          </p:cNvPr>
          <p:cNvPicPr>
            <a:picLocks noChangeAspect="1"/>
          </p:cNvPicPr>
          <p:nvPr/>
        </p:nvPicPr>
        <p:blipFill>
          <a:blip r:embed="rId2"/>
          <a:stretch>
            <a:fillRect/>
          </a:stretch>
        </p:blipFill>
        <p:spPr>
          <a:xfrm>
            <a:off x="8867775" y="3428999"/>
            <a:ext cx="2867025" cy="2747963"/>
          </a:xfrm>
          <a:prstGeom prst="rect">
            <a:avLst/>
          </a:prstGeom>
        </p:spPr>
      </p:pic>
    </p:spTree>
    <p:extLst>
      <p:ext uri="{BB962C8B-B14F-4D97-AF65-F5344CB8AC3E}">
        <p14:creationId xmlns:p14="http://schemas.microsoft.com/office/powerpoint/2010/main" val="232314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99A3-BD82-4EBE-8E60-EBB8251602B6}"/>
              </a:ext>
            </a:extLst>
          </p:cNvPr>
          <p:cNvSpPr>
            <a:spLocks noGrp="1"/>
          </p:cNvSpPr>
          <p:nvPr>
            <p:ph type="title"/>
          </p:nvPr>
        </p:nvSpPr>
        <p:spPr/>
        <p:txBody>
          <a:bodyPr/>
          <a:lstStyle/>
          <a:p>
            <a:pPr algn="ctr"/>
            <a:r>
              <a:rPr lang="en-US" dirty="0"/>
              <a:t>Heap Segment</a:t>
            </a:r>
          </a:p>
        </p:txBody>
      </p:sp>
      <p:sp>
        <p:nvSpPr>
          <p:cNvPr id="3" name="Content Placeholder 2">
            <a:extLst>
              <a:ext uri="{FF2B5EF4-FFF2-40B4-BE49-F238E27FC236}">
                <a16:creationId xmlns:a16="http://schemas.microsoft.com/office/drawing/2014/main" id="{A5663E8F-084B-40DC-914F-48538F5B3517}"/>
              </a:ext>
            </a:extLst>
          </p:cNvPr>
          <p:cNvSpPr>
            <a:spLocks noGrp="1"/>
          </p:cNvSpPr>
          <p:nvPr>
            <p:ph idx="1"/>
          </p:nvPr>
        </p:nvSpPr>
        <p:spPr/>
        <p:txBody>
          <a:bodyPr/>
          <a:lstStyle/>
          <a:p>
            <a:r>
              <a:rPr lang="en-US" dirty="0"/>
              <a:t>Heap is the where dynamic memory allocation takes place during run time.</a:t>
            </a:r>
          </a:p>
          <a:p>
            <a:r>
              <a:rPr lang="en-US" dirty="0"/>
              <a:t>Allocating and de-allocating memory during the execution of program (runtime) dynamic memory allocation is used.</a:t>
            </a:r>
          </a:p>
          <a:p>
            <a:r>
              <a:rPr lang="en-US" dirty="0"/>
              <a:t>malloc() – used to allocate memory dynamically . </a:t>
            </a:r>
          </a:p>
          <a:p>
            <a:r>
              <a:rPr lang="en-US" dirty="0"/>
              <a:t> realloc() – used to change the size of memory block.</a:t>
            </a:r>
          </a:p>
          <a:p>
            <a:r>
              <a:rPr lang="en-US" dirty="0"/>
              <a:t> calloc() – used to allocate multiple blocks of memory.</a:t>
            </a:r>
          </a:p>
          <a:p>
            <a:r>
              <a:rPr lang="en-US" dirty="0"/>
              <a:t> free()-used to release the memory space allocated dynamically.</a:t>
            </a:r>
          </a:p>
        </p:txBody>
      </p:sp>
    </p:spTree>
    <p:extLst>
      <p:ext uri="{BB962C8B-B14F-4D97-AF65-F5344CB8AC3E}">
        <p14:creationId xmlns:p14="http://schemas.microsoft.com/office/powerpoint/2010/main" val="37687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9C7F-97E6-46A3-B8F1-DBE27A310A12}"/>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8DFC586-C7BC-4CC8-A829-4E924732E648}"/>
              </a:ext>
            </a:extLst>
          </p:cNvPr>
          <p:cNvSpPr>
            <a:spLocks noGrp="1"/>
          </p:cNvSpPr>
          <p:nvPr>
            <p:ph idx="1"/>
          </p:nvPr>
        </p:nvSpPr>
        <p:spPr/>
        <p:txBody>
          <a:bodyPr>
            <a:normAutofit lnSpcReduction="10000"/>
          </a:bodyPr>
          <a:lstStyle/>
          <a:p>
            <a:r>
              <a:rPr lang="en-US" b="1" dirty="0">
                <a:solidFill>
                  <a:srgbClr val="FF0000"/>
                </a:solidFill>
              </a:rPr>
              <a:t>Process</a:t>
            </a:r>
            <a:r>
              <a:rPr lang="en-US" dirty="0"/>
              <a:t> – A process is a program in execution, which performs all tasks mentioned in program.</a:t>
            </a:r>
          </a:p>
          <a:p>
            <a:r>
              <a:rPr lang="en-US" dirty="0"/>
              <a:t>Each process has a state.</a:t>
            </a:r>
          </a:p>
          <a:p>
            <a:pPr marL="0" indent="0">
              <a:buNone/>
            </a:pPr>
            <a:r>
              <a:rPr lang="en-US" dirty="0"/>
              <a:t> start – created</a:t>
            </a:r>
          </a:p>
          <a:p>
            <a:pPr marL="0" indent="0">
              <a:buNone/>
            </a:pPr>
            <a:r>
              <a:rPr lang="en-US" dirty="0"/>
              <a:t> ready – assigned to processor</a:t>
            </a:r>
          </a:p>
          <a:p>
            <a:pPr marL="0" indent="0">
              <a:buNone/>
            </a:pPr>
            <a:r>
              <a:rPr lang="en-US" dirty="0"/>
              <a:t>Running- executed</a:t>
            </a:r>
          </a:p>
          <a:p>
            <a:pPr marL="0" indent="0">
              <a:buNone/>
            </a:pPr>
            <a:r>
              <a:rPr lang="en-US" dirty="0"/>
              <a:t>Wait-some event to occur</a:t>
            </a:r>
          </a:p>
          <a:p>
            <a:pPr marL="0" indent="0">
              <a:buNone/>
            </a:pPr>
            <a:r>
              <a:rPr lang="en-US" dirty="0"/>
              <a:t>Terminated-finish execution </a:t>
            </a:r>
          </a:p>
          <a:p>
            <a:pPr marL="0" indent="0">
              <a:buNone/>
            </a:pPr>
            <a:r>
              <a:rPr lang="en-US" dirty="0"/>
              <a:t>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A406E5A-B4E2-484F-81CC-DDB47D31B2F2}"/>
              </a:ext>
            </a:extLst>
          </p:cNvPr>
          <p:cNvPicPr>
            <a:picLocks noChangeAspect="1"/>
          </p:cNvPicPr>
          <p:nvPr/>
        </p:nvPicPr>
        <p:blipFill>
          <a:blip r:embed="rId2"/>
          <a:stretch>
            <a:fillRect/>
          </a:stretch>
        </p:blipFill>
        <p:spPr>
          <a:xfrm>
            <a:off x="5819775" y="2343151"/>
            <a:ext cx="5453062" cy="2967038"/>
          </a:xfrm>
          <a:prstGeom prst="rect">
            <a:avLst/>
          </a:prstGeom>
        </p:spPr>
      </p:pic>
    </p:spTree>
    <p:extLst>
      <p:ext uri="{BB962C8B-B14F-4D97-AF65-F5344CB8AC3E}">
        <p14:creationId xmlns:p14="http://schemas.microsoft.com/office/powerpoint/2010/main" val="17534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EA2C-EA5B-4D19-90E5-C0000C82E9FE}"/>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F814BDF7-5854-4426-8408-B3B0705C506A}"/>
              </a:ext>
            </a:extLst>
          </p:cNvPr>
          <p:cNvSpPr>
            <a:spLocks noGrp="1"/>
          </p:cNvSpPr>
          <p:nvPr>
            <p:ph idx="1"/>
          </p:nvPr>
        </p:nvSpPr>
        <p:spPr/>
        <p:txBody>
          <a:bodyPr/>
          <a:lstStyle/>
          <a:p>
            <a:r>
              <a:rPr lang="en-US" b="1" dirty="0"/>
              <a:t>Process control blocks: </a:t>
            </a:r>
            <a:r>
              <a:rPr lang="en-US" dirty="0"/>
              <a:t>data</a:t>
            </a:r>
            <a:r>
              <a:rPr lang="en-US" b="1" dirty="0"/>
              <a:t> </a:t>
            </a:r>
            <a:r>
              <a:rPr lang="en-US" dirty="0"/>
              <a:t>structure maintained by OS for every process and each process information is stored in PCB.</a:t>
            </a:r>
          </a:p>
          <a:p>
            <a:r>
              <a:rPr lang="en-US" dirty="0"/>
              <a:t>PCB keeps all the information needed  to keep track of the process.</a:t>
            </a:r>
          </a:p>
          <a:p>
            <a:r>
              <a:rPr lang="en-US" dirty="0"/>
              <a:t>It contains: process state, process privilege's, process ID, pointer, program counter, CPU register, CPU scheduling, memory management information, accounting information and </a:t>
            </a:r>
            <a:r>
              <a:rPr lang="en-US" dirty="0" err="1"/>
              <a:t>i</a:t>
            </a:r>
            <a:r>
              <a:rPr lang="en-US" dirty="0"/>
              <a:t>/o status information.</a:t>
            </a:r>
          </a:p>
        </p:txBody>
      </p:sp>
    </p:spTree>
    <p:extLst>
      <p:ext uri="{BB962C8B-B14F-4D97-AF65-F5344CB8AC3E}">
        <p14:creationId xmlns:p14="http://schemas.microsoft.com/office/powerpoint/2010/main" val="250524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9345-1E41-4F37-84A9-ECFF2D68C4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1D2A00-EDDF-4884-8F17-2C5F7B46BE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3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9BD4-1A1E-4798-B04F-DA3C6782C225}"/>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D0AC8F7-6B57-487F-B411-B41BF35AC610}"/>
              </a:ext>
            </a:extLst>
          </p:cNvPr>
          <p:cNvSpPr>
            <a:spLocks noGrp="1"/>
          </p:cNvSpPr>
          <p:nvPr>
            <p:ph idx="1"/>
          </p:nvPr>
        </p:nvSpPr>
        <p:spPr/>
        <p:txBody>
          <a:bodyPr/>
          <a:lstStyle/>
          <a:p>
            <a:r>
              <a:rPr lang="en-US" b="1" dirty="0"/>
              <a:t>Context switching </a:t>
            </a:r>
            <a:r>
              <a:rPr lang="en-US" dirty="0"/>
              <a:t>: method used by the OS to switch processes from a given state to another one for the execution of its function.</a:t>
            </a:r>
          </a:p>
          <a:p>
            <a:r>
              <a:rPr lang="en-US" dirty="0"/>
              <a:t>In time sharing systems ,many processes </a:t>
            </a:r>
          </a:p>
          <a:p>
            <a:pPr marL="0" indent="0">
              <a:buNone/>
            </a:pPr>
            <a:r>
              <a:rPr lang="en-US" dirty="0"/>
              <a:t>   are running concurrently, it occurs many </a:t>
            </a:r>
          </a:p>
          <a:p>
            <a:pPr marL="0" indent="0">
              <a:buNone/>
            </a:pPr>
            <a:r>
              <a:rPr lang="en-US" dirty="0"/>
              <a:t>   many times each second .</a:t>
            </a:r>
          </a:p>
          <a:p>
            <a:endParaRPr lang="en-US" dirty="0"/>
          </a:p>
        </p:txBody>
      </p:sp>
      <p:pic>
        <p:nvPicPr>
          <p:cNvPr id="7" name="Picture 6">
            <a:extLst>
              <a:ext uri="{FF2B5EF4-FFF2-40B4-BE49-F238E27FC236}">
                <a16:creationId xmlns:a16="http://schemas.microsoft.com/office/drawing/2014/main" id="{C385A362-D433-42C1-B0A3-B762FC94BBF2}"/>
              </a:ext>
            </a:extLst>
          </p:cNvPr>
          <p:cNvPicPr>
            <a:picLocks noChangeAspect="1"/>
          </p:cNvPicPr>
          <p:nvPr/>
        </p:nvPicPr>
        <p:blipFill>
          <a:blip r:embed="rId2"/>
          <a:stretch>
            <a:fillRect/>
          </a:stretch>
        </p:blipFill>
        <p:spPr>
          <a:xfrm>
            <a:off x="7296150" y="2601119"/>
            <a:ext cx="4057650" cy="2571750"/>
          </a:xfrm>
          <a:prstGeom prst="rect">
            <a:avLst/>
          </a:prstGeom>
        </p:spPr>
      </p:pic>
    </p:spTree>
    <p:extLst>
      <p:ext uri="{BB962C8B-B14F-4D97-AF65-F5344CB8AC3E}">
        <p14:creationId xmlns:p14="http://schemas.microsoft.com/office/powerpoint/2010/main" val="383197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5E75-5D01-498D-9CE3-DB5178B1EA81}"/>
              </a:ext>
            </a:extLst>
          </p:cNvPr>
          <p:cNvSpPr>
            <a:spLocks noGrp="1"/>
          </p:cNvSpPr>
          <p:nvPr>
            <p:ph type="title"/>
          </p:nvPr>
        </p:nvSpPr>
        <p:spPr/>
        <p:txBody>
          <a:bodyPr/>
          <a:lstStyle/>
          <a:p>
            <a:pPr algn="ctr"/>
            <a:r>
              <a:rPr lang="en-US" dirty="0"/>
              <a:t>Inter process communication</a:t>
            </a:r>
          </a:p>
        </p:txBody>
      </p:sp>
      <p:sp>
        <p:nvSpPr>
          <p:cNvPr id="3" name="Content Placeholder 2">
            <a:extLst>
              <a:ext uri="{FF2B5EF4-FFF2-40B4-BE49-F238E27FC236}">
                <a16:creationId xmlns:a16="http://schemas.microsoft.com/office/drawing/2014/main" id="{214F5A91-EAF2-4BE7-9C08-E427031D2679}"/>
              </a:ext>
            </a:extLst>
          </p:cNvPr>
          <p:cNvSpPr>
            <a:spLocks noGrp="1"/>
          </p:cNvSpPr>
          <p:nvPr>
            <p:ph idx="1"/>
          </p:nvPr>
        </p:nvSpPr>
        <p:spPr/>
        <p:txBody>
          <a:bodyPr/>
          <a:lstStyle/>
          <a:p>
            <a:r>
              <a:rPr lang="en-US" dirty="0"/>
              <a:t>Exchange of data between two or more separate and independent process.</a:t>
            </a:r>
          </a:p>
          <a:p>
            <a:r>
              <a:rPr lang="en-US" dirty="0"/>
              <a:t>IPC done by 2 ways  1.unicast IPC and 2. Multi cast IPC</a:t>
            </a:r>
          </a:p>
          <a:p>
            <a:r>
              <a:rPr lang="en-US" dirty="0"/>
              <a:t>Unicast IPC : Communication from one process to single other process.</a:t>
            </a:r>
          </a:p>
          <a:p>
            <a:pPr marL="0" indent="0">
              <a:buNone/>
            </a:pPr>
            <a:r>
              <a:rPr lang="en-US" dirty="0"/>
              <a:t>  example: socket </a:t>
            </a:r>
            <a:r>
              <a:rPr lang="en-US" dirty="0" err="1"/>
              <a:t>communiation</a:t>
            </a:r>
            <a:endParaRPr lang="en-US" dirty="0"/>
          </a:p>
          <a:p>
            <a:r>
              <a:rPr lang="en-US" dirty="0"/>
              <a:t>Multi cast IPC: Communication from one process to group of process.</a:t>
            </a:r>
          </a:p>
          <a:p>
            <a:pPr marL="0" indent="0">
              <a:buNone/>
            </a:pPr>
            <a:r>
              <a:rPr lang="en-US" dirty="0"/>
              <a:t>   example: subscribe</a:t>
            </a:r>
          </a:p>
          <a:p>
            <a:pPr marL="0" indent="0">
              <a:buNone/>
            </a:pPr>
            <a:endParaRPr lang="en-US" dirty="0"/>
          </a:p>
        </p:txBody>
      </p:sp>
    </p:spTree>
    <p:extLst>
      <p:ext uri="{BB962C8B-B14F-4D97-AF65-F5344CB8AC3E}">
        <p14:creationId xmlns:p14="http://schemas.microsoft.com/office/powerpoint/2010/main" val="107185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95BC-F3FB-447B-A122-0534F404E875}"/>
              </a:ext>
            </a:extLst>
          </p:cNvPr>
          <p:cNvSpPr>
            <a:spLocks noGrp="1"/>
          </p:cNvSpPr>
          <p:nvPr>
            <p:ph type="title"/>
          </p:nvPr>
        </p:nvSpPr>
        <p:spPr/>
        <p:txBody>
          <a:bodyPr/>
          <a:lstStyle/>
          <a:p>
            <a:pPr algn="ctr"/>
            <a:r>
              <a:rPr lang="en-US" dirty="0"/>
              <a:t>Session Objectives</a:t>
            </a:r>
          </a:p>
        </p:txBody>
      </p:sp>
      <p:sp>
        <p:nvSpPr>
          <p:cNvPr id="3" name="Content Placeholder 2">
            <a:extLst>
              <a:ext uri="{FF2B5EF4-FFF2-40B4-BE49-F238E27FC236}">
                <a16:creationId xmlns:a16="http://schemas.microsoft.com/office/drawing/2014/main" id="{CD5D5644-1078-4BEE-9D49-DE3FDE1D39D9}"/>
              </a:ext>
            </a:extLst>
          </p:cNvPr>
          <p:cNvSpPr>
            <a:spLocks noGrp="1"/>
          </p:cNvSpPr>
          <p:nvPr>
            <p:ph idx="1"/>
          </p:nvPr>
        </p:nvSpPr>
        <p:spPr/>
        <p:txBody>
          <a:bodyPr/>
          <a:lstStyle/>
          <a:p>
            <a:r>
              <a:rPr lang="en-US" dirty="0"/>
              <a:t>To understand about memory management in C.</a:t>
            </a:r>
          </a:p>
          <a:p>
            <a:r>
              <a:rPr lang="en-US" dirty="0"/>
              <a:t>Process.</a:t>
            </a:r>
          </a:p>
        </p:txBody>
      </p:sp>
    </p:spTree>
    <p:extLst>
      <p:ext uri="{BB962C8B-B14F-4D97-AF65-F5344CB8AC3E}">
        <p14:creationId xmlns:p14="http://schemas.microsoft.com/office/powerpoint/2010/main" val="289587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777A-7890-4504-917B-DC7881DDB2FF}"/>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799BCED3-A72A-45DD-9278-ADC016D73B5F}"/>
              </a:ext>
            </a:extLst>
          </p:cNvPr>
          <p:cNvSpPr>
            <a:spLocks noGrp="1"/>
          </p:cNvSpPr>
          <p:nvPr>
            <p:ph idx="1"/>
          </p:nvPr>
        </p:nvSpPr>
        <p:spPr/>
        <p:txBody>
          <a:bodyPr>
            <a:normAutofit/>
          </a:bodyPr>
          <a:lstStyle/>
          <a:p>
            <a:r>
              <a:rPr lang="en-US" dirty="0"/>
              <a:t>Memory is organized into number of segments on loading a C program. Here program may be a text editor, a compiler or an audio player etc.</a:t>
            </a:r>
          </a:p>
          <a:p>
            <a:r>
              <a:rPr lang="en-US" dirty="0"/>
              <a:t>These segments are:</a:t>
            </a:r>
          </a:p>
          <a:p>
            <a:pPr marL="0" indent="0">
              <a:buNone/>
            </a:pPr>
            <a:r>
              <a:rPr lang="en-US" dirty="0"/>
              <a:t>  1. Stack segment </a:t>
            </a:r>
          </a:p>
          <a:p>
            <a:pPr marL="0" indent="0">
              <a:buNone/>
            </a:pPr>
            <a:r>
              <a:rPr lang="en-US" dirty="0"/>
              <a:t>  2. Heap segment </a:t>
            </a:r>
          </a:p>
          <a:p>
            <a:pPr marL="0" indent="0">
              <a:buNone/>
            </a:pPr>
            <a:r>
              <a:rPr lang="en-US" dirty="0"/>
              <a:t>  3. Initialized global segment (Data segment)</a:t>
            </a:r>
          </a:p>
          <a:p>
            <a:pPr marL="0" indent="0">
              <a:buNone/>
            </a:pPr>
            <a:r>
              <a:rPr lang="en-US" dirty="0"/>
              <a:t> 4. Un-initialized global segment (BSS segment) </a:t>
            </a:r>
          </a:p>
          <a:p>
            <a:pPr marL="0" indent="0">
              <a:buNone/>
            </a:pPr>
            <a:r>
              <a:rPr lang="en-US" dirty="0"/>
              <a:t>5. Text segment (Code segment)</a:t>
            </a:r>
          </a:p>
          <a:p>
            <a:endParaRPr lang="en-US" dirty="0"/>
          </a:p>
        </p:txBody>
      </p:sp>
    </p:spTree>
    <p:extLst>
      <p:ext uri="{BB962C8B-B14F-4D97-AF65-F5344CB8AC3E}">
        <p14:creationId xmlns:p14="http://schemas.microsoft.com/office/powerpoint/2010/main" val="346208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CDE5-14EE-41CF-81BC-267F3ECABBD5}"/>
              </a:ext>
            </a:extLst>
          </p:cNvPr>
          <p:cNvSpPr>
            <a:spLocks noGrp="1"/>
          </p:cNvSpPr>
          <p:nvPr>
            <p:ph type="title"/>
          </p:nvPr>
        </p:nvSpPr>
        <p:spPr/>
        <p:txBody>
          <a:bodyPr/>
          <a:lstStyle/>
          <a:p>
            <a:pPr algn="ctr"/>
            <a:r>
              <a:rPr lang="en-US" dirty="0"/>
              <a:t>Memory management in C</a:t>
            </a:r>
          </a:p>
        </p:txBody>
      </p:sp>
      <p:pic>
        <p:nvPicPr>
          <p:cNvPr id="5" name="Content Placeholder 4">
            <a:extLst>
              <a:ext uri="{FF2B5EF4-FFF2-40B4-BE49-F238E27FC236}">
                <a16:creationId xmlns:a16="http://schemas.microsoft.com/office/drawing/2014/main" id="{1BD79115-D8BB-4B0E-B461-EB5FE8C7265A}"/>
              </a:ext>
            </a:extLst>
          </p:cNvPr>
          <p:cNvPicPr>
            <a:picLocks noGrp="1" noChangeAspect="1"/>
          </p:cNvPicPr>
          <p:nvPr>
            <p:ph idx="1"/>
          </p:nvPr>
        </p:nvPicPr>
        <p:blipFill>
          <a:blip r:embed="rId2"/>
          <a:stretch>
            <a:fillRect/>
          </a:stretch>
        </p:blipFill>
        <p:spPr>
          <a:xfrm>
            <a:off x="2274545" y="1320799"/>
            <a:ext cx="6396151" cy="5289551"/>
          </a:xfrm>
        </p:spPr>
      </p:pic>
    </p:spTree>
    <p:extLst>
      <p:ext uri="{BB962C8B-B14F-4D97-AF65-F5344CB8AC3E}">
        <p14:creationId xmlns:p14="http://schemas.microsoft.com/office/powerpoint/2010/main" val="280469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FA1D-2CF4-4320-8CD1-4989CEC4D568}"/>
              </a:ext>
            </a:extLst>
          </p:cNvPr>
          <p:cNvSpPr>
            <a:spLocks noGrp="1"/>
          </p:cNvSpPr>
          <p:nvPr>
            <p:ph type="title"/>
          </p:nvPr>
        </p:nvSpPr>
        <p:spPr/>
        <p:txBody>
          <a:bodyPr/>
          <a:lstStyle/>
          <a:p>
            <a:pPr algn="ctr"/>
            <a:r>
              <a:rPr lang="en-US" dirty="0"/>
              <a:t>Text Segment </a:t>
            </a:r>
          </a:p>
        </p:txBody>
      </p:sp>
      <p:sp>
        <p:nvSpPr>
          <p:cNvPr id="3" name="Content Placeholder 2">
            <a:extLst>
              <a:ext uri="{FF2B5EF4-FFF2-40B4-BE49-F238E27FC236}">
                <a16:creationId xmlns:a16="http://schemas.microsoft.com/office/drawing/2014/main" id="{57749945-FDAF-41D5-8C50-BBE45E66E783}"/>
              </a:ext>
            </a:extLst>
          </p:cNvPr>
          <p:cNvSpPr>
            <a:spLocks noGrp="1"/>
          </p:cNvSpPr>
          <p:nvPr>
            <p:ph idx="1"/>
          </p:nvPr>
        </p:nvSpPr>
        <p:spPr>
          <a:xfrm>
            <a:off x="838200" y="1825625"/>
            <a:ext cx="10515600" cy="4527550"/>
          </a:xfrm>
        </p:spPr>
        <p:txBody>
          <a:bodyPr>
            <a:normAutofit lnSpcReduction="10000"/>
          </a:bodyPr>
          <a:lstStyle/>
          <a:p>
            <a:r>
              <a:rPr lang="en-US" dirty="0"/>
              <a:t>The program loaded to execute is stored in the text segment, which is also called code segment.</a:t>
            </a:r>
          </a:p>
          <a:p>
            <a:r>
              <a:rPr lang="en-US" dirty="0"/>
              <a:t>It is sharable and a copy of it is loaded into the memory can be used by any number of applications.</a:t>
            </a:r>
          </a:p>
          <a:p>
            <a:r>
              <a:rPr lang="en-US" dirty="0"/>
              <a:t>Contains Information about program counter and contents of processor register.</a:t>
            </a:r>
          </a:p>
          <a:p>
            <a:r>
              <a:rPr lang="en-US" dirty="0"/>
              <a:t>Using </a:t>
            </a:r>
            <a:r>
              <a:rPr lang="en-US" b="1" dirty="0"/>
              <a:t>size</a:t>
            </a:r>
            <a:r>
              <a:rPr lang="en-US" dirty="0"/>
              <a:t> command  in  Linux we can check the size of  a c program.</a:t>
            </a:r>
          </a:p>
          <a:p>
            <a:pPr marL="0" indent="0">
              <a:buNone/>
            </a:pPr>
            <a:r>
              <a:rPr lang="en-US" dirty="0"/>
              <a:t>   Example:</a:t>
            </a:r>
          </a:p>
          <a:p>
            <a:pPr marL="0" indent="0">
              <a:buNone/>
            </a:pPr>
            <a:r>
              <a:rPr lang="en-US" dirty="0"/>
              <a:t>    $size ./hello</a:t>
            </a:r>
          </a:p>
          <a:p>
            <a:pPr marL="0" indent="0">
              <a:buNone/>
            </a:pPr>
            <a:r>
              <a:rPr lang="en-US" dirty="0"/>
              <a:t>      </a:t>
            </a:r>
          </a:p>
          <a:p>
            <a:pPr marL="0" indent="0">
              <a:buNone/>
            </a:pPr>
            <a:endParaRPr lang="en-US" dirty="0"/>
          </a:p>
          <a:p>
            <a:endParaRPr lang="en-US" dirty="0"/>
          </a:p>
        </p:txBody>
      </p:sp>
      <p:pic>
        <p:nvPicPr>
          <p:cNvPr id="5" name="Picture 4">
            <a:extLst>
              <a:ext uri="{FF2B5EF4-FFF2-40B4-BE49-F238E27FC236}">
                <a16:creationId xmlns:a16="http://schemas.microsoft.com/office/drawing/2014/main" id="{B48ED71B-6A96-4AC0-97A0-FAE91DD6541D}"/>
              </a:ext>
            </a:extLst>
          </p:cNvPr>
          <p:cNvPicPr>
            <a:picLocks noChangeAspect="1"/>
          </p:cNvPicPr>
          <p:nvPr/>
        </p:nvPicPr>
        <p:blipFill>
          <a:blip r:embed="rId2"/>
          <a:stretch>
            <a:fillRect/>
          </a:stretch>
        </p:blipFill>
        <p:spPr>
          <a:xfrm>
            <a:off x="1676400" y="5076825"/>
            <a:ext cx="8343900" cy="1100138"/>
          </a:xfrm>
          <a:prstGeom prst="rect">
            <a:avLst/>
          </a:prstGeom>
        </p:spPr>
      </p:pic>
    </p:spTree>
    <p:extLst>
      <p:ext uri="{BB962C8B-B14F-4D97-AF65-F5344CB8AC3E}">
        <p14:creationId xmlns:p14="http://schemas.microsoft.com/office/powerpoint/2010/main" val="44705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8B6F-548F-48AE-BBDF-1E4651792795}"/>
              </a:ext>
            </a:extLst>
          </p:cNvPr>
          <p:cNvSpPr>
            <a:spLocks noGrp="1"/>
          </p:cNvSpPr>
          <p:nvPr>
            <p:ph type="title"/>
          </p:nvPr>
        </p:nvSpPr>
        <p:spPr/>
        <p:txBody>
          <a:bodyPr>
            <a:normAutofit/>
          </a:bodyPr>
          <a:lstStyle/>
          <a:p>
            <a:pPr algn="ctr"/>
            <a:r>
              <a:rPr lang="en-US" dirty="0"/>
              <a:t>Initialized global segment/data segment</a:t>
            </a:r>
          </a:p>
        </p:txBody>
      </p:sp>
      <p:sp>
        <p:nvSpPr>
          <p:cNvPr id="3" name="Content Placeholder 2">
            <a:extLst>
              <a:ext uri="{FF2B5EF4-FFF2-40B4-BE49-F238E27FC236}">
                <a16:creationId xmlns:a16="http://schemas.microsoft.com/office/drawing/2014/main" id="{2446B9FF-0DDF-4BE7-B7D9-62418A340D1F}"/>
              </a:ext>
            </a:extLst>
          </p:cNvPr>
          <p:cNvSpPr>
            <a:spLocks noGrp="1"/>
          </p:cNvSpPr>
          <p:nvPr>
            <p:ph idx="1"/>
          </p:nvPr>
        </p:nvSpPr>
        <p:spPr/>
        <p:txBody>
          <a:bodyPr>
            <a:normAutofit fontScale="55000" lnSpcReduction="20000"/>
          </a:bodyPr>
          <a:lstStyle/>
          <a:p>
            <a:pPr marL="0" indent="0">
              <a:buNone/>
            </a:pPr>
            <a:endParaRPr lang="en-US" dirty="0"/>
          </a:p>
          <a:p>
            <a:r>
              <a:rPr lang="en-US" sz="3300" dirty="0"/>
              <a:t>static and global variables, which are initialized by the programmer are stored in read/write portion of Data segment and their values can be changed in the program.</a:t>
            </a:r>
          </a:p>
          <a:p>
            <a:pPr marL="0" indent="0">
              <a:buNone/>
            </a:pPr>
            <a:r>
              <a:rPr lang="en-US" dirty="0"/>
              <a:t>Example: </a:t>
            </a:r>
          </a:p>
          <a:p>
            <a:pPr marL="0" indent="0">
              <a:buNone/>
            </a:pPr>
            <a:r>
              <a:rPr lang="en-US" dirty="0"/>
              <a:t> #include&lt;stdio.h&gt; </a:t>
            </a:r>
          </a:p>
          <a:p>
            <a:pPr marL="0" indent="0">
              <a:buNone/>
            </a:pPr>
            <a:r>
              <a:rPr lang="en-US" dirty="0"/>
              <a:t>int y=25; /* initialized global variable */ </a:t>
            </a:r>
          </a:p>
          <a:p>
            <a:pPr marL="0" indent="0">
              <a:buNone/>
            </a:pPr>
            <a:r>
              <a:rPr lang="en-US" dirty="0"/>
              <a:t>int main()</a:t>
            </a:r>
          </a:p>
          <a:p>
            <a:pPr marL="0" indent="0">
              <a:buNone/>
            </a:pPr>
            <a:r>
              <a:rPr lang="en-US" dirty="0"/>
              <a:t> { </a:t>
            </a:r>
          </a:p>
          <a:p>
            <a:pPr marL="0" indent="0">
              <a:buNone/>
            </a:pPr>
            <a:r>
              <a:rPr lang="en-US" dirty="0"/>
              <a:t>static int x=45; /* initialized static variable */ </a:t>
            </a:r>
          </a:p>
          <a:p>
            <a:pPr marL="0" indent="0">
              <a:buNone/>
            </a:pPr>
            <a:r>
              <a:rPr lang="en-US" dirty="0"/>
              <a:t>x=x+25; </a:t>
            </a:r>
          </a:p>
          <a:p>
            <a:pPr marL="0" indent="0">
              <a:buNone/>
            </a:pPr>
            <a:r>
              <a:rPr lang="en-US" dirty="0" err="1"/>
              <a:t>printf</a:t>
            </a:r>
            <a:r>
              <a:rPr lang="en-US" dirty="0"/>
              <a:t>("x=%</a:t>
            </a:r>
            <a:r>
              <a:rPr lang="en-US" dirty="0" err="1"/>
              <a:t>d",x</a:t>
            </a:r>
            <a:r>
              <a:rPr lang="en-US" dirty="0"/>
              <a:t>);</a:t>
            </a:r>
          </a:p>
          <a:p>
            <a:pPr marL="0" indent="0">
              <a:buNone/>
            </a:pPr>
            <a:r>
              <a:rPr lang="en-US" dirty="0"/>
              <a:t> y=y+10; </a:t>
            </a:r>
          </a:p>
          <a:p>
            <a:pPr marL="0" indent="0">
              <a:buNone/>
            </a:pPr>
            <a:r>
              <a:rPr lang="en-US" dirty="0" err="1"/>
              <a:t>printf</a:t>
            </a:r>
            <a:r>
              <a:rPr lang="en-US" dirty="0"/>
              <a:t>("\</a:t>
            </a:r>
            <a:r>
              <a:rPr lang="en-US" dirty="0" err="1"/>
              <a:t>ny</a:t>
            </a:r>
            <a:r>
              <a:rPr lang="en-US" dirty="0"/>
              <a:t>=%</a:t>
            </a:r>
            <a:r>
              <a:rPr lang="en-US" dirty="0" err="1"/>
              <a:t>d",y</a:t>
            </a:r>
            <a:r>
              <a:rPr lang="en-US" dirty="0"/>
              <a:t>);</a:t>
            </a:r>
          </a:p>
          <a:p>
            <a:pPr marL="0" indent="0">
              <a:buNone/>
            </a:pPr>
            <a:r>
              <a:rPr lang="en-US" dirty="0"/>
              <a:t> return 0; </a:t>
            </a:r>
          </a:p>
          <a:p>
            <a:pPr marL="0" indent="0">
              <a:buNone/>
            </a:pPr>
            <a:r>
              <a:rPr lang="en-US" dirty="0"/>
              <a:t>}</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E188D171-0959-4F8B-ADF7-1F5733E756E2}"/>
              </a:ext>
            </a:extLst>
          </p:cNvPr>
          <p:cNvPicPr>
            <a:picLocks noChangeAspect="1"/>
          </p:cNvPicPr>
          <p:nvPr/>
        </p:nvPicPr>
        <p:blipFill>
          <a:blip r:embed="rId2"/>
          <a:stretch>
            <a:fillRect/>
          </a:stretch>
        </p:blipFill>
        <p:spPr>
          <a:xfrm>
            <a:off x="6257925" y="3783806"/>
            <a:ext cx="5029200" cy="700088"/>
          </a:xfrm>
          <a:prstGeom prst="rect">
            <a:avLst/>
          </a:prstGeom>
        </p:spPr>
      </p:pic>
    </p:spTree>
    <p:extLst>
      <p:ext uri="{BB962C8B-B14F-4D97-AF65-F5344CB8AC3E}">
        <p14:creationId xmlns:p14="http://schemas.microsoft.com/office/powerpoint/2010/main" val="215956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5024-C78B-49AA-966F-62436F596F21}"/>
              </a:ext>
            </a:extLst>
          </p:cNvPr>
          <p:cNvSpPr>
            <a:spLocks noGrp="1"/>
          </p:cNvSpPr>
          <p:nvPr>
            <p:ph type="title"/>
          </p:nvPr>
        </p:nvSpPr>
        <p:spPr/>
        <p:txBody>
          <a:bodyPr/>
          <a:lstStyle/>
          <a:p>
            <a:pPr algn="ctr"/>
            <a:r>
              <a:rPr lang="en-US" dirty="0"/>
              <a:t>Initialized global segment/data segment</a:t>
            </a:r>
          </a:p>
        </p:txBody>
      </p:sp>
      <p:sp>
        <p:nvSpPr>
          <p:cNvPr id="3" name="Content Placeholder 2">
            <a:extLst>
              <a:ext uri="{FF2B5EF4-FFF2-40B4-BE49-F238E27FC236}">
                <a16:creationId xmlns:a16="http://schemas.microsoft.com/office/drawing/2014/main" id="{04A4B17E-5E2B-4389-99D7-8C73F8FAF738}"/>
              </a:ext>
            </a:extLst>
          </p:cNvPr>
          <p:cNvSpPr>
            <a:spLocks noGrp="1"/>
          </p:cNvSpPr>
          <p:nvPr>
            <p:ph idx="1"/>
          </p:nvPr>
        </p:nvSpPr>
        <p:spPr/>
        <p:txBody>
          <a:bodyPr>
            <a:normAutofit lnSpcReduction="10000"/>
          </a:bodyPr>
          <a:lstStyle/>
          <a:p>
            <a:r>
              <a:rPr lang="en-US" dirty="0"/>
              <a:t>static and global variables defined as const variables are stored in the read-only section of Data segment and initialized values of these variables can’t be changed.</a:t>
            </a:r>
          </a:p>
          <a:p>
            <a:r>
              <a:rPr lang="en-US" sz="2000" dirty="0"/>
              <a:t>#include&lt;stdio.h&gt;</a:t>
            </a:r>
          </a:p>
          <a:p>
            <a:pPr marL="0" indent="0">
              <a:buNone/>
            </a:pPr>
            <a:r>
              <a:rPr lang="en-US" sz="2000" dirty="0"/>
              <a:t>   const int y=25; /* initialized constant global variable */  </a:t>
            </a:r>
          </a:p>
          <a:p>
            <a:pPr marL="0" indent="0">
              <a:buNone/>
            </a:pPr>
            <a:r>
              <a:rPr lang="en-US" sz="2000" dirty="0"/>
              <a:t>   int main()</a:t>
            </a:r>
          </a:p>
          <a:p>
            <a:pPr marL="0" indent="0">
              <a:buNone/>
            </a:pPr>
            <a:r>
              <a:rPr lang="en-US" sz="2000" dirty="0"/>
              <a:t>  { </a:t>
            </a:r>
          </a:p>
          <a:p>
            <a:pPr marL="0" indent="0">
              <a:buNone/>
            </a:pPr>
            <a:r>
              <a:rPr lang="en-US" sz="2000" dirty="0"/>
              <a:t>  y=y+10; /* error: assignment of read-only variable ‘y’ */       </a:t>
            </a:r>
          </a:p>
          <a:p>
            <a:pPr marL="0" indent="0">
              <a:buNone/>
            </a:pPr>
            <a:r>
              <a:rPr lang="en-US" sz="2000" dirty="0"/>
              <a:t> </a:t>
            </a:r>
            <a:r>
              <a:rPr lang="en-US" sz="2000" dirty="0" err="1"/>
              <a:t>printf</a:t>
            </a:r>
            <a:r>
              <a:rPr lang="en-US" sz="2000" dirty="0"/>
              <a:t>("\</a:t>
            </a:r>
            <a:r>
              <a:rPr lang="en-US" sz="2000" dirty="0" err="1"/>
              <a:t>ny</a:t>
            </a:r>
            <a:r>
              <a:rPr lang="en-US" sz="2000" dirty="0"/>
              <a:t>=%</a:t>
            </a:r>
            <a:r>
              <a:rPr lang="en-US" sz="2000" dirty="0" err="1"/>
              <a:t>d",y</a:t>
            </a:r>
            <a:r>
              <a:rPr lang="en-US" sz="2000" dirty="0"/>
              <a:t>); </a:t>
            </a:r>
          </a:p>
          <a:p>
            <a:pPr marL="0" indent="0">
              <a:buNone/>
            </a:pPr>
            <a:r>
              <a:rPr lang="en-US" sz="2000" dirty="0"/>
              <a:t> return 0;</a:t>
            </a:r>
          </a:p>
          <a:p>
            <a:pPr marL="0" indent="0">
              <a:buNone/>
            </a:pPr>
            <a:r>
              <a:rPr lang="en-US" sz="2000" dirty="0"/>
              <a:t> } </a:t>
            </a:r>
          </a:p>
        </p:txBody>
      </p:sp>
      <p:pic>
        <p:nvPicPr>
          <p:cNvPr id="4" name="Picture 3">
            <a:extLst>
              <a:ext uri="{FF2B5EF4-FFF2-40B4-BE49-F238E27FC236}">
                <a16:creationId xmlns:a16="http://schemas.microsoft.com/office/drawing/2014/main" id="{877C0C8B-DD94-4639-9B45-58D919EB8B60}"/>
              </a:ext>
            </a:extLst>
          </p:cNvPr>
          <p:cNvPicPr>
            <a:picLocks noChangeAspect="1"/>
          </p:cNvPicPr>
          <p:nvPr/>
        </p:nvPicPr>
        <p:blipFill>
          <a:blip r:embed="rId2"/>
          <a:stretch>
            <a:fillRect/>
          </a:stretch>
        </p:blipFill>
        <p:spPr>
          <a:xfrm>
            <a:off x="7562850" y="4776789"/>
            <a:ext cx="4057650" cy="1400174"/>
          </a:xfrm>
          <a:prstGeom prst="rect">
            <a:avLst/>
          </a:prstGeom>
        </p:spPr>
      </p:pic>
    </p:spTree>
    <p:extLst>
      <p:ext uri="{BB962C8B-B14F-4D97-AF65-F5344CB8AC3E}">
        <p14:creationId xmlns:p14="http://schemas.microsoft.com/office/powerpoint/2010/main" val="329812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82C5-07F0-4CA9-8C73-6B92383BC5C0}"/>
              </a:ext>
            </a:extLst>
          </p:cNvPr>
          <p:cNvSpPr>
            <a:spLocks noGrp="1"/>
          </p:cNvSpPr>
          <p:nvPr>
            <p:ph type="title"/>
          </p:nvPr>
        </p:nvSpPr>
        <p:spPr/>
        <p:txBody>
          <a:bodyPr/>
          <a:lstStyle/>
          <a:p>
            <a:pPr algn="ctr"/>
            <a:r>
              <a:rPr lang="en-US" dirty="0"/>
              <a:t>Uninitialized global segment</a:t>
            </a:r>
          </a:p>
        </p:txBody>
      </p:sp>
      <p:sp>
        <p:nvSpPr>
          <p:cNvPr id="3" name="Content Placeholder 2">
            <a:extLst>
              <a:ext uri="{FF2B5EF4-FFF2-40B4-BE49-F238E27FC236}">
                <a16:creationId xmlns:a16="http://schemas.microsoft.com/office/drawing/2014/main" id="{6B050952-C043-4B8D-A96A-2D8E3BE7221F}"/>
              </a:ext>
            </a:extLst>
          </p:cNvPr>
          <p:cNvSpPr>
            <a:spLocks noGrp="1"/>
          </p:cNvSpPr>
          <p:nvPr>
            <p:ph idx="1"/>
          </p:nvPr>
        </p:nvSpPr>
        <p:spPr/>
        <p:txBody>
          <a:bodyPr>
            <a:normAutofit fontScale="92500" lnSpcReduction="20000"/>
          </a:bodyPr>
          <a:lstStyle/>
          <a:p>
            <a:r>
              <a:rPr lang="en-US" dirty="0"/>
              <a:t>All the static and global variables, which are not initialized by the programmer are stored in this segment.</a:t>
            </a:r>
          </a:p>
          <a:p>
            <a:pPr marL="0" indent="0">
              <a:buNone/>
            </a:pPr>
            <a:r>
              <a:rPr lang="en-US" dirty="0"/>
              <a:t> #include&lt;stdio.h&gt; </a:t>
            </a:r>
          </a:p>
          <a:p>
            <a:pPr marL="0" indent="0">
              <a:buNone/>
            </a:pPr>
            <a:r>
              <a:rPr lang="en-US" dirty="0"/>
              <a:t>int y; /* uninitialized global variable */ </a:t>
            </a:r>
          </a:p>
          <a:p>
            <a:pPr marL="0" indent="0">
              <a:buNone/>
            </a:pPr>
            <a:r>
              <a:rPr lang="en-US" dirty="0"/>
              <a:t>int main() </a:t>
            </a:r>
          </a:p>
          <a:p>
            <a:pPr marL="0" indent="0">
              <a:buNone/>
            </a:pPr>
            <a:r>
              <a:rPr lang="en-US" dirty="0"/>
              <a:t>{</a:t>
            </a:r>
          </a:p>
          <a:p>
            <a:pPr marL="0" indent="0">
              <a:buNone/>
            </a:pPr>
            <a:r>
              <a:rPr lang="en-US" dirty="0"/>
              <a:t> static int x; /* uninitialized static variable */</a:t>
            </a:r>
          </a:p>
          <a:p>
            <a:pPr marL="0" indent="0">
              <a:buNone/>
            </a:pPr>
            <a:r>
              <a:rPr lang="en-US" dirty="0"/>
              <a:t> </a:t>
            </a:r>
            <a:r>
              <a:rPr lang="en-US" dirty="0" err="1"/>
              <a:t>printf</a:t>
            </a:r>
            <a:r>
              <a:rPr lang="en-US" dirty="0"/>
              <a:t>("x=%</a:t>
            </a:r>
            <a:r>
              <a:rPr lang="en-US" dirty="0" err="1"/>
              <a:t>d",x</a:t>
            </a:r>
            <a:r>
              <a:rPr lang="en-US" dirty="0"/>
              <a:t>); </a:t>
            </a:r>
          </a:p>
          <a:p>
            <a:pPr marL="0" indent="0">
              <a:buNone/>
            </a:pPr>
            <a:r>
              <a:rPr lang="en-US" dirty="0" err="1"/>
              <a:t>printf</a:t>
            </a:r>
            <a:r>
              <a:rPr lang="en-US" dirty="0"/>
              <a:t>("\</a:t>
            </a:r>
            <a:r>
              <a:rPr lang="en-US" dirty="0" err="1"/>
              <a:t>ny</a:t>
            </a:r>
            <a:r>
              <a:rPr lang="en-US" dirty="0"/>
              <a:t>=%</a:t>
            </a:r>
            <a:r>
              <a:rPr lang="en-US" dirty="0" err="1"/>
              <a:t>d",y</a:t>
            </a:r>
            <a:r>
              <a:rPr lang="en-US" dirty="0"/>
              <a:t>);</a:t>
            </a:r>
          </a:p>
          <a:p>
            <a:pPr marL="0" indent="0">
              <a:buNone/>
            </a:pPr>
            <a:r>
              <a:rPr lang="en-US" dirty="0"/>
              <a:t> return 0;</a:t>
            </a:r>
          </a:p>
          <a:p>
            <a:pPr marL="0" indent="0">
              <a:buNone/>
            </a:pPr>
            <a:r>
              <a:rPr lang="en-US" dirty="0"/>
              <a:t>}</a:t>
            </a:r>
          </a:p>
          <a:p>
            <a:endParaRPr lang="en-US" dirty="0"/>
          </a:p>
        </p:txBody>
      </p:sp>
      <p:pic>
        <p:nvPicPr>
          <p:cNvPr id="5" name="Picture 4">
            <a:extLst>
              <a:ext uri="{FF2B5EF4-FFF2-40B4-BE49-F238E27FC236}">
                <a16:creationId xmlns:a16="http://schemas.microsoft.com/office/drawing/2014/main" id="{DE3A8EAA-B128-4CB8-A34C-18C7DC31775D}"/>
              </a:ext>
            </a:extLst>
          </p:cNvPr>
          <p:cNvPicPr>
            <a:picLocks noChangeAspect="1"/>
          </p:cNvPicPr>
          <p:nvPr/>
        </p:nvPicPr>
        <p:blipFill>
          <a:blip r:embed="rId2"/>
          <a:stretch>
            <a:fillRect/>
          </a:stretch>
        </p:blipFill>
        <p:spPr>
          <a:xfrm>
            <a:off x="7077075" y="4495800"/>
            <a:ext cx="4276725" cy="1562100"/>
          </a:xfrm>
          <a:prstGeom prst="rect">
            <a:avLst/>
          </a:prstGeom>
        </p:spPr>
      </p:pic>
    </p:spTree>
    <p:extLst>
      <p:ext uri="{BB962C8B-B14F-4D97-AF65-F5344CB8AC3E}">
        <p14:creationId xmlns:p14="http://schemas.microsoft.com/office/powerpoint/2010/main" val="353006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0312-4888-4F3A-A917-70961B43CF95}"/>
              </a:ext>
            </a:extLst>
          </p:cNvPr>
          <p:cNvSpPr>
            <a:spLocks noGrp="1"/>
          </p:cNvSpPr>
          <p:nvPr>
            <p:ph type="title"/>
          </p:nvPr>
        </p:nvSpPr>
        <p:spPr/>
        <p:txBody>
          <a:bodyPr/>
          <a:lstStyle/>
          <a:p>
            <a:pPr algn="ctr"/>
            <a:r>
              <a:rPr lang="en-US" dirty="0"/>
              <a:t>Stack Segment</a:t>
            </a:r>
          </a:p>
        </p:txBody>
      </p:sp>
      <p:sp>
        <p:nvSpPr>
          <p:cNvPr id="3" name="Content Placeholder 2">
            <a:extLst>
              <a:ext uri="{FF2B5EF4-FFF2-40B4-BE49-F238E27FC236}">
                <a16:creationId xmlns:a16="http://schemas.microsoft.com/office/drawing/2014/main" id="{BC7E1ECD-DE31-4BF5-93F4-EDD84E9226D5}"/>
              </a:ext>
            </a:extLst>
          </p:cNvPr>
          <p:cNvSpPr>
            <a:spLocks noGrp="1"/>
          </p:cNvSpPr>
          <p:nvPr>
            <p:ph idx="1"/>
          </p:nvPr>
        </p:nvSpPr>
        <p:spPr/>
        <p:txBody>
          <a:bodyPr>
            <a:normAutofit/>
          </a:bodyPr>
          <a:lstStyle/>
          <a:p>
            <a:r>
              <a:rPr lang="en-US" dirty="0"/>
              <a:t>Stack segment is used to store temporary data like functions, parameters and local variables.</a:t>
            </a:r>
          </a:p>
          <a:p>
            <a:r>
              <a:rPr lang="en-US" dirty="0"/>
              <a:t>it works on LIFO principle, push and pop operations are performed here.</a:t>
            </a:r>
          </a:p>
          <a:p>
            <a:pPr marL="0" indent="0">
              <a:buNone/>
            </a:pPr>
            <a:r>
              <a:rPr lang="en-US" dirty="0"/>
              <a:t>  Example:</a:t>
            </a:r>
          </a:p>
          <a:p>
            <a:endParaRPr lang="en-US" dirty="0"/>
          </a:p>
          <a:p>
            <a:endParaRPr lang="en-US" dirty="0"/>
          </a:p>
          <a:p>
            <a:r>
              <a:rPr lang="en-US" dirty="0"/>
              <a:t>Stack grows as the number of functions called is increased. </a:t>
            </a:r>
          </a:p>
        </p:txBody>
      </p:sp>
      <p:pic>
        <p:nvPicPr>
          <p:cNvPr id="5" name="Picture 4">
            <a:extLst>
              <a:ext uri="{FF2B5EF4-FFF2-40B4-BE49-F238E27FC236}">
                <a16:creationId xmlns:a16="http://schemas.microsoft.com/office/drawing/2014/main" id="{43D931A9-515E-48A9-9542-B169CACBD50E}"/>
              </a:ext>
            </a:extLst>
          </p:cNvPr>
          <p:cNvPicPr>
            <a:picLocks noChangeAspect="1"/>
          </p:cNvPicPr>
          <p:nvPr/>
        </p:nvPicPr>
        <p:blipFill>
          <a:blip r:embed="rId2"/>
          <a:stretch>
            <a:fillRect/>
          </a:stretch>
        </p:blipFill>
        <p:spPr>
          <a:xfrm>
            <a:off x="2457450" y="3429000"/>
            <a:ext cx="7277100" cy="1490663"/>
          </a:xfrm>
          <a:prstGeom prst="rect">
            <a:avLst/>
          </a:prstGeom>
        </p:spPr>
      </p:pic>
    </p:spTree>
    <p:extLst>
      <p:ext uri="{BB962C8B-B14F-4D97-AF65-F5344CB8AC3E}">
        <p14:creationId xmlns:p14="http://schemas.microsoft.com/office/powerpoint/2010/main" val="182457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TotalTime>
  <Words>1056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Session :  Memory Management  in C and Concept of Process</vt:lpstr>
      <vt:lpstr>Session Objectives</vt:lpstr>
      <vt:lpstr>Memory management in C</vt:lpstr>
      <vt:lpstr>Memory management in C</vt:lpstr>
      <vt:lpstr>Text Segment </vt:lpstr>
      <vt:lpstr>Initialized global segment/data segment</vt:lpstr>
      <vt:lpstr>Initialized global segment/data segment</vt:lpstr>
      <vt:lpstr>Uninitialized global segment</vt:lpstr>
      <vt:lpstr>Stack Segment</vt:lpstr>
      <vt:lpstr>Stack Segment</vt:lpstr>
      <vt:lpstr>PowerPoint Presentation</vt:lpstr>
      <vt:lpstr>Stack Segment</vt:lpstr>
      <vt:lpstr>Heap Segment</vt:lpstr>
      <vt:lpstr>Process</vt:lpstr>
      <vt:lpstr>Process</vt:lpstr>
      <vt:lpstr>PowerPoint Presentation</vt:lpstr>
      <vt:lpstr>Process</vt:lpstr>
      <vt:lpstr>Inter process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 Memory Management and Process</dc:title>
  <dc:creator>LENOVO</dc:creator>
  <cp:lastModifiedBy>LENOVO</cp:lastModifiedBy>
  <cp:revision>19</cp:revision>
  <dcterms:created xsi:type="dcterms:W3CDTF">2023-02-22T10:44:34Z</dcterms:created>
  <dcterms:modified xsi:type="dcterms:W3CDTF">2023-02-24T07:20:26Z</dcterms:modified>
</cp:coreProperties>
</file>