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94" r:id="rId10"/>
    <p:sldId id="266" r:id="rId11"/>
    <p:sldId id="298" r:id="rId12"/>
    <p:sldId id="267" r:id="rId13"/>
    <p:sldId id="268" r:id="rId14"/>
    <p:sldId id="269" r:id="rId15"/>
    <p:sldId id="270" r:id="rId16"/>
    <p:sldId id="277" r:id="rId17"/>
    <p:sldId id="271" r:id="rId18"/>
    <p:sldId id="274" r:id="rId19"/>
    <p:sldId id="286" r:id="rId20"/>
    <p:sldId id="275" r:id="rId21"/>
    <p:sldId id="279" r:id="rId22"/>
    <p:sldId id="280" r:id="rId23"/>
    <p:sldId id="281" r:id="rId24"/>
    <p:sldId id="287" r:id="rId25"/>
    <p:sldId id="282" r:id="rId26"/>
    <p:sldId id="283" r:id="rId27"/>
    <p:sldId id="292" r:id="rId28"/>
    <p:sldId id="276" r:id="rId29"/>
    <p:sldId id="278" r:id="rId30"/>
    <p:sldId id="288" r:id="rId31"/>
    <p:sldId id="289" r:id="rId32"/>
    <p:sldId id="290" r:id="rId33"/>
    <p:sldId id="293"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5D6B-7819-4A3A-9F1A-395B5F75F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D27549-3BF5-4F71-A8E3-83155810A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01595-026C-47E6-9C49-4A2C1EBB67FC}"/>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83B94834-DAC8-4575-A1A2-ECA26B55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7DB43-984C-46BE-A1A7-8B76169BF4BD}"/>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225576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E0C-37DD-4B38-820C-C0686169E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CFA5B0-DEB3-4A86-84BC-A6A18E19B4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6BE0-D474-4710-A2D8-2E106F0DD1E3}"/>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813B50EF-BC5F-40B1-96E3-C1A8F4F26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A326-51BF-4141-9F11-85684BAE2CFE}"/>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96712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D0B63-1D8D-4A59-B88D-96C6C16BB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596AE-02D7-49F4-A90E-643D95781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3678F-C573-499A-8381-2FE98B559EC0}"/>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EF36D36D-B6AC-4C1B-875C-61028AAD9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E1ED9-3A62-49E6-A5A8-B1F994C87F31}"/>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380746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AE23-280B-4C25-BB8A-BBE8D1C33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5E2B5-C7C1-4904-83B2-B68CA340E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B897F-584E-4AAE-9C20-65305D1222C6}"/>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1847D51A-617A-4AD3-B84D-16A58CBA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FDD49-2C58-4F21-AB49-19A433A05126}"/>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306279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BB9C-5CBC-4207-AA47-01076401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F8F14-00F1-4850-AFC7-63391469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82C28-80DC-404C-817D-24F9EA5A06ED}"/>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C4CCAA89-CE53-444C-A6D8-9C21455DE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DFE5F-CA5D-46E1-B992-B7582581D0FE}"/>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88839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69AB-3416-4C0F-8937-25B726588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6CA5E-9F03-4624-A033-68FD9E975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B72689-B33D-4DDD-A2D7-C47CD3169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0A836-D6C0-4050-B9A6-E27A8E58E57F}"/>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6" name="Footer Placeholder 5">
            <a:extLst>
              <a:ext uri="{FF2B5EF4-FFF2-40B4-BE49-F238E27FC236}">
                <a16:creationId xmlns:a16="http://schemas.microsoft.com/office/drawing/2014/main" id="{488291C5-FDEF-41DC-B622-CD6A18E31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4A259-D029-4ADE-8B83-E14689352E6B}"/>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38058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FD34-A92F-4658-AE4A-10A3FEB30D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89C78-372F-42A2-993E-2148B05A5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90181-FF3A-4C3D-A5BF-08CDDBABB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35976C-162E-4ED1-923E-EC1FA5923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9C363-7E24-4C51-B1EF-D3DB7D1BB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CEC72B-88CD-4C0F-B3C5-50A0A66EE2E9}"/>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8" name="Footer Placeholder 7">
            <a:extLst>
              <a:ext uri="{FF2B5EF4-FFF2-40B4-BE49-F238E27FC236}">
                <a16:creationId xmlns:a16="http://schemas.microsoft.com/office/drawing/2014/main" id="{18E3D701-4DB1-4C9C-8FEA-68622B1A1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0301C-365E-445B-859D-2D7920DC3C69}"/>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248769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4129-D3A7-41CA-BBEF-287D2DD294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6C2E2F-319B-4989-B148-5710A602F793}"/>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4" name="Footer Placeholder 3">
            <a:extLst>
              <a:ext uri="{FF2B5EF4-FFF2-40B4-BE49-F238E27FC236}">
                <a16:creationId xmlns:a16="http://schemas.microsoft.com/office/drawing/2014/main" id="{E2594F1B-AEB4-4009-95AD-9ADA1A0A2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543B3-81AC-447D-AE82-B0EBB420CEC3}"/>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107368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F0D43-86D0-4BD0-AFD0-DECDBEC9EFF3}"/>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3" name="Footer Placeholder 2">
            <a:extLst>
              <a:ext uri="{FF2B5EF4-FFF2-40B4-BE49-F238E27FC236}">
                <a16:creationId xmlns:a16="http://schemas.microsoft.com/office/drawing/2014/main" id="{95B56852-3E11-4115-8B47-5EFA202114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58C6D-5671-407E-A998-81A182CCEB8A}"/>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292596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A0E1-F856-4A64-BD78-C412753F0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02D65A-9CED-49BD-A005-8F09548DC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6E0801-7CBF-4EA4-9CEE-462773994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A54C2-D7F9-43BA-B05D-9E0739F327B4}"/>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6" name="Footer Placeholder 5">
            <a:extLst>
              <a:ext uri="{FF2B5EF4-FFF2-40B4-BE49-F238E27FC236}">
                <a16:creationId xmlns:a16="http://schemas.microsoft.com/office/drawing/2014/main" id="{E33EF196-E7A8-4B4A-B5EF-D30CD6A59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DFA0E-56E4-46FC-9BEB-65BBCFC05877}"/>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255927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D9D3-3EB7-4C97-A361-16338E963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1EC353-47D7-450F-90E8-206B59901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11BCDB-EA35-4C4B-951F-DFBA51F4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8C01D-E05B-498E-B85F-5191A283CD10}"/>
              </a:ext>
            </a:extLst>
          </p:cNvPr>
          <p:cNvSpPr>
            <a:spLocks noGrp="1"/>
          </p:cNvSpPr>
          <p:nvPr>
            <p:ph type="dt" sz="half" idx="10"/>
          </p:nvPr>
        </p:nvSpPr>
        <p:spPr/>
        <p:txBody>
          <a:bodyPr/>
          <a:lstStyle/>
          <a:p>
            <a:fld id="{3C76F4DB-0ED0-4E7D-A15A-2D4EA177A504}" type="datetimeFigureOut">
              <a:rPr lang="en-US" smtClean="0"/>
              <a:t>3/2/2023</a:t>
            </a:fld>
            <a:endParaRPr lang="en-US"/>
          </a:p>
        </p:txBody>
      </p:sp>
      <p:sp>
        <p:nvSpPr>
          <p:cNvPr id="6" name="Footer Placeholder 5">
            <a:extLst>
              <a:ext uri="{FF2B5EF4-FFF2-40B4-BE49-F238E27FC236}">
                <a16:creationId xmlns:a16="http://schemas.microsoft.com/office/drawing/2014/main" id="{801B15A4-438D-437F-A972-B2C45A266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DFB56-FE25-485B-89AF-ECE1A7710435}"/>
              </a:ext>
            </a:extLst>
          </p:cNvPr>
          <p:cNvSpPr>
            <a:spLocks noGrp="1"/>
          </p:cNvSpPr>
          <p:nvPr>
            <p:ph type="sldNum" sz="quarter" idx="12"/>
          </p:nvPr>
        </p:nvSpPr>
        <p:spPr/>
        <p:txBody>
          <a:bodyPr/>
          <a:lstStyle/>
          <a:p>
            <a:fld id="{5B8FA5A1-BAB4-4AB5-A239-EC5BE085DD3C}" type="slidenum">
              <a:rPr lang="en-US" smtClean="0"/>
              <a:t>‹#›</a:t>
            </a:fld>
            <a:endParaRPr lang="en-US"/>
          </a:p>
        </p:txBody>
      </p:sp>
    </p:spTree>
    <p:extLst>
      <p:ext uri="{BB962C8B-B14F-4D97-AF65-F5344CB8AC3E}">
        <p14:creationId xmlns:p14="http://schemas.microsoft.com/office/powerpoint/2010/main" val="277646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F5057-9772-4FC3-8C9E-EE9217C2E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F0CE1-1590-4ADB-AC8E-704224768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DA37D-3C5B-4726-BF96-5FD350A79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6F4DB-0ED0-4E7D-A15A-2D4EA177A504}" type="datetimeFigureOut">
              <a:rPr lang="en-US" smtClean="0"/>
              <a:t>3/2/2023</a:t>
            </a:fld>
            <a:endParaRPr lang="en-US"/>
          </a:p>
        </p:txBody>
      </p:sp>
      <p:sp>
        <p:nvSpPr>
          <p:cNvPr id="5" name="Footer Placeholder 4">
            <a:extLst>
              <a:ext uri="{FF2B5EF4-FFF2-40B4-BE49-F238E27FC236}">
                <a16:creationId xmlns:a16="http://schemas.microsoft.com/office/drawing/2014/main" id="{ACFCF6D9-3752-4D3C-9F2C-2D8BE8F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DBF866-DF5D-4E3A-B4FC-8E601AC40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A5A1-BAB4-4AB5-A239-EC5BE085DD3C}" type="slidenum">
              <a:rPr lang="en-US" smtClean="0"/>
              <a:t>‹#›</a:t>
            </a:fld>
            <a:endParaRPr lang="en-US"/>
          </a:p>
        </p:txBody>
      </p:sp>
    </p:spTree>
    <p:extLst>
      <p:ext uri="{BB962C8B-B14F-4D97-AF65-F5344CB8AC3E}">
        <p14:creationId xmlns:p14="http://schemas.microsoft.com/office/powerpoint/2010/main" val="21730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F6DD-8597-4F11-A545-5AA59CBEB326}"/>
              </a:ext>
            </a:extLst>
          </p:cNvPr>
          <p:cNvSpPr>
            <a:spLocks noGrp="1"/>
          </p:cNvSpPr>
          <p:nvPr>
            <p:ph type="ctrTitle"/>
          </p:nvPr>
        </p:nvSpPr>
        <p:spPr>
          <a:xfrm>
            <a:off x="2692398" y="2142064"/>
            <a:ext cx="6815669" cy="1515533"/>
          </a:xfrm>
        </p:spPr>
        <p:txBody>
          <a:bodyPr>
            <a:normAutofit fontScale="90000"/>
          </a:bodyPr>
          <a:lstStyle/>
          <a:p>
            <a:r>
              <a:rPr lang="en-US" dirty="0"/>
              <a:t>Session : </a:t>
            </a:r>
            <a:br>
              <a:rPr lang="en-US" dirty="0"/>
            </a:br>
            <a:r>
              <a:rPr lang="en-US" dirty="0"/>
              <a:t>Data Structures</a:t>
            </a:r>
          </a:p>
        </p:txBody>
      </p:sp>
      <p:sp>
        <p:nvSpPr>
          <p:cNvPr id="3" name="Subtitle 2">
            <a:extLst>
              <a:ext uri="{FF2B5EF4-FFF2-40B4-BE49-F238E27FC236}">
                <a16:creationId xmlns:a16="http://schemas.microsoft.com/office/drawing/2014/main" id="{55D93A31-A0A1-41AA-9EEE-F1C1C5509D04}"/>
              </a:ext>
            </a:extLst>
          </p:cNvPr>
          <p:cNvSpPr>
            <a:spLocks noGrp="1"/>
          </p:cNvSpPr>
          <p:nvPr>
            <p:ph type="subTitle" idx="1"/>
          </p:nvPr>
        </p:nvSpPr>
        <p:spPr>
          <a:xfrm>
            <a:off x="2616198" y="3800472"/>
            <a:ext cx="6815669" cy="1320802"/>
          </a:xfrm>
        </p:spPr>
        <p:txBody>
          <a:bodyPr>
            <a:normAutofit fontScale="92500" lnSpcReduction="10000"/>
          </a:bodyPr>
          <a:lstStyle/>
          <a:p>
            <a:r>
              <a:rPr lang="en-US" sz="3200" dirty="0"/>
              <a:t>Session Speaker : </a:t>
            </a:r>
          </a:p>
          <a:p>
            <a:r>
              <a:rPr lang="en-US" dirty="0"/>
              <a:t>Syed </a:t>
            </a:r>
            <a:r>
              <a:rPr lang="en-US" dirty="0" err="1"/>
              <a:t>Hazeera</a:t>
            </a:r>
            <a:r>
              <a:rPr lang="en-US" dirty="0"/>
              <a:t> </a:t>
            </a:r>
          </a:p>
          <a:p>
            <a:r>
              <a:rPr lang="en-US" dirty="0"/>
              <a:t>hazeeraece@gmail.com</a:t>
            </a:r>
          </a:p>
        </p:txBody>
      </p:sp>
    </p:spTree>
    <p:extLst>
      <p:ext uri="{BB962C8B-B14F-4D97-AF65-F5344CB8AC3E}">
        <p14:creationId xmlns:p14="http://schemas.microsoft.com/office/powerpoint/2010/main" val="208024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3EF1-DC71-4C5D-B95A-CBD50A5A2254}"/>
              </a:ext>
            </a:extLst>
          </p:cNvPr>
          <p:cNvSpPr>
            <a:spLocks noGrp="1"/>
          </p:cNvSpPr>
          <p:nvPr>
            <p:ph type="title"/>
          </p:nvPr>
        </p:nvSpPr>
        <p:spPr/>
        <p:txBody>
          <a:bodyPr/>
          <a:lstStyle/>
          <a:p>
            <a:pPr algn="ctr"/>
            <a:r>
              <a:rPr lang="en-US" dirty="0"/>
              <a:t>Infix to postfix conversion</a:t>
            </a:r>
          </a:p>
        </p:txBody>
      </p:sp>
      <p:sp>
        <p:nvSpPr>
          <p:cNvPr id="3" name="Content Placeholder 2">
            <a:extLst>
              <a:ext uri="{FF2B5EF4-FFF2-40B4-BE49-F238E27FC236}">
                <a16:creationId xmlns:a16="http://schemas.microsoft.com/office/drawing/2014/main" id="{7DB946BA-18A6-449A-9540-95AD4089E571}"/>
              </a:ext>
            </a:extLst>
          </p:cNvPr>
          <p:cNvSpPr>
            <a:spLocks noGrp="1"/>
          </p:cNvSpPr>
          <p:nvPr>
            <p:ph idx="1"/>
          </p:nvPr>
        </p:nvSpPr>
        <p:spPr/>
        <p:txBody>
          <a:bodyPr>
            <a:normAutofit fontScale="92500" lnSpcReduction="20000"/>
          </a:bodyPr>
          <a:lstStyle/>
          <a:p>
            <a:r>
              <a:rPr lang="en-US" b="1" u="sng" dirty="0"/>
              <a:t>Rules</a:t>
            </a:r>
            <a:r>
              <a:rPr lang="en-US" dirty="0"/>
              <a:t> :</a:t>
            </a:r>
          </a:p>
          <a:p>
            <a:r>
              <a:rPr lang="en-US" dirty="0"/>
              <a:t>Read all the symbols one by one from left to right in the given Infix Expression.</a:t>
            </a:r>
          </a:p>
          <a:p>
            <a:r>
              <a:rPr lang="en-US" dirty="0"/>
              <a:t> If the reading symbol is operand, then directly print it to the result (Output). </a:t>
            </a:r>
          </a:p>
          <a:p>
            <a:r>
              <a:rPr lang="en-US" dirty="0"/>
              <a:t> If the reading symbol is left parenthesis '(', then Push it on to the Stack. </a:t>
            </a:r>
          </a:p>
          <a:p>
            <a:r>
              <a:rPr lang="en-US" dirty="0"/>
              <a:t>If the reading symbol is right parenthesis ')', then Pop all the contents of stack until respective left parenthesis is popped and print each popped symbol to the result. </a:t>
            </a:r>
          </a:p>
          <a:p>
            <a:r>
              <a:rPr lang="en-US" dirty="0"/>
              <a:t>If the reading symbol is operator (+ , - , * , / etc.,), then Push it on to the Stack. However, first pop the operators which are already on the stack that have higher or equal precedence than current operator and print them to the result.</a:t>
            </a:r>
          </a:p>
        </p:txBody>
      </p:sp>
    </p:spTree>
    <p:extLst>
      <p:ext uri="{BB962C8B-B14F-4D97-AF65-F5344CB8AC3E}">
        <p14:creationId xmlns:p14="http://schemas.microsoft.com/office/powerpoint/2010/main" val="340935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A0FF86-82A5-45CB-B55C-E9966CB81FB8}"/>
              </a:ext>
            </a:extLst>
          </p:cNvPr>
          <p:cNvSpPr>
            <a:spLocks noGrp="1"/>
          </p:cNvSpPr>
          <p:nvPr>
            <p:ph type="title"/>
          </p:nvPr>
        </p:nvSpPr>
        <p:spPr/>
        <p:txBody>
          <a:bodyPr/>
          <a:lstStyle/>
          <a:p>
            <a:pPr algn="ctr"/>
            <a:r>
              <a:rPr lang="en-US" dirty="0"/>
              <a:t>Infix to postfix conversion</a:t>
            </a:r>
          </a:p>
        </p:txBody>
      </p:sp>
      <p:sp>
        <p:nvSpPr>
          <p:cNvPr id="4" name="Text Placeholder 3">
            <a:extLst>
              <a:ext uri="{FF2B5EF4-FFF2-40B4-BE49-F238E27FC236}">
                <a16:creationId xmlns:a16="http://schemas.microsoft.com/office/drawing/2014/main" id="{1DDF0B44-F769-4CC6-AE52-7293C7716341}"/>
              </a:ext>
            </a:extLst>
          </p:cNvPr>
          <p:cNvSpPr>
            <a:spLocks noGrp="1"/>
          </p:cNvSpPr>
          <p:nvPr>
            <p:ph type="body" idx="1"/>
          </p:nvPr>
        </p:nvSpPr>
        <p:spPr/>
        <p:txBody>
          <a:bodyPr/>
          <a:lstStyle/>
          <a:p>
            <a:r>
              <a:rPr lang="en-US" dirty="0"/>
              <a:t>Infix expression</a:t>
            </a:r>
          </a:p>
        </p:txBody>
      </p:sp>
      <p:sp>
        <p:nvSpPr>
          <p:cNvPr id="5" name="Content Placeholder 4">
            <a:extLst>
              <a:ext uri="{FF2B5EF4-FFF2-40B4-BE49-F238E27FC236}">
                <a16:creationId xmlns:a16="http://schemas.microsoft.com/office/drawing/2014/main" id="{0107C0AA-C68E-46F8-8911-18F82910F3C9}"/>
              </a:ext>
            </a:extLst>
          </p:cNvPr>
          <p:cNvSpPr>
            <a:spLocks noGrp="1"/>
          </p:cNvSpPr>
          <p:nvPr>
            <p:ph sz="half" idx="2"/>
          </p:nvPr>
        </p:nvSpPr>
        <p:spPr>
          <a:xfrm>
            <a:off x="839788" y="2505074"/>
            <a:ext cx="5157787" cy="4181475"/>
          </a:xfrm>
        </p:spPr>
        <p:txBody>
          <a:bodyPr>
            <a:normAutofit fontScale="25000" lnSpcReduction="20000"/>
          </a:bodyPr>
          <a:lstStyle/>
          <a:p>
            <a:pPr marL="514350" indent="-514350">
              <a:buFont typeface="+mj-lt"/>
              <a:buAutoNum type="arabicPeriod"/>
            </a:pPr>
            <a:r>
              <a:rPr lang="en-US" sz="4800" dirty="0"/>
              <a:t>(</a:t>
            </a:r>
            <a:r>
              <a:rPr lang="en-US" sz="4800" dirty="0" err="1"/>
              <a:t>a+b-c</a:t>
            </a:r>
            <a:r>
              <a:rPr lang="en-US" sz="4800" dirty="0"/>
              <a:t>)*d-(</a:t>
            </a:r>
            <a:r>
              <a:rPr lang="en-US" sz="4800" dirty="0" err="1"/>
              <a:t>e+f</a:t>
            </a:r>
            <a:r>
              <a:rPr lang="en-US" sz="4800" dirty="0"/>
              <a:t>)</a:t>
            </a:r>
          </a:p>
          <a:p>
            <a:pPr marL="514350" indent="-514350">
              <a:buFont typeface="+mj-lt"/>
              <a:buAutoNum type="arabicPeriod"/>
            </a:pPr>
            <a:r>
              <a:rPr lang="en-US" sz="4800" dirty="0" err="1"/>
              <a:t>a+b-c</a:t>
            </a:r>
            <a:r>
              <a:rPr lang="en-US" sz="4800" dirty="0"/>
              <a:t>)* d-(</a:t>
            </a:r>
            <a:r>
              <a:rPr lang="en-US" sz="4800" dirty="0" err="1"/>
              <a:t>e+f</a:t>
            </a:r>
            <a:r>
              <a:rPr lang="en-US" sz="4800" dirty="0"/>
              <a:t>)</a:t>
            </a:r>
          </a:p>
          <a:p>
            <a:pPr marL="514350" indent="-514350">
              <a:buFont typeface="+mj-lt"/>
              <a:buAutoNum type="arabicPeriod"/>
            </a:pPr>
            <a:r>
              <a:rPr lang="en-US" sz="4800" dirty="0"/>
              <a:t>+b-c)* d-(</a:t>
            </a:r>
            <a:r>
              <a:rPr lang="en-US" sz="4800" dirty="0" err="1"/>
              <a:t>e+f</a:t>
            </a:r>
            <a:r>
              <a:rPr lang="en-US" sz="4800" dirty="0"/>
              <a:t>)</a:t>
            </a:r>
          </a:p>
          <a:p>
            <a:pPr marL="514350" indent="-514350">
              <a:buFont typeface="+mj-lt"/>
              <a:buAutoNum type="arabicPeriod"/>
            </a:pPr>
            <a:r>
              <a:rPr lang="en-US" sz="4800" dirty="0"/>
              <a:t>b-c)* d-(</a:t>
            </a:r>
            <a:r>
              <a:rPr lang="en-US" sz="4800" dirty="0" err="1"/>
              <a:t>e+f</a:t>
            </a:r>
            <a:r>
              <a:rPr lang="en-US" sz="4800" dirty="0"/>
              <a:t>)</a:t>
            </a:r>
          </a:p>
          <a:p>
            <a:pPr marL="514350" indent="-514350">
              <a:buFont typeface="+mj-lt"/>
              <a:buAutoNum type="arabicPeriod"/>
            </a:pPr>
            <a:r>
              <a:rPr lang="en-US" sz="4800" dirty="0"/>
              <a:t>-c)* d-(</a:t>
            </a:r>
            <a:r>
              <a:rPr lang="en-US" sz="4800" dirty="0" err="1"/>
              <a:t>e+f</a:t>
            </a:r>
            <a:r>
              <a:rPr lang="en-US" sz="4800" dirty="0"/>
              <a:t>)</a:t>
            </a:r>
          </a:p>
          <a:p>
            <a:pPr marL="514350" indent="-514350">
              <a:buFont typeface="+mj-lt"/>
              <a:buAutoNum type="arabicPeriod"/>
            </a:pPr>
            <a:r>
              <a:rPr lang="en-US" sz="4800" dirty="0"/>
              <a:t>b-c)* d-(</a:t>
            </a:r>
            <a:r>
              <a:rPr lang="en-US" sz="4800" dirty="0" err="1"/>
              <a:t>e+f</a:t>
            </a:r>
            <a:r>
              <a:rPr lang="en-US" sz="4800" dirty="0"/>
              <a:t>)</a:t>
            </a:r>
          </a:p>
          <a:p>
            <a:pPr marL="514350" indent="-514350">
              <a:buFont typeface="+mj-lt"/>
              <a:buAutoNum type="arabicPeriod"/>
            </a:pPr>
            <a:r>
              <a:rPr lang="en-US" sz="4800" dirty="0"/>
              <a:t>) * d – ( e + f )</a:t>
            </a:r>
          </a:p>
          <a:p>
            <a:pPr marL="514350" indent="-514350">
              <a:buFont typeface="+mj-lt"/>
              <a:buAutoNum type="arabicPeriod"/>
            </a:pPr>
            <a:r>
              <a:rPr lang="en-US" sz="4800" dirty="0"/>
              <a:t>* d – ( e + f )</a:t>
            </a:r>
          </a:p>
          <a:p>
            <a:pPr marL="514350" indent="-514350">
              <a:buFont typeface="+mj-lt"/>
              <a:buAutoNum type="arabicPeriod"/>
            </a:pPr>
            <a:r>
              <a:rPr lang="en-US" sz="4800" dirty="0"/>
              <a:t>d – ( e + f )</a:t>
            </a:r>
          </a:p>
          <a:p>
            <a:pPr marL="514350" indent="-514350">
              <a:buFont typeface="+mj-lt"/>
              <a:buAutoNum type="arabicPeriod"/>
            </a:pPr>
            <a:r>
              <a:rPr lang="en-US" sz="4800" dirty="0"/>
              <a:t>– ( e + f ) </a:t>
            </a:r>
          </a:p>
          <a:p>
            <a:pPr marL="514350" indent="-514350">
              <a:buFont typeface="+mj-lt"/>
              <a:buAutoNum type="arabicPeriod"/>
            </a:pPr>
            <a:r>
              <a:rPr lang="en-US" sz="4800" dirty="0"/>
              <a:t>( e + f )</a:t>
            </a:r>
          </a:p>
          <a:p>
            <a:pPr marL="514350" indent="-514350">
              <a:buFont typeface="+mj-lt"/>
              <a:buAutoNum type="arabicPeriod"/>
            </a:pPr>
            <a:r>
              <a:rPr lang="en-US" sz="4800" dirty="0"/>
              <a:t>e + f )</a:t>
            </a:r>
          </a:p>
          <a:p>
            <a:pPr marL="514350" indent="-514350">
              <a:buFont typeface="+mj-lt"/>
              <a:buAutoNum type="arabicPeriod"/>
            </a:pPr>
            <a:r>
              <a:rPr lang="en-US" sz="4800" dirty="0"/>
              <a:t>+ f )</a:t>
            </a:r>
          </a:p>
          <a:p>
            <a:pPr marL="514350" indent="-514350">
              <a:buFont typeface="+mj-lt"/>
              <a:buAutoNum type="arabicPeriod"/>
            </a:pPr>
            <a:r>
              <a:rPr lang="en-US" sz="4800" dirty="0"/>
              <a:t>f )</a:t>
            </a:r>
          </a:p>
          <a:p>
            <a:pPr marL="514350" indent="-514350">
              <a:buFont typeface="+mj-lt"/>
              <a:buAutoNum type="arabicPeriod"/>
            </a:pPr>
            <a:r>
              <a:rPr lang="en-US" sz="4800" dirty="0"/>
              <a:t>)</a:t>
            </a:r>
          </a:p>
          <a:p>
            <a:pPr marL="514350" indent="-514350">
              <a:buFont typeface="+mj-lt"/>
              <a:buAutoNum type="arabicPeriod"/>
            </a:pPr>
            <a:r>
              <a:rPr lang="en-US" sz="4800" dirty="0"/>
              <a:t>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6" name="Text Placeholder 5">
            <a:extLst>
              <a:ext uri="{FF2B5EF4-FFF2-40B4-BE49-F238E27FC236}">
                <a16:creationId xmlns:a16="http://schemas.microsoft.com/office/drawing/2014/main" id="{0589A551-2066-440C-933B-1875A4EEE824}"/>
              </a:ext>
            </a:extLst>
          </p:cNvPr>
          <p:cNvSpPr>
            <a:spLocks noGrp="1"/>
          </p:cNvSpPr>
          <p:nvPr>
            <p:ph type="body" sz="quarter" idx="3"/>
          </p:nvPr>
        </p:nvSpPr>
        <p:spPr/>
        <p:txBody>
          <a:bodyPr/>
          <a:lstStyle/>
          <a:p>
            <a:r>
              <a:rPr lang="en-US" dirty="0"/>
              <a:t>Postfix expression</a:t>
            </a:r>
          </a:p>
        </p:txBody>
      </p:sp>
      <p:sp>
        <p:nvSpPr>
          <p:cNvPr id="7" name="Content Placeholder 6">
            <a:extLst>
              <a:ext uri="{FF2B5EF4-FFF2-40B4-BE49-F238E27FC236}">
                <a16:creationId xmlns:a16="http://schemas.microsoft.com/office/drawing/2014/main" id="{0D0B8C9F-7FE2-45F0-82D4-9041BAFF32B9}"/>
              </a:ext>
            </a:extLst>
          </p:cNvPr>
          <p:cNvSpPr>
            <a:spLocks noGrp="1"/>
          </p:cNvSpPr>
          <p:nvPr>
            <p:ph sz="quarter" idx="4"/>
          </p:nvPr>
        </p:nvSpPr>
        <p:spPr>
          <a:xfrm>
            <a:off x="6172200" y="2505075"/>
            <a:ext cx="5183188" cy="3987800"/>
          </a:xfrm>
        </p:spPr>
        <p:txBody>
          <a:bodyPr>
            <a:normAutofit fontScale="25000" lnSpcReduction="20000"/>
          </a:bodyPr>
          <a:lstStyle/>
          <a:p>
            <a:pPr marL="514350" indent="-514350">
              <a:buFont typeface="+mj-lt"/>
              <a:buAutoNum type="arabicPeriod"/>
            </a:pPr>
            <a:r>
              <a:rPr lang="en-US" dirty="0"/>
              <a:t>  </a:t>
            </a:r>
          </a:p>
          <a:p>
            <a:pPr marL="514350" indent="-514350">
              <a:buFont typeface="+mj-lt"/>
              <a:buAutoNum type="arabicPeriod"/>
            </a:pPr>
            <a:r>
              <a:rPr lang="en-US" sz="4400" dirty="0"/>
              <a:t>  </a:t>
            </a:r>
          </a:p>
          <a:p>
            <a:pPr marL="514350" indent="-514350">
              <a:buFont typeface="+mj-lt"/>
              <a:buAutoNum type="arabicPeriod"/>
            </a:pPr>
            <a:r>
              <a:rPr lang="en-US" sz="4400" dirty="0"/>
              <a:t> a</a:t>
            </a:r>
          </a:p>
          <a:p>
            <a:pPr marL="514350" indent="-514350">
              <a:buFont typeface="+mj-lt"/>
              <a:buAutoNum type="arabicPeriod"/>
            </a:pPr>
            <a:r>
              <a:rPr lang="en-US" sz="4400" dirty="0"/>
              <a:t> a</a:t>
            </a:r>
          </a:p>
          <a:p>
            <a:pPr marL="514350" indent="-514350">
              <a:buFont typeface="+mj-lt"/>
              <a:buAutoNum type="arabicPeriod"/>
            </a:pPr>
            <a:r>
              <a:rPr lang="en-US" sz="4400" dirty="0"/>
              <a:t> a b</a:t>
            </a:r>
          </a:p>
          <a:p>
            <a:pPr marL="514350" indent="-514350">
              <a:buFont typeface="+mj-lt"/>
              <a:buAutoNum type="arabicPeriod"/>
            </a:pPr>
            <a:r>
              <a:rPr lang="en-US" sz="4400" dirty="0"/>
              <a:t>a b +</a:t>
            </a:r>
          </a:p>
          <a:p>
            <a:pPr marL="514350" indent="-514350">
              <a:buFont typeface="+mj-lt"/>
              <a:buAutoNum type="arabicPeriod"/>
            </a:pPr>
            <a:r>
              <a:rPr lang="en-US" sz="4400" dirty="0"/>
              <a:t>a b + c</a:t>
            </a:r>
          </a:p>
          <a:p>
            <a:pPr marL="514350" indent="-514350">
              <a:buFont typeface="+mj-lt"/>
              <a:buAutoNum type="arabicPeriod"/>
            </a:pPr>
            <a:r>
              <a:rPr lang="en-US" sz="4400" dirty="0"/>
              <a:t>a b + c –</a:t>
            </a:r>
          </a:p>
          <a:p>
            <a:pPr marL="514350" indent="-514350">
              <a:buFont typeface="+mj-lt"/>
              <a:buAutoNum type="arabicPeriod"/>
            </a:pPr>
            <a:r>
              <a:rPr lang="en-US" sz="4400" dirty="0"/>
              <a:t>a b + c – </a:t>
            </a:r>
          </a:p>
          <a:p>
            <a:pPr marL="514350" indent="-514350">
              <a:buFont typeface="+mj-lt"/>
              <a:buAutoNum type="arabicPeriod"/>
            </a:pPr>
            <a:r>
              <a:rPr lang="en-US" sz="4400" dirty="0"/>
              <a:t>a b + c – d</a:t>
            </a:r>
          </a:p>
          <a:p>
            <a:pPr marL="514350" indent="-514350">
              <a:buFont typeface="+mj-lt"/>
              <a:buAutoNum type="arabicPeriod"/>
            </a:pPr>
            <a:r>
              <a:rPr lang="en-US" sz="4400" dirty="0"/>
              <a:t>a b + c – d *</a:t>
            </a:r>
          </a:p>
          <a:p>
            <a:pPr marL="514350" indent="-514350">
              <a:buFont typeface="+mj-lt"/>
              <a:buAutoNum type="arabicPeriod"/>
            </a:pPr>
            <a:r>
              <a:rPr lang="en-US" sz="4400" dirty="0"/>
              <a:t>a b + c – d *</a:t>
            </a:r>
          </a:p>
          <a:p>
            <a:pPr marL="514350" indent="-514350">
              <a:buFont typeface="+mj-lt"/>
              <a:buAutoNum type="arabicPeriod"/>
            </a:pPr>
            <a:r>
              <a:rPr lang="pt-BR" sz="4400" dirty="0"/>
              <a:t>a b + c – d * e</a:t>
            </a:r>
          </a:p>
          <a:p>
            <a:pPr marL="514350" indent="-514350">
              <a:buFont typeface="+mj-lt"/>
              <a:buAutoNum type="arabicPeriod"/>
            </a:pPr>
            <a:r>
              <a:rPr lang="pt-BR" sz="4400" dirty="0"/>
              <a:t>a b + c – d * e</a:t>
            </a:r>
          </a:p>
          <a:p>
            <a:pPr marL="514350" indent="-514350">
              <a:buFont typeface="+mj-lt"/>
              <a:buAutoNum type="arabicPeriod"/>
            </a:pPr>
            <a:r>
              <a:rPr lang="pt-BR" sz="4400" dirty="0"/>
              <a:t>a b + c – d * e f</a:t>
            </a:r>
          </a:p>
          <a:p>
            <a:pPr marL="514350" indent="-514350">
              <a:buFont typeface="+mj-lt"/>
              <a:buAutoNum type="arabicPeriod"/>
            </a:pPr>
            <a:r>
              <a:rPr lang="pt-BR" sz="4400" dirty="0"/>
              <a:t>a b + c – d * e f +</a:t>
            </a:r>
            <a:endParaRPr lang="en-US" sz="4400"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1376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8737-8DF8-4D0D-80E5-7D2A148188B2}"/>
              </a:ext>
            </a:extLst>
          </p:cNvPr>
          <p:cNvSpPr>
            <a:spLocks noGrp="1"/>
          </p:cNvSpPr>
          <p:nvPr>
            <p:ph type="title"/>
          </p:nvPr>
        </p:nvSpPr>
        <p:spPr/>
        <p:txBody>
          <a:bodyPr/>
          <a:lstStyle/>
          <a:p>
            <a:pPr algn="ctr"/>
            <a:r>
              <a:rPr lang="en-US" dirty="0"/>
              <a:t>Infix to postfix conversion</a:t>
            </a:r>
          </a:p>
        </p:txBody>
      </p:sp>
      <p:pic>
        <p:nvPicPr>
          <p:cNvPr id="5" name="Content Placeholder 4">
            <a:extLst>
              <a:ext uri="{FF2B5EF4-FFF2-40B4-BE49-F238E27FC236}">
                <a16:creationId xmlns:a16="http://schemas.microsoft.com/office/drawing/2014/main" id="{96F9057F-F70B-425D-8D99-C32CD58E5D44}"/>
              </a:ext>
            </a:extLst>
          </p:cNvPr>
          <p:cNvPicPr>
            <a:picLocks noGrp="1" noChangeAspect="1"/>
          </p:cNvPicPr>
          <p:nvPr>
            <p:ph idx="1"/>
          </p:nvPr>
        </p:nvPicPr>
        <p:blipFill>
          <a:blip r:embed="rId2"/>
          <a:stretch>
            <a:fillRect/>
          </a:stretch>
        </p:blipFill>
        <p:spPr>
          <a:xfrm>
            <a:off x="282238" y="1690688"/>
            <a:ext cx="5308937" cy="4433887"/>
          </a:xfrm>
        </p:spPr>
      </p:pic>
      <p:pic>
        <p:nvPicPr>
          <p:cNvPr id="7" name="Picture 6">
            <a:extLst>
              <a:ext uri="{FF2B5EF4-FFF2-40B4-BE49-F238E27FC236}">
                <a16:creationId xmlns:a16="http://schemas.microsoft.com/office/drawing/2014/main" id="{800A8A86-71C7-4C02-B847-2E8601DEC3A3}"/>
              </a:ext>
            </a:extLst>
          </p:cNvPr>
          <p:cNvPicPr>
            <a:picLocks noChangeAspect="1"/>
          </p:cNvPicPr>
          <p:nvPr/>
        </p:nvPicPr>
        <p:blipFill>
          <a:blip r:embed="rId3"/>
          <a:stretch>
            <a:fillRect/>
          </a:stretch>
        </p:blipFill>
        <p:spPr>
          <a:xfrm>
            <a:off x="5981700" y="1690689"/>
            <a:ext cx="5238750" cy="4284660"/>
          </a:xfrm>
          <a:prstGeom prst="rect">
            <a:avLst/>
          </a:prstGeom>
        </p:spPr>
      </p:pic>
    </p:spTree>
    <p:extLst>
      <p:ext uri="{BB962C8B-B14F-4D97-AF65-F5344CB8AC3E}">
        <p14:creationId xmlns:p14="http://schemas.microsoft.com/office/powerpoint/2010/main" val="173415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1A7EE-DDA2-4035-B467-101D2551DBC4}"/>
              </a:ext>
            </a:extLst>
          </p:cNvPr>
          <p:cNvSpPr>
            <a:spLocks noGrp="1"/>
          </p:cNvSpPr>
          <p:nvPr>
            <p:ph type="title"/>
          </p:nvPr>
        </p:nvSpPr>
        <p:spPr/>
        <p:txBody>
          <a:bodyPr/>
          <a:lstStyle/>
          <a:p>
            <a:pPr algn="ctr"/>
            <a:r>
              <a:rPr lang="en-US" dirty="0"/>
              <a:t>Linked Lists</a:t>
            </a:r>
          </a:p>
        </p:txBody>
      </p:sp>
      <p:sp>
        <p:nvSpPr>
          <p:cNvPr id="3" name="Content Placeholder 2">
            <a:extLst>
              <a:ext uri="{FF2B5EF4-FFF2-40B4-BE49-F238E27FC236}">
                <a16:creationId xmlns:a16="http://schemas.microsoft.com/office/drawing/2014/main" id="{826C4B3B-B3F4-480D-BDDF-29DF0959137F}"/>
              </a:ext>
            </a:extLst>
          </p:cNvPr>
          <p:cNvSpPr>
            <a:spLocks noGrp="1"/>
          </p:cNvSpPr>
          <p:nvPr>
            <p:ph idx="1"/>
          </p:nvPr>
        </p:nvSpPr>
        <p:spPr/>
        <p:txBody>
          <a:bodyPr/>
          <a:lstStyle/>
          <a:p>
            <a:r>
              <a:rPr lang="en-US" dirty="0"/>
              <a:t>As Array items are stored contiguously, if the input data is changing dynamically then we need linked list to do the operations.</a:t>
            </a:r>
          </a:p>
          <a:p>
            <a:r>
              <a:rPr lang="en-US" b="1" u="sng" dirty="0"/>
              <a:t>Linked List </a:t>
            </a:r>
            <a:r>
              <a:rPr lang="en-US" dirty="0"/>
              <a:t>is data structure which is collection of zero or more nodes where each node has some information and address of next node.</a:t>
            </a:r>
          </a:p>
          <a:p>
            <a:r>
              <a:rPr lang="en-US" dirty="0"/>
              <a:t>A linked list can grow or shrink in size as the program runs. </a:t>
            </a:r>
          </a:p>
          <a:p>
            <a:r>
              <a:rPr lang="en-US" dirty="0"/>
              <a:t> The last node points to NULL.</a:t>
            </a:r>
          </a:p>
          <a:p>
            <a:endParaRPr lang="en-US" dirty="0"/>
          </a:p>
        </p:txBody>
      </p:sp>
      <p:pic>
        <p:nvPicPr>
          <p:cNvPr id="5" name="Picture 4">
            <a:extLst>
              <a:ext uri="{FF2B5EF4-FFF2-40B4-BE49-F238E27FC236}">
                <a16:creationId xmlns:a16="http://schemas.microsoft.com/office/drawing/2014/main" id="{83EBD8E2-E131-4B93-A5AA-3520F6A122EC}"/>
              </a:ext>
            </a:extLst>
          </p:cNvPr>
          <p:cNvPicPr>
            <a:picLocks noChangeAspect="1"/>
          </p:cNvPicPr>
          <p:nvPr/>
        </p:nvPicPr>
        <p:blipFill>
          <a:blip r:embed="rId2"/>
          <a:stretch>
            <a:fillRect/>
          </a:stretch>
        </p:blipFill>
        <p:spPr>
          <a:xfrm>
            <a:off x="7067550" y="4001294"/>
            <a:ext cx="4286250" cy="1700212"/>
          </a:xfrm>
          <a:prstGeom prst="rect">
            <a:avLst/>
          </a:prstGeom>
        </p:spPr>
      </p:pic>
      <p:pic>
        <p:nvPicPr>
          <p:cNvPr id="7" name="Picture 6">
            <a:extLst>
              <a:ext uri="{FF2B5EF4-FFF2-40B4-BE49-F238E27FC236}">
                <a16:creationId xmlns:a16="http://schemas.microsoft.com/office/drawing/2014/main" id="{86020699-3DEF-40A5-82F5-5488648F0FAD}"/>
              </a:ext>
            </a:extLst>
          </p:cNvPr>
          <p:cNvPicPr>
            <a:picLocks noChangeAspect="1"/>
          </p:cNvPicPr>
          <p:nvPr/>
        </p:nvPicPr>
        <p:blipFill>
          <a:blip r:embed="rId3"/>
          <a:stretch>
            <a:fillRect/>
          </a:stretch>
        </p:blipFill>
        <p:spPr>
          <a:xfrm>
            <a:off x="838199" y="5307012"/>
            <a:ext cx="10820401" cy="1004888"/>
          </a:xfrm>
          <a:prstGeom prst="rect">
            <a:avLst/>
          </a:prstGeom>
        </p:spPr>
      </p:pic>
    </p:spTree>
    <p:extLst>
      <p:ext uri="{BB962C8B-B14F-4D97-AF65-F5344CB8AC3E}">
        <p14:creationId xmlns:p14="http://schemas.microsoft.com/office/powerpoint/2010/main" val="426688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9FC0-B782-463F-885E-104609886108}"/>
              </a:ext>
            </a:extLst>
          </p:cNvPr>
          <p:cNvSpPr>
            <a:spLocks noGrp="1"/>
          </p:cNvSpPr>
          <p:nvPr>
            <p:ph type="title"/>
          </p:nvPr>
        </p:nvSpPr>
        <p:spPr/>
        <p:txBody>
          <a:bodyPr/>
          <a:lstStyle/>
          <a:p>
            <a:pPr algn="ctr"/>
            <a:r>
              <a:rPr lang="en-US" dirty="0"/>
              <a:t>Types of linked list</a:t>
            </a:r>
          </a:p>
        </p:txBody>
      </p:sp>
      <p:sp>
        <p:nvSpPr>
          <p:cNvPr id="3" name="Content Placeholder 2">
            <a:extLst>
              <a:ext uri="{FF2B5EF4-FFF2-40B4-BE49-F238E27FC236}">
                <a16:creationId xmlns:a16="http://schemas.microsoft.com/office/drawing/2014/main" id="{F7A27217-13AE-4D97-805A-8CA99C78938E}"/>
              </a:ext>
            </a:extLst>
          </p:cNvPr>
          <p:cNvSpPr>
            <a:spLocks noGrp="1"/>
          </p:cNvSpPr>
          <p:nvPr>
            <p:ph idx="1"/>
          </p:nvPr>
        </p:nvSpPr>
        <p:spPr>
          <a:xfrm>
            <a:off x="838200" y="1851026"/>
            <a:ext cx="10515600" cy="4351338"/>
          </a:xfrm>
        </p:spPr>
        <p:txBody>
          <a:bodyPr/>
          <a:lstStyle/>
          <a:p>
            <a:r>
              <a:rPr lang="en-US" dirty="0"/>
              <a:t>Two types :-1.single linked list and 2.double linked list.</a:t>
            </a:r>
          </a:p>
          <a:p>
            <a:pPr marL="0" indent="0">
              <a:buNone/>
            </a:pPr>
            <a:endParaRPr lang="en-US" dirty="0"/>
          </a:p>
        </p:txBody>
      </p:sp>
      <p:pic>
        <p:nvPicPr>
          <p:cNvPr id="5" name="Picture 4">
            <a:extLst>
              <a:ext uri="{FF2B5EF4-FFF2-40B4-BE49-F238E27FC236}">
                <a16:creationId xmlns:a16="http://schemas.microsoft.com/office/drawing/2014/main" id="{114D7A5B-CCF5-433D-8423-2B58CF175932}"/>
              </a:ext>
            </a:extLst>
          </p:cNvPr>
          <p:cNvPicPr>
            <a:picLocks noChangeAspect="1"/>
          </p:cNvPicPr>
          <p:nvPr/>
        </p:nvPicPr>
        <p:blipFill>
          <a:blip r:embed="rId2"/>
          <a:stretch>
            <a:fillRect/>
          </a:stretch>
        </p:blipFill>
        <p:spPr>
          <a:xfrm>
            <a:off x="1007533" y="4013200"/>
            <a:ext cx="7535334" cy="2349502"/>
          </a:xfrm>
          <a:prstGeom prst="rect">
            <a:avLst/>
          </a:prstGeom>
        </p:spPr>
      </p:pic>
      <p:pic>
        <p:nvPicPr>
          <p:cNvPr id="7" name="Picture 6">
            <a:extLst>
              <a:ext uri="{FF2B5EF4-FFF2-40B4-BE49-F238E27FC236}">
                <a16:creationId xmlns:a16="http://schemas.microsoft.com/office/drawing/2014/main" id="{B4E6E5EC-31DE-43FD-AB0A-027BAE725998}"/>
              </a:ext>
            </a:extLst>
          </p:cNvPr>
          <p:cNvPicPr>
            <a:picLocks noChangeAspect="1"/>
          </p:cNvPicPr>
          <p:nvPr/>
        </p:nvPicPr>
        <p:blipFill>
          <a:blip r:embed="rId3"/>
          <a:stretch>
            <a:fillRect/>
          </a:stretch>
        </p:blipFill>
        <p:spPr>
          <a:xfrm>
            <a:off x="1212852" y="2362200"/>
            <a:ext cx="9302747" cy="1570831"/>
          </a:xfrm>
          <a:prstGeom prst="rect">
            <a:avLst/>
          </a:prstGeom>
        </p:spPr>
      </p:pic>
    </p:spTree>
    <p:extLst>
      <p:ext uri="{BB962C8B-B14F-4D97-AF65-F5344CB8AC3E}">
        <p14:creationId xmlns:p14="http://schemas.microsoft.com/office/powerpoint/2010/main" val="198179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56DC-71CC-4DDC-8548-B7CF41F3E49A}"/>
              </a:ext>
            </a:extLst>
          </p:cNvPr>
          <p:cNvSpPr>
            <a:spLocks noGrp="1"/>
          </p:cNvSpPr>
          <p:nvPr>
            <p:ph type="title"/>
          </p:nvPr>
        </p:nvSpPr>
        <p:spPr/>
        <p:txBody>
          <a:bodyPr/>
          <a:lstStyle/>
          <a:p>
            <a:pPr algn="ctr"/>
            <a:r>
              <a:rPr lang="en-US" dirty="0"/>
              <a:t>Advantages of linked list</a:t>
            </a:r>
          </a:p>
        </p:txBody>
      </p:sp>
      <p:sp>
        <p:nvSpPr>
          <p:cNvPr id="3" name="Content Placeholder 2">
            <a:extLst>
              <a:ext uri="{FF2B5EF4-FFF2-40B4-BE49-F238E27FC236}">
                <a16:creationId xmlns:a16="http://schemas.microsoft.com/office/drawing/2014/main" id="{9C79C69F-4EE9-49FF-9A07-24FBF3D3ED9F}"/>
              </a:ext>
            </a:extLst>
          </p:cNvPr>
          <p:cNvSpPr>
            <a:spLocks noGrp="1"/>
          </p:cNvSpPr>
          <p:nvPr>
            <p:ph idx="1"/>
          </p:nvPr>
        </p:nvSpPr>
        <p:spPr/>
        <p:txBody>
          <a:bodyPr/>
          <a:lstStyle/>
          <a:p>
            <a:r>
              <a:rPr lang="en-US" dirty="0"/>
              <a:t>length of a list can increase or decrease as necessary.</a:t>
            </a:r>
          </a:p>
          <a:p>
            <a:r>
              <a:rPr lang="en-US" dirty="0"/>
              <a:t>When the number of data elements to be represented in the data structure is </a:t>
            </a:r>
            <a:r>
              <a:rPr lang="en-US" u="sng" dirty="0"/>
              <a:t>unpredictable.</a:t>
            </a:r>
          </a:p>
          <a:p>
            <a:r>
              <a:rPr lang="en-US" dirty="0"/>
              <a:t>Provides better memory utilization.</a:t>
            </a:r>
          </a:p>
          <a:p>
            <a:endParaRPr lang="en-US" dirty="0"/>
          </a:p>
        </p:txBody>
      </p:sp>
    </p:spTree>
    <p:extLst>
      <p:ext uri="{BB962C8B-B14F-4D97-AF65-F5344CB8AC3E}">
        <p14:creationId xmlns:p14="http://schemas.microsoft.com/office/powerpoint/2010/main" val="120844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6C98-5BEF-459C-9DD2-77FFD4A4C072}"/>
              </a:ext>
            </a:extLst>
          </p:cNvPr>
          <p:cNvSpPr>
            <a:spLocks noGrp="1"/>
          </p:cNvSpPr>
          <p:nvPr>
            <p:ph type="title"/>
          </p:nvPr>
        </p:nvSpPr>
        <p:spPr/>
        <p:txBody>
          <a:bodyPr/>
          <a:lstStyle/>
          <a:p>
            <a:pPr algn="ctr"/>
            <a:r>
              <a:rPr lang="en-US" dirty="0"/>
              <a:t>Applications</a:t>
            </a:r>
            <a:br>
              <a:rPr lang="en-US" dirty="0"/>
            </a:br>
            <a:endParaRPr lang="en-US" dirty="0"/>
          </a:p>
        </p:txBody>
      </p:sp>
      <p:sp>
        <p:nvSpPr>
          <p:cNvPr id="3" name="Content Placeholder 2">
            <a:extLst>
              <a:ext uri="{FF2B5EF4-FFF2-40B4-BE49-F238E27FC236}">
                <a16:creationId xmlns:a16="http://schemas.microsoft.com/office/drawing/2014/main" id="{64631C3F-6D20-45EA-82B3-A74B1B1D35B6}"/>
              </a:ext>
            </a:extLst>
          </p:cNvPr>
          <p:cNvSpPr>
            <a:spLocks noGrp="1"/>
          </p:cNvSpPr>
          <p:nvPr>
            <p:ph idx="1"/>
          </p:nvPr>
        </p:nvSpPr>
        <p:spPr/>
        <p:txBody>
          <a:bodyPr>
            <a:normAutofit lnSpcReduction="10000"/>
          </a:bodyPr>
          <a:lstStyle/>
          <a:p>
            <a:r>
              <a:rPr lang="en-US" dirty="0"/>
              <a:t>Arithmetic operations on long positive numbers </a:t>
            </a:r>
          </a:p>
          <a:p>
            <a:r>
              <a:rPr lang="en-US" dirty="0"/>
              <a:t> Manipulation of polynomials </a:t>
            </a:r>
          </a:p>
          <a:p>
            <a:r>
              <a:rPr lang="en-US" dirty="0"/>
              <a:t>Evaluation of polynomials </a:t>
            </a:r>
          </a:p>
          <a:p>
            <a:r>
              <a:rPr lang="en-US" dirty="0"/>
              <a:t> In symbol table construction</a:t>
            </a:r>
          </a:p>
          <a:p>
            <a:r>
              <a:rPr lang="en-US" dirty="0"/>
              <a:t>Image viewer-previous and next images are linked.</a:t>
            </a:r>
          </a:p>
          <a:p>
            <a:r>
              <a:rPr lang="en-US" dirty="0"/>
              <a:t>Web browsers and music players</a:t>
            </a:r>
          </a:p>
          <a:p>
            <a:r>
              <a:rPr lang="en-US" dirty="0"/>
              <a:t>Double linked list – used in navigation system where both front and back navigation is required.</a:t>
            </a:r>
          </a:p>
          <a:p>
            <a:r>
              <a:rPr lang="en-US" dirty="0"/>
              <a:t>Represent deck of cards in a game and states of a game.</a:t>
            </a:r>
          </a:p>
        </p:txBody>
      </p:sp>
    </p:spTree>
    <p:extLst>
      <p:ext uri="{BB962C8B-B14F-4D97-AF65-F5344CB8AC3E}">
        <p14:creationId xmlns:p14="http://schemas.microsoft.com/office/powerpoint/2010/main" val="832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E804-6117-4D46-9090-AED210BD0F25}"/>
              </a:ext>
            </a:extLst>
          </p:cNvPr>
          <p:cNvSpPr>
            <a:spLocks noGrp="1"/>
          </p:cNvSpPr>
          <p:nvPr>
            <p:ph type="title"/>
          </p:nvPr>
        </p:nvSpPr>
        <p:spPr/>
        <p:txBody>
          <a:bodyPr/>
          <a:lstStyle/>
          <a:p>
            <a:pPr algn="ctr"/>
            <a:r>
              <a:rPr lang="en-US" dirty="0"/>
              <a:t>Defining node</a:t>
            </a:r>
          </a:p>
        </p:txBody>
      </p:sp>
      <p:sp>
        <p:nvSpPr>
          <p:cNvPr id="3" name="Content Placeholder 2">
            <a:extLst>
              <a:ext uri="{FF2B5EF4-FFF2-40B4-BE49-F238E27FC236}">
                <a16:creationId xmlns:a16="http://schemas.microsoft.com/office/drawing/2014/main" id="{C6C7CC3F-3DA2-4E3F-BB23-3303A86AC8B7}"/>
              </a:ext>
            </a:extLst>
          </p:cNvPr>
          <p:cNvSpPr>
            <a:spLocks noGrp="1"/>
          </p:cNvSpPr>
          <p:nvPr>
            <p:ph idx="1"/>
          </p:nvPr>
        </p:nvSpPr>
        <p:spPr/>
        <p:txBody>
          <a:bodyPr>
            <a:normAutofit fontScale="62500" lnSpcReduction="20000"/>
          </a:bodyPr>
          <a:lstStyle/>
          <a:p>
            <a:r>
              <a:rPr lang="en-US" dirty="0"/>
              <a:t>Each node has two fields info and link both are different data type.</a:t>
            </a:r>
          </a:p>
          <a:p>
            <a:pPr marL="0" indent="0">
              <a:buNone/>
            </a:pPr>
            <a:r>
              <a:rPr lang="en-US" dirty="0"/>
              <a:t> </a:t>
            </a:r>
            <a:r>
              <a:rPr lang="en-US" b="1" dirty="0"/>
              <a:t>Syntax:</a:t>
            </a:r>
          </a:p>
          <a:p>
            <a:pPr marL="0" indent="0">
              <a:buNone/>
            </a:pPr>
            <a:r>
              <a:rPr lang="en-US" dirty="0"/>
              <a:t> Struct node</a:t>
            </a:r>
          </a:p>
          <a:p>
            <a:pPr marL="0" indent="0">
              <a:buNone/>
            </a:pPr>
            <a:r>
              <a:rPr lang="en-US" dirty="0"/>
              <a:t> {</a:t>
            </a:r>
          </a:p>
          <a:p>
            <a:pPr marL="0" indent="0">
              <a:buNone/>
            </a:pPr>
            <a:r>
              <a:rPr lang="en-US" dirty="0"/>
              <a:t> Type1 info;</a:t>
            </a:r>
          </a:p>
          <a:p>
            <a:pPr marL="0" indent="0">
              <a:buNone/>
            </a:pPr>
            <a:r>
              <a:rPr lang="en-US" dirty="0"/>
              <a:t> Type2 *link;</a:t>
            </a:r>
          </a:p>
          <a:p>
            <a:pPr marL="0" indent="0">
              <a:buNone/>
            </a:pPr>
            <a:r>
              <a:rPr lang="en-US" dirty="0"/>
              <a:t> };</a:t>
            </a:r>
          </a:p>
          <a:p>
            <a:pPr marL="0" indent="0">
              <a:buNone/>
            </a:pPr>
            <a:r>
              <a:rPr lang="en-US" dirty="0"/>
              <a:t> </a:t>
            </a:r>
            <a:r>
              <a:rPr lang="en-US" dirty="0" err="1"/>
              <a:t>Eg</a:t>
            </a:r>
            <a:r>
              <a:rPr lang="en-US" dirty="0"/>
              <a:t>: Struct node </a:t>
            </a:r>
          </a:p>
          <a:p>
            <a:pPr marL="0" indent="0">
              <a:buNone/>
            </a:pPr>
            <a:r>
              <a:rPr lang="en-US" dirty="0"/>
              <a:t>{</a:t>
            </a:r>
          </a:p>
          <a:p>
            <a:pPr marL="0" indent="0">
              <a:buNone/>
            </a:pPr>
            <a:r>
              <a:rPr lang="en-US" dirty="0"/>
              <a:t> int info;</a:t>
            </a:r>
          </a:p>
          <a:p>
            <a:pPr marL="0" indent="0">
              <a:buNone/>
            </a:pPr>
            <a:r>
              <a:rPr lang="en-US" dirty="0"/>
              <a:t> struct node *link;</a:t>
            </a:r>
          </a:p>
          <a:p>
            <a:pPr marL="0" indent="0">
              <a:buNone/>
            </a:pPr>
            <a:r>
              <a:rPr lang="en-US" dirty="0"/>
              <a:t> };</a:t>
            </a:r>
          </a:p>
          <a:p>
            <a:pPr marL="0" indent="0">
              <a:buNone/>
            </a:pPr>
            <a:r>
              <a:rPr lang="en-US" dirty="0"/>
              <a:t> typedef struct node *NODE;//alias name</a:t>
            </a:r>
          </a:p>
        </p:txBody>
      </p:sp>
    </p:spTree>
    <p:extLst>
      <p:ext uri="{BB962C8B-B14F-4D97-AF65-F5344CB8AC3E}">
        <p14:creationId xmlns:p14="http://schemas.microsoft.com/office/powerpoint/2010/main" val="337088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B774-20C1-464F-BA55-87810E2CC7AD}"/>
              </a:ext>
            </a:extLst>
          </p:cNvPr>
          <p:cNvSpPr>
            <a:spLocks noGrp="1"/>
          </p:cNvSpPr>
          <p:nvPr>
            <p:ph type="title"/>
          </p:nvPr>
        </p:nvSpPr>
        <p:spPr/>
        <p:txBody>
          <a:bodyPr/>
          <a:lstStyle/>
          <a:p>
            <a:pPr algn="ctr"/>
            <a:r>
              <a:rPr lang="en-US" dirty="0"/>
              <a:t>Operations on single linked list</a:t>
            </a:r>
          </a:p>
        </p:txBody>
      </p:sp>
      <p:sp>
        <p:nvSpPr>
          <p:cNvPr id="3" name="Content Placeholder 2">
            <a:extLst>
              <a:ext uri="{FF2B5EF4-FFF2-40B4-BE49-F238E27FC236}">
                <a16:creationId xmlns:a16="http://schemas.microsoft.com/office/drawing/2014/main" id="{B490359A-AD0B-47B9-B39A-89D1A701FDA8}"/>
              </a:ext>
            </a:extLst>
          </p:cNvPr>
          <p:cNvSpPr>
            <a:spLocks noGrp="1"/>
          </p:cNvSpPr>
          <p:nvPr>
            <p:ph idx="1"/>
          </p:nvPr>
        </p:nvSpPr>
        <p:spPr/>
        <p:txBody>
          <a:bodyPr/>
          <a:lstStyle/>
          <a:p>
            <a:r>
              <a:rPr lang="en-US" dirty="0"/>
              <a:t>Creation of list.</a:t>
            </a:r>
          </a:p>
          <a:p>
            <a:r>
              <a:rPr lang="en-US" dirty="0"/>
              <a:t>Inserting a node in the beginning.</a:t>
            </a:r>
          </a:p>
          <a:p>
            <a:r>
              <a:rPr lang="en-US" dirty="0"/>
              <a:t>Inserting a node in between or at the end.</a:t>
            </a:r>
          </a:p>
          <a:p>
            <a:r>
              <a:rPr lang="en-US" dirty="0"/>
              <a:t> Deletion of first node </a:t>
            </a:r>
          </a:p>
          <a:p>
            <a:r>
              <a:rPr lang="en-US" dirty="0"/>
              <a:t>Deletion of node in between or at end  </a:t>
            </a:r>
          </a:p>
          <a:p>
            <a:r>
              <a:rPr lang="en-US" dirty="0"/>
              <a:t> Search in a list </a:t>
            </a:r>
          </a:p>
          <a:p>
            <a:r>
              <a:rPr lang="en-US" dirty="0"/>
              <a:t> Display the contents of list/traversal of  list</a:t>
            </a:r>
          </a:p>
          <a:p>
            <a:r>
              <a:rPr lang="en-US" dirty="0"/>
              <a:t>Reversal of list</a:t>
            </a:r>
          </a:p>
        </p:txBody>
      </p:sp>
    </p:spTree>
    <p:extLst>
      <p:ext uri="{BB962C8B-B14F-4D97-AF65-F5344CB8AC3E}">
        <p14:creationId xmlns:p14="http://schemas.microsoft.com/office/powerpoint/2010/main" val="9094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D65C-FD7F-44A0-85E4-98069EB154D5}"/>
              </a:ext>
            </a:extLst>
          </p:cNvPr>
          <p:cNvSpPr>
            <a:spLocks noGrp="1"/>
          </p:cNvSpPr>
          <p:nvPr>
            <p:ph type="title"/>
          </p:nvPr>
        </p:nvSpPr>
        <p:spPr/>
        <p:txBody>
          <a:bodyPr/>
          <a:lstStyle/>
          <a:p>
            <a:pPr algn="ctr"/>
            <a:r>
              <a:rPr lang="en-US" dirty="0"/>
              <a:t>Creation of list.</a:t>
            </a:r>
            <a:br>
              <a:rPr lang="en-US" dirty="0"/>
            </a:br>
            <a:endParaRPr lang="en-US" dirty="0"/>
          </a:p>
        </p:txBody>
      </p:sp>
      <p:sp>
        <p:nvSpPr>
          <p:cNvPr id="3" name="Content Placeholder 2">
            <a:extLst>
              <a:ext uri="{FF2B5EF4-FFF2-40B4-BE49-F238E27FC236}">
                <a16:creationId xmlns:a16="http://schemas.microsoft.com/office/drawing/2014/main" id="{AEB84B08-DAA5-465E-ACEC-A8E6041C9E54}"/>
              </a:ext>
            </a:extLst>
          </p:cNvPr>
          <p:cNvSpPr>
            <a:spLocks noGrp="1"/>
          </p:cNvSpPr>
          <p:nvPr>
            <p:ph idx="1"/>
          </p:nvPr>
        </p:nvSpPr>
        <p:spPr/>
        <p:txBody>
          <a:bodyPr>
            <a:normAutofit fontScale="92500" lnSpcReduction="10000"/>
          </a:bodyPr>
          <a:lstStyle/>
          <a:p>
            <a:r>
              <a:rPr lang="en-US" b="1" u="sng" dirty="0"/>
              <a:t>Creation of  list</a:t>
            </a:r>
            <a:r>
              <a:rPr lang="en-US" dirty="0"/>
              <a:t>: Insert an element at the end of list, we will allocate memory for a node as </a:t>
            </a:r>
          </a:p>
          <a:p>
            <a:pPr marL="0" indent="0">
              <a:buNone/>
            </a:pPr>
            <a:r>
              <a:rPr lang="en-US" dirty="0"/>
              <a:t> </a:t>
            </a:r>
            <a:r>
              <a:rPr lang="en-US" dirty="0" err="1"/>
              <a:t>tmp</a:t>
            </a:r>
            <a:r>
              <a:rPr lang="en-US" dirty="0"/>
              <a:t> = malloc(</a:t>
            </a:r>
            <a:r>
              <a:rPr lang="en-US" dirty="0" err="1"/>
              <a:t>sizeof</a:t>
            </a:r>
            <a:r>
              <a:rPr lang="en-US" dirty="0"/>
              <a:t>(struct node)); </a:t>
            </a:r>
          </a:p>
          <a:p>
            <a:pPr marL="0" indent="0">
              <a:buNone/>
            </a:pPr>
            <a:r>
              <a:rPr lang="en-US" dirty="0"/>
              <a:t> </a:t>
            </a:r>
            <a:r>
              <a:rPr lang="en-US" dirty="0" err="1"/>
              <a:t>tmp</a:t>
            </a:r>
            <a:r>
              <a:rPr lang="en-US" dirty="0"/>
              <a:t>-&gt;info = data;</a:t>
            </a:r>
          </a:p>
          <a:p>
            <a:pPr marL="0" indent="0">
              <a:buNone/>
            </a:pPr>
            <a:r>
              <a:rPr lang="en-US" dirty="0"/>
              <a:t> </a:t>
            </a:r>
            <a:r>
              <a:rPr lang="en-US" dirty="0" err="1"/>
              <a:t>tmp</a:t>
            </a:r>
            <a:r>
              <a:rPr lang="en-US" dirty="0"/>
              <a:t>-&gt;link = NULL; </a:t>
            </a:r>
          </a:p>
          <a:p>
            <a:pPr marL="0" indent="0">
              <a:buNone/>
            </a:pPr>
            <a:r>
              <a:rPr lang="en-US" dirty="0"/>
              <a:t>If the list is empty and we are inserting the first element, then we'll have to initialize the pointers as</a:t>
            </a:r>
          </a:p>
          <a:p>
            <a:pPr marL="0" indent="0">
              <a:buNone/>
            </a:pPr>
            <a:r>
              <a:rPr lang="en-US" dirty="0"/>
              <a:t>if ( start = = NULL) /*If list is empty */ </a:t>
            </a:r>
          </a:p>
          <a:p>
            <a:pPr marL="0" indent="0">
              <a:buNone/>
            </a:pPr>
            <a:r>
              <a:rPr lang="en-US" dirty="0"/>
              <a:t>start ==</a:t>
            </a:r>
            <a:r>
              <a:rPr lang="en-US" dirty="0" err="1"/>
              <a:t>tmp</a:t>
            </a:r>
            <a:endParaRPr lang="en-US" dirty="0"/>
          </a:p>
          <a:p>
            <a:pPr marL="0" indent="0">
              <a:buNone/>
            </a:pPr>
            <a:r>
              <a:rPr lang="en-US" dirty="0"/>
              <a:t>we'll keep on inserting new nodes at the end of the list.</a:t>
            </a:r>
          </a:p>
          <a:p>
            <a:pPr marL="0" indent="0">
              <a:buNone/>
            </a:pPr>
            <a:endParaRPr lang="en-US" dirty="0"/>
          </a:p>
        </p:txBody>
      </p:sp>
    </p:spTree>
    <p:extLst>
      <p:ext uri="{BB962C8B-B14F-4D97-AF65-F5344CB8AC3E}">
        <p14:creationId xmlns:p14="http://schemas.microsoft.com/office/powerpoint/2010/main" val="346107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95BC-F3FB-447B-A122-0534F404E875}"/>
              </a:ext>
            </a:extLst>
          </p:cNvPr>
          <p:cNvSpPr>
            <a:spLocks noGrp="1"/>
          </p:cNvSpPr>
          <p:nvPr>
            <p:ph type="title"/>
          </p:nvPr>
        </p:nvSpPr>
        <p:spPr/>
        <p:txBody>
          <a:bodyPr/>
          <a:lstStyle/>
          <a:p>
            <a:pPr algn="ctr"/>
            <a:r>
              <a:rPr lang="en-US" dirty="0"/>
              <a:t>Session Objectives</a:t>
            </a:r>
          </a:p>
        </p:txBody>
      </p:sp>
      <p:sp>
        <p:nvSpPr>
          <p:cNvPr id="3" name="Content Placeholder 2">
            <a:extLst>
              <a:ext uri="{FF2B5EF4-FFF2-40B4-BE49-F238E27FC236}">
                <a16:creationId xmlns:a16="http://schemas.microsoft.com/office/drawing/2014/main" id="{CD5D5644-1078-4BEE-9D49-DE3FDE1D39D9}"/>
              </a:ext>
            </a:extLst>
          </p:cNvPr>
          <p:cNvSpPr>
            <a:spLocks noGrp="1"/>
          </p:cNvSpPr>
          <p:nvPr>
            <p:ph idx="1"/>
          </p:nvPr>
        </p:nvSpPr>
        <p:spPr/>
        <p:txBody>
          <a:bodyPr/>
          <a:lstStyle/>
          <a:p>
            <a:r>
              <a:rPr lang="en-US" dirty="0"/>
              <a:t>To understand about stacks and linked list </a:t>
            </a:r>
          </a:p>
          <a:p>
            <a:endParaRPr lang="en-US" dirty="0"/>
          </a:p>
        </p:txBody>
      </p:sp>
    </p:spTree>
    <p:extLst>
      <p:ext uri="{BB962C8B-B14F-4D97-AF65-F5344CB8AC3E}">
        <p14:creationId xmlns:p14="http://schemas.microsoft.com/office/powerpoint/2010/main" val="289587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B78E-996D-4E32-AAE1-969D54D1C083}"/>
              </a:ext>
            </a:extLst>
          </p:cNvPr>
          <p:cNvSpPr>
            <a:spLocks noGrp="1"/>
          </p:cNvSpPr>
          <p:nvPr>
            <p:ph type="title"/>
          </p:nvPr>
        </p:nvSpPr>
        <p:spPr/>
        <p:txBody>
          <a:bodyPr/>
          <a:lstStyle/>
          <a:p>
            <a:pPr algn="ctr"/>
            <a:r>
              <a:rPr lang="en-US" dirty="0"/>
              <a:t>Inserting a node in the beginning.</a:t>
            </a:r>
            <a:br>
              <a:rPr lang="en-US" dirty="0"/>
            </a:br>
            <a:endParaRPr lang="en-US" dirty="0"/>
          </a:p>
        </p:txBody>
      </p:sp>
      <p:sp>
        <p:nvSpPr>
          <p:cNvPr id="3" name="Content Placeholder 2">
            <a:extLst>
              <a:ext uri="{FF2B5EF4-FFF2-40B4-BE49-F238E27FC236}">
                <a16:creationId xmlns:a16="http://schemas.microsoft.com/office/drawing/2014/main" id="{DFC29EC0-06EF-40F1-8D72-610288223FAD}"/>
              </a:ext>
            </a:extLst>
          </p:cNvPr>
          <p:cNvSpPr>
            <a:spLocks noGrp="1"/>
          </p:cNvSpPr>
          <p:nvPr>
            <p:ph idx="1"/>
          </p:nvPr>
        </p:nvSpPr>
        <p:spPr/>
        <p:txBody>
          <a:bodyPr>
            <a:normAutofit/>
          </a:bodyPr>
          <a:lstStyle/>
          <a:p>
            <a:pPr marL="0" indent="0">
              <a:buNone/>
            </a:pPr>
            <a:r>
              <a:rPr lang="en-US" b="1" u="sng" dirty="0"/>
              <a:t>Inserting Front</a:t>
            </a:r>
            <a:r>
              <a:rPr lang="en-US" dirty="0"/>
              <a:t>: To insert a node, initially we'll dynamically allocate space for that node using malloc( ).</a:t>
            </a:r>
          </a:p>
          <a:p>
            <a:pPr marL="0" indent="0">
              <a:buNone/>
            </a:pPr>
            <a:r>
              <a:rPr lang="en-US" dirty="0" err="1"/>
              <a:t>tmp</a:t>
            </a:r>
            <a:r>
              <a:rPr lang="en-US" dirty="0"/>
              <a:t> = (struct node *)malloc( </a:t>
            </a:r>
            <a:r>
              <a:rPr lang="en-US" dirty="0" err="1"/>
              <a:t>sizeof</a:t>
            </a:r>
            <a:r>
              <a:rPr lang="en-US" dirty="0"/>
              <a:t>(struct node) );</a:t>
            </a:r>
          </a:p>
          <a:p>
            <a:pPr marL="0" indent="0">
              <a:buNone/>
            </a:pPr>
            <a:r>
              <a:rPr lang="en-US" dirty="0"/>
              <a:t> </a:t>
            </a:r>
            <a:r>
              <a:rPr lang="en-US" dirty="0" err="1"/>
              <a:t>tmp</a:t>
            </a:r>
            <a:r>
              <a:rPr lang="en-US" dirty="0"/>
              <a:t>-&gt;info = data;</a:t>
            </a:r>
          </a:p>
          <a:p>
            <a:pPr marL="0" indent="0">
              <a:buNone/>
            </a:pPr>
            <a:endParaRPr lang="en-US" dirty="0"/>
          </a:p>
          <a:p>
            <a:pPr marL="0" indent="0">
              <a:buNone/>
            </a:pPr>
            <a:r>
              <a:rPr lang="en-US" dirty="0" err="1"/>
              <a:t>tmp</a:t>
            </a:r>
            <a:r>
              <a:rPr lang="en-US" dirty="0"/>
              <a:t>-&gt;link = start;</a:t>
            </a:r>
          </a:p>
          <a:p>
            <a:pPr marL="0" indent="0">
              <a:buNone/>
            </a:pPr>
            <a:r>
              <a:rPr lang="en-US" dirty="0"/>
              <a:t>start = </a:t>
            </a:r>
            <a:r>
              <a:rPr lang="en-US" dirty="0" err="1"/>
              <a:t>tmp</a:t>
            </a: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1088122-2770-45BD-BF21-9DE3EC8A6877}"/>
              </a:ext>
            </a:extLst>
          </p:cNvPr>
          <p:cNvPicPr>
            <a:picLocks noChangeAspect="1"/>
          </p:cNvPicPr>
          <p:nvPr/>
        </p:nvPicPr>
        <p:blipFill>
          <a:blip r:embed="rId2"/>
          <a:stretch>
            <a:fillRect/>
          </a:stretch>
        </p:blipFill>
        <p:spPr>
          <a:xfrm>
            <a:off x="3676649" y="3629026"/>
            <a:ext cx="6934201" cy="2547937"/>
          </a:xfrm>
          <a:prstGeom prst="rect">
            <a:avLst/>
          </a:prstGeom>
        </p:spPr>
      </p:pic>
    </p:spTree>
    <p:extLst>
      <p:ext uri="{BB962C8B-B14F-4D97-AF65-F5344CB8AC3E}">
        <p14:creationId xmlns:p14="http://schemas.microsoft.com/office/powerpoint/2010/main" val="6870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6664-DD08-4960-A1F6-2A37D1CD353A}"/>
              </a:ext>
            </a:extLst>
          </p:cNvPr>
          <p:cNvSpPr>
            <a:spLocks noGrp="1"/>
          </p:cNvSpPr>
          <p:nvPr>
            <p:ph type="title"/>
          </p:nvPr>
        </p:nvSpPr>
        <p:spPr/>
        <p:txBody>
          <a:bodyPr/>
          <a:lstStyle/>
          <a:p>
            <a:pPr algn="ctr"/>
            <a:r>
              <a:rPr lang="en-US" dirty="0"/>
              <a:t>Insertion in Between or at the end</a:t>
            </a:r>
          </a:p>
        </p:txBody>
      </p:sp>
      <p:sp>
        <p:nvSpPr>
          <p:cNvPr id="3" name="Content Placeholder 2">
            <a:extLst>
              <a:ext uri="{FF2B5EF4-FFF2-40B4-BE49-F238E27FC236}">
                <a16:creationId xmlns:a16="http://schemas.microsoft.com/office/drawing/2014/main" id="{47CB985C-04FB-4B68-8AE2-342678DC61CF}"/>
              </a:ext>
            </a:extLst>
          </p:cNvPr>
          <p:cNvSpPr>
            <a:spLocks noGrp="1"/>
          </p:cNvSpPr>
          <p:nvPr>
            <p:ph idx="1"/>
          </p:nvPr>
        </p:nvSpPr>
        <p:spPr/>
        <p:txBody>
          <a:bodyPr/>
          <a:lstStyle/>
          <a:p>
            <a:pPr marL="0" indent="0">
              <a:buNone/>
            </a:pPr>
            <a:r>
              <a:rPr lang="en-US" b="1" u="sng" dirty="0"/>
              <a:t>Insertion in between </a:t>
            </a:r>
            <a:r>
              <a:rPr lang="en-US" dirty="0"/>
              <a:t>: we give the link part of that node to the link part of inserted node and address of the inserted node is placed into the link part of the previous node.</a:t>
            </a:r>
          </a:p>
          <a:p>
            <a:pPr marL="0" indent="0">
              <a:buNone/>
            </a:pPr>
            <a:r>
              <a:rPr lang="en-US" dirty="0" err="1"/>
              <a:t>tmp</a:t>
            </a:r>
            <a:r>
              <a:rPr lang="en-US" dirty="0"/>
              <a:t>-&gt;link = q-&gt;link; </a:t>
            </a:r>
          </a:p>
          <a:p>
            <a:pPr marL="0" indent="0">
              <a:buNone/>
            </a:pPr>
            <a:r>
              <a:rPr lang="en-US" dirty="0"/>
              <a:t>q-&gt;link = </a:t>
            </a:r>
            <a:r>
              <a:rPr lang="en-US" dirty="0" err="1"/>
              <a:t>tmp</a:t>
            </a:r>
            <a:r>
              <a:rPr lang="en-US" dirty="0"/>
              <a:t>;</a:t>
            </a:r>
          </a:p>
          <a:p>
            <a:pPr marL="0" indent="0">
              <a:buNone/>
            </a:pPr>
            <a:r>
              <a:rPr lang="en-US" b="1" u="sng" dirty="0"/>
              <a:t>Insertion at end:</a:t>
            </a:r>
            <a:r>
              <a:rPr lang="en-US" dirty="0"/>
              <a:t>   q-&gt;link will be NULL</a:t>
            </a:r>
          </a:p>
        </p:txBody>
      </p:sp>
      <p:pic>
        <p:nvPicPr>
          <p:cNvPr id="5" name="Picture 4">
            <a:extLst>
              <a:ext uri="{FF2B5EF4-FFF2-40B4-BE49-F238E27FC236}">
                <a16:creationId xmlns:a16="http://schemas.microsoft.com/office/drawing/2014/main" id="{D09971DB-8324-4439-95CE-3CAFBB6F2ECB}"/>
              </a:ext>
            </a:extLst>
          </p:cNvPr>
          <p:cNvPicPr>
            <a:picLocks noChangeAspect="1"/>
          </p:cNvPicPr>
          <p:nvPr/>
        </p:nvPicPr>
        <p:blipFill>
          <a:blip r:embed="rId2"/>
          <a:stretch>
            <a:fillRect/>
          </a:stretch>
        </p:blipFill>
        <p:spPr>
          <a:xfrm>
            <a:off x="1381125" y="4619626"/>
            <a:ext cx="8858251" cy="1557338"/>
          </a:xfrm>
          <a:prstGeom prst="rect">
            <a:avLst/>
          </a:prstGeom>
        </p:spPr>
      </p:pic>
    </p:spTree>
    <p:extLst>
      <p:ext uri="{BB962C8B-B14F-4D97-AF65-F5344CB8AC3E}">
        <p14:creationId xmlns:p14="http://schemas.microsoft.com/office/powerpoint/2010/main" val="150968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72EA-B814-49EA-A306-644A84AF8273}"/>
              </a:ext>
            </a:extLst>
          </p:cNvPr>
          <p:cNvSpPr>
            <a:spLocks noGrp="1"/>
          </p:cNvSpPr>
          <p:nvPr>
            <p:ph type="title"/>
          </p:nvPr>
        </p:nvSpPr>
        <p:spPr/>
        <p:txBody>
          <a:bodyPr/>
          <a:lstStyle/>
          <a:p>
            <a:pPr algn="ctr"/>
            <a:r>
              <a:rPr lang="en-US" dirty="0"/>
              <a:t>Deletion of first node </a:t>
            </a:r>
            <a:br>
              <a:rPr lang="en-US" dirty="0"/>
            </a:br>
            <a:endParaRPr lang="en-US" dirty="0"/>
          </a:p>
        </p:txBody>
      </p:sp>
      <p:sp>
        <p:nvSpPr>
          <p:cNvPr id="3" name="Content Placeholder 2">
            <a:extLst>
              <a:ext uri="{FF2B5EF4-FFF2-40B4-BE49-F238E27FC236}">
                <a16:creationId xmlns:a16="http://schemas.microsoft.com/office/drawing/2014/main" id="{1E38D834-24C5-4274-B13B-556F77D5C364}"/>
              </a:ext>
            </a:extLst>
          </p:cNvPr>
          <p:cNvSpPr>
            <a:spLocks noGrp="1"/>
          </p:cNvSpPr>
          <p:nvPr>
            <p:ph idx="1"/>
          </p:nvPr>
        </p:nvSpPr>
        <p:spPr/>
        <p:txBody>
          <a:bodyPr>
            <a:normAutofit fontScale="85000" lnSpcReduction="20000"/>
          </a:bodyPr>
          <a:lstStyle/>
          <a:p>
            <a:r>
              <a:rPr lang="en-US" b="1" u="sng" dirty="0"/>
              <a:t>Deletion of first node</a:t>
            </a:r>
            <a:r>
              <a:rPr lang="en-US" dirty="0"/>
              <a:t>:To release memory we'll use the function free() ,We'll take a pointer </a:t>
            </a:r>
            <a:r>
              <a:rPr lang="en-US" dirty="0" err="1"/>
              <a:t>tmp</a:t>
            </a:r>
            <a:r>
              <a:rPr lang="en-US" dirty="0"/>
              <a:t> that will point to the node to be deleted and after deletion of the node as free(</a:t>
            </a:r>
            <a:r>
              <a:rPr lang="en-US" dirty="0" err="1"/>
              <a:t>tmp</a:t>
            </a:r>
            <a:r>
              <a:rPr lang="en-US" dirty="0"/>
              <a:t>).</a:t>
            </a:r>
          </a:p>
          <a:p>
            <a:pPr marL="0" indent="0">
              <a:buNone/>
            </a:pPr>
            <a:r>
              <a:rPr lang="en-US" dirty="0"/>
              <a:t>the node to be deleted is the first node hence </a:t>
            </a:r>
            <a:r>
              <a:rPr lang="en-US" dirty="0" err="1"/>
              <a:t>tmp</a:t>
            </a:r>
            <a:r>
              <a:rPr lang="en-US" dirty="0"/>
              <a:t> will be assigned the address of first node.</a:t>
            </a:r>
          </a:p>
          <a:p>
            <a:pPr marL="0" indent="0">
              <a:buNone/>
            </a:pPr>
            <a:r>
              <a:rPr lang="en-US" dirty="0"/>
              <a:t> </a:t>
            </a:r>
            <a:r>
              <a:rPr lang="en-US" dirty="0" err="1"/>
              <a:t>tmp</a:t>
            </a:r>
            <a:r>
              <a:rPr lang="en-US" dirty="0"/>
              <a:t> = start;</a:t>
            </a:r>
          </a:p>
          <a:p>
            <a:pPr marL="0" indent="0">
              <a:buNone/>
            </a:pPr>
            <a:r>
              <a:rPr lang="en-US" dirty="0"/>
              <a:t>(start-&gt;link will point to the </a:t>
            </a:r>
          </a:p>
          <a:p>
            <a:pPr marL="0" indent="0">
              <a:buNone/>
            </a:pPr>
            <a:r>
              <a:rPr lang="en-US" dirty="0"/>
              <a:t>second node of link list. )</a:t>
            </a:r>
          </a:p>
          <a:p>
            <a:pPr marL="0" indent="0">
              <a:buNone/>
            </a:pPr>
            <a:r>
              <a:rPr lang="en-US" dirty="0"/>
              <a:t> start = start-&gt;link; </a:t>
            </a:r>
          </a:p>
          <a:p>
            <a:pPr marL="0" indent="0">
              <a:buNone/>
            </a:pPr>
            <a:r>
              <a:rPr lang="en-US" dirty="0"/>
              <a:t> free( </a:t>
            </a:r>
            <a:r>
              <a:rPr lang="en-US" dirty="0" err="1"/>
              <a:t>tmp</a:t>
            </a:r>
            <a:r>
              <a:rPr lang="en-US" dirty="0"/>
              <a:t> );</a:t>
            </a:r>
          </a:p>
          <a:p>
            <a:pPr marL="0" indent="0">
              <a:buNone/>
            </a:pPr>
            <a:r>
              <a:rPr lang="en-US" dirty="0"/>
              <a:t>(free the element to be deleted)</a:t>
            </a:r>
          </a:p>
          <a:p>
            <a:pPr marL="0" indent="0">
              <a:buNone/>
            </a:pPr>
            <a:r>
              <a:rPr lang="en-US" dirty="0"/>
              <a:t> </a:t>
            </a:r>
          </a:p>
          <a:p>
            <a:endParaRPr lang="en-US" dirty="0"/>
          </a:p>
          <a:p>
            <a:pPr marL="0" indent="0">
              <a:buNone/>
            </a:pPr>
            <a:endParaRPr lang="en-US" dirty="0"/>
          </a:p>
        </p:txBody>
      </p:sp>
      <p:pic>
        <p:nvPicPr>
          <p:cNvPr id="5" name="Picture 4">
            <a:extLst>
              <a:ext uri="{FF2B5EF4-FFF2-40B4-BE49-F238E27FC236}">
                <a16:creationId xmlns:a16="http://schemas.microsoft.com/office/drawing/2014/main" id="{9FF43090-1DF4-4899-AA6C-8F99459019D9}"/>
              </a:ext>
            </a:extLst>
          </p:cNvPr>
          <p:cNvPicPr>
            <a:picLocks noChangeAspect="1"/>
          </p:cNvPicPr>
          <p:nvPr/>
        </p:nvPicPr>
        <p:blipFill>
          <a:blip r:embed="rId2"/>
          <a:stretch>
            <a:fillRect/>
          </a:stretch>
        </p:blipFill>
        <p:spPr>
          <a:xfrm>
            <a:off x="5038725" y="3524250"/>
            <a:ext cx="5991225" cy="2486025"/>
          </a:xfrm>
          <a:prstGeom prst="rect">
            <a:avLst/>
          </a:prstGeom>
        </p:spPr>
      </p:pic>
    </p:spTree>
    <p:extLst>
      <p:ext uri="{BB962C8B-B14F-4D97-AF65-F5344CB8AC3E}">
        <p14:creationId xmlns:p14="http://schemas.microsoft.com/office/powerpoint/2010/main" val="372687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4BEF-1420-425D-9844-3F71C8D7C9CC}"/>
              </a:ext>
            </a:extLst>
          </p:cNvPr>
          <p:cNvSpPr>
            <a:spLocks noGrp="1"/>
          </p:cNvSpPr>
          <p:nvPr>
            <p:ph type="title"/>
          </p:nvPr>
        </p:nvSpPr>
        <p:spPr/>
        <p:txBody>
          <a:bodyPr/>
          <a:lstStyle/>
          <a:p>
            <a:r>
              <a:rPr lang="en-US" dirty="0"/>
              <a:t>Deletion of a node in between or at the end</a:t>
            </a:r>
            <a:br>
              <a:rPr lang="en-US" dirty="0"/>
            </a:br>
            <a:endParaRPr lang="en-US" dirty="0"/>
          </a:p>
        </p:txBody>
      </p:sp>
      <p:sp>
        <p:nvSpPr>
          <p:cNvPr id="3" name="Content Placeholder 2">
            <a:extLst>
              <a:ext uri="{FF2B5EF4-FFF2-40B4-BE49-F238E27FC236}">
                <a16:creationId xmlns:a16="http://schemas.microsoft.com/office/drawing/2014/main" id="{563A19FB-AB7A-453F-83E6-E2AB9AFDD939}"/>
              </a:ext>
            </a:extLst>
          </p:cNvPr>
          <p:cNvSpPr>
            <a:spLocks noGrp="1"/>
          </p:cNvSpPr>
          <p:nvPr>
            <p:ph idx="1"/>
          </p:nvPr>
        </p:nvSpPr>
        <p:spPr/>
        <p:txBody>
          <a:bodyPr/>
          <a:lstStyle/>
          <a:p>
            <a:r>
              <a:rPr lang="en-US" b="1" u="sng" dirty="0"/>
              <a:t>Deletion of a node in between :</a:t>
            </a:r>
            <a:br>
              <a:rPr lang="en-US" dirty="0"/>
            </a:br>
            <a:r>
              <a:rPr lang="en-US" dirty="0"/>
              <a:t>the node to be deleted will be pointed by q-&gt;link</a:t>
            </a:r>
          </a:p>
          <a:p>
            <a:pPr marL="0" indent="0">
              <a:buNone/>
            </a:pPr>
            <a:r>
              <a:rPr lang="en-US" dirty="0"/>
              <a:t> </a:t>
            </a:r>
            <a:r>
              <a:rPr lang="en-US" dirty="0" err="1"/>
              <a:t>tmp</a:t>
            </a:r>
            <a:r>
              <a:rPr lang="en-US" dirty="0"/>
              <a:t> = q-&gt;link;</a:t>
            </a:r>
          </a:p>
          <a:p>
            <a:pPr marL="0" indent="0">
              <a:buNone/>
            </a:pPr>
            <a:r>
              <a:rPr lang="en-US" dirty="0"/>
              <a:t>Assign the link part of the node to be deleted to the link part of the previous node.</a:t>
            </a:r>
          </a:p>
          <a:p>
            <a:pPr marL="0" indent="0">
              <a:buNone/>
            </a:pPr>
            <a:r>
              <a:rPr lang="en-US" dirty="0"/>
              <a:t>q-&gt;link = </a:t>
            </a:r>
            <a:r>
              <a:rPr lang="en-US" dirty="0" err="1"/>
              <a:t>tmp</a:t>
            </a:r>
            <a:r>
              <a:rPr lang="en-US" dirty="0"/>
              <a:t>-&gt;link;</a:t>
            </a:r>
          </a:p>
          <a:p>
            <a:pPr marL="0" indent="0">
              <a:buNone/>
            </a:pPr>
            <a:r>
              <a:rPr lang="en-US" dirty="0"/>
              <a:t>free(</a:t>
            </a:r>
            <a:r>
              <a:rPr lang="en-US" dirty="0" err="1"/>
              <a:t>tmp</a:t>
            </a:r>
            <a:r>
              <a:rPr lang="en-US" dirty="0"/>
              <a:t>);</a:t>
            </a:r>
          </a:p>
          <a:p>
            <a:pPr marL="0" indent="0">
              <a:buNone/>
            </a:pPr>
            <a:r>
              <a:rPr lang="en-US" b="1" u="sng" dirty="0"/>
              <a:t>Deletion at end: </a:t>
            </a:r>
            <a:r>
              <a:rPr lang="en-US" dirty="0"/>
              <a:t>node to be deleted is last node of linked list.</a:t>
            </a:r>
          </a:p>
          <a:p>
            <a:pPr marL="0" indent="0">
              <a:buNone/>
            </a:pPr>
            <a:r>
              <a:rPr lang="en-US" dirty="0"/>
              <a:t>q-&gt;link = NULL;</a:t>
            </a:r>
            <a:endParaRPr lang="en-US" b="1" u="sng" dirty="0"/>
          </a:p>
          <a:p>
            <a:pPr marL="0" indent="0">
              <a:buNone/>
            </a:pPr>
            <a:endParaRPr lang="en-US" dirty="0"/>
          </a:p>
        </p:txBody>
      </p:sp>
      <p:pic>
        <p:nvPicPr>
          <p:cNvPr id="5" name="Picture 4">
            <a:extLst>
              <a:ext uri="{FF2B5EF4-FFF2-40B4-BE49-F238E27FC236}">
                <a16:creationId xmlns:a16="http://schemas.microsoft.com/office/drawing/2014/main" id="{904206DE-B186-46E8-8D41-FE236412F836}"/>
              </a:ext>
            </a:extLst>
          </p:cNvPr>
          <p:cNvPicPr>
            <a:picLocks noChangeAspect="1"/>
          </p:cNvPicPr>
          <p:nvPr/>
        </p:nvPicPr>
        <p:blipFill>
          <a:blip r:embed="rId2"/>
          <a:stretch>
            <a:fillRect/>
          </a:stretch>
        </p:blipFill>
        <p:spPr>
          <a:xfrm>
            <a:off x="4210050" y="3676651"/>
            <a:ext cx="7405687" cy="1504950"/>
          </a:xfrm>
          <a:prstGeom prst="rect">
            <a:avLst/>
          </a:prstGeom>
        </p:spPr>
      </p:pic>
    </p:spTree>
    <p:extLst>
      <p:ext uri="{BB962C8B-B14F-4D97-AF65-F5344CB8AC3E}">
        <p14:creationId xmlns:p14="http://schemas.microsoft.com/office/powerpoint/2010/main" val="100246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8344-049D-436B-8B2A-806D035C44C9}"/>
              </a:ext>
            </a:extLst>
          </p:cNvPr>
          <p:cNvSpPr>
            <a:spLocks noGrp="1"/>
          </p:cNvSpPr>
          <p:nvPr>
            <p:ph type="title"/>
          </p:nvPr>
        </p:nvSpPr>
        <p:spPr/>
        <p:txBody>
          <a:bodyPr/>
          <a:lstStyle/>
          <a:p>
            <a:r>
              <a:rPr lang="en-US" dirty="0"/>
              <a:t>Display the contents of list/traversal of  list</a:t>
            </a:r>
            <a:br>
              <a:rPr lang="en-US" dirty="0"/>
            </a:br>
            <a:endParaRPr lang="en-US" dirty="0"/>
          </a:p>
        </p:txBody>
      </p:sp>
      <p:sp>
        <p:nvSpPr>
          <p:cNvPr id="3" name="Content Placeholder 2">
            <a:extLst>
              <a:ext uri="{FF2B5EF4-FFF2-40B4-BE49-F238E27FC236}">
                <a16:creationId xmlns:a16="http://schemas.microsoft.com/office/drawing/2014/main" id="{E3F4A7D2-F684-4D06-850E-72C5762CEF48}"/>
              </a:ext>
            </a:extLst>
          </p:cNvPr>
          <p:cNvSpPr>
            <a:spLocks noGrp="1"/>
          </p:cNvSpPr>
          <p:nvPr>
            <p:ph idx="1"/>
          </p:nvPr>
        </p:nvSpPr>
        <p:spPr/>
        <p:txBody>
          <a:bodyPr>
            <a:normAutofit fontScale="85000" lnSpcReduction="20000"/>
          </a:bodyPr>
          <a:lstStyle/>
          <a:p>
            <a:r>
              <a:rPr lang="en-US" b="1" u="sng" dirty="0"/>
              <a:t>Traversal </a:t>
            </a:r>
            <a:r>
              <a:rPr lang="en-US" dirty="0"/>
              <a:t>of a list means accessing each node exactly once, we'll take a structure pointer </a:t>
            </a:r>
            <a:r>
              <a:rPr lang="en-US" dirty="0" err="1"/>
              <a:t>ptr</a:t>
            </a:r>
            <a:r>
              <a:rPr lang="en-US" dirty="0"/>
              <a:t>.</a:t>
            </a:r>
          </a:p>
          <a:p>
            <a:pPr marL="0" indent="0">
              <a:buNone/>
            </a:pPr>
            <a:r>
              <a:rPr lang="en-US" dirty="0"/>
              <a:t> </a:t>
            </a:r>
            <a:r>
              <a:rPr lang="en-US" dirty="0" err="1"/>
              <a:t>ptr</a:t>
            </a:r>
            <a:r>
              <a:rPr lang="en-US" dirty="0"/>
              <a:t> = start;</a:t>
            </a:r>
          </a:p>
          <a:p>
            <a:pPr marL="0" indent="0">
              <a:buNone/>
            </a:pPr>
            <a:r>
              <a:rPr lang="en-US" dirty="0" err="1"/>
              <a:t>ptr</a:t>
            </a:r>
            <a:r>
              <a:rPr lang="en-US" dirty="0"/>
              <a:t> points to the first node of linked list, We can access the info part of first node by writing</a:t>
            </a:r>
          </a:p>
          <a:p>
            <a:pPr marL="0" indent="0">
              <a:buNone/>
            </a:pPr>
            <a:r>
              <a:rPr lang="en-US" dirty="0" err="1"/>
              <a:t>ptr</a:t>
            </a:r>
            <a:r>
              <a:rPr lang="en-US" dirty="0"/>
              <a:t> = </a:t>
            </a:r>
            <a:r>
              <a:rPr lang="en-US" dirty="0" err="1"/>
              <a:t>ptr</a:t>
            </a:r>
            <a:r>
              <a:rPr lang="en-US" dirty="0"/>
              <a:t>-&gt;link; </a:t>
            </a:r>
          </a:p>
          <a:p>
            <a:pPr marL="0" indent="0">
              <a:buNone/>
            </a:pPr>
            <a:r>
              <a:rPr lang="en-US" dirty="0"/>
              <a:t>traverse each element of linked list, until </a:t>
            </a:r>
            <a:r>
              <a:rPr lang="en-US" dirty="0" err="1"/>
              <a:t>ptr</a:t>
            </a:r>
            <a:r>
              <a:rPr lang="en-US" dirty="0"/>
              <a:t> has NULL value.</a:t>
            </a:r>
          </a:p>
          <a:p>
            <a:pPr marL="0" indent="0">
              <a:buNone/>
            </a:pPr>
            <a:r>
              <a:rPr lang="sv-SE" dirty="0"/>
              <a:t>while(ptr!=NULL)</a:t>
            </a:r>
          </a:p>
          <a:p>
            <a:pPr marL="0" indent="0">
              <a:buNone/>
            </a:pPr>
            <a:r>
              <a:rPr lang="sv-SE" dirty="0"/>
              <a:t>{</a:t>
            </a:r>
          </a:p>
          <a:p>
            <a:pPr marL="0" indent="0">
              <a:buNone/>
            </a:pPr>
            <a:r>
              <a:rPr lang="sv-SE" dirty="0"/>
              <a:t> printf ("%d ", ptr-&gt;info) ;</a:t>
            </a:r>
          </a:p>
          <a:p>
            <a:pPr marL="0" indent="0">
              <a:buNone/>
            </a:pPr>
            <a:r>
              <a:rPr lang="en-US" dirty="0"/>
              <a:t> </a:t>
            </a:r>
            <a:r>
              <a:rPr lang="en-US" dirty="0" err="1"/>
              <a:t>ptr</a:t>
            </a:r>
            <a:r>
              <a:rPr lang="en-US" dirty="0"/>
              <a:t> = </a:t>
            </a:r>
            <a:r>
              <a:rPr lang="en-US" dirty="0" err="1"/>
              <a:t>ptr</a:t>
            </a:r>
            <a:r>
              <a:rPr lang="en-US" dirty="0"/>
              <a:t>-&gt;link;</a:t>
            </a:r>
          </a:p>
          <a:p>
            <a:pPr marL="0" indent="0">
              <a:buNone/>
            </a:pPr>
            <a:r>
              <a:rPr lang="en-US" dirty="0"/>
              <a:t>}</a:t>
            </a:r>
          </a:p>
        </p:txBody>
      </p:sp>
    </p:spTree>
    <p:extLst>
      <p:ext uri="{BB962C8B-B14F-4D97-AF65-F5344CB8AC3E}">
        <p14:creationId xmlns:p14="http://schemas.microsoft.com/office/powerpoint/2010/main" val="342130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1A76-CEAB-4B96-892D-B814F3830008}"/>
              </a:ext>
            </a:extLst>
          </p:cNvPr>
          <p:cNvSpPr>
            <a:spLocks noGrp="1"/>
          </p:cNvSpPr>
          <p:nvPr>
            <p:ph type="title"/>
          </p:nvPr>
        </p:nvSpPr>
        <p:spPr/>
        <p:txBody>
          <a:bodyPr/>
          <a:lstStyle/>
          <a:p>
            <a:pPr algn="ctr"/>
            <a:r>
              <a:rPr lang="en-US" dirty="0"/>
              <a:t>Search in a list</a:t>
            </a:r>
          </a:p>
        </p:txBody>
      </p:sp>
      <p:sp>
        <p:nvSpPr>
          <p:cNvPr id="3" name="Content Placeholder 2">
            <a:extLst>
              <a:ext uri="{FF2B5EF4-FFF2-40B4-BE49-F238E27FC236}">
                <a16:creationId xmlns:a16="http://schemas.microsoft.com/office/drawing/2014/main" id="{2BD39926-13D5-47DA-94AA-E3718F77A3B3}"/>
              </a:ext>
            </a:extLst>
          </p:cNvPr>
          <p:cNvSpPr>
            <a:spLocks noGrp="1"/>
          </p:cNvSpPr>
          <p:nvPr>
            <p:ph idx="1"/>
          </p:nvPr>
        </p:nvSpPr>
        <p:spPr/>
        <p:txBody>
          <a:bodyPr/>
          <a:lstStyle/>
          <a:p>
            <a:r>
              <a:rPr lang="en-US" b="1" u="sng" dirty="0"/>
              <a:t>Searching in a linked list: </a:t>
            </a:r>
            <a:r>
              <a:rPr lang="en-US" dirty="0"/>
              <a:t>For searching an element, we traverse the linked list and while traversing we compare the info part of each element with the given element.</a:t>
            </a:r>
          </a:p>
          <a:p>
            <a:pPr marL="0" indent="0">
              <a:buNone/>
            </a:pPr>
            <a:r>
              <a:rPr lang="sv-SE" dirty="0"/>
              <a:t>while(ptr!=NULL)</a:t>
            </a:r>
          </a:p>
          <a:p>
            <a:pPr marL="0" indent="0">
              <a:buNone/>
            </a:pPr>
            <a:r>
              <a:rPr lang="sv-SE" dirty="0"/>
              <a:t>{</a:t>
            </a:r>
          </a:p>
          <a:p>
            <a:pPr marL="0" indent="0">
              <a:buNone/>
            </a:pPr>
            <a:r>
              <a:rPr lang="sv-SE" dirty="0"/>
              <a:t> if</a:t>
            </a:r>
            <a:r>
              <a:rPr lang="en-US" dirty="0"/>
              <a:t>=(</a:t>
            </a:r>
            <a:r>
              <a:rPr lang="en-US" dirty="0" err="1"/>
              <a:t>ptr</a:t>
            </a:r>
            <a:r>
              <a:rPr lang="en-US" dirty="0"/>
              <a:t>-&gt;info==data) /*Search successful*/ </a:t>
            </a:r>
          </a:p>
          <a:p>
            <a:pPr marL="0" indent="0">
              <a:buNone/>
            </a:pPr>
            <a:r>
              <a:rPr lang="en-US" dirty="0"/>
              <a:t> else</a:t>
            </a:r>
          </a:p>
          <a:p>
            <a:pPr marL="0" indent="0">
              <a:buNone/>
            </a:pPr>
            <a:r>
              <a:rPr lang="en-US" dirty="0"/>
              <a:t> </a:t>
            </a:r>
            <a:r>
              <a:rPr lang="en-US" dirty="0" err="1"/>
              <a:t>ptr</a:t>
            </a:r>
            <a:r>
              <a:rPr lang="en-US" dirty="0"/>
              <a:t>=</a:t>
            </a:r>
            <a:r>
              <a:rPr lang="en-US" dirty="0" err="1"/>
              <a:t>ptr</a:t>
            </a:r>
            <a:r>
              <a:rPr lang="en-US" dirty="0"/>
              <a:t>-&gt;link; /*Go to next element* /</a:t>
            </a:r>
            <a:endParaRPr lang="sv-SE" dirty="0"/>
          </a:p>
          <a:p>
            <a:pPr marL="0" indent="0">
              <a:buNone/>
            </a:pPr>
            <a:r>
              <a:rPr lang="sv-SE" dirty="0"/>
              <a:t>}</a:t>
            </a:r>
          </a:p>
          <a:p>
            <a:pPr marL="0" indent="0">
              <a:buNone/>
            </a:pPr>
            <a:endParaRPr lang="en-US" dirty="0"/>
          </a:p>
        </p:txBody>
      </p:sp>
    </p:spTree>
    <p:extLst>
      <p:ext uri="{BB962C8B-B14F-4D97-AF65-F5344CB8AC3E}">
        <p14:creationId xmlns:p14="http://schemas.microsoft.com/office/powerpoint/2010/main" val="204484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7447-8781-4FB8-8646-D3BF6F6CAA7C}"/>
              </a:ext>
            </a:extLst>
          </p:cNvPr>
          <p:cNvSpPr>
            <a:spLocks noGrp="1"/>
          </p:cNvSpPr>
          <p:nvPr>
            <p:ph type="title"/>
          </p:nvPr>
        </p:nvSpPr>
        <p:spPr/>
        <p:txBody>
          <a:bodyPr/>
          <a:lstStyle/>
          <a:p>
            <a:pPr algn="ctr"/>
            <a:r>
              <a:rPr lang="en-US" dirty="0"/>
              <a:t>Reversal of list</a:t>
            </a:r>
            <a:br>
              <a:rPr lang="en-US" dirty="0"/>
            </a:br>
            <a:endParaRPr lang="en-US" dirty="0"/>
          </a:p>
        </p:txBody>
      </p:sp>
      <p:sp>
        <p:nvSpPr>
          <p:cNvPr id="3" name="Content Placeholder 2">
            <a:extLst>
              <a:ext uri="{FF2B5EF4-FFF2-40B4-BE49-F238E27FC236}">
                <a16:creationId xmlns:a16="http://schemas.microsoft.com/office/drawing/2014/main" id="{76B4F6D1-75EA-4AD5-841B-2FDD3DDE9B84}"/>
              </a:ext>
            </a:extLst>
          </p:cNvPr>
          <p:cNvSpPr>
            <a:spLocks noGrp="1"/>
          </p:cNvSpPr>
          <p:nvPr>
            <p:ph idx="1"/>
          </p:nvPr>
        </p:nvSpPr>
        <p:spPr/>
        <p:txBody>
          <a:bodyPr/>
          <a:lstStyle/>
          <a:p>
            <a:pPr marL="0" indent="0">
              <a:buNone/>
            </a:pPr>
            <a:r>
              <a:rPr lang="en-US" b="1" u="sng" dirty="0"/>
              <a:t>Reversing the linked list</a:t>
            </a:r>
            <a:r>
              <a:rPr lang="en-US" dirty="0"/>
              <a:t>:</a:t>
            </a:r>
          </a:p>
          <a:p>
            <a:pPr marL="0" indent="0">
              <a:buNone/>
            </a:pPr>
            <a:r>
              <a:rPr lang="en-US" dirty="0"/>
              <a:t>Reassigning all the next properties ,on every node.</a:t>
            </a:r>
          </a:p>
          <a:p>
            <a:pPr marL="514350" indent="-514350">
              <a:buFont typeface="+mj-lt"/>
              <a:buAutoNum type="arabicPeriod"/>
            </a:pPr>
            <a:r>
              <a:rPr lang="en-US" sz="2000" dirty="0"/>
              <a:t>first node will become the last node of linked list.</a:t>
            </a:r>
          </a:p>
          <a:p>
            <a:pPr marL="514350" indent="-514350">
              <a:buFont typeface="+mj-lt"/>
              <a:buAutoNum type="arabicPeriod"/>
            </a:pPr>
            <a:r>
              <a:rPr lang="en-US" sz="2000" dirty="0"/>
              <a:t>last node will become the first node of linked list and now start will point to it. </a:t>
            </a:r>
          </a:p>
          <a:p>
            <a:pPr marL="514350" indent="-514350">
              <a:buFont typeface="+mj-lt"/>
              <a:buAutoNum type="arabicPeriod"/>
            </a:pPr>
            <a:r>
              <a:rPr lang="en-US" sz="2000" dirty="0"/>
              <a:t>Link of 2nd node will point to 1st node, link of 3'd node will point to second node and' so on. </a:t>
            </a:r>
          </a:p>
          <a:p>
            <a:pPr marL="514350" indent="-514350">
              <a:buFont typeface="+mj-lt"/>
              <a:buAutoNum type="arabicPeriod"/>
            </a:pPr>
            <a:r>
              <a:rPr lang="en-US" sz="2000" dirty="0"/>
              <a:t>Link of last node will point to the previous node of last node in linked list.</a:t>
            </a:r>
          </a:p>
        </p:txBody>
      </p:sp>
      <p:pic>
        <p:nvPicPr>
          <p:cNvPr id="5" name="Picture 4">
            <a:extLst>
              <a:ext uri="{FF2B5EF4-FFF2-40B4-BE49-F238E27FC236}">
                <a16:creationId xmlns:a16="http://schemas.microsoft.com/office/drawing/2014/main" id="{244945A3-A4B6-4CA3-AC7F-BE3DB28172AA}"/>
              </a:ext>
            </a:extLst>
          </p:cNvPr>
          <p:cNvPicPr>
            <a:picLocks noChangeAspect="1"/>
          </p:cNvPicPr>
          <p:nvPr/>
        </p:nvPicPr>
        <p:blipFill>
          <a:blip r:embed="rId2"/>
          <a:stretch>
            <a:fillRect/>
          </a:stretch>
        </p:blipFill>
        <p:spPr>
          <a:xfrm>
            <a:off x="838201" y="4021535"/>
            <a:ext cx="4743450" cy="1543049"/>
          </a:xfrm>
          <a:prstGeom prst="rect">
            <a:avLst/>
          </a:prstGeom>
        </p:spPr>
      </p:pic>
      <p:pic>
        <p:nvPicPr>
          <p:cNvPr id="7" name="Picture 6">
            <a:extLst>
              <a:ext uri="{FF2B5EF4-FFF2-40B4-BE49-F238E27FC236}">
                <a16:creationId xmlns:a16="http://schemas.microsoft.com/office/drawing/2014/main" id="{E1213ACA-2EA8-4CE1-8935-336803DC373D}"/>
              </a:ext>
            </a:extLst>
          </p:cNvPr>
          <p:cNvPicPr>
            <a:picLocks noChangeAspect="1"/>
          </p:cNvPicPr>
          <p:nvPr/>
        </p:nvPicPr>
        <p:blipFill>
          <a:blip r:embed="rId3"/>
          <a:stretch>
            <a:fillRect/>
          </a:stretch>
        </p:blipFill>
        <p:spPr>
          <a:xfrm>
            <a:off x="5738812" y="4021535"/>
            <a:ext cx="5667375" cy="1867695"/>
          </a:xfrm>
          <a:prstGeom prst="rect">
            <a:avLst/>
          </a:prstGeom>
        </p:spPr>
      </p:pic>
      <p:sp>
        <p:nvSpPr>
          <p:cNvPr id="4" name="Rectangle 1">
            <a:extLst>
              <a:ext uri="{FF2B5EF4-FFF2-40B4-BE49-F238E27FC236}">
                <a16:creationId xmlns:a16="http://schemas.microsoft.com/office/drawing/2014/main" id="{19E97763-56A3-413C-8627-9BE2A0DE2F65}"/>
              </a:ext>
            </a:extLst>
          </p:cNvPr>
          <p:cNvSpPr>
            <a:spLocks noChangeArrowheads="1"/>
          </p:cNvSpPr>
          <p:nvPr/>
        </p:nvSpPr>
        <p:spPr bwMode="auto">
          <a:xfrm>
            <a:off x="0" y="-107722"/>
            <a:ext cx="213520" cy="21544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79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C9C58F-CAD0-4667-9F4F-74C28B0C5604}"/>
              </a:ext>
            </a:extLst>
          </p:cNvPr>
          <p:cNvSpPr txBox="1"/>
          <p:nvPr/>
        </p:nvSpPr>
        <p:spPr>
          <a:xfrm>
            <a:off x="3048000" y="-23624560"/>
            <a:ext cx="6096000" cy="54107120"/>
          </a:xfrm>
          <a:prstGeom prst="rect">
            <a:avLst/>
          </a:prstGeom>
          <a:noFill/>
        </p:spPr>
        <p:txBody>
          <a:bodyPr wrap="square">
            <a:spAutoFit/>
          </a:bodyPr>
          <a:lstStyle/>
          <a:p>
            <a:r>
              <a:rPr lang="en-US" dirty="0"/>
              <a:t>#include &lt;</a:t>
            </a:r>
            <a:r>
              <a:rPr lang="en-US" dirty="0" err="1"/>
              <a:t>stdio.h</a:t>
            </a:r>
            <a:r>
              <a:rPr lang="en-US" dirty="0"/>
              <a:t>&gt;</a:t>
            </a:r>
          </a:p>
          <a:p>
            <a:r>
              <a:rPr lang="en-US" dirty="0"/>
              <a:t>#include &lt;</a:t>
            </a:r>
            <a:r>
              <a:rPr lang="en-US" dirty="0" err="1"/>
              <a:t>malloc.h</a:t>
            </a:r>
            <a:r>
              <a:rPr lang="en-US" dirty="0"/>
              <a:t>&gt;</a:t>
            </a:r>
          </a:p>
          <a:p>
            <a:r>
              <a:rPr lang="en-US" dirty="0"/>
              <a:t>#include&lt;stdlib.h&gt;</a:t>
            </a:r>
          </a:p>
          <a:p>
            <a:r>
              <a:rPr lang="en-US" dirty="0"/>
              <a:t>struct node</a:t>
            </a:r>
          </a:p>
          <a:p>
            <a:r>
              <a:rPr lang="en-US" dirty="0"/>
              <a:t>{</a:t>
            </a:r>
          </a:p>
          <a:p>
            <a:r>
              <a:rPr lang="en-US" dirty="0"/>
              <a:t>  int info;</a:t>
            </a:r>
          </a:p>
          <a:p>
            <a:r>
              <a:rPr lang="en-US" dirty="0"/>
              <a:t>  struct node *link;  </a:t>
            </a:r>
          </a:p>
          <a:p>
            <a:r>
              <a:rPr lang="en-US" dirty="0"/>
              <a:t>}*start;</a:t>
            </a:r>
          </a:p>
          <a:p>
            <a:r>
              <a:rPr lang="en-US" dirty="0"/>
              <a:t>void </a:t>
            </a:r>
            <a:r>
              <a:rPr lang="en-US" dirty="0" err="1"/>
              <a:t>create_list</a:t>
            </a:r>
            <a:r>
              <a:rPr lang="en-US" dirty="0"/>
              <a:t>(int data);</a:t>
            </a:r>
          </a:p>
          <a:p>
            <a:r>
              <a:rPr lang="en-US" dirty="0"/>
              <a:t>void </a:t>
            </a:r>
            <a:r>
              <a:rPr lang="en-US" dirty="0" err="1"/>
              <a:t>addatbeg</a:t>
            </a:r>
            <a:r>
              <a:rPr lang="en-US" dirty="0"/>
              <a:t>(int data);</a:t>
            </a:r>
          </a:p>
          <a:p>
            <a:r>
              <a:rPr lang="en-US" dirty="0"/>
              <a:t>void </a:t>
            </a:r>
            <a:r>
              <a:rPr lang="en-US" dirty="0" err="1"/>
              <a:t>addafter</a:t>
            </a:r>
            <a:r>
              <a:rPr lang="en-US" dirty="0"/>
              <a:t>(int </a:t>
            </a:r>
            <a:r>
              <a:rPr lang="en-US" dirty="0" err="1"/>
              <a:t>data,int</a:t>
            </a:r>
            <a:r>
              <a:rPr lang="en-US" dirty="0"/>
              <a:t> pos);</a:t>
            </a:r>
          </a:p>
          <a:p>
            <a:r>
              <a:rPr lang="en-US" dirty="0"/>
              <a:t>void del(int data);</a:t>
            </a:r>
          </a:p>
          <a:p>
            <a:r>
              <a:rPr lang="en-US" dirty="0"/>
              <a:t>void search(int data);</a:t>
            </a:r>
          </a:p>
          <a:p>
            <a:r>
              <a:rPr lang="en-US" dirty="0"/>
              <a:t>void display();</a:t>
            </a:r>
          </a:p>
          <a:p>
            <a:r>
              <a:rPr lang="en-US" dirty="0"/>
              <a:t>void del(int data);</a:t>
            </a:r>
          </a:p>
          <a:p>
            <a:r>
              <a:rPr lang="en-US" dirty="0"/>
              <a:t>int main() </a:t>
            </a:r>
          </a:p>
          <a:p>
            <a:r>
              <a:rPr lang="en-US" dirty="0"/>
              <a:t>{</a:t>
            </a:r>
          </a:p>
          <a:p>
            <a:r>
              <a:rPr lang="en-US" dirty="0"/>
              <a:t> int </a:t>
            </a:r>
            <a:r>
              <a:rPr lang="en-US" dirty="0" err="1"/>
              <a:t>choice,n,m,position,i,tmp</a:t>
            </a:r>
            <a:r>
              <a:rPr lang="en-US" dirty="0"/>
              <a:t>;</a:t>
            </a:r>
          </a:p>
          <a:p>
            <a:r>
              <a:rPr lang="en-US" dirty="0"/>
              <a:t> while(1)</a:t>
            </a:r>
          </a:p>
          <a:p>
            <a:r>
              <a:rPr lang="en-US" dirty="0"/>
              <a:t> {</a:t>
            </a:r>
          </a:p>
          <a:p>
            <a:r>
              <a:rPr lang="en-US" dirty="0"/>
              <a:t>    </a:t>
            </a:r>
            <a:r>
              <a:rPr lang="en-US" dirty="0" err="1"/>
              <a:t>printf</a:t>
            </a:r>
            <a:r>
              <a:rPr lang="en-US" dirty="0"/>
              <a:t> (" 1.Create List \n") ;</a:t>
            </a:r>
          </a:p>
          <a:p>
            <a:r>
              <a:rPr lang="en-US" dirty="0"/>
              <a:t>    </a:t>
            </a:r>
            <a:r>
              <a:rPr lang="en-US" dirty="0" err="1"/>
              <a:t>printf</a:t>
            </a:r>
            <a:r>
              <a:rPr lang="en-US" dirty="0"/>
              <a:t>("2.Add at </a:t>
            </a:r>
            <a:r>
              <a:rPr lang="en-US" dirty="0" err="1"/>
              <a:t>begining</a:t>
            </a:r>
            <a:r>
              <a:rPr lang="en-US" dirty="0"/>
              <a:t>\n");</a:t>
            </a:r>
          </a:p>
          <a:p>
            <a:r>
              <a:rPr lang="en-US" dirty="0"/>
              <a:t>    </a:t>
            </a:r>
            <a:r>
              <a:rPr lang="en-US" dirty="0" err="1"/>
              <a:t>printf</a:t>
            </a:r>
            <a:r>
              <a:rPr lang="en-US" dirty="0"/>
              <a:t> ("3.Add after \n");</a:t>
            </a:r>
          </a:p>
          <a:p>
            <a:r>
              <a:rPr lang="en-US" dirty="0"/>
              <a:t>    </a:t>
            </a:r>
            <a:r>
              <a:rPr lang="en-US" dirty="0" err="1"/>
              <a:t>printf</a:t>
            </a:r>
            <a:r>
              <a:rPr lang="en-US" dirty="0"/>
              <a:t>("4.Delete\n");</a:t>
            </a:r>
          </a:p>
          <a:p>
            <a:r>
              <a:rPr lang="en-US" dirty="0"/>
              <a:t>    </a:t>
            </a:r>
            <a:r>
              <a:rPr lang="en-US" dirty="0" err="1"/>
              <a:t>printf</a:t>
            </a:r>
            <a:r>
              <a:rPr lang="en-US" dirty="0"/>
              <a:t>("5.Display\n");</a:t>
            </a:r>
          </a:p>
          <a:p>
            <a:r>
              <a:rPr lang="en-US" dirty="0"/>
              <a:t>    </a:t>
            </a:r>
            <a:r>
              <a:rPr lang="en-US" dirty="0" err="1"/>
              <a:t>printf</a:t>
            </a:r>
            <a:r>
              <a:rPr lang="en-US" dirty="0"/>
              <a:t>("6.Search\n") ;</a:t>
            </a:r>
          </a:p>
          <a:p>
            <a:r>
              <a:rPr lang="en-US" dirty="0"/>
              <a:t>    </a:t>
            </a:r>
            <a:r>
              <a:rPr lang="en-US" dirty="0" err="1"/>
              <a:t>printf</a:t>
            </a:r>
            <a:r>
              <a:rPr lang="en-US" dirty="0"/>
              <a:t>("7.Quit\n") ;</a:t>
            </a:r>
          </a:p>
          <a:p>
            <a:r>
              <a:rPr lang="en-US" dirty="0"/>
              <a:t>    </a:t>
            </a:r>
            <a:r>
              <a:rPr lang="en-US" dirty="0" err="1"/>
              <a:t>printf</a:t>
            </a:r>
            <a:r>
              <a:rPr lang="en-US" dirty="0"/>
              <a:t> ("Enter your choice ") ;</a:t>
            </a:r>
          </a:p>
          <a:p>
            <a:r>
              <a:rPr lang="en-US" dirty="0"/>
              <a:t>    </a:t>
            </a:r>
            <a:r>
              <a:rPr lang="en-US" dirty="0" err="1"/>
              <a:t>scanf</a:t>
            </a:r>
            <a:r>
              <a:rPr lang="en-US" dirty="0"/>
              <a:t>("%</a:t>
            </a:r>
            <a:r>
              <a:rPr lang="en-US" dirty="0" err="1"/>
              <a:t>d",&amp;choice</a:t>
            </a:r>
            <a:r>
              <a:rPr lang="en-US" dirty="0"/>
              <a:t>);</a:t>
            </a:r>
          </a:p>
          <a:p>
            <a:r>
              <a:rPr lang="en-US" dirty="0"/>
              <a:t>    switch(choice)</a:t>
            </a:r>
          </a:p>
          <a:p>
            <a:r>
              <a:rPr lang="en-US" dirty="0"/>
              <a:t>    {</a:t>
            </a:r>
          </a:p>
          <a:p>
            <a:endParaRPr lang="en-US" dirty="0"/>
          </a:p>
          <a:p>
            <a:r>
              <a:rPr lang="en-US" dirty="0"/>
              <a:t>        case 1:</a:t>
            </a:r>
          </a:p>
          <a:p>
            <a:r>
              <a:rPr lang="en-US" dirty="0"/>
              <a:t>            start=NULL;</a:t>
            </a:r>
          </a:p>
          <a:p>
            <a:r>
              <a:rPr lang="en-US" dirty="0"/>
              <a:t>            </a:t>
            </a:r>
            <a:r>
              <a:rPr lang="en-US" dirty="0" err="1"/>
              <a:t>printf</a:t>
            </a:r>
            <a:r>
              <a:rPr lang="en-US" dirty="0"/>
              <a:t> ("How many nodes you want ") ;</a:t>
            </a:r>
          </a:p>
          <a:p>
            <a:r>
              <a:rPr lang="en-US" dirty="0"/>
              <a:t>            </a:t>
            </a:r>
            <a:r>
              <a:rPr lang="en-US" dirty="0" err="1"/>
              <a:t>scanf</a:t>
            </a:r>
            <a:r>
              <a:rPr lang="en-US" dirty="0"/>
              <a:t> ( "%d" , &amp;n) ;</a:t>
            </a:r>
          </a:p>
          <a:p>
            <a:r>
              <a:rPr lang="en-US" dirty="0"/>
              <a:t>            for(</a:t>
            </a:r>
            <a:r>
              <a:rPr lang="en-US" dirty="0" err="1"/>
              <a:t>i</a:t>
            </a:r>
            <a:r>
              <a:rPr lang="en-US" dirty="0"/>
              <a:t>=0;i&lt;</a:t>
            </a:r>
            <a:r>
              <a:rPr lang="en-US" dirty="0" err="1"/>
              <a:t>n;i</a:t>
            </a:r>
            <a:r>
              <a:rPr lang="en-US" dirty="0"/>
              <a:t>++)</a:t>
            </a:r>
          </a:p>
          <a:p>
            <a:r>
              <a:rPr lang="en-US" dirty="0"/>
              <a:t>            {</a:t>
            </a:r>
          </a:p>
          <a:p>
            <a:r>
              <a:rPr lang="en-US" dirty="0"/>
              <a:t>                </a:t>
            </a:r>
            <a:r>
              <a:rPr lang="en-US" dirty="0" err="1"/>
              <a:t>printf</a:t>
            </a:r>
            <a:r>
              <a:rPr lang="en-US" dirty="0"/>
              <a:t>("Enter the element :");</a:t>
            </a:r>
          </a:p>
          <a:p>
            <a:r>
              <a:rPr lang="en-US" dirty="0"/>
              <a:t>                </a:t>
            </a:r>
            <a:r>
              <a:rPr lang="en-US" dirty="0" err="1"/>
              <a:t>scanf</a:t>
            </a:r>
            <a:r>
              <a:rPr lang="en-US" dirty="0"/>
              <a:t>("%</a:t>
            </a:r>
            <a:r>
              <a:rPr lang="en-US" dirty="0" err="1"/>
              <a:t>d",&amp;m</a:t>
            </a:r>
            <a:r>
              <a:rPr lang="en-US" dirty="0"/>
              <a:t>);</a:t>
            </a:r>
          </a:p>
          <a:p>
            <a:r>
              <a:rPr lang="en-US" dirty="0"/>
              <a:t>                </a:t>
            </a:r>
            <a:r>
              <a:rPr lang="en-US" dirty="0" err="1"/>
              <a:t>create_list</a:t>
            </a:r>
            <a:r>
              <a:rPr lang="en-US" dirty="0"/>
              <a:t>(m);</a:t>
            </a:r>
          </a:p>
          <a:p>
            <a:r>
              <a:rPr lang="en-US" dirty="0"/>
              <a:t>            }</a:t>
            </a:r>
          </a:p>
          <a:p>
            <a:r>
              <a:rPr lang="en-US" dirty="0"/>
              <a:t>            break;</a:t>
            </a:r>
          </a:p>
          <a:p>
            <a:r>
              <a:rPr lang="en-US" dirty="0"/>
              <a:t>        case 2:</a:t>
            </a:r>
          </a:p>
          <a:p>
            <a:r>
              <a:rPr lang="en-US" dirty="0"/>
              <a:t>            </a:t>
            </a:r>
            <a:r>
              <a:rPr lang="en-US" dirty="0" err="1"/>
              <a:t>printf</a:t>
            </a:r>
            <a:r>
              <a:rPr lang="en-US" dirty="0"/>
              <a:t> ("Enter the element : ");</a:t>
            </a:r>
          </a:p>
          <a:p>
            <a:r>
              <a:rPr lang="en-US" dirty="0"/>
              <a:t>            </a:t>
            </a:r>
            <a:r>
              <a:rPr lang="en-US" dirty="0" err="1"/>
              <a:t>scanf</a:t>
            </a:r>
            <a:r>
              <a:rPr lang="en-US" dirty="0"/>
              <a:t> ("%d" ,&amp;m);</a:t>
            </a:r>
          </a:p>
          <a:p>
            <a:r>
              <a:rPr lang="en-US" dirty="0"/>
              <a:t>            </a:t>
            </a:r>
            <a:r>
              <a:rPr lang="en-US" dirty="0" err="1"/>
              <a:t>addatbeg</a:t>
            </a:r>
            <a:r>
              <a:rPr lang="en-US" dirty="0"/>
              <a:t>(m); </a:t>
            </a:r>
          </a:p>
          <a:p>
            <a:r>
              <a:rPr lang="en-US" dirty="0"/>
              <a:t>            break;</a:t>
            </a:r>
          </a:p>
          <a:p>
            <a:r>
              <a:rPr lang="en-US" dirty="0"/>
              <a:t>        case 3:</a:t>
            </a:r>
          </a:p>
          <a:p>
            <a:r>
              <a:rPr lang="en-US" dirty="0"/>
              <a:t>	    </a:t>
            </a:r>
            <a:r>
              <a:rPr lang="en-US" dirty="0" err="1"/>
              <a:t>printf</a:t>
            </a:r>
            <a:r>
              <a:rPr lang="en-US" dirty="0"/>
              <a:t> ("Enter the element:  ");</a:t>
            </a:r>
          </a:p>
          <a:p>
            <a:r>
              <a:rPr lang="en-US" dirty="0"/>
              <a:t>            </a:t>
            </a:r>
            <a:r>
              <a:rPr lang="en-US" dirty="0" err="1"/>
              <a:t>scanf</a:t>
            </a:r>
            <a:r>
              <a:rPr lang="en-US" dirty="0"/>
              <a:t> ("%d" ,&amp;m);</a:t>
            </a:r>
          </a:p>
          <a:p>
            <a:r>
              <a:rPr lang="en-US" dirty="0"/>
              <a:t>            </a:t>
            </a:r>
            <a:r>
              <a:rPr lang="en-US" dirty="0" err="1"/>
              <a:t>printf</a:t>
            </a:r>
            <a:r>
              <a:rPr lang="en-US" dirty="0"/>
              <a:t> ("Enter the position after which this element is to be inserted ");</a:t>
            </a:r>
          </a:p>
          <a:p>
            <a:r>
              <a:rPr lang="en-US" dirty="0"/>
              <a:t>            </a:t>
            </a:r>
            <a:r>
              <a:rPr lang="en-US" dirty="0" err="1"/>
              <a:t>scanf</a:t>
            </a:r>
            <a:r>
              <a:rPr lang="en-US" dirty="0"/>
              <a:t>("%</a:t>
            </a:r>
            <a:r>
              <a:rPr lang="en-US" dirty="0" err="1"/>
              <a:t>d",&amp;position</a:t>
            </a:r>
            <a:r>
              <a:rPr lang="en-US" dirty="0"/>
              <a:t>);</a:t>
            </a:r>
          </a:p>
          <a:p>
            <a:r>
              <a:rPr lang="en-US" dirty="0"/>
              <a:t>            </a:t>
            </a:r>
            <a:r>
              <a:rPr lang="en-US" dirty="0" err="1"/>
              <a:t>addafter</a:t>
            </a:r>
            <a:r>
              <a:rPr lang="en-US" dirty="0"/>
              <a:t>(</a:t>
            </a:r>
            <a:r>
              <a:rPr lang="en-US" dirty="0" err="1"/>
              <a:t>m,position</a:t>
            </a:r>
            <a:r>
              <a:rPr lang="en-US" dirty="0"/>
              <a:t>);</a:t>
            </a:r>
          </a:p>
          <a:p>
            <a:r>
              <a:rPr lang="en-US" dirty="0"/>
              <a:t>            break;            </a:t>
            </a:r>
          </a:p>
          <a:p>
            <a:r>
              <a:rPr lang="en-US" dirty="0"/>
              <a:t>        case 4:</a:t>
            </a:r>
          </a:p>
          <a:p>
            <a:r>
              <a:rPr lang="en-US" dirty="0"/>
              <a:t>            if(start==NULL)</a:t>
            </a:r>
          </a:p>
          <a:p>
            <a:r>
              <a:rPr lang="en-US" dirty="0"/>
              <a:t>            {</a:t>
            </a:r>
          </a:p>
          <a:p>
            <a:r>
              <a:rPr lang="en-US" dirty="0"/>
              <a:t>            </a:t>
            </a:r>
            <a:r>
              <a:rPr lang="en-US" dirty="0" err="1"/>
              <a:t>printf</a:t>
            </a:r>
            <a:r>
              <a:rPr lang="en-US" dirty="0"/>
              <a:t> ("List is empty\n");</a:t>
            </a:r>
          </a:p>
          <a:p>
            <a:r>
              <a:rPr lang="en-US" dirty="0"/>
              <a:t>            continue;</a:t>
            </a:r>
          </a:p>
          <a:p>
            <a:r>
              <a:rPr lang="en-US" dirty="0"/>
              <a:t>            }</a:t>
            </a:r>
          </a:p>
          <a:p>
            <a:r>
              <a:rPr lang="en-US" dirty="0"/>
              <a:t>            </a:t>
            </a:r>
            <a:r>
              <a:rPr lang="en-US" dirty="0" err="1"/>
              <a:t>printf</a:t>
            </a:r>
            <a:r>
              <a:rPr lang="en-US" dirty="0"/>
              <a:t> ("Enter the element for deletion:");</a:t>
            </a:r>
          </a:p>
          <a:p>
            <a:r>
              <a:rPr lang="en-US" dirty="0"/>
              <a:t>            </a:t>
            </a:r>
            <a:r>
              <a:rPr lang="en-US" dirty="0" err="1"/>
              <a:t>scanf</a:t>
            </a:r>
            <a:r>
              <a:rPr lang="en-US" dirty="0"/>
              <a:t> ("%d" ,&amp;m);</a:t>
            </a:r>
          </a:p>
          <a:p>
            <a:r>
              <a:rPr lang="en-US" dirty="0"/>
              <a:t>            del(m);</a:t>
            </a:r>
          </a:p>
          <a:p>
            <a:r>
              <a:rPr lang="en-US" dirty="0"/>
              <a:t>            break;</a:t>
            </a:r>
          </a:p>
          <a:p>
            <a:r>
              <a:rPr lang="en-US" dirty="0"/>
              <a:t>        case 5:</a:t>
            </a:r>
          </a:p>
          <a:p>
            <a:r>
              <a:rPr lang="en-US" dirty="0"/>
              <a:t>            display();</a:t>
            </a:r>
          </a:p>
          <a:p>
            <a:r>
              <a:rPr lang="en-US" dirty="0"/>
              <a:t>            break;</a:t>
            </a:r>
          </a:p>
          <a:p>
            <a:r>
              <a:rPr lang="en-US" dirty="0"/>
              <a:t>        case 6:</a:t>
            </a:r>
          </a:p>
          <a:p>
            <a:r>
              <a:rPr lang="en-US" dirty="0"/>
              <a:t>            </a:t>
            </a:r>
            <a:r>
              <a:rPr lang="en-US" dirty="0" err="1"/>
              <a:t>printf</a:t>
            </a:r>
            <a:r>
              <a:rPr lang="en-US" dirty="0"/>
              <a:t>("Enter the element to be searched :");</a:t>
            </a:r>
          </a:p>
          <a:p>
            <a:r>
              <a:rPr lang="en-US" dirty="0"/>
              <a:t>            </a:t>
            </a:r>
            <a:r>
              <a:rPr lang="en-US" dirty="0" err="1"/>
              <a:t>scanf</a:t>
            </a:r>
            <a:r>
              <a:rPr lang="en-US" dirty="0"/>
              <a:t>("%d", &amp;m);</a:t>
            </a:r>
          </a:p>
          <a:p>
            <a:r>
              <a:rPr lang="en-US" dirty="0"/>
              <a:t>            search(m);</a:t>
            </a:r>
          </a:p>
          <a:p>
            <a:r>
              <a:rPr lang="en-US" dirty="0"/>
              <a:t>            break;</a:t>
            </a:r>
          </a:p>
          <a:p>
            <a:r>
              <a:rPr lang="en-US" dirty="0"/>
              <a:t>        case 7:</a:t>
            </a:r>
          </a:p>
          <a:p>
            <a:r>
              <a:rPr lang="en-US" dirty="0"/>
              <a:t>            exit(0);</a:t>
            </a:r>
          </a:p>
          <a:p>
            <a:r>
              <a:rPr lang="en-US" dirty="0"/>
              <a:t>            default:</a:t>
            </a:r>
          </a:p>
          <a:p>
            <a:r>
              <a:rPr lang="en-US" dirty="0"/>
              <a:t>            </a:t>
            </a:r>
            <a:r>
              <a:rPr lang="en-US" dirty="0" err="1"/>
              <a:t>printf</a:t>
            </a:r>
            <a:r>
              <a:rPr lang="en-US" dirty="0"/>
              <a:t> ("Wrong choice\n");</a:t>
            </a:r>
          </a:p>
          <a:p>
            <a:r>
              <a:rPr lang="en-US" dirty="0"/>
              <a:t>            </a:t>
            </a:r>
          </a:p>
          <a:p>
            <a:r>
              <a:rPr lang="en-US" dirty="0"/>
              <a:t>            }/*End of switch*/</a:t>
            </a:r>
          </a:p>
          <a:p>
            <a:r>
              <a:rPr lang="en-US" dirty="0"/>
              <a:t> }/*End of while*/ </a:t>
            </a:r>
          </a:p>
          <a:p>
            <a:r>
              <a:rPr lang="en-US" dirty="0"/>
              <a:t>    </a:t>
            </a:r>
          </a:p>
          <a:p>
            <a:r>
              <a:rPr lang="en-US" dirty="0"/>
              <a:t>}/*End of main() */</a:t>
            </a:r>
          </a:p>
          <a:p>
            <a:r>
              <a:rPr lang="en-US" dirty="0"/>
              <a:t>void </a:t>
            </a:r>
            <a:r>
              <a:rPr lang="en-US" dirty="0" err="1"/>
              <a:t>create_list</a:t>
            </a:r>
            <a:r>
              <a:rPr lang="en-US" dirty="0"/>
              <a:t>(int data)</a:t>
            </a:r>
          </a:p>
          <a:p>
            <a:r>
              <a:rPr lang="en-US" dirty="0"/>
              <a:t>{</a:t>
            </a:r>
          </a:p>
          <a:p>
            <a:r>
              <a:rPr lang="en-US" dirty="0"/>
              <a:t>struct node *q, *</a:t>
            </a:r>
            <a:r>
              <a:rPr lang="en-US" dirty="0" err="1"/>
              <a:t>tmp</a:t>
            </a:r>
            <a:r>
              <a:rPr lang="en-US" dirty="0"/>
              <a:t>;</a:t>
            </a:r>
          </a:p>
          <a:p>
            <a:r>
              <a:rPr lang="en-US" dirty="0" err="1"/>
              <a:t>tmp</a:t>
            </a:r>
            <a:r>
              <a:rPr lang="en-US" dirty="0"/>
              <a:t>=malloc(</a:t>
            </a:r>
            <a:r>
              <a:rPr lang="en-US" dirty="0" err="1"/>
              <a:t>sizeof</a:t>
            </a:r>
            <a:r>
              <a:rPr lang="en-US" dirty="0"/>
              <a:t>(struct node));</a:t>
            </a:r>
          </a:p>
          <a:p>
            <a:r>
              <a:rPr lang="en-US" dirty="0" err="1"/>
              <a:t>tmp</a:t>
            </a:r>
            <a:r>
              <a:rPr lang="en-US" dirty="0"/>
              <a:t>-&gt;info=data;</a:t>
            </a:r>
          </a:p>
          <a:p>
            <a:r>
              <a:rPr lang="en-US" dirty="0" err="1"/>
              <a:t>tmp</a:t>
            </a:r>
            <a:r>
              <a:rPr lang="en-US" dirty="0"/>
              <a:t>-&gt;link=NULL;</a:t>
            </a:r>
          </a:p>
          <a:p>
            <a:r>
              <a:rPr lang="en-US" dirty="0"/>
              <a:t>if (start==NULL) // * If list is empty* /</a:t>
            </a:r>
          </a:p>
          <a:p>
            <a:r>
              <a:rPr lang="en-US" dirty="0"/>
              <a:t>start=</a:t>
            </a:r>
            <a:r>
              <a:rPr lang="en-US" dirty="0" err="1"/>
              <a:t>tmp</a:t>
            </a:r>
            <a:r>
              <a:rPr lang="en-US" dirty="0"/>
              <a:t>;</a:t>
            </a:r>
          </a:p>
          <a:p>
            <a:r>
              <a:rPr lang="en-US" dirty="0"/>
              <a:t>else</a:t>
            </a:r>
          </a:p>
          <a:p>
            <a:r>
              <a:rPr lang="en-US" dirty="0"/>
              <a:t>    {</a:t>
            </a:r>
          </a:p>
          <a:p>
            <a:r>
              <a:rPr lang="en-US" dirty="0"/>
              <a:t>/*Element inserted at the end*/</a:t>
            </a:r>
          </a:p>
          <a:p>
            <a:r>
              <a:rPr lang="en-US" dirty="0"/>
              <a:t>    q=start;</a:t>
            </a:r>
          </a:p>
          <a:p>
            <a:r>
              <a:rPr lang="en-US" dirty="0"/>
              <a:t>    while(q-&gt;link!=NULL)</a:t>
            </a:r>
          </a:p>
          <a:p>
            <a:r>
              <a:rPr lang="en-US" dirty="0"/>
              <a:t>    q=q-&gt;link;</a:t>
            </a:r>
          </a:p>
          <a:p>
            <a:r>
              <a:rPr lang="en-US" dirty="0"/>
              <a:t>    q-&gt;link=</a:t>
            </a:r>
            <a:r>
              <a:rPr lang="en-US" dirty="0" err="1"/>
              <a:t>tmp</a:t>
            </a:r>
            <a:r>
              <a:rPr lang="en-US" dirty="0"/>
              <a:t>;</a:t>
            </a:r>
          </a:p>
          <a:p>
            <a:r>
              <a:rPr lang="en-US" dirty="0"/>
              <a:t>    }</a:t>
            </a:r>
          </a:p>
          <a:p>
            <a:r>
              <a:rPr lang="en-US" dirty="0"/>
              <a:t>}</a:t>
            </a:r>
          </a:p>
          <a:p>
            <a:r>
              <a:rPr lang="en-US" dirty="0"/>
              <a:t>void </a:t>
            </a:r>
            <a:r>
              <a:rPr lang="en-US" dirty="0" err="1"/>
              <a:t>addatbeg</a:t>
            </a:r>
            <a:r>
              <a:rPr lang="en-US" dirty="0"/>
              <a:t>(int data)</a:t>
            </a:r>
          </a:p>
          <a:p>
            <a:r>
              <a:rPr lang="en-US" dirty="0"/>
              <a:t>{</a:t>
            </a:r>
          </a:p>
          <a:p>
            <a:r>
              <a:rPr lang="en-US" dirty="0"/>
              <a:t>struct node *</a:t>
            </a:r>
            <a:r>
              <a:rPr lang="en-US" dirty="0" err="1"/>
              <a:t>tmp</a:t>
            </a:r>
            <a:r>
              <a:rPr lang="en-US" dirty="0"/>
              <a:t>;</a:t>
            </a:r>
          </a:p>
          <a:p>
            <a:r>
              <a:rPr lang="en-US" dirty="0" err="1"/>
              <a:t>tmp</a:t>
            </a:r>
            <a:r>
              <a:rPr lang="en-US" dirty="0"/>
              <a:t>=malloc(</a:t>
            </a:r>
            <a:r>
              <a:rPr lang="en-US" dirty="0" err="1"/>
              <a:t>sizeof</a:t>
            </a:r>
            <a:r>
              <a:rPr lang="en-US" dirty="0"/>
              <a:t>(struct node));</a:t>
            </a:r>
          </a:p>
          <a:p>
            <a:r>
              <a:rPr lang="en-US" dirty="0" err="1"/>
              <a:t>tmp</a:t>
            </a:r>
            <a:r>
              <a:rPr lang="en-US" dirty="0"/>
              <a:t>-&gt;info=data;</a:t>
            </a:r>
          </a:p>
          <a:p>
            <a:r>
              <a:rPr lang="en-US" dirty="0" err="1"/>
              <a:t>tmp</a:t>
            </a:r>
            <a:r>
              <a:rPr lang="en-US" dirty="0"/>
              <a:t>-&gt;link=start;</a:t>
            </a:r>
          </a:p>
          <a:p>
            <a:r>
              <a:rPr lang="en-US" dirty="0"/>
              <a:t>start  = </a:t>
            </a:r>
            <a:r>
              <a:rPr lang="en-US" dirty="0" err="1"/>
              <a:t>tmp</a:t>
            </a:r>
            <a:r>
              <a:rPr lang="en-US" dirty="0"/>
              <a:t>;</a:t>
            </a:r>
          </a:p>
          <a:p>
            <a:r>
              <a:rPr lang="en-US" dirty="0"/>
              <a:t>}</a:t>
            </a:r>
          </a:p>
          <a:p>
            <a:endParaRPr lang="en-US" dirty="0"/>
          </a:p>
          <a:p>
            <a:r>
              <a:rPr lang="en-US" dirty="0"/>
              <a:t>void del(int data)</a:t>
            </a:r>
          </a:p>
          <a:p>
            <a:r>
              <a:rPr lang="en-US" dirty="0"/>
              <a:t>{</a:t>
            </a:r>
          </a:p>
          <a:p>
            <a:r>
              <a:rPr lang="en-US" dirty="0"/>
              <a:t>    struct node *</a:t>
            </a:r>
            <a:r>
              <a:rPr lang="en-US" dirty="0" err="1"/>
              <a:t>tmp</a:t>
            </a:r>
            <a:r>
              <a:rPr lang="en-US" dirty="0"/>
              <a:t>, *q;</a:t>
            </a:r>
          </a:p>
          <a:p>
            <a:r>
              <a:rPr lang="en-US" dirty="0"/>
              <a:t>    if(start-&gt;info==data)</a:t>
            </a:r>
          </a:p>
          <a:p>
            <a:r>
              <a:rPr lang="en-US" dirty="0"/>
              <a:t>    {</a:t>
            </a:r>
          </a:p>
          <a:p>
            <a:r>
              <a:rPr lang="en-US" dirty="0"/>
              <a:t>        </a:t>
            </a:r>
            <a:r>
              <a:rPr lang="en-US" dirty="0" err="1"/>
              <a:t>tmp</a:t>
            </a:r>
            <a:r>
              <a:rPr lang="en-US" dirty="0"/>
              <a:t>=start,</a:t>
            </a:r>
          </a:p>
          <a:p>
            <a:r>
              <a:rPr lang="en-US" dirty="0"/>
              <a:t>        start=start-&gt;link;//*First element deleted*1</a:t>
            </a:r>
          </a:p>
          <a:p>
            <a:r>
              <a:rPr lang="en-US" dirty="0"/>
              <a:t>        free (</a:t>
            </a:r>
            <a:r>
              <a:rPr lang="en-US" dirty="0" err="1"/>
              <a:t>tmp</a:t>
            </a:r>
            <a:r>
              <a:rPr lang="en-US" dirty="0"/>
              <a:t>);</a:t>
            </a:r>
          </a:p>
          <a:p>
            <a:r>
              <a:rPr lang="en-US" dirty="0"/>
              <a:t>        return;</a:t>
            </a:r>
          </a:p>
          <a:p>
            <a:r>
              <a:rPr lang="en-US" dirty="0"/>
              <a:t>    }</a:t>
            </a:r>
          </a:p>
          <a:p>
            <a:r>
              <a:rPr lang="en-US" dirty="0"/>
              <a:t>    q=start;</a:t>
            </a:r>
          </a:p>
          <a:p>
            <a:r>
              <a:rPr lang="en-US" dirty="0"/>
              <a:t>    while(q-&gt;link-&gt;link!=NULL)</a:t>
            </a:r>
          </a:p>
          <a:p>
            <a:r>
              <a:rPr lang="en-US" dirty="0"/>
              <a:t>    {</a:t>
            </a:r>
          </a:p>
          <a:p>
            <a:r>
              <a:rPr lang="en-US" dirty="0"/>
              <a:t>        if(q-&gt;link-&gt;info==data)//*Element deleted in between*1</a:t>
            </a:r>
          </a:p>
          <a:p>
            <a:r>
              <a:rPr lang="en-US" dirty="0"/>
              <a:t>            {</a:t>
            </a:r>
          </a:p>
          <a:p>
            <a:r>
              <a:rPr lang="en-US" dirty="0"/>
              <a:t>                </a:t>
            </a:r>
            <a:r>
              <a:rPr lang="en-US" dirty="0" err="1"/>
              <a:t>tmp</a:t>
            </a:r>
            <a:r>
              <a:rPr lang="en-US" dirty="0"/>
              <a:t>=q-&gt;link;</a:t>
            </a:r>
          </a:p>
          <a:p>
            <a:r>
              <a:rPr lang="en-US" dirty="0"/>
              <a:t>                q-&gt;link=</a:t>
            </a:r>
            <a:r>
              <a:rPr lang="en-US" dirty="0" err="1"/>
              <a:t>tmp</a:t>
            </a:r>
            <a:r>
              <a:rPr lang="en-US" dirty="0"/>
              <a:t>-&gt;link;</a:t>
            </a:r>
          </a:p>
          <a:p>
            <a:r>
              <a:rPr lang="en-US" dirty="0"/>
              <a:t>                free(</a:t>
            </a:r>
            <a:r>
              <a:rPr lang="en-US" dirty="0" err="1"/>
              <a:t>tmp</a:t>
            </a:r>
            <a:r>
              <a:rPr lang="en-US" dirty="0"/>
              <a:t>);</a:t>
            </a:r>
          </a:p>
          <a:p>
            <a:r>
              <a:rPr lang="en-US" dirty="0"/>
              <a:t>                return;</a:t>
            </a:r>
          </a:p>
          <a:p>
            <a:r>
              <a:rPr lang="en-US" dirty="0"/>
              <a:t>            }</a:t>
            </a:r>
          </a:p>
          <a:p>
            <a:r>
              <a:rPr lang="en-US" dirty="0"/>
              <a:t>q=q-&gt;link;</a:t>
            </a:r>
          </a:p>
          <a:p>
            <a:r>
              <a:rPr lang="en-US" dirty="0"/>
              <a:t>}</a:t>
            </a:r>
          </a:p>
          <a:p>
            <a:r>
              <a:rPr lang="en-US" dirty="0"/>
              <a:t>if (q-&gt;link-&gt;info==data) //*Last element deleted* /</a:t>
            </a:r>
          </a:p>
          <a:p>
            <a:r>
              <a:rPr lang="en-US" dirty="0"/>
              <a:t>{</a:t>
            </a:r>
          </a:p>
          <a:p>
            <a:r>
              <a:rPr lang="en-US" dirty="0"/>
              <a:t>    </a:t>
            </a:r>
            <a:r>
              <a:rPr lang="en-US" dirty="0" err="1"/>
              <a:t>tmp</a:t>
            </a:r>
            <a:r>
              <a:rPr lang="en-US" dirty="0"/>
              <a:t>=q-&gt;link;</a:t>
            </a:r>
          </a:p>
          <a:p>
            <a:r>
              <a:rPr lang="en-US" dirty="0"/>
              <a:t>    free(</a:t>
            </a:r>
            <a:r>
              <a:rPr lang="en-US" dirty="0" err="1"/>
              <a:t>tmp</a:t>
            </a:r>
            <a:r>
              <a:rPr lang="en-US" dirty="0"/>
              <a:t>) ;</a:t>
            </a:r>
          </a:p>
          <a:p>
            <a:r>
              <a:rPr lang="en-US" dirty="0"/>
              <a:t>    q-&gt;link=NULL;</a:t>
            </a:r>
          </a:p>
          <a:p>
            <a:r>
              <a:rPr lang="en-US" dirty="0"/>
              <a:t>    return;</a:t>
            </a:r>
          </a:p>
          <a:p>
            <a:r>
              <a:rPr lang="en-US" dirty="0"/>
              <a:t>}</a:t>
            </a:r>
          </a:p>
          <a:p>
            <a:r>
              <a:rPr lang="en-US" dirty="0" err="1"/>
              <a:t>printf</a:t>
            </a:r>
            <a:r>
              <a:rPr lang="en-US" dirty="0"/>
              <a:t> ("Element %d not found\n", data) ;</a:t>
            </a:r>
          </a:p>
          <a:p>
            <a:r>
              <a:rPr lang="en-US" dirty="0"/>
              <a:t>}/*End of del( )*/</a:t>
            </a:r>
          </a:p>
          <a:p>
            <a:r>
              <a:rPr lang="en-US" dirty="0"/>
              <a:t>void display()</a:t>
            </a:r>
          </a:p>
          <a:p>
            <a:r>
              <a:rPr lang="en-US" dirty="0"/>
              <a:t>{</a:t>
            </a:r>
          </a:p>
          <a:p>
            <a:r>
              <a:rPr lang="en-US" dirty="0"/>
              <a:t>    struct node *q;</a:t>
            </a:r>
          </a:p>
          <a:p>
            <a:r>
              <a:rPr lang="en-US" dirty="0"/>
              <a:t>    if(start==NULL)</a:t>
            </a:r>
          </a:p>
          <a:p>
            <a:r>
              <a:rPr lang="en-US" dirty="0"/>
              <a:t>    {</a:t>
            </a:r>
          </a:p>
          <a:p>
            <a:r>
              <a:rPr lang="en-US" dirty="0"/>
              <a:t>        </a:t>
            </a:r>
            <a:r>
              <a:rPr lang="en-US" dirty="0" err="1"/>
              <a:t>printf</a:t>
            </a:r>
            <a:r>
              <a:rPr lang="en-US" dirty="0"/>
              <a:t> ("List is empty\n");</a:t>
            </a:r>
          </a:p>
          <a:p>
            <a:r>
              <a:rPr lang="en-US" dirty="0"/>
              <a:t>        return;</a:t>
            </a:r>
          </a:p>
          <a:p>
            <a:r>
              <a:rPr lang="en-US" dirty="0"/>
              <a:t>    }</a:t>
            </a:r>
          </a:p>
          <a:p>
            <a:r>
              <a:rPr lang="en-US" dirty="0"/>
              <a:t>        q=start;</a:t>
            </a:r>
          </a:p>
          <a:p>
            <a:r>
              <a:rPr lang="en-US" dirty="0"/>
              <a:t>        </a:t>
            </a:r>
            <a:r>
              <a:rPr lang="en-US" dirty="0" err="1"/>
              <a:t>printf</a:t>
            </a:r>
            <a:r>
              <a:rPr lang="en-US" dirty="0"/>
              <a:t>("List is : \n");</a:t>
            </a:r>
          </a:p>
          <a:p>
            <a:r>
              <a:rPr lang="en-US" dirty="0"/>
              <a:t>        while(q!=NULL)</a:t>
            </a:r>
          </a:p>
          <a:p>
            <a:r>
              <a:rPr lang="en-US" dirty="0"/>
              <a:t>        {</a:t>
            </a:r>
          </a:p>
          <a:p>
            <a:r>
              <a:rPr lang="en-US" dirty="0"/>
              <a:t>            </a:t>
            </a:r>
            <a:r>
              <a:rPr lang="en-US" dirty="0" err="1"/>
              <a:t>printf</a:t>
            </a:r>
            <a:r>
              <a:rPr lang="en-US" dirty="0"/>
              <a:t>("%d ", q-&gt;info);</a:t>
            </a:r>
          </a:p>
          <a:p>
            <a:r>
              <a:rPr lang="en-US" dirty="0"/>
              <a:t>            q=q-&gt;link;</a:t>
            </a:r>
          </a:p>
          <a:p>
            <a:r>
              <a:rPr lang="en-US" dirty="0"/>
              <a:t>        }</a:t>
            </a:r>
          </a:p>
          <a:p>
            <a:r>
              <a:rPr lang="en-US" dirty="0"/>
              <a:t>        </a:t>
            </a:r>
            <a:r>
              <a:rPr lang="en-US" dirty="0" err="1"/>
              <a:t>printf</a:t>
            </a:r>
            <a:r>
              <a:rPr lang="en-US" dirty="0"/>
              <a:t> (" \n") ;</a:t>
            </a:r>
          </a:p>
          <a:p>
            <a:r>
              <a:rPr lang="en-US" dirty="0"/>
              <a:t>} //*End of display ( * /</a:t>
            </a:r>
          </a:p>
          <a:p>
            <a:r>
              <a:rPr lang="en-US" dirty="0"/>
              <a:t>void </a:t>
            </a:r>
            <a:r>
              <a:rPr lang="en-US" dirty="0" err="1"/>
              <a:t>addafter</a:t>
            </a:r>
            <a:r>
              <a:rPr lang="en-US" dirty="0"/>
              <a:t>(int </a:t>
            </a:r>
            <a:r>
              <a:rPr lang="en-US" dirty="0" err="1"/>
              <a:t>data,int</a:t>
            </a:r>
            <a:r>
              <a:rPr lang="en-US" dirty="0"/>
              <a:t> pos)</a:t>
            </a:r>
          </a:p>
          <a:p>
            <a:r>
              <a:rPr lang="en-US" dirty="0"/>
              <a:t>{</a:t>
            </a:r>
          </a:p>
          <a:p>
            <a:r>
              <a:rPr lang="en-US" dirty="0"/>
              <a:t>struct node *</a:t>
            </a:r>
            <a:r>
              <a:rPr lang="en-US" dirty="0" err="1"/>
              <a:t>tmp</a:t>
            </a:r>
            <a:r>
              <a:rPr lang="en-US" dirty="0"/>
              <a:t>, *q;</a:t>
            </a:r>
          </a:p>
          <a:p>
            <a:r>
              <a:rPr lang="en-US" dirty="0"/>
              <a:t>int </a:t>
            </a:r>
            <a:r>
              <a:rPr lang="en-US" dirty="0" err="1"/>
              <a:t>i</a:t>
            </a:r>
            <a:r>
              <a:rPr lang="en-US" dirty="0"/>
              <a:t>;</a:t>
            </a:r>
          </a:p>
          <a:p>
            <a:r>
              <a:rPr lang="en-US" dirty="0"/>
              <a:t>q=start;</a:t>
            </a:r>
          </a:p>
          <a:p>
            <a:r>
              <a:rPr lang="en-US" dirty="0"/>
              <a:t>for(</a:t>
            </a:r>
            <a:r>
              <a:rPr lang="en-US" dirty="0" err="1"/>
              <a:t>i</a:t>
            </a:r>
            <a:r>
              <a:rPr lang="en-US" dirty="0"/>
              <a:t>=0;i&lt;pos-1;i++)</a:t>
            </a:r>
          </a:p>
          <a:p>
            <a:r>
              <a:rPr lang="en-US" dirty="0"/>
              <a:t>	{</a:t>
            </a:r>
          </a:p>
          <a:p>
            <a:r>
              <a:rPr lang="en-US" dirty="0"/>
              <a:t>		q=q-&gt;link;</a:t>
            </a:r>
          </a:p>
          <a:p>
            <a:r>
              <a:rPr lang="en-US" dirty="0"/>
              <a:t>		if(q==NULL)</a:t>
            </a:r>
          </a:p>
          <a:p>
            <a:r>
              <a:rPr lang="en-US" dirty="0"/>
              <a:t>		{</a:t>
            </a:r>
          </a:p>
          <a:p>
            <a:r>
              <a:rPr lang="en-US" dirty="0"/>
              <a:t>			</a:t>
            </a:r>
            <a:r>
              <a:rPr lang="en-US" dirty="0" err="1"/>
              <a:t>printf</a:t>
            </a:r>
            <a:r>
              <a:rPr lang="en-US" dirty="0"/>
              <a:t>("There are less than %d elements", pos);</a:t>
            </a:r>
          </a:p>
          <a:p>
            <a:r>
              <a:rPr lang="en-US" dirty="0"/>
              <a:t>			return;</a:t>
            </a:r>
          </a:p>
          <a:p>
            <a:r>
              <a:rPr lang="en-US" dirty="0"/>
              <a:t>		}</a:t>
            </a:r>
          </a:p>
          <a:p>
            <a:r>
              <a:rPr lang="en-US" dirty="0"/>
              <a:t>	} </a:t>
            </a:r>
          </a:p>
          <a:p>
            <a:r>
              <a:rPr lang="en-US" dirty="0"/>
              <a:t>	</a:t>
            </a:r>
            <a:r>
              <a:rPr lang="en-US" dirty="0" err="1"/>
              <a:t>tmp</a:t>
            </a:r>
            <a:r>
              <a:rPr lang="en-US" dirty="0"/>
              <a:t> = malloc(</a:t>
            </a:r>
            <a:r>
              <a:rPr lang="en-US" dirty="0" err="1"/>
              <a:t>sizeof</a:t>
            </a:r>
            <a:r>
              <a:rPr lang="en-US" dirty="0"/>
              <a:t>(struct node));</a:t>
            </a:r>
          </a:p>
          <a:p>
            <a:r>
              <a:rPr lang="en-US" dirty="0"/>
              <a:t>	</a:t>
            </a:r>
            <a:r>
              <a:rPr lang="en-US" dirty="0" err="1"/>
              <a:t>tmp</a:t>
            </a:r>
            <a:r>
              <a:rPr lang="en-US" dirty="0"/>
              <a:t>-&gt;link=q-&gt;link;</a:t>
            </a:r>
          </a:p>
          <a:p>
            <a:r>
              <a:rPr lang="en-US" dirty="0"/>
              <a:t>	</a:t>
            </a:r>
            <a:r>
              <a:rPr lang="en-US" dirty="0" err="1"/>
              <a:t>tmp</a:t>
            </a:r>
            <a:r>
              <a:rPr lang="en-US" dirty="0"/>
              <a:t>-&gt;info=data;</a:t>
            </a:r>
          </a:p>
          <a:p>
            <a:r>
              <a:rPr lang="en-US" dirty="0"/>
              <a:t>	q-&gt;link=</a:t>
            </a:r>
            <a:r>
              <a:rPr lang="en-US" dirty="0" err="1"/>
              <a:t>tmp</a:t>
            </a:r>
            <a:r>
              <a:rPr lang="en-US" dirty="0"/>
              <a:t>;</a:t>
            </a:r>
          </a:p>
          <a:p>
            <a:r>
              <a:rPr lang="en-US" dirty="0"/>
              <a:t>}</a:t>
            </a:r>
          </a:p>
          <a:p>
            <a:r>
              <a:rPr lang="en-US" dirty="0"/>
              <a:t>    </a:t>
            </a:r>
          </a:p>
          <a:p>
            <a:r>
              <a:rPr lang="en-US" dirty="0"/>
              <a:t>void search(int data)</a:t>
            </a:r>
          </a:p>
          <a:p>
            <a:r>
              <a:rPr lang="en-US" dirty="0"/>
              <a:t>{</a:t>
            </a:r>
          </a:p>
          <a:p>
            <a:r>
              <a:rPr lang="en-US" dirty="0"/>
              <a:t>    struct node *</a:t>
            </a:r>
            <a:r>
              <a:rPr lang="en-US" dirty="0" err="1"/>
              <a:t>ptr</a:t>
            </a:r>
            <a:r>
              <a:rPr lang="en-US" dirty="0"/>
              <a:t>=start;</a:t>
            </a:r>
          </a:p>
          <a:p>
            <a:r>
              <a:rPr lang="en-US" dirty="0"/>
              <a:t>    int pos=1;</a:t>
            </a:r>
          </a:p>
          <a:p>
            <a:r>
              <a:rPr lang="en-US" dirty="0"/>
              <a:t>    while(</a:t>
            </a:r>
            <a:r>
              <a:rPr lang="en-US" dirty="0" err="1"/>
              <a:t>ptr</a:t>
            </a:r>
            <a:r>
              <a:rPr lang="en-US" dirty="0"/>
              <a:t>!=NULL)</a:t>
            </a:r>
          </a:p>
          <a:p>
            <a:r>
              <a:rPr lang="en-US" dirty="0"/>
              <a:t>        {</a:t>
            </a:r>
          </a:p>
          <a:p>
            <a:r>
              <a:rPr lang="en-US" dirty="0"/>
              <a:t>            if (</a:t>
            </a:r>
            <a:r>
              <a:rPr lang="en-US" dirty="0" err="1"/>
              <a:t>ptr</a:t>
            </a:r>
            <a:r>
              <a:rPr lang="en-US" dirty="0"/>
              <a:t>-&gt;info==data)</a:t>
            </a:r>
          </a:p>
          <a:p>
            <a:r>
              <a:rPr lang="en-US" dirty="0"/>
              <a:t>            {</a:t>
            </a:r>
          </a:p>
          <a:p>
            <a:r>
              <a:rPr lang="en-US" dirty="0"/>
              <a:t>                </a:t>
            </a:r>
            <a:r>
              <a:rPr lang="en-US" dirty="0" err="1"/>
              <a:t>printf</a:t>
            </a:r>
            <a:r>
              <a:rPr lang="en-US" dirty="0"/>
              <a:t>("Item %d found at position %d\n",</a:t>
            </a:r>
            <a:r>
              <a:rPr lang="en-US" dirty="0" err="1"/>
              <a:t>data,pos</a:t>
            </a:r>
            <a:r>
              <a:rPr lang="en-US" dirty="0"/>
              <a:t>);</a:t>
            </a:r>
          </a:p>
          <a:p>
            <a:r>
              <a:rPr lang="en-US" dirty="0"/>
              <a:t>                return;</a:t>
            </a:r>
          </a:p>
          <a:p>
            <a:r>
              <a:rPr lang="en-US" dirty="0"/>
              <a:t>            }</a:t>
            </a:r>
          </a:p>
          <a:p>
            <a:r>
              <a:rPr lang="en-US" dirty="0"/>
              <a:t>        </a:t>
            </a:r>
            <a:r>
              <a:rPr lang="en-US" dirty="0" err="1"/>
              <a:t>ptr</a:t>
            </a:r>
            <a:r>
              <a:rPr lang="en-US" dirty="0"/>
              <a:t>=</a:t>
            </a:r>
            <a:r>
              <a:rPr lang="en-US" dirty="0" err="1"/>
              <a:t>ptr</a:t>
            </a:r>
            <a:r>
              <a:rPr lang="en-US" dirty="0"/>
              <a:t>-&gt;link;</a:t>
            </a:r>
          </a:p>
          <a:p>
            <a:r>
              <a:rPr lang="en-US" dirty="0"/>
              <a:t>        pos++;</a:t>
            </a:r>
          </a:p>
          <a:p>
            <a:r>
              <a:rPr lang="en-US" dirty="0"/>
              <a:t>        }</a:t>
            </a:r>
          </a:p>
          <a:p>
            <a:r>
              <a:rPr lang="en-US" dirty="0"/>
              <a:t>    if (</a:t>
            </a:r>
            <a:r>
              <a:rPr lang="en-US" dirty="0" err="1"/>
              <a:t>ptr</a:t>
            </a:r>
            <a:r>
              <a:rPr lang="en-US" dirty="0"/>
              <a:t>==NULL)</a:t>
            </a:r>
          </a:p>
          <a:p>
            <a:r>
              <a:rPr lang="en-US" dirty="0"/>
              <a:t>        </a:t>
            </a:r>
            <a:r>
              <a:rPr lang="en-US" dirty="0" err="1"/>
              <a:t>printf</a:t>
            </a:r>
            <a:r>
              <a:rPr lang="en-US" dirty="0"/>
              <a:t>("Item %d not found in list\n", data);</a:t>
            </a:r>
          </a:p>
          <a:p>
            <a:r>
              <a:rPr lang="en-US" dirty="0"/>
              <a:t>}</a:t>
            </a:r>
          </a:p>
        </p:txBody>
      </p:sp>
    </p:spTree>
    <p:extLst>
      <p:ext uri="{BB962C8B-B14F-4D97-AF65-F5344CB8AC3E}">
        <p14:creationId xmlns:p14="http://schemas.microsoft.com/office/powerpoint/2010/main" val="847650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08-3E58-4032-A937-590119A73CB4}"/>
              </a:ext>
            </a:extLst>
          </p:cNvPr>
          <p:cNvSpPr>
            <a:spLocks noGrp="1"/>
          </p:cNvSpPr>
          <p:nvPr>
            <p:ph type="title"/>
          </p:nvPr>
        </p:nvSpPr>
        <p:spPr/>
        <p:txBody>
          <a:bodyPr/>
          <a:lstStyle/>
          <a:p>
            <a:pPr algn="ctr"/>
            <a:r>
              <a:rPr lang="en-US" dirty="0"/>
              <a:t>Double linked list</a:t>
            </a:r>
          </a:p>
        </p:txBody>
      </p:sp>
      <p:sp>
        <p:nvSpPr>
          <p:cNvPr id="3" name="Content Placeholder 2">
            <a:extLst>
              <a:ext uri="{FF2B5EF4-FFF2-40B4-BE49-F238E27FC236}">
                <a16:creationId xmlns:a16="http://schemas.microsoft.com/office/drawing/2014/main" id="{D6681515-93BD-42E8-BB32-D6C8E4FDF3A2}"/>
              </a:ext>
            </a:extLst>
          </p:cNvPr>
          <p:cNvSpPr>
            <a:spLocks noGrp="1"/>
          </p:cNvSpPr>
          <p:nvPr>
            <p:ph idx="1"/>
          </p:nvPr>
        </p:nvSpPr>
        <p:spPr/>
        <p:txBody>
          <a:bodyPr/>
          <a:lstStyle/>
          <a:p>
            <a:r>
              <a:rPr lang="en-US" dirty="0"/>
              <a:t>It is linear collection of nodes where each node consists of </a:t>
            </a:r>
          </a:p>
          <a:p>
            <a:pPr marL="0" indent="0">
              <a:buNone/>
            </a:pPr>
            <a:r>
              <a:rPr lang="en-US" dirty="0"/>
              <a:t> – info-information is stored </a:t>
            </a:r>
          </a:p>
          <a:p>
            <a:pPr marL="0" indent="0">
              <a:buNone/>
            </a:pPr>
            <a:r>
              <a:rPr lang="en-US" dirty="0"/>
              <a:t>– </a:t>
            </a:r>
            <a:r>
              <a:rPr lang="en-US" dirty="0" err="1"/>
              <a:t>llink</a:t>
            </a:r>
            <a:r>
              <a:rPr lang="en-US" dirty="0"/>
              <a:t>-pointer field holds the address of left node ( </a:t>
            </a:r>
            <a:r>
              <a:rPr lang="en-US" dirty="0" err="1"/>
              <a:t>i.e</a:t>
            </a:r>
            <a:r>
              <a:rPr lang="en-US" dirty="0"/>
              <a:t> previous node) </a:t>
            </a:r>
          </a:p>
          <a:p>
            <a:pPr marL="0" indent="0">
              <a:buNone/>
            </a:pPr>
            <a:r>
              <a:rPr lang="en-US" dirty="0"/>
              <a:t>– </a:t>
            </a:r>
            <a:r>
              <a:rPr lang="en-US" dirty="0" err="1"/>
              <a:t>rlink</a:t>
            </a:r>
            <a:r>
              <a:rPr lang="en-US" dirty="0"/>
              <a:t>-pointer field holds the address of right node(</a:t>
            </a:r>
            <a:r>
              <a:rPr lang="en-US" dirty="0" err="1"/>
              <a:t>i.e</a:t>
            </a:r>
            <a:r>
              <a:rPr lang="en-US" dirty="0"/>
              <a:t> next node in list)</a:t>
            </a:r>
          </a:p>
        </p:txBody>
      </p:sp>
      <p:pic>
        <p:nvPicPr>
          <p:cNvPr id="5" name="Picture 4">
            <a:extLst>
              <a:ext uri="{FF2B5EF4-FFF2-40B4-BE49-F238E27FC236}">
                <a16:creationId xmlns:a16="http://schemas.microsoft.com/office/drawing/2014/main" id="{EF131B2B-A142-4340-948A-CFE39A255270}"/>
              </a:ext>
            </a:extLst>
          </p:cNvPr>
          <p:cNvPicPr>
            <a:picLocks noChangeAspect="1"/>
          </p:cNvPicPr>
          <p:nvPr/>
        </p:nvPicPr>
        <p:blipFill>
          <a:blip r:embed="rId2"/>
          <a:stretch>
            <a:fillRect/>
          </a:stretch>
        </p:blipFill>
        <p:spPr>
          <a:xfrm>
            <a:off x="630935" y="4059936"/>
            <a:ext cx="11094339" cy="2117027"/>
          </a:xfrm>
          <a:prstGeom prst="rect">
            <a:avLst/>
          </a:prstGeom>
        </p:spPr>
      </p:pic>
    </p:spTree>
    <p:extLst>
      <p:ext uri="{BB962C8B-B14F-4D97-AF65-F5344CB8AC3E}">
        <p14:creationId xmlns:p14="http://schemas.microsoft.com/office/powerpoint/2010/main" val="186526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8C5B-331B-4069-95DA-047DF116557B}"/>
              </a:ext>
            </a:extLst>
          </p:cNvPr>
          <p:cNvSpPr>
            <a:spLocks noGrp="1"/>
          </p:cNvSpPr>
          <p:nvPr>
            <p:ph type="title"/>
          </p:nvPr>
        </p:nvSpPr>
        <p:spPr/>
        <p:txBody>
          <a:bodyPr/>
          <a:lstStyle/>
          <a:p>
            <a:pPr algn="ctr"/>
            <a:r>
              <a:rPr lang="en-US" dirty="0"/>
              <a:t>Operation on doubly link list</a:t>
            </a:r>
          </a:p>
        </p:txBody>
      </p:sp>
      <p:sp>
        <p:nvSpPr>
          <p:cNvPr id="3" name="Content Placeholder 2">
            <a:extLst>
              <a:ext uri="{FF2B5EF4-FFF2-40B4-BE49-F238E27FC236}">
                <a16:creationId xmlns:a16="http://schemas.microsoft.com/office/drawing/2014/main" id="{FAB7D1E6-04E8-4A4D-A806-24AC34084676}"/>
              </a:ext>
            </a:extLst>
          </p:cNvPr>
          <p:cNvSpPr>
            <a:spLocks noGrp="1"/>
          </p:cNvSpPr>
          <p:nvPr>
            <p:ph idx="1"/>
          </p:nvPr>
        </p:nvSpPr>
        <p:spPr/>
        <p:txBody>
          <a:bodyPr>
            <a:normAutofit fontScale="92500" lnSpcReduction="20000"/>
          </a:bodyPr>
          <a:lstStyle/>
          <a:p>
            <a:r>
              <a:rPr lang="en-US" dirty="0"/>
              <a:t> Inserting a node </a:t>
            </a:r>
          </a:p>
          <a:p>
            <a:r>
              <a:rPr lang="en-US" dirty="0"/>
              <a:t> Deleting a node </a:t>
            </a:r>
          </a:p>
          <a:p>
            <a:r>
              <a:rPr lang="en-US" dirty="0"/>
              <a:t>Display info </a:t>
            </a:r>
          </a:p>
          <a:p>
            <a:pPr marL="0" indent="0">
              <a:buNone/>
            </a:pPr>
            <a:r>
              <a:rPr lang="en-US" dirty="0"/>
              <a:t> Struct node</a:t>
            </a:r>
          </a:p>
          <a:p>
            <a:pPr marL="0" indent="0">
              <a:buNone/>
            </a:pPr>
            <a:r>
              <a:rPr lang="en-US" dirty="0"/>
              <a:t> {</a:t>
            </a:r>
          </a:p>
          <a:p>
            <a:pPr marL="0" indent="0">
              <a:buNone/>
            </a:pPr>
            <a:r>
              <a:rPr lang="en-US" dirty="0"/>
              <a:t> int info;</a:t>
            </a:r>
          </a:p>
          <a:p>
            <a:pPr marL="0" indent="0">
              <a:buNone/>
            </a:pPr>
            <a:r>
              <a:rPr lang="en-US" dirty="0"/>
              <a:t> struct node *</a:t>
            </a:r>
            <a:r>
              <a:rPr lang="en-US" dirty="0" err="1"/>
              <a:t>llink</a:t>
            </a:r>
            <a:r>
              <a:rPr lang="en-US" dirty="0"/>
              <a:t>; </a:t>
            </a:r>
          </a:p>
          <a:p>
            <a:pPr marL="0" indent="0">
              <a:buNone/>
            </a:pPr>
            <a:r>
              <a:rPr lang="en-US" dirty="0"/>
              <a:t>struct node *</a:t>
            </a:r>
            <a:r>
              <a:rPr lang="en-US" dirty="0" err="1"/>
              <a:t>rlink</a:t>
            </a:r>
            <a:r>
              <a:rPr lang="en-US" dirty="0"/>
              <a:t>;</a:t>
            </a:r>
          </a:p>
          <a:p>
            <a:pPr marL="0" indent="0">
              <a:buNone/>
            </a:pPr>
            <a:r>
              <a:rPr lang="en-US" dirty="0"/>
              <a:t> };</a:t>
            </a:r>
          </a:p>
          <a:p>
            <a:pPr marL="0" indent="0">
              <a:buNone/>
            </a:pPr>
            <a:r>
              <a:rPr lang="en-US" dirty="0"/>
              <a:t> typedef struct node *NODE;       //alias name</a:t>
            </a:r>
          </a:p>
        </p:txBody>
      </p:sp>
    </p:spTree>
    <p:extLst>
      <p:ext uri="{BB962C8B-B14F-4D97-AF65-F5344CB8AC3E}">
        <p14:creationId xmlns:p14="http://schemas.microsoft.com/office/powerpoint/2010/main" val="92037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1179-725E-403F-ADD1-A5C66398D7B4}"/>
              </a:ext>
            </a:extLst>
          </p:cNvPr>
          <p:cNvSpPr>
            <a:spLocks noGrp="1"/>
          </p:cNvSpPr>
          <p:nvPr>
            <p:ph type="title"/>
          </p:nvPr>
        </p:nvSpPr>
        <p:spPr/>
        <p:txBody>
          <a:bodyPr/>
          <a:lstStyle/>
          <a:p>
            <a:pPr algn="ctr"/>
            <a:r>
              <a:rPr lang="en-US" dirty="0"/>
              <a:t>Data Structure</a:t>
            </a:r>
          </a:p>
        </p:txBody>
      </p:sp>
      <p:sp>
        <p:nvSpPr>
          <p:cNvPr id="3" name="Content Placeholder 2">
            <a:extLst>
              <a:ext uri="{FF2B5EF4-FFF2-40B4-BE49-F238E27FC236}">
                <a16:creationId xmlns:a16="http://schemas.microsoft.com/office/drawing/2014/main" id="{46970914-D9FD-45B8-8E23-24ED7D678455}"/>
              </a:ext>
            </a:extLst>
          </p:cNvPr>
          <p:cNvSpPr>
            <a:spLocks noGrp="1"/>
          </p:cNvSpPr>
          <p:nvPr>
            <p:ph idx="1"/>
          </p:nvPr>
        </p:nvSpPr>
        <p:spPr/>
        <p:txBody>
          <a:bodyPr/>
          <a:lstStyle/>
          <a:p>
            <a:r>
              <a:rPr lang="en-US" dirty="0"/>
              <a:t>Data structure is a method of storing data in a computer so that it can be used efficiently. </a:t>
            </a:r>
          </a:p>
          <a:p>
            <a:pPr marL="0" indent="0">
              <a:buNone/>
            </a:pPr>
            <a:r>
              <a:rPr lang="en-US" dirty="0"/>
              <a:t>• Data structure is further classified into</a:t>
            </a:r>
          </a:p>
          <a:p>
            <a:pPr marL="0" indent="0">
              <a:buNone/>
            </a:pPr>
            <a:r>
              <a:rPr lang="en-US" dirty="0"/>
              <a:t>  Linear- data elements are stored in sequential order.</a:t>
            </a:r>
          </a:p>
          <a:p>
            <a:pPr marL="0" indent="0">
              <a:buNone/>
            </a:pPr>
            <a:r>
              <a:rPr lang="en-US" dirty="0"/>
              <a:t>	</a:t>
            </a:r>
            <a:r>
              <a:rPr lang="en-US" dirty="0" err="1"/>
              <a:t>Eg</a:t>
            </a:r>
            <a:r>
              <a:rPr lang="en-US" dirty="0"/>
              <a:t>: Arrays, Stacks, Queues, Linked lists </a:t>
            </a:r>
          </a:p>
          <a:p>
            <a:pPr marL="0" indent="0">
              <a:buNone/>
            </a:pPr>
            <a:r>
              <a:rPr lang="en-US" dirty="0"/>
              <a:t>  Non-linear –data elements which are not stored in sequential manner.          	Eg:Trees, Graphs</a:t>
            </a:r>
          </a:p>
        </p:txBody>
      </p:sp>
    </p:spTree>
    <p:extLst>
      <p:ext uri="{BB962C8B-B14F-4D97-AF65-F5344CB8AC3E}">
        <p14:creationId xmlns:p14="http://schemas.microsoft.com/office/powerpoint/2010/main" val="4167764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77F9-93BE-4364-90CA-897499513AD3}"/>
              </a:ext>
            </a:extLst>
          </p:cNvPr>
          <p:cNvSpPr>
            <a:spLocks noGrp="1"/>
          </p:cNvSpPr>
          <p:nvPr>
            <p:ph type="title"/>
          </p:nvPr>
        </p:nvSpPr>
        <p:spPr/>
        <p:txBody>
          <a:bodyPr/>
          <a:lstStyle/>
          <a:p>
            <a:pPr algn="ctr"/>
            <a:r>
              <a:rPr lang="en-US" dirty="0"/>
              <a:t>Inserting node</a:t>
            </a:r>
          </a:p>
        </p:txBody>
      </p:sp>
      <p:sp>
        <p:nvSpPr>
          <p:cNvPr id="3" name="Content Placeholder 2">
            <a:extLst>
              <a:ext uri="{FF2B5EF4-FFF2-40B4-BE49-F238E27FC236}">
                <a16:creationId xmlns:a16="http://schemas.microsoft.com/office/drawing/2014/main" id="{B7E9A31E-A63F-4793-B0DF-59F5478B963C}"/>
              </a:ext>
            </a:extLst>
          </p:cNvPr>
          <p:cNvSpPr>
            <a:spLocks noGrp="1"/>
          </p:cNvSpPr>
          <p:nvPr>
            <p:ph idx="1"/>
          </p:nvPr>
        </p:nvSpPr>
        <p:spPr/>
        <p:txBody>
          <a:bodyPr>
            <a:normAutofit fontScale="92500" lnSpcReduction="20000"/>
          </a:bodyPr>
          <a:lstStyle/>
          <a:p>
            <a:pPr marL="0" indent="0">
              <a:buNone/>
            </a:pPr>
            <a:r>
              <a:rPr lang="en-US" dirty="0"/>
              <a:t>NODE </a:t>
            </a:r>
            <a:r>
              <a:rPr lang="en-US" dirty="0" err="1"/>
              <a:t>insert_front</a:t>
            </a:r>
            <a:r>
              <a:rPr lang="en-US" dirty="0"/>
              <a:t>(int </a:t>
            </a:r>
            <a:r>
              <a:rPr lang="en-US" dirty="0" err="1"/>
              <a:t>item,NODE</a:t>
            </a:r>
            <a:r>
              <a:rPr lang="en-US" dirty="0"/>
              <a:t> head) </a:t>
            </a:r>
          </a:p>
          <a:p>
            <a:pPr marL="0" indent="0">
              <a:buNone/>
            </a:pPr>
            <a:r>
              <a:rPr lang="en-US" dirty="0"/>
              <a:t>{</a:t>
            </a:r>
          </a:p>
          <a:p>
            <a:pPr marL="0" indent="0">
              <a:buNone/>
            </a:pPr>
            <a:r>
              <a:rPr lang="en-US" dirty="0"/>
              <a:t> NODE </a:t>
            </a:r>
            <a:r>
              <a:rPr lang="en-US" dirty="0" err="1"/>
              <a:t>temp,cur</a:t>
            </a:r>
            <a:r>
              <a:rPr lang="en-US" dirty="0"/>
              <a:t>; </a:t>
            </a:r>
          </a:p>
          <a:p>
            <a:pPr marL="0" indent="0">
              <a:buNone/>
            </a:pPr>
            <a:r>
              <a:rPr lang="en-US" dirty="0"/>
              <a:t>temp=</a:t>
            </a:r>
            <a:r>
              <a:rPr lang="en-US" dirty="0" err="1"/>
              <a:t>getnode</a:t>
            </a:r>
            <a:r>
              <a:rPr lang="en-US" dirty="0"/>
              <a:t>(); </a:t>
            </a:r>
          </a:p>
          <a:p>
            <a:pPr marL="0" indent="0">
              <a:buNone/>
            </a:pPr>
            <a:r>
              <a:rPr lang="en-US" dirty="0"/>
              <a:t>temp-&gt;info=item; </a:t>
            </a:r>
          </a:p>
          <a:p>
            <a:pPr marL="0" indent="0">
              <a:buNone/>
            </a:pPr>
            <a:r>
              <a:rPr lang="en-US" dirty="0"/>
              <a:t>cur=head-&gt;</a:t>
            </a:r>
            <a:r>
              <a:rPr lang="en-US" dirty="0" err="1"/>
              <a:t>rlink</a:t>
            </a:r>
            <a:r>
              <a:rPr lang="en-US" dirty="0"/>
              <a:t>;</a:t>
            </a:r>
          </a:p>
          <a:p>
            <a:pPr marL="0" indent="0">
              <a:buNone/>
            </a:pPr>
            <a:r>
              <a:rPr lang="en-US" dirty="0"/>
              <a:t>head-&gt;</a:t>
            </a:r>
            <a:r>
              <a:rPr lang="en-US" dirty="0" err="1"/>
              <a:t>rlink</a:t>
            </a:r>
            <a:r>
              <a:rPr lang="en-US" dirty="0"/>
              <a:t>=temp; </a:t>
            </a:r>
          </a:p>
          <a:p>
            <a:pPr marL="0" indent="0">
              <a:buNone/>
            </a:pPr>
            <a:r>
              <a:rPr lang="en-US" dirty="0"/>
              <a:t>temp-&gt;</a:t>
            </a:r>
            <a:r>
              <a:rPr lang="en-US" dirty="0" err="1"/>
              <a:t>rlink</a:t>
            </a:r>
            <a:r>
              <a:rPr lang="en-US" dirty="0"/>
              <a:t>=cur;</a:t>
            </a:r>
          </a:p>
          <a:p>
            <a:pPr marL="0" indent="0">
              <a:buNone/>
            </a:pPr>
            <a:r>
              <a:rPr lang="en-US" dirty="0"/>
              <a:t> return head;</a:t>
            </a:r>
          </a:p>
          <a:p>
            <a:pPr marL="0" indent="0">
              <a:buNone/>
            </a:pPr>
            <a:r>
              <a:rPr lang="en-US" dirty="0"/>
              <a:t>}</a:t>
            </a:r>
          </a:p>
        </p:txBody>
      </p:sp>
    </p:spTree>
    <p:extLst>
      <p:ext uri="{BB962C8B-B14F-4D97-AF65-F5344CB8AC3E}">
        <p14:creationId xmlns:p14="http://schemas.microsoft.com/office/powerpoint/2010/main" val="3137915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4BC5-9F04-4B91-B4BD-C278EF0321CD}"/>
              </a:ext>
            </a:extLst>
          </p:cNvPr>
          <p:cNvSpPr>
            <a:spLocks noGrp="1"/>
          </p:cNvSpPr>
          <p:nvPr>
            <p:ph type="title"/>
          </p:nvPr>
        </p:nvSpPr>
        <p:spPr/>
        <p:txBody>
          <a:bodyPr/>
          <a:lstStyle/>
          <a:p>
            <a:pPr algn="ctr"/>
            <a:r>
              <a:rPr lang="en-US" dirty="0"/>
              <a:t>Deleting node</a:t>
            </a:r>
          </a:p>
        </p:txBody>
      </p:sp>
      <p:sp>
        <p:nvSpPr>
          <p:cNvPr id="3" name="Content Placeholder 2">
            <a:extLst>
              <a:ext uri="{FF2B5EF4-FFF2-40B4-BE49-F238E27FC236}">
                <a16:creationId xmlns:a16="http://schemas.microsoft.com/office/drawing/2014/main" id="{B66CE050-0A24-4F98-BA09-46B926667846}"/>
              </a:ext>
            </a:extLst>
          </p:cNvPr>
          <p:cNvSpPr>
            <a:spLocks noGrp="1"/>
          </p:cNvSpPr>
          <p:nvPr>
            <p:ph idx="1"/>
          </p:nvPr>
        </p:nvSpPr>
        <p:spPr/>
        <p:txBody>
          <a:bodyPr>
            <a:normAutofit fontScale="55000" lnSpcReduction="20000"/>
          </a:bodyPr>
          <a:lstStyle/>
          <a:p>
            <a:pPr marL="0" indent="0">
              <a:buNone/>
            </a:pPr>
            <a:r>
              <a:rPr lang="en-US" dirty="0"/>
              <a:t>NODE </a:t>
            </a:r>
            <a:r>
              <a:rPr lang="en-US" dirty="0" err="1"/>
              <a:t>delete_front</a:t>
            </a:r>
            <a:r>
              <a:rPr lang="en-US" dirty="0"/>
              <a:t>(NODE head) </a:t>
            </a:r>
          </a:p>
          <a:p>
            <a:pPr marL="0" indent="0">
              <a:buNone/>
            </a:pPr>
            <a:r>
              <a:rPr lang="en-US" dirty="0"/>
              <a:t>{</a:t>
            </a:r>
          </a:p>
          <a:p>
            <a:pPr marL="0" indent="0">
              <a:buNone/>
            </a:pPr>
            <a:r>
              <a:rPr lang="en-US" dirty="0"/>
              <a:t> NODE </a:t>
            </a:r>
            <a:r>
              <a:rPr lang="en-US" dirty="0" err="1"/>
              <a:t>cur,next</a:t>
            </a:r>
            <a:r>
              <a:rPr lang="en-US" dirty="0"/>
              <a:t>;</a:t>
            </a:r>
          </a:p>
          <a:p>
            <a:pPr marL="0" indent="0">
              <a:buNone/>
            </a:pPr>
            <a:r>
              <a:rPr lang="en-US" dirty="0"/>
              <a:t> if(head-&gt;</a:t>
            </a:r>
            <a:r>
              <a:rPr lang="en-US" dirty="0" err="1"/>
              <a:t>rlink</a:t>
            </a:r>
            <a:r>
              <a:rPr lang="en-US" dirty="0"/>
              <a:t>==NULL) </a:t>
            </a:r>
          </a:p>
          <a:p>
            <a:pPr marL="0" indent="0">
              <a:buNone/>
            </a:pPr>
            <a:r>
              <a:rPr lang="en-US" dirty="0"/>
              <a:t>{ </a:t>
            </a:r>
          </a:p>
          <a:p>
            <a:pPr marL="0" indent="0">
              <a:buNone/>
            </a:pPr>
            <a:r>
              <a:rPr lang="en-US" dirty="0" err="1"/>
              <a:t>printf</a:t>
            </a:r>
            <a:r>
              <a:rPr lang="en-US" dirty="0"/>
              <a:t>(“list is empty\n”); </a:t>
            </a:r>
          </a:p>
          <a:p>
            <a:pPr marL="0" indent="0">
              <a:buNone/>
            </a:pPr>
            <a:r>
              <a:rPr lang="en-US" dirty="0"/>
              <a:t>return head; </a:t>
            </a:r>
          </a:p>
          <a:p>
            <a:pPr marL="0" indent="0">
              <a:buNone/>
            </a:pPr>
            <a:r>
              <a:rPr lang="en-US" dirty="0"/>
              <a:t>}</a:t>
            </a:r>
          </a:p>
          <a:p>
            <a:pPr marL="0" indent="0">
              <a:buNone/>
            </a:pPr>
            <a:r>
              <a:rPr lang="en-US" dirty="0"/>
              <a:t> cur=head-&gt;</a:t>
            </a:r>
            <a:r>
              <a:rPr lang="en-US" dirty="0" err="1"/>
              <a:t>rlink</a:t>
            </a:r>
            <a:r>
              <a:rPr lang="en-US" dirty="0"/>
              <a:t>;//obtain the first node </a:t>
            </a:r>
          </a:p>
          <a:p>
            <a:pPr marL="0" indent="0">
              <a:buNone/>
            </a:pPr>
            <a:r>
              <a:rPr lang="en-US" dirty="0"/>
              <a:t>next=cur-&gt;</a:t>
            </a:r>
            <a:r>
              <a:rPr lang="en-US" dirty="0" err="1"/>
              <a:t>rlink</a:t>
            </a:r>
            <a:r>
              <a:rPr lang="en-US" dirty="0"/>
              <a:t>;//obtain the second node </a:t>
            </a:r>
          </a:p>
          <a:p>
            <a:pPr marL="0" indent="0">
              <a:buNone/>
            </a:pPr>
            <a:r>
              <a:rPr lang="en-US" dirty="0"/>
              <a:t>head-&gt;</a:t>
            </a:r>
            <a:r>
              <a:rPr lang="en-US" dirty="0" err="1"/>
              <a:t>rlink</a:t>
            </a:r>
            <a:r>
              <a:rPr lang="en-US" dirty="0"/>
              <a:t>=next;</a:t>
            </a:r>
          </a:p>
          <a:p>
            <a:pPr marL="0" indent="0">
              <a:buNone/>
            </a:pPr>
            <a:r>
              <a:rPr lang="en-US" dirty="0"/>
              <a:t> </a:t>
            </a:r>
            <a:r>
              <a:rPr lang="en-US" dirty="0" err="1"/>
              <a:t>printf</a:t>
            </a:r>
            <a:r>
              <a:rPr lang="en-US" dirty="0"/>
              <a:t>(“node deleted is %</a:t>
            </a:r>
            <a:r>
              <a:rPr lang="en-US" dirty="0" err="1"/>
              <a:t>d”,cur</a:t>
            </a:r>
            <a:r>
              <a:rPr lang="en-US" dirty="0"/>
              <a:t>-&gt;info);</a:t>
            </a:r>
          </a:p>
          <a:p>
            <a:pPr marL="0" indent="0">
              <a:buNone/>
            </a:pPr>
            <a:r>
              <a:rPr lang="en-US" dirty="0"/>
              <a:t> </a:t>
            </a:r>
            <a:r>
              <a:rPr lang="en-US" dirty="0" err="1"/>
              <a:t>freenode</a:t>
            </a:r>
            <a:r>
              <a:rPr lang="en-US" dirty="0"/>
              <a:t>(cur);//delete the first node</a:t>
            </a:r>
          </a:p>
          <a:p>
            <a:pPr marL="0" indent="0">
              <a:buNone/>
            </a:pPr>
            <a:r>
              <a:rPr lang="en-US" dirty="0"/>
              <a:t> return head;</a:t>
            </a:r>
          </a:p>
          <a:p>
            <a:pPr marL="0" indent="0">
              <a:buNone/>
            </a:pPr>
            <a:r>
              <a:rPr lang="en-US" dirty="0"/>
              <a:t>}</a:t>
            </a:r>
          </a:p>
        </p:txBody>
      </p:sp>
    </p:spTree>
    <p:extLst>
      <p:ext uri="{BB962C8B-B14F-4D97-AF65-F5344CB8AC3E}">
        <p14:creationId xmlns:p14="http://schemas.microsoft.com/office/powerpoint/2010/main" val="91754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61E-F7AE-445C-B173-8746B2811103}"/>
              </a:ext>
            </a:extLst>
          </p:cNvPr>
          <p:cNvSpPr>
            <a:spLocks noGrp="1"/>
          </p:cNvSpPr>
          <p:nvPr>
            <p:ph type="title"/>
          </p:nvPr>
        </p:nvSpPr>
        <p:spPr/>
        <p:txBody>
          <a:bodyPr/>
          <a:lstStyle/>
          <a:p>
            <a:pPr algn="ctr"/>
            <a:r>
              <a:rPr lang="en-US" dirty="0"/>
              <a:t>display</a:t>
            </a:r>
          </a:p>
        </p:txBody>
      </p:sp>
      <p:sp>
        <p:nvSpPr>
          <p:cNvPr id="3" name="Content Placeholder 2">
            <a:extLst>
              <a:ext uri="{FF2B5EF4-FFF2-40B4-BE49-F238E27FC236}">
                <a16:creationId xmlns:a16="http://schemas.microsoft.com/office/drawing/2014/main" id="{F226AE78-3D5B-41AA-99F6-F941A35E5C0B}"/>
              </a:ext>
            </a:extLst>
          </p:cNvPr>
          <p:cNvSpPr>
            <a:spLocks noGrp="1"/>
          </p:cNvSpPr>
          <p:nvPr>
            <p:ph idx="1"/>
          </p:nvPr>
        </p:nvSpPr>
        <p:spPr/>
        <p:txBody>
          <a:bodyPr>
            <a:normAutofit fontScale="47500" lnSpcReduction="20000"/>
          </a:bodyPr>
          <a:lstStyle/>
          <a:p>
            <a:pPr marL="0" indent="0">
              <a:buNone/>
            </a:pPr>
            <a:r>
              <a:rPr lang="en-US" dirty="0"/>
              <a:t>Void display(NODE head)</a:t>
            </a:r>
          </a:p>
          <a:p>
            <a:pPr marL="0" indent="0">
              <a:buNone/>
            </a:pPr>
            <a:r>
              <a:rPr lang="en-US" dirty="0"/>
              <a:t> {</a:t>
            </a:r>
          </a:p>
          <a:p>
            <a:pPr marL="0" indent="0">
              <a:buNone/>
            </a:pPr>
            <a:r>
              <a:rPr lang="en-US" dirty="0"/>
              <a:t> NODE temp;</a:t>
            </a:r>
          </a:p>
          <a:p>
            <a:pPr marL="0" indent="0">
              <a:buNone/>
            </a:pPr>
            <a:r>
              <a:rPr lang="en-US" dirty="0"/>
              <a:t> if(head-&gt;</a:t>
            </a:r>
            <a:r>
              <a:rPr lang="en-US" dirty="0" err="1"/>
              <a:t>rlink</a:t>
            </a:r>
            <a:r>
              <a:rPr lang="en-US" dirty="0"/>
              <a:t>==NULL)</a:t>
            </a:r>
          </a:p>
          <a:p>
            <a:pPr marL="0" indent="0">
              <a:buNone/>
            </a:pPr>
            <a:r>
              <a:rPr lang="en-US" dirty="0"/>
              <a:t> {</a:t>
            </a:r>
          </a:p>
          <a:p>
            <a:pPr marL="0" indent="0">
              <a:buNone/>
            </a:pPr>
            <a:r>
              <a:rPr lang="en-US" dirty="0"/>
              <a:t> </a:t>
            </a:r>
            <a:r>
              <a:rPr lang="en-US" dirty="0" err="1"/>
              <a:t>printf</a:t>
            </a:r>
            <a:r>
              <a:rPr lang="en-US" dirty="0"/>
              <a:t>(“list is empty”);</a:t>
            </a:r>
          </a:p>
          <a:p>
            <a:pPr marL="0" indent="0">
              <a:buNone/>
            </a:pPr>
            <a:r>
              <a:rPr lang="en-US" dirty="0"/>
              <a:t> return;</a:t>
            </a:r>
          </a:p>
          <a:p>
            <a:pPr marL="0" indent="0">
              <a:buNone/>
            </a:pPr>
            <a:r>
              <a:rPr lang="en-US" dirty="0"/>
              <a:t> }</a:t>
            </a:r>
          </a:p>
          <a:p>
            <a:pPr marL="0" indent="0">
              <a:buNone/>
            </a:pPr>
            <a:r>
              <a:rPr lang="en-US" dirty="0"/>
              <a:t> </a:t>
            </a:r>
            <a:r>
              <a:rPr lang="en-US" dirty="0" err="1"/>
              <a:t>printf</a:t>
            </a:r>
            <a:r>
              <a:rPr lang="en-US" dirty="0"/>
              <a:t>(“contents of list”);</a:t>
            </a:r>
          </a:p>
          <a:p>
            <a:pPr marL="0" indent="0">
              <a:buNone/>
            </a:pPr>
            <a:r>
              <a:rPr lang="en-US" dirty="0"/>
              <a:t> temp=head-&gt;</a:t>
            </a:r>
            <a:r>
              <a:rPr lang="en-US" dirty="0" err="1"/>
              <a:t>rlink</a:t>
            </a:r>
            <a:r>
              <a:rPr lang="en-US" dirty="0"/>
              <a:t>;</a:t>
            </a:r>
          </a:p>
          <a:p>
            <a:pPr marL="0" indent="0">
              <a:buNone/>
            </a:pPr>
            <a:r>
              <a:rPr lang="en-US" dirty="0"/>
              <a:t> while(temp!=NULL) </a:t>
            </a:r>
          </a:p>
          <a:p>
            <a:pPr marL="0" indent="0">
              <a:buNone/>
            </a:pPr>
            <a:r>
              <a:rPr lang="en-US" dirty="0"/>
              <a:t>{</a:t>
            </a:r>
          </a:p>
          <a:p>
            <a:pPr marL="0" indent="0">
              <a:buNone/>
            </a:pPr>
            <a:r>
              <a:rPr lang="en-US" dirty="0"/>
              <a:t> </a:t>
            </a:r>
            <a:r>
              <a:rPr lang="en-US" dirty="0" err="1"/>
              <a:t>printf</a:t>
            </a:r>
            <a:r>
              <a:rPr lang="en-US" dirty="0"/>
              <a:t>(“%</a:t>
            </a:r>
            <a:r>
              <a:rPr lang="en-US" dirty="0" err="1"/>
              <a:t>d”,temp</a:t>
            </a:r>
            <a:r>
              <a:rPr lang="en-US" dirty="0"/>
              <a:t>-&gt;info);</a:t>
            </a:r>
          </a:p>
          <a:p>
            <a:pPr marL="0" indent="0">
              <a:buNone/>
            </a:pPr>
            <a:r>
              <a:rPr lang="en-US" dirty="0"/>
              <a:t> temp=temp-&gt;</a:t>
            </a:r>
            <a:r>
              <a:rPr lang="en-US" dirty="0" err="1"/>
              <a:t>rlink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619529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022057-3798-4936-A684-D4117A461054}"/>
              </a:ext>
            </a:extLst>
          </p:cNvPr>
          <p:cNvSpPr txBox="1"/>
          <p:nvPr/>
        </p:nvSpPr>
        <p:spPr>
          <a:xfrm>
            <a:off x="3048000" y="-13652599"/>
            <a:ext cx="6096000" cy="34163198"/>
          </a:xfrm>
          <a:prstGeom prst="rect">
            <a:avLst/>
          </a:prstGeom>
          <a:noFill/>
        </p:spPr>
        <p:txBody>
          <a:bodyPr wrap="square">
            <a:spAutoFit/>
          </a:bodyPr>
          <a:lstStyle/>
          <a:p>
            <a:r>
              <a:rPr lang="en-US" dirty="0"/>
              <a:t>//c program for double linked list</a:t>
            </a:r>
          </a:p>
          <a:p>
            <a:r>
              <a:rPr lang="en-US" dirty="0"/>
              <a:t> </a:t>
            </a:r>
          </a:p>
          <a:p>
            <a:r>
              <a:rPr lang="en-US" dirty="0"/>
              <a:t>#include&lt;stdio.h&gt;</a:t>
            </a:r>
          </a:p>
          <a:p>
            <a:r>
              <a:rPr lang="en-US" dirty="0"/>
              <a:t>#include&lt;stdlib.h&gt;</a:t>
            </a:r>
          </a:p>
          <a:p>
            <a:r>
              <a:rPr lang="en-US" dirty="0"/>
              <a:t>struct node</a:t>
            </a:r>
          </a:p>
          <a:p>
            <a:r>
              <a:rPr lang="en-US" dirty="0"/>
              <a:t>{</a:t>
            </a:r>
          </a:p>
          <a:p>
            <a:r>
              <a:rPr lang="en-US" dirty="0"/>
              <a:t>	int info;</a:t>
            </a:r>
          </a:p>
          <a:p>
            <a:r>
              <a:rPr lang="en-US" dirty="0"/>
              <a:t>	struct </a:t>
            </a:r>
            <a:r>
              <a:rPr lang="en-US" dirty="0" err="1"/>
              <a:t>dnode</a:t>
            </a:r>
            <a:r>
              <a:rPr lang="en-US" dirty="0"/>
              <a:t>*</a:t>
            </a:r>
            <a:r>
              <a:rPr lang="en-US" dirty="0" err="1"/>
              <a:t>llink</a:t>
            </a:r>
            <a:r>
              <a:rPr lang="en-US" dirty="0"/>
              <a:t>;</a:t>
            </a:r>
          </a:p>
          <a:p>
            <a:r>
              <a:rPr lang="en-US" dirty="0"/>
              <a:t>	struct </a:t>
            </a:r>
            <a:r>
              <a:rPr lang="en-US" dirty="0" err="1"/>
              <a:t>dnode</a:t>
            </a:r>
            <a:r>
              <a:rPr lang="en-US" dirty="0"/>
              <a:t>*</a:t>
            </a:r>
            <a:r>
              <a:rPr lang="en-US" dirty="0" err="1"/>
              <a:t>rlink</a:t>
            </a:r>
            <a:r>
              <a:rPr lang="en-US" dirty="0"/>
              <a:t>;</a:t>
            </a:r>
          </a:p>
          <a:p>
            <a:r>
              <a:rPr lang="en-US" dirty="0"/>
              <a:t>};</a:t>
            </a:r>
          </a:p>
          <a:p>
            <a:r>
              <a:rPr lang="en-US" dirty="0"/>
              <a:t>typedef struct node* NODE;</a:t>
            </a:r>
          </a:p>
          <a:p>
            <a:r>
              <a:rPr lang="en-US" dirty="0"/>
              <a:t>NODE head;</a:t>
            </a:r>
          </a:p>
          <a:p>
            <a:r>
              <a:rPr lang="en-US" dirty="0"/>
              <a:t>NODE </a:t>
            </a:r>
            <a:r>
              <a:rPr lang="en-US" dirty="0" err="1"/>
              <a:t>getnode</a:t>
            </a:r>
            <a:r>
              <a:rPr lang="en-US" dirty="0"/>
              <a:t>()</a:t>
            </a:r>
          </a:p>
          <a:p>
            <a:r>
              <a:rPr lang="en-US" dirty="0"/>
              <a:t>{</a:t>
            </a:r>
          </a:p>
          <a:p>
            <a:r>
              <a:rPr lang="en-US" dirty="0"/>
              <a:t>	NODE x;</a:t>
            </a:r>
          </a:p>
          <a:p>
            <a:r>
              <a:rPr lang="en-US" dirty="0"/>
              <a:t>	x= (NODE)malloc(</a:t>
            </a:r>
            <a:r>
              <a:rPr lang="en-US" dirty="0" err="1"/>
              <a:t>sizeof</a:t>
            </a:r>
            <a:r>
              <a:rPr lang="en-US" dirty="0"/>
              <a:t>(struct node));</a:t>
            </a:r>
          </a:p>
          <a:p>
            <a:r>
              <a:rPr lang="en-US" dirty="0"/>
              <a:t>	if(x== NULL)</a:t>
            </a:r>
          </a:p>
          <a:p>
            <a:r>
              <a:rPr lang="en-US" dirty="0"/>
              <a:t>	{</a:t>
            </a:r>
          </a:p>
          <a:p>
            <a:r>
              <a:rPr lang="en-US" dirty="0"/>
              <a:t>		</a:t>
            </a:r>
            <a:r>
              <a:rPr lang="en-US" dirty="0" err="1"/>
              <a:t>printf</a:t>
            </a:r>
            <a:r>
              <a:rPr lang="en-US" dirty="0"/>
              <a:t>("out of memory");</a:t>
            </a:r>
          </a:p>
          <a:p>
            <a:r>
              <a:rPr lang="en-US" dirty="0"/>
              <a:t>		return;</a:t>
            </a:r>
          </a:p>
          <a:p>
            <a:r>
              <a:rPr lang="en-US" dirty="0"/>
              <a:t>	}</a:t>
            </a:r>
          </a:p>
          <a:p>
            <a:r>
              <a:rPr lang="en-US" dirty="0"/>
              <a:t>return(x);</a:t>
            </a:r>
          </a:p>
          <a:p>
            <a:r>
              <a:rPr lang="en-US" dirty="0"/>
              <a:t>}</a:t>
            </a:r>
          </a:p>
          <a:p>
            <a:r>
              <a:rPr lang="en-US" dirty="0"/>
              <a:t>void </a:t>
            </a:r>
            <a:r>
              <a:rPr lang="en-US" dirty="0" err="1"/>
              <a:t>freenode</a:t>
            </a:r>
            <a:r>
              <a:rPr lang="en-US" dirty="0"/>
              <a:t>(NODE x)</a:t>
            </a:r>
          </a:p>
          <a:p>
            <a:r>
              <a:rPr lang="en-US" dirty="0"/>
              <a:t>{</a:t>
            </a:r>
          </a:p>
          <a:p>
            <a:r>
              <a:rPr lang="en-US" dirty="0"/>
              <a:t>	free(x);</a:t>
            </a:r>
          </a:p>
          <a:p>
            <a:r>
              <a:rPr lang="en-US" dirty="0"/>
              <a:t>}</a:t>
            </a:r>
          </a:p>
          <a:p>
            <a:r>
              <a:rPr lang="en-US" dirty="0"/>
              <a:t>NODE </a:t>
            </a:r>
            <a:r>
              <a:rPr lang="en-US" dirty="0" err="1"/>
              <a:t>insert_front</a:t>
            </a:r>
            <a:r>
              <a:rPr lang="en-US" dirty="0"/>
              <a:t>(int </a:t>
            </a:r>
            <a:r>
              <a:rPr lang="en-US" dirty="0" err="1"/>
              <a:t>item,NODE</a:t>
            </a:r>
            <a:r>
              <a:rPr lang="en-US" dirty="0"/>
              <a:t> head)</a:t>
            </a:r>
          </a:p>
          <a:p>
            <a:r>
              <a:rPr lang="en-US" dirty="0"/>
              <a:t>{</a:t>
            </a:r>
          </a:p>
          <a:p>
            <a:r>
              <a:rPr lang="en-US" dirty="0"/>
              <a:t>	NODE </a:t>
            </a:r>
            <a:r>
              <a:rPr lang="en-US" dirty="0" err="1"/>
              <a:t>temp,cur</a:t>
            </a:r>
            <a:r>
              <a:rPr lang="en-US" dirty="0"/>
              <a:t>;</a:t>
            </a:r>
          </a:p>
          <a:p>
            <a:r>
              <a:rPr lang="en-US" dirty="0"/>
              <a:t>	temp = </a:t>
            </a:r>
            <a:r>
              <a:rPr lang="en-US" dirty="0" err="1"/>
              <a:t>getnode</a:t>
            </a:r>
            <a:r>
              <a:rPr lang="en-US" dirty="0"/>
              <a:t>();</a:t>
            </a:r>
          </a:p>
          <a:p>
            <a:r>
              <a:rPr lang="en-US" dirty="0"/>
              <a:t>	temp-&gt;info=item;</a:t>
            </a:r>
          </a:p>
          <a:p>
            <a:r>
              <a:rPr lang="en-US" dirty="0"/>
              <a:t>	cur = head-&gt;</a:t>
            </a:r>
            <a:r>
              <a:rPr lang="en-US" dirty="0" err="1"/>
              <a:t>rlink</a:t>
            </a:r>
            <a:r>
              <a:rPr lang="en-US" dirty="0"/>
              <a:t>;</a:t>
            </a:r>
          </a:p>
          <a:p>
            <a:r>
              <a:rPr lang="en-US" dirty="0"/>
              <a:t>	head-&gt;</a:t>
            </a:r>
            <a:r>
              <a:rPr lang="en-US" dirty="0" err="1"/>
              <a:t>rlink</a:t>
            </a:r>
            <a:r>
              <a:rPr lang="en-US" dirty="0"/>
              <a:t> = temp;</a:t>
            </a:r>
          </a:p>
          <a:p>
            <a:r>
              <a:rPr lang="en-US" dirty="0"/>
              <a:t>	temp-&gt;</a:t>
            </a:r>
            <a:r>
              <a:rPr lang="en-US" dirty="0" err="1"/>
              <a:t>rlink</a:t>
            </a:r>
            <a:r>
              <a:rPr lang="en-US" dirty="0"/>
              <a:t>=cur;</a:t>
            </a:r>
          </a:p>
          <a:p>
            <a:r>
              <a:rPr lang="en-US" dirty="0"/>
              <a:t>	return head;</a:t>
            </a:r>
          </a:p>
          <a:p>
            <a:r>
              <a:rPr lang="en-US" dirty="0"/>
              <a:t>}</a:t>
            </a:r>
          </a:p>
          <a:p>
            <a:r>
              <a:rPr lang="en-US" dirty="0"/>
              <a:t>NODE </a:t>
            </a:r>
            <a:r>
              <a:rPr lang="en-US" dirty="0" err="1"/>
              <a:t>delete_front</a:t>
            </a:r>
            <a:r>
              <a:rPr lang="en-US" dirty="0"/>
              <a:t>(NODE head)</a:t>
            </a:r>
          </a:p>
          <a:p>
            <a:r>
              <a:rPr lang="en-US" dirty="0"/>
              <a:t>{</a:t>
            </a:r>
          </a:p>
          <a:p>
            <a:r>
              <a:rPr lang="en-US" dirty="0"/>
              <a:t>	NODE </a:t>
            </a:r>
            <a:r>
              <a:rPr lang="en-US" dirty="0" err="1"/>
              <a:t>cur,next</a:t>
            </a:r>
            <a:r>
              <a:rPr lang="en-US" dirty="0"/>
              <a:t>;</a:t>
            </a:r>
          </a:p>
          <a:p>
            <a:r>
              <a:rPr lang="en-US" dirty="0"/>
              <a:t>	if(head-&gt;</a:t>
            </a:r>
            <a:r>
              <a:rPr lang="en-US" dirty="0" err="1"/>
              <a:t>rlink</a:t>
            </a:r>
            <a:r>
              <a:rPr lang="en-US" dirty="0"/>
              <a:t> == NULL)</a:t>
            </a:r>
          </a:p>
          <a:p>
            <a:r>
              <a:rPr lang="en-US" dirty="0"/>
              <a:t>	{</a:t>
            </a:r>
          </a:p>
          <a:p>
            <a:r>
              <a:rPr lang="en-US" dirty="0"/>
              <a:t>		</a:t>
            </a:r>
            <a:r>
              <a:rPr lang="en-US" dirty="0" err="1"/>
              <a:t>printf</a:t>
            </a:r>
            <a:r>
              <a:rPr lang="en-US" dirty="0"/>
              <a:t>("list is empty\n");</a:t>
            </a:r>
          </a:p>
          <a:p>
            <a:r>
              <a:rPr lang="en-US" dirty="0"/>
              <a:t>		return(head);</a:t>
            </a:r>
          </a:p>
          <a:p>
            <a:r>
              <a:rPr lang="en-US" dirty="0"/>
              <a:t>	}</a:t>
            </a:r>
          </a:p>
          <a:p>
            <a:r>
              <a:rPr lang="en-US" dirty="0"/>
              <a:t>cur= head-&gt;</a:t>
            </a:r>
            <a:r>
              <a:rPr lang="en-US" dirty="0" err="1"/>
              <a:t>rlink</a:t>
            </a:r>
            <a:r>
              <a:rPr lang="en-US" dirty="0"/>
              <a:t>;</a:t>
            </a:r>
          </a:p>
          <a:p>
            <a:r>
              <a:rPr lang="en-US" dirty="0"/>
              <a:t>next = cur-&gt;</a:t>
            </a:r>
            <a:r>
              <a:rPr lang="en-US" dirty="0" err="1"/>
              <a:t>rlink</a:t>
            </a:r>
            <a:r>
              <a:rPr lang="en-US" dirty="0"/>
              <a:t>;</a:t>
            </a:r>
          </a:p>
          <a:p>
            <a:r>
              <a:rPr lang="en-US" dirty="0"/>
              <a:t>head-&gt;</a:t>
            </a:r>
            <a:r>
              <a:rPr lang="en-US" dirty="0" err="1"/>
              <a:t>rlink</a:t>
            </a:r>
            <a:r>
              <a:rPr lang="en-US" dirty="0"/>
              <a:t> = next;</a:t>
            </a:r>
          </a:p>
          <a:p>
            <a:r>
              <a:rPr lang="en-US" dirty="0" err="1"/>
              <a:t>printf</a:t>
            </a:r>
            <a:r>
              <a:rPr lang="en-US" dirty="0"/>
              <a:t>("node deleted is %</a:t>
            </a:r>
            <a:r>
              <a:rPr lang="en-US" dirty="0" err="1"/>
              <a:t>d",cur</a:t>
            </a:r>
            <a:r>
              <a:rPr lang="en-US" dirty="0"/>
              <a:t>-&gt;info);</a:t>
            </a:r>
          </a:p>
          <a:p>
            <a:r>
              <a:rPr lang="en-US" dirty="0" err="1"/>
              <a:t>freenode</a:t>
            </a:r>
            <a:r>
              <a:rPr lang="en-US" dirty="0"/>
              <a:t>(cur);</a:t>
            </a:r>
          </a:p>
          <a:p>
            <a:r>
              <a:rPr lang="en-US" dirty="0"/>
              <a:t>return(head);</a:t>
            </a:r>
          </a:p>
          <a:p>
            <a:r>
              <a:rPr lang="en-US" dirty="0"/>
              <a:t>}</a:t>
            </a:r>
          </a:p>
          <a:p>
            <a:r>
              <a:rPr lang="en-US" dirty="0"/>
              <a:t>void </a:t>
            </a:r>
            <a:r>
              <a:rPr lang="en-US" dirty="0" err="1"/>
              <a:t>display_front</a:t>
            </a:r>
            <a:r>
              <a:rPr lang="en-US" dirty="0"/>
              <a:t>(NODE head)</a:t>
            </a:r>
          </a:p>
          <a:p>
            <a:r>
              <a:rPr lang="en-US" dirty="0"/>
              <a:t>{</a:t>
            </a:r>
          </a:p>
          <a:p>
            <a:r>
              <a:rPr lang="en-US" dirty="0"/>
              <a:t>	NODE temp;</a:t>
            </a:r>
          </a:p>
          <a:p>
            <a:r>
              <a:rPr lang="en-US" dirty="0"/>
              <a:t>	if(head-&gt;</a:t>
            </a:r>
            <a:r>
              <a:rPr lang="en-US" dirty="0" err="1"/>
              <a:t>rlink</a:t>
            </a:r>
            <a:r>
              <a:rPr lang="en-US" dirty="0"/>
              <a:t> == NULL)</a:t>
            </a:r>
          </a:p>
          <a:p>
            <a:r>
              <a:rPr lang="en-US" dirty="0"/>
              <a:t>	{</a:t>
            </a:r>
          </a:p>
          <a:p>
            <a:r>
              <a:rPr lang="en-US" dirty="0"/>
              <a:t>		</a:t>
            </a:r>
            <a:r>
              <a:rPr lang="en-US" dirty="0" err="1"/>
              <a:t>printf</a:t>
            </a:r>
            <a:r>
              <a:rPr lang="en-US" dirty="0"/>
              <a:t>("list is empty");</a:t>
            </a:r>
          </a:p>
          <a:p>
            <a:r>
              <a:rPr lang="en-US" dirty="0"/>
              <a:t>		return;</a:t>
            </a:r>
          </a:p>
          <a:p>
            <a:r>
              <a:rPr lang="en-US" dirty="0"/>
              <a:t>	}</a:t>
            </a:r>
          </a:p>
          <a:p>
            <a:r>
              <a:rPr lang="en-US" dirty="0"/>
              <a:t>	</a:t>
            </a:r>
            <a:r>
              <a:rPr lang="en-US" dirty="0" err="1"/>
              <a:t>printf</a:t>
            </a:r>
            <a:r>
              <a:rPr lang="en-US" dirty="0"/>
              <a:t>("contents of list :\n");</a:t>
            </a:r>
          </a:p>
          <a:p>
            <a:r>
              <a:rPr lang="en-US" dirty="0"/>
              <a:t>	temp = head-&gt;</a:t>
            </a:r>
            <a:r>
              <a:rPr lang="en-US" dirty="0" err="1"/>
              <a:t>rlink</a:t>
            </a:r>
            <a:r>
              <a:rPr lang="en-US" dirty="0"/>
              <a:t>;</a:t>
            </a:r>
          </a:p>
          <a:p>
            <a:r>
              <a:rPr lang="en-US" dirty="0"/>
              <a:t>	while(temp!=NULL)</a:t>
            </a:r>
          </a:p>
          <a:p>
            <a:r>
              <a:rPr lang="en-US" dirty="0"/>
              <a:t>	{</a:t>
            </a:r>
          </a:p>
          <a:p>
            <a:r>
              <a:rPr lang="en-US" dirty="0"/>
              <a:t>		</a:t>
            </a:r>
            <a:r>
              <a:rPr lang="en-US" dirty="0" err="1"/>
              <a:t>printf</a:t>
            </a:r>
            <a:r>
              <a:rPr lang="en-US" dirty="0"/>
              <a:t>("%d\</a:t>
            </a:r>
            <a:r>
              <a:rPr lang="en-US" dirty="0" err="1"/>
              <a:t>n",temp</a:t>
            </a:r>
            <a:r>
              <a:rPr lang="en-US" dirty="0"/>
              <a:t>-&gt;info);</a:t>
            </a:r>
          </a:p>
          <a:p>
            <a:r>
              <a:rPr lang="en-US" dirty="0"/>
              <a:t>		temp = temp-&gt;</a:t>
            </a:r>
            <a:r>
              <a:rPr lang="en-US" dirty="0" err="1"/>
              <a:t>rlink</a:t>
            </a:r>
            <a:r>
              <a:rPr lang="en-US" dirty="0"/>
              <a:t>;</a:t>
            </a:r>
          </a:p>
          <a:p>
            <a:r>
              <a:rPr lang="en-US" dirty="0"/>
              <a:t>	}</a:t>
            </a:r>
          </a:p>
          <a:p>
            <a:r>
              <a:rPr lang="en-US" dirty="0"/>
              <a:t>}</a:t>
            </a:r>
          </a:p>
          <a:p>
            <a:r>
              <a:rPr lang="en-US" dirty="0"/>
              <a:t>void </a:t>
            </a:r>
            <a:r>
              <a:rPr lang="en-US" dirty="0" err="1"/>
              <a:t>display_rear</a:t>
            </a:r>
            <a:r>
              <a:rPr lang="en-US" dirty="0"/>
              <a:t>(NODE head)</a:t>
            </a:r>
          </a:p>
          <a:p>
            <a:r>
              <a:rPr lang="en-US" dirty="0"/>
              <a:t>{</a:t>
            </a:r>
          </a:p>
          <a:p>
            <a:r>
              <a:rPr lang="en-US" dirty="0"/>
              <a:t>	NODE temp;</a:t>
            </a:r>
          </a:p>
          <a:p>
            <a:r>
              <a:rPr lang="en-US" dirty="0"/>
              <a:t>	if(head-&gt;</a:t>
            </a:r>
            <a:r>
              <a:rPr lang="en-US" dirty="0" err="1"/>
              <a:t>rlink</a:t>
            </a:r>
            <a:r>
              <a:rPr lang="en-US" dirty="0"/>
              <a:t> == NULL)</a:t>
            </a:r>
          </a:p>
          <a:p>
            <a:r>
              <a:rPr lang="en-US" dirty="0"/>
              <a:t>	{</a:t>
            </a:r>
          </a:p>
          <a:p>
            <a:r>
              <a:rPr lang="en-US" dirty="0"/>
              <a:t>		</a:t>
            </a:r>
            <a:r>
              <a:rPr lang="en-US" dirty="0" err="1"/>
              <a:t>printf</a:t>
            </a:r>
            <a:r>
              <a:rPr lang="en-US" dirty="0"/>
              <a:t>("list is empty\n");</a:t>
            </a:r>
          </a:p>
          <a:p>
            <a:r>
              <a:rPr lang="en-US" dirty="0"/>
              <a:t>	}</a:t>
            </a:r>
          </a:p>
          <a:p>
            <a:r>
              <a:rPr lang="en-US" dirty="0"/>
              <a:t>	temp = head;</a:t>
            </a:r>
          </a:p>
          <a:p>
            <a:r>
              <a:rPr lang="en-US" dirty="0"/>
              <a:t>	while(temp-&gt;</a:t>
            </a:r>
            <a:r>
              <a:rPr lang="en-US" dirty="0" err="1"/>
              <a:t>rlink</a:t>
            </a:r>
            <a:r>
              <a:rPr lang="en-US" dirty="0"/>
              <a:t> == NULL)</a:t>
            </a:r>
          </a:p>
          <a:p>
            <a:r>
              <a:rPr lang="en-US" dirty="0"/>
              <a:t>		temp = temp-&gt;</a:t>
            </a:r>
            <a:r>
              <a:rPr lang="en-US" dirty="0" err="1"/>
              <a:t>rlink</a:t>
            </a:r>
            <a:r>
              <a:rPr lang="en-US" dirty="0"/>
              <a:t>;</a:t>
            </a:r>
          </a:p>
          <a:p>
            <a:r>
              <a:rPr lang="en-US" dirty="0"/>
              <a:t>	while(temp!=NULL)</a:t>
            </a:r>
          </a:p>
          <a:p>
            <a:r>
              <a:rPr lang="en-US" dirty="0"/>
              <a:t>	{</a:t>
            </a:r>
          </a:p>
          <a:p>
            <a:r>
              <a:rPr lang="en-US" dirty="0"/>
              <a:t>		</a:t>
            </a:r>
            <a:r>
              <a:rPr lang="en-US" dirty="0" err="1"/>
              <a:t>printf</a:t>
            </a:r>
            <a:r>
              <a:rPr lang="en-US" dirty="0"/>
              <a:t>("%d\</a:t>
            </a:r>
            <a:r>
              <a:rPr lang="en-US" dirty="0" err="1"/>
              <a:t>n",temp</a:t>
            </a:r>
            <a:r>
              <a:rPr lang="en-US" dirty="0"/>
              <a:t>-&gt;info);</a:t>
            </a:r>
          </a:p>
          <a:p>
            <a:r>
              <a:rPr lang="en-US" dirty="0"/>
              <a:t>		temp = temp-&gt;</a:t>
            </a:r>
            <a:r>
              <a:rPr lang="en-US" dirty="0" err="1"/>
              <a:t>rlink</a:t>
            </a:r>
            <a:r>
              <a:rPr lang="en-US" dirty="0"/>
              <a:t>;</a:t>
            </a:r>
          </a:p>
          <a:p>
            <a:r>
              <a:rPr lang="en-US" dirty="0"/>
              <a:t>	}</a:t>
            </a:r>
          </a:p>
          <a:p>
            <a:r>
              <a:rPr lang="en-US" dirty="0"/>
              <a:t>}</a:t>
            </a:r>
          </a:p>
          <a:p>
            <a:r>
              <a:rPr lang="en-US" dirty="0"/>
              <a:t>main()</a:t>
            </a:r>
          </a:p>
          <a:p>
            <a:r>
              <a:rPr lang="en-US" dirty="0"/>
              <a:t>{</a:t>
            </a:r>
          </a:p>
          <a:p>
            <a:r>
              <a:rPr lang="en-US" dirty="0"/>
              <a:t>	NODE temp;</a:t>
            </a:r>
          </a:p>
          <a:p>
            <a:r>
              <a:rPr lang="en-US" dirty="0"/>
              <a:t>	int </a:t>
            </a:r>
            <a:r>
              <a:rPr lang="en-US" dirty="0" err="1"/>
              <a:t>list,item</a:t>
            </a:r>
            <a:r>
              <a:rPr lang="en-US" dirty="0"/>
              <a:t>;</a:t>
            </a:r>
          </a:p>
          <a:p>
            <a:r>
              <a:rPr lang="en-US" dirty="0"/>
              <a:t>	head = </a:t>
            </a:r>
            <a:r>
              <a:rPr lang="en-US" dirty="0" err="1"/>
              <a:t>getnode</a:t>
            </a:r>
            <a:r>
              <a:rPr lang="en-US" dirty="0"/>
              <a:t>();</a:t>
            </a:r>
          </a:p>
          <a:p>
            <a:r>
              <a:rPr lang="en-US" dirty="0"/>
              <a:t>	head-&gt;link = NULL;</a:t>
            </a:r>
          </a:p>
          <a:p>
            <a:r>
              <a:rPr lang="en-US" dirty="0"/>
              <a:t>	for(;;)</a:t>
            </a:r>
          </a:p>
          <a:p>
            <a:r>
              <a:rPr lang="en-US" dirty="0"/>
              <a:t>	</a:t>
            </a:r>
            <a:r>
              <a:rPr lang="en-US" dirty="0" err="1"/>
              <a:t>printf</a:t>
            </a:r>
            <a:r>
              <a:rPr lang="en-US" dirty="0"/>
              <a:t>("operations on double linked list:\n");</a:t>
            </a:r>
          </a:p>
          <a:p>
            <a:r>
              <a:rPr lang="en-US" dirty="0"/>
              <a:t>	</a:t>
            </a:r>
            <a:r>
              <a:rPr lang="en-US" dirty="0" err="1"/>
              <a:t>printf</a:t>
            </a:r>
            <a:r>
              <a:rPr lang="en-US" dirty="0"/>
              <a:t>("1.inserting at front\n 2.deleting at front\n 3. display at front\n 4.display at rear\n");</a:t>
            </a:r>
          </a:p>
          <a:p>
            <a:r>
              <a:rPr lang="en-US" dirty="0"/>
              <a:t>	</a:t>
            </a:r>
            <a:r>
              <a:rPr lang="en-US" dirty="0" err="1"/>
              <a:t>printf</a:t>
            </a:r>
            <a:r>
              <a:rPr lang="en-US" dirty="0"/>
              <a:t>("enter your choice:\n");</a:t>
            </a:r>
          </a:p>
          <a:p>
            <a:r>
              <a:rPr lang="en-US" dirty="0"/>
              <a:t>	</a:t>
            </a:r>
            <a:r>
              <a:rPr lang="en-US" dirty="0" err="1"/>
              <a:t>scanf</a:t>
            </a:r>
            <a:r>
              <a:rPr lang="en-US" dirty="0"/>
              <a:t>("%</a:t>
            </a:r>
            <a:r>
              <a:rPr lang="en-US" dirty="0" err="1"/>
              <a:t>d",&amp;list</a:t>
            </a:r>
            <a:r>
              <a:rPr lang="en-US" dirty="0"/>
              <a:t>);</a:t>
            </a:r>
          </a:p>
          <a:p>
            <a:r>
              <a:rPr lang="en-US" dirty="0"/>
              <a:t>switch(list)</a:t>
            </a:r>
          </a:p>
          <a:p>
            <a:r>
              <a:rPr lang="en-US" dirty="0"/>
              <a:t>{</a:t>
            </a:r>
          </a:p>
          <a:p>
            <a:r>
              <a:rPr lang="en-US" dirty="0"/>
              <a:t>	case1:</a:t>
            </a:r>
          </a:p>
          <a:p>
            <a:r>
              <a:rPr lang="en-US" dirty="0"/>
              <a:t>		</a:t>
            </a:r>
          </a:p>
          <a:p>
            <a:r>
              <a:rPr lang="en-US" dirty="0"/>
              <a:t>		</a:t>
            </a:r>
            <a:r>
              <a:rPr lang="en-US" dirty="0" err="1"/>
              <a:t>printf</a:t>
            </a:r>
            <a:r>
              <a:rPr lang="en-US" dirty="0"/>
              <a:t>("insert item at front");</a:t>
            </a:r>
          </a:p>
          <a:p>
            <a:r>
              <a:rPr lang="en-US" dirty="0"/>
              <a:t>		</a:t>
            </a:r>
            <a:r>
              <a:rPr lang="en-US" dirty="0" err="1"/>
              <a:t>scanf</a:t>
            </a:r>
            <a:r>
              <a:rPr lang="en-US" dirty="0"/>
              <a:t>("%</a:t>
            </a:r>
            <a:r>
              <a:rPr lang="en-US" dirty="0" err="1"/>
              <a:t>d",&amp;item</a:t>
            </a:r>
            <a:r>
              <a:rPr lang="en-US" dirty="0"/>
              <a:t>);</a:t>
            </a:r>
          </a:p>
          <a:p>
            <a:r>
              <a:rPr lang="en-US" dirty="0"/>
              <a:t>		</a:t>
            </a:r>
            <a:r>
              <a:rPr lang="en-US" dirty="0" err="1"/>
              <a:t>insert_front</a:t>
            </a:r>
            <a:r>
              <a:rPr lang="en-US" dirty="0"/>
              <a:t>(int </a:t>
            </a:r>
            <a:r>
              <a:rPr lang="en-US" dirty="0" err="1"/>
              <a:t>item,NODE</a:t>
            </a:r>
            <a:r>
              <a:rPr lang="en-US" dirty="0"/>
              <a:t> head);</a:t>
            </a:r>
          </a:p>
          <a:p>
            <a:r>
              <a:rPr lang="en-US" dirty="0"/>
              <a:t>		break;</a:t>
            </a:r>
          </a:p>
          <a:p>
            <a:r>
              <a:rPr lang="en-US" dirty="0"/>
              <a:t>	case 2:</a:t>
            </a:r>
          </a:p>
          <a:p>
            <a:r>
              <a:rPr lang="en-US" dirty="0"/>
              <a:t>		</a:t>
            </a:r>
            <a:r>
              <a:rPr lang="en-US" dirty="0" err="1"/>
              <a:t>printf</a:t>
            </a:r>
            <a:r>
              <a:rPr lang="en-US" dirty="0"/>
              <a:t>("delete item at front");</a:t>
            </a:r>
          </a:p>
          <a:p>
            <a:r>
              <a:rPr lang="en-US" dirty="0"/>
              <a:t>		</a:t>
            </a:r>
            <a:r>
              <a:rPr lang="en-US" dirty="0" err="1"/>
              <a:t>scanf</a:t>
            </a:r>
            <a:r>
              <a:rPr lang="en-US" dirty="0"/>
              <a:t>("%</a:t>
            </a:r>
            <a:r>
              <a:rPr lang="en-US" dirty="0" err="1"/>
              <a:t>d",&amp;item</a:t>
            </a:r>
            <a:r>
              <a:rPr lang="en-US" dirty="0"/>
              <a:t>);</a:t>
            </a:r>
          </a:p>
          <a:p>
            <a:r>
              <a:rPr lang="en-US" dirty="0"/>
              <a:t>		</a:t>
            </a:r>
            <a:r>
              <a:rPr lang="en-US" dirty="0" err="1"/>
              <a:t>delete_front</a:t>
            </a:r>
            <a:r>
              <a:rPr lang="en-US" dirty="0"/>
              <a:t>(NODE head);</a:t>
            </a:r>
          </a:p>
          <a:p>
            <a:r>
              <a:rPr lang="en-US" dirty="0"/>
              <a:t>		break;</a:t>
            </a:r>
          </a:p>
          <a:p>
            <a:r>
              <a:rPr lang="en-US" dirty="0"/>
              <a:t>	case 3:</a:t>
            </a:r>
          </a:p>
          <a:p>
            <a:r>
              <a:rPr lang="en-US" dirty="0"/>
              <a:t>		</a:t>
            </a:r>
            <a:r>
              <a:rPr lang="en-US" dirty="0" err="1"/>
              <a:t>display_front</a:t>
            </a:r>
            <a:r>
              <a:rPr lang="en-US" dirty="0"/>
              <a:t>(NODE head);</a:t>
            </a:r>
          </a:p>
          <a:p>
            <a:r>
              <a:rPr lang="en-US" dirty="0"/>
              <a:t>		break;</a:t>
            </a:r>
          </a:p>
          <a:p>
            <a:r>
              <a:rPr lang="en-US" dirty="0"/>
              <a:t>	case 4:</a:t>
            </a:r>
          </a:p>
          <a:p>
            <a:r>
              <a:rPr lang="en-US" dirty="0"/>
              <a:t>		</a:t>
            </a:r>
            <a:r>
              <a:rPr lang="en-US" dirty="0" err="1"/>
              <a:t>display_rear</a:t>
            </a:r>
            <a:r>
              <a:rPr lang="en-US" dirty="0"/>
              <a:t>(NODE head);</a:t>
            </a:r>
          </a:p>
          <a:p>
            <a:r>
              <a:rPr lang="en-US" dirty="0"/>
              <a:t>		break;</a:t>
            </a:r>
          </a:p>
          <a:p>
            <a:r>
              <a:rPr lang="en-US" dirty="0"/>
              <a:t>	case 5:</a:t>
            </a:r>
          </a:p>
          <a:p>
            <a:r>
              <a:rPr lang="en-US" dirty="0"/>
              <a:t>            exit(0);</a:t>
            </a:r>
          </a:p>
          <a:p>
            <a:r>
              <a:rPr lang="en-US" dirty="0"/>
              <a:t>            default:</a:t>
            </a:r>
          </a:p>
          <a:p>
            <a:r>
              <a:rPr lang="en-US" dirty="0"/>
              <a:t>            </a:t>
            </a:r>
            <a:r>
              <a:rPr lang="en-US" dirty="0" err="1"/>
              <a:t>printf</a:t>
            </a:r>
            <a:r>
              <a:rPr lang="en-US" dirty="0"/>
              <a:t> ("Wrong choice\n");	</a:t>
            </a:r>
          </a:p>
          <a:p>
            <a:r>
              <a:rPr lang="en-US" dirty="0"/>
              <a:t>}</a:t>
            </a:r>
          </a:p>
          <a:p>
            <a:r>
              <a:rPr lang="en-US" dirty="0"/>
              <a:t>}</a:t>
            </a:r>
          </a:p>
          <a:p>
            <a:r>
              <a:rPr lang="en-US" dirty="0"/>
              <a:t>		</a:t>
            </a:r>
          </a:p>
          <a:p>
            <a:r>
              <a:rPr lang="en-US" dirty="0"/>
              <a:t>			</a:t>
            </a:r>
          </a:p>
        </p:txBody>
      </p:sp>
    </p:spTree>
    <p:extLst>
      <p:ext uri="{BB962C8B-B14F-4D97-AF65-F5344CB8AC3E}">
        <p14:creationId xmlns:p14="http://schemas.microsoft.com/office/powerpoint/2010/main" val="4274255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046B-3F48-4AA1-B542-51FFD10D3862}"/>
              </a:ext>
            </a:extLst>
          </p:cNvPr>
          <p:cNvSpPr>
            <a:spLocks noGrp="1"/>
          </p:cNvSpPr>
          <p:nvPr>
            <p:ph type="title"/>
          </p:nvPr>
        </p:nvSpPr>
        <p:spPr/>
        <p:txBody>
          <a:bodyPr/>
          <a:lstStyle/>
          <a:p>
            <a:pPr algn="ctr"/>
            <a:r>
              <a:rPr lang="en-US" dirty="0"/>
              <a:t>Circular Doubly Linked List</a:t>
            </a:r>
          </a:p>
        </p:txBody>
      </p:sp>
      <p:sp>
        <p:nvSpPr>
          <p:cNvPr id="3" name="Content Placeholder 2">
            <a:extLst>
              <a:ext uri="{FF2B5EF4-FFF2-40B4-BE49-F238E27FC236}">
                <a16:creationId xmlns:a16="http://schemas.microsoft.com/office/drawing/2014/main" id="{9EC5A0C1-5CBA-4E40-ADD3-8F94C1681F7B}"/>
              </a:ext>
            </a:extLst>
          </p:cNvPr>
          <p:cNvSpPr>
            <a:spLocks noGrp="1"/>
          </p:cNvSpPr>
          <p:nvPr>
            <p:ph idx="1"/>
          </p:nvPr>
        </p:nvSpPr>
        <p:spPr/>
        <p:txBody>
          <a:bodyPr/>
          <a:lstStyle/>
          <a:p>
            <a:r>
              <a:rPr lang="en-US" dirty="0"/>
              <a:t>Circular doubly Linked List is a variation of Linked list in which the first element points to the last element and the last element points to the first element.</a:t>
            </a:r>
          </a:p>
        </p:txBody>
      </p:sp>
      <p:pic>
        <p:nvPicPr>
          <p:cNvPr id="5" name="Picture 4">
            <a:extLst>
              <a:ext uri="{FF2B5EF4-FFF2-40B4-BE49-F238E27FC236}">
                <a16:creationId xmlns:a16="http://schemas.microsoft.com/office/drawing/2014/main" id="{295A5BA1-3E11-4313-B2DD-BC523184321D}"/>
              </a:ext>
            </a:extLst>
          </p:cNvPr>
          <p:cNvPicPr>
            <a:picLocks noChangeAspect="1"/>
          </p:cNvPicPr>
          <p:nvPr/>
        </p:nvPicPr>
        <p:blipFill>
          <a:blip r:embed="rId2"/>
          <a:stretch>
            <a:fillRect/>
          </a:stretch>
        </p:blipFill>
        <p:spPr>
          <a:xfrm>
            <a:off x="1762125" y="3149600"/>
            <a:ext cx="8343900" cy="3238500"/>
          </a:xfrm>
          <a:prstGeom prst="rect">
            <a:avLst/>
          </a:prstGeom>
        </p:spPr>
      </p:pic>
    </p:spTree>
    <p:extLst>
      <p:ext uri="{BB962C8B-B14F-4D97-AF65-F5344CB8AC3E}">
        <p14:creationId xmlns:p14="http://schemas.microsoft.com/office/powerpoint/2010/main" val="304046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8BE4-4842-4E75-9210-4D422248A95E}"/>
              </a:ext>
            </a:extLst>
          </p:cNvPr>
          <p:cNvSpPr>
            <a:spLocks noGrp="1"/>
          </p:cNvSpPr>
          <p:nvPr>
            <p:ph type="title"/>
          </p:nvPr>
        </p:nvSpPr>
        <p:spPr/>
        <p:txBody>
          <a:bodyPr/>
          <a:lstStyle/>
          <a:p>
            <a:pPr algn="ctr"/>
            <a:r>
              <a:rPr lang="en-US" dirty="0"/>
              <a:t>STACKS</a:t>
            </a:r>
          </a:p>
        </p:txBody>
      </p:sp>
      <p:sp>
        <p:nvSpPr>
          <p:cNvPr id="3" name="Content Placeholder 2">
            <a:extLst>
              <a:ext uri="{FF2B5EF4-FFF2-40B4-BE49-F238E27FC236}">
                <a16:creationId xmlns:a16="http://schemas.microsoft.com/office/drawing/2014/main" id="{2353EFD4-AE37-466A-9608-5D93D38BD07E}"/>
              </a:ext>
            </a:extLst>
          </p:cNvPr>
          <p:cNvSpPr>
            <a:spLocks noGrp="1"/>
          </p:cNvSpPr>
          <p:nvPr>
            <p:ph idx="1"/>
          </p:nvPr>
        </p:nvSpPr>
        <p:spPr/>
        <p:txBody>
          <a:bodyPr/>
          <a:lstStyle/>
          <a:p>
            <a:r>
              <a:rPr lang="en-US" dirty="0"/>
              <a:t>A stack is a special type of data structure where elements are inserted from one end and elements are deleted from the same end. </a:t>
            </a:r>
          </a:p>
          <a:p>
            <a:r>
              <a:rPr lang="en-US" dirty="0"/>
              <a:t> The position where elements are inserted and deleted is called top of stack </a:t>
            </a:r>
          </a:p>
          <a:p>
            <a:r>
              <a:rPr lang="en-US" dirty="0"/>
              <a:t> Hence, stack is also called Last In First Out (LIFO)</a:t>
            </a:r>
          </a:p>
          <a:p>
            <a:endParaRPr lang="en-US" dirty="0"/>
          </a:p>
        </p:txBody>
      </p:sp>
      <p:pic>
        <p:nvPicPr>
          <p:cNvPr id="5" name="Picture 4">
            <a:extLst>
              <a:ext uri="{FF2B5EF4-FFF2-40B4-BE49-F238E27FC236}">
                <a16:creationId xmlns:a16="http://schemas.microsoft.com/office/drawing/2014/main" id="{EF7D27E7-7EFA-4291-9C24-A879388E86F9}"/>
              </a:ext>
            </a:extLst>
          </p:cNvPr>
          <p:cNvPicPr>
            <a:picLocks noChangeAspect="1"/>
          </p:cNvPicPr>
          <p:nvPr/>
        </p:nvPicPr>
        <p:blipFill>
          <a:blip r:embed="rId2"/>
          <a:stretch>
            <a:fillRect/>
          </a:stretch>
        </p:blipFill>
        <p:spPr>
          <a:xfrm>
            <a:off x="3871912" y="4095750"/>
            <a:ext cx="4638675" cy="2681288"/>
          </a:xfrm>
          <a:prstGeom prst="rect">
            <a:avLst/>
          </a:prstGeom>
        </p:spPr>
      </p:pic>
    </p:spTree>
    <p:extLst>
      <p:ext uri="{BB962C8B-B14F-4D97-AF65-F5344CB8AC3E}">
        <p14:creationId xmlns:p14="http://schemas.microsoft.com/office/powerpoint/2010/main" val="69678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8E57-6C73-4A81-ABBF-8079AE86AA84}"/>
              </a:ext>
            </a:extLst>
          </p:cNvPr>
          <p:cNvSpPr>
            <a:spLocks noGrp="1"/>
          </p:cNvSpPr>
          <p:nvPr>
            <p:ph type="title"/>
          </p:nvPr>
        </p:nvSpPr>
        <p:spPr/>
        <p:txBody>
          <a:bodyPr/>
          <a:lstStyle/>
          <a:p>
            <a:pPr algn="ctr"/>
            <a:r>
              <a:rPr lang="en-US" dirty="0"/>
              <a:t>Operations on stacks</a:t>
            </a:r>
          </a:p>
        </p:txBody>
      </p:sp>
      <p:sp>
        <p:nvSpPr>
          <p:cNvPr id="3" name="Content Placeholder 2">
            <a:extLst>
              <a:ext uri="{FF2B5EF4-FFF2-40B4-BE49-F238E27FC236}">
                <a16:creationId xmlns:a16="http://schemas.microsoft.com/office/drawing/2014/main" id="{0F984D10-5BE9-4B5A-9128-683CEBE5F71C}"/>
              </a:ext>
            </a:extLst>
          </p:cNvPr>
          <p:cNvSpPr>
            <a:spLocks noGrp="1"/>
          </p:cNvSpPr>
          <p:nvPr>
            <p:ph idx="1"/>
          </p:nvPr>
        </p:nvSpPr>
        <p:spPr/>
        <p:txBody>
          <a:bodyPr>
            <a:normAutofit fontScale="62500" lnSpcReduction="20000"/>
          </a:bodyPr>
          <a:lstStyle/>
          <a:p>
            <a:r>
              <a:rPr lang="en-US" dirty="0"/>
              <a:t>There are three basic operations:- </a:t>
            </a:r>
          </a:p>
          <a:p>
            <a:pPr marL="0" indent="0">
              <a:buNone/>
            </a:pPr>
            <a:r>
              <a:rPr lang="en-US" dirty="0"/>
              <a:t> 1. </a:t>
            </a:r>
            <a:r>
              <a:rPr lang="en-US" b="1" u="sng" dirty="0"/>
              <a:t>Push Operation</a:t>
            </a:r>
            <a:r>
              <a:rPr lang="en-US" dirty="0"/>
              <a:t> - inserts an item at the top of the stack</a:t>
            </a:r>
          </a:p>
          <a:p>
            <a:pPr marL="0" indent="0">
              <a:buNone/>
            </a:pPr>
            <a:r>
              <a:rPr lang="en-US" dirty="0"/>
              <a:t>   Example:</a:t>
            </a:r>
          </a:p>
          <a:p>
            <a:pPr marL="0" indent="0">
              <a:buNone/>
            </a:pPr>
            <a:r>
              <a:rPr lang="en-US" dirty="0"/>
              <a:t> void push()//using global variables</a:t>
            </a:r>
          </a:p>
          <a:p>
            <a:pPr marL="0" indent="0">
              <a:buNone/>
            </a:pPr>
            <a:r>
              <a:rPr lang="en-US" dirty="0"/>
              <a:t>{</a:t>
            </a:r>
          </a:p>
          <a:p>
            <a:pPr marL="0" indent="0">
              <a:buNone/>
            </a:pPr>
            <a:r>
              <a:rPr lang="en-US" dirty="0"/>
              <a:t> if(top==STACK_SIZE-1) </a:t>
            </a:r>
          </a:p>
          <a:p>
            <a:pPr marL="0" indent="0">
              <a:buNone/>
            </a:pPr>
            <a:r>
              <a:rPr lang="en-US" dirty="0"/>
              <a:t>{</a:t>
            </a:r>
          </a:p>
          <a:p>
            <a:pPr marL="0" indent="0">
              <a:buNone/>
            </a:pPr>
            <a:r>
              <a:rPr lang="en-US" dirty="0"/>
              <a:t> </a:t>
            </a:r>
            <a:r>
              <a:rPr lang="en-US" dirty="0" err="1"/>
              <a:t>printf</a:t>
            </a:r>
            <a:r>
              <a:rPr lang="en-US" dirty="0"/>
              <a:t>(“stack overflow\n”); </a:t>
            </a:r>
          </a:p>
          <a:p>
            <a:pPr marL="0" indent="0">
              <a:buNone/>
            </a:pPr>
            <a:r>
              <a:rPr lang="en-US" dirty="0"/>
              <a:t>return; </a:t>
            </a:r>
          </a:p>
          <a:p>
            <a:pPr marL="0" indent="0">
              <a:buNone/>
            </a:pPr>
            <a:r>
              <a:rPr lang="en-US" dirty="0"/>
              <a:t>}</a:t>
            </a:r>
          </a:p>
          <a:p>
            <a:pPr marL="0" indent="0">
              <a:buNone/>
            </a:pPr>
            <a:r>
              <a:rPr lang="en-US" dirty="0"/>
              <a:t> top=top+1;</a:t>
            </a:r>
          </a:p>
          <a:p>
            <a:pPr marL="0" indent="0">
              <a:buNone/>
            </a:pPr>
            <a:r>
              <a:rPr lang="en-US" dirty="0"/>
              <a:t> s[top]=item; </a:t>
            </a:r>
          </a:p>
          <a:p>
            <a:pPr marL="0" indent="0">
              <a:buNone/>
            </a:pPr>
            <a:r>
              <a:rPr lang="en-US" dirty="0"/>
              <a:t>}</a:t>
            </a:r>
          </a:p>
          <a:p>
            <a:pPr marL="0" indent="0">
              <a:buNone/>
            </a:pPr>
            <a:endParaRPr lang="en-US" dirty="0"/>
          </a:p>
        </p:txBody>
      </p:sp>
      <p:pic>
        <p:nvPicPr>
          <p:cNvPr id="5" name="Picture 4">
            <a:extLst>
              <a:ext uri="{FF2B5EF4-FFF2-40B4-BE49-F238E27FC236}">
                <a16:creationId xmlns:a16="http://schemas.microsoft.com/office/drawing/2014/main" id="{4334882C-9660-4110-B6C4-B2C55BA079B0}"/>
              </a:ext>
            </a:extLst>
          </p:cNvPr>
          <p:cNvPicPr>
            <a:picLocks noChangeAspect="1"/>
          </p:cNvPicPr>
          <p:nvPr/>
        </p:nvPicPr>
        <p:blipFill>
          <a:blip r:embed="rId2"/>
          <a:stretch>
            <a:fillRect/>
          </a:stretch>
        </p:blipFill>
        <p:spPr>
          <a:xfrm>
            <a:off x="3657600" y="3271644"/>
            <a:ext cx="7696200" cy="2548131"/>
          </a:xfrm>
          <a:prstGeom prst="rect">
            <a:avLst/>
          </a:prstGeom>
        </p:spPr>
      </p:pic>
    </p:spTree>
    <p:extLst>
      <p:ext uri="{BB962C8B-B14F-4D97-AF65-F5344CB8AC3E}">
        <p14:creationId xmlns:p14="http://schemas.microsoft.com/office/powerpoint/2010/main" val="307648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DA78-939A-465C-A317-07EB45EAB7FF}"/>
              </a:ext>
            </a:extLst>
          </p:cNvPr>
          <p:cNvSpPr>
            <a:spLocks noGrp="1"/>
          </p:cNvSpPr>
          <p:nvPr>
            <p:ph type="title"/>
          </p:nvPr>
        </p:nvSpPr>
        <p:spPr/>
        <p:txBody>
          <a:bodyPr/>
          <a:lstStyle/>
          <a:p>
            <a:pPr algn="ctr"/>
            <a:r>
              <a:rPr lang="en-US" dirty="0"/>
              <a:t>Operations on stacks</a:t>
            </a:r>
          </a:p>
        </p:txBody>
      </p:sp>
      <p:sp>
        <p:nvSpPr>
          <p:cNvPr id="3" name="Content Placeholder 2">
            <a:extLst>
              <a:ext uri="{FF2B5EF4-FFF2-40B4-BE49-F238E27FC236}">
                <a16:creationId xmlns:a16="http://schemas.microsoft.com/office/drawing/2014/main" id="{C67D4C79-1AC2-4E56-85AA-A5B5EC4B481C}"/>
              </a:ext>
            </a:extLst>
          </p:cNvPr>
          <p:cNvSpPr>
            <a:spLocks noGrp="1"/>
          </p:cNvSpPr>
          <p:nvPr>
            <p:ph idx="1"/>
          </p:nvPr>
        </p:nvSpPr>
        <p:spPr/>
        <p:txBody>
          <a:bodyPr>
            <a:normAutofit fontScale="62500" lnSpcReduction="20000"/>
          </a:bodyPr>
          <a:lstStyle/>
          <a:p>
            <a:pPr marL="0" indent="0">
              <a:buNone/>
            </a:pPr>
            <a:r>
              <a:rPr lang="en-US" dirty="0"/>
              <a:t>2. </a:t>
            </a:r>
            <a:r>
              <a:rPr lang="en-US" b="1" u="sng" dirty="0"/>
              <a:t>Pop Operation </a:t>
            </a:r>
            <a:r>
              <a:rPr lang="en-US" dirty="0"/>
              <a:t>- deletes the item at the top of the stack.</a:t>
            </a:r>
          </a:p>
          <a:p>
            <a:pPr marL="0" indent="0">
              <a:buNone/>
            </a:pPr>
            <a:r>
              <a:rPr lang="en-US" dirty="0"/>
              <a:t>Example:</a:t>
            </a:r>
          </a:p>
          <a:p>
            <a:pPr marL="0" indent="0">
              <a:buNone/>
            </a:pPr>
            <a:r>
              <a:rPr lang="en-US" dirty="0"/>
              <a:t>int pop()//using global variables</a:t>
            </a:r>
          </a:p>
          <a:p>
            <a:pPr marL="0" indent="0">
              <a:buNone/>
            </a:pPr>
            <a:r>
              <a:rPr lang="en-US" dirty="0"/>
              <a:t> {</a:t>
            </a:r>
          </a:p>
          <a:p>
            <a:pPr marL="0" indent="0">
              <a:buNone/>
            </a:pPr>
            <a:r>
              <a:rPr lang="en-US" dirty="0"/>
              <a:t> int </a:t>
            </a:r>
            <a:r>
              <a:rPr lang="en-US" dirty="0" err="1"/>
              <a:t>item_deleted</a:t>
            </a:r>
            <a:r>
              <a:rPr lang="en-US" dirty="0"/>
              <a:t> ;</a:t>
            </a:r>
          </a:p>
          <a:p>
            <a:pPr marL="0" indent="0">
              <a:buNone/>
            </a:pPr>
            <a:r>
              <a:rPr lang="en-US" dirty="0"/>
              <a:t> if(top==-1)</a:t>
            </a:r>
          </a:p>
          <a:p>
            <a:pPr marL="0" indent="0">
              <a:buNone/>
            </a:pPr>
            <a:r>
              <a:rPr lang="en-US" dirty="0"/>
              <a:t> {</a:t>
            </a:r>
          </a:p>
          <a:p>
            <a:pPr marL="0" indent="0">
              <a:buNone/>
            </a:pPr>
            <a:r>
              <a:rPr lang="en-US" dirty="0"/>
              <a:t> </a:t>
            </a:r>
            <a:r>
              <a:rPr lang="en-US" dirty="0" err="1"/>
              <a:t>printf</a:t>
            </a:r>
            <a:r>
              <a:rPr lang="en-US" dirty="0"/>
              <a:t>(“stack is empty\n”);</a:t>
            </a:r>
          </a:p>
          <a:p>
            <a:pPr marL="0" indent="0">
              <a:buNone/>
            </a:pPr>
            <a:r>
              <a:rPr lang="en-US" dirty="0"/>
              <a:t> return 0;//stack underflow </a:t>
            </a:r>
          </a:p>
          <a:p>
            <a:pPr marL="0" indent="0">
              <a:buNone/>
            </a:pPr>
            <a:r>
              <a:rPr lang="en-US" dirty="0"/>
              <a:t>}</a:t>
            </a:r>
          </a:p>
          <a:p>
            <a:pPr marL="0" indent="0">
              <a:buNone/>
            </a:pPr>
            <a:r>
              <a:rPr lang="en-US" dirty="0"/>
              <a:t> </a:t>
            </a:r>
            <a:r>
              <a:rPr lang="en-US" dirty="0" err="1"/>
              <a:t>item_deleted</a:t>
            </a:r>
            <a:r>
              <a:rPr lang="en-US" dirty="0"/>
              <a:t>=s[top--];</a:t>
            </a:r>
          </a:p>
          <a:p>
            <a:pPr marL="0" indent="0">
              <a:buNone/>
            </a:pPr>
            <a:r>
              <a:rPr lang="en-US" dirty="0"/>
              <a:t> return </a:t>
            </a:r>
            <a:r>
              <a:rPr lang="en-US" dirty="0" err="1"/>
              <a:t>item_deleted</a:t>
            </a:r>
            <a:r>
              <a:rPr lang="en-US" dirty="0"/>
              <a:t>;</a:t>
            </a:r>
          </a:p>
          <a:p>
            <a:pPr marL="0" indent="0">
              <a:buNone/>
            </a:pPr>
            <a:r>
              <a:rPr lang="en-US" dirty="0"/>
              <a:t>}</a:t>
            </a:r>
          </a:p>
          <a:p>
            <a:endParaRPr lang="en-US" dirty="0"/>
          </a:p>
        </p:txBody>
      </p:sp>
      <p:pic>
        <p:nvPicPr>
          <p:cNvPr id="5" name="Picture 4">
            <a:extLst>
              <a:ext uri="{FF2B5EF4-FFF2-40B4-BE49-F238E27FC236}">
                <a16:creationId xmlns:a16="http://schemas.microsoft.com/office/drawing/2014/main" id="{794F9BEF-EFBA-492E-8313-286F0FCA3DE1}"/>
              </a:ext>
            </a:extLst>
          </p:cNvPr>
          <p:cNvPicPr>
            <a:picLocks noChangeAspect="1"/>
          </p:cNvPicPr>
          <p:nvPr/>
        </p:nvPicPr>
        <p:blipFill>
          <a:blip r:embed="rId2"/>
          <a:stretch>
            <a:fillRect/>
          </a:stretch>
        </p:blipFill>
        <p:spPr>
          <a:xfrm>
            <a:off x="3819525" y="2695575"/>
            <a:ext cx="7419975" cy="3124200"/>
          </a:xfrm>
          <a:prstGeom prst="rect">
            <a:avLst/>
          </a:prstGeom>
        </p:spPr>
      </p:pic>
    </p:spTree>
    <p:extLst>
      <p:ext uri="{BB962C8B-B14F-4D97-AF65-F5344CB8AC3E}">
        <p14:creationId xmlns:p14="http://schemas.microsoft.com/office/powerpoint/2010/main" val="413901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4499-A7CA-43DC-BDA3-C0F9E66AA893}"/>
              </a:ext>
            </a:extLst>
          </p:cNvPr>
          <p:cNvSpPr>
            <a:spLocks noGrp="1"/>
          </p:cNvSpPr>
          <p:nvPr>
            <p:ph type="title"/>
          </p:nvPr>
        </p:nvSpPr>
        <p:spPr/>
        <p:txBody>
          <a:bodyPr/>
          <a:lstStyle/>
          <a:p>
            <a:pPr algn="ctr"/>
            <a:r>
              <a:rPr lang="en-US" dirty="0"/>
              <a:t>Operations on stacks</a:t>
            </a:r>
          </a:p>
        </p:txBody>
      </p:sp>
      <p:sp>
        <p:nvSpPr>
          <p:cNvPr id="3" name="Content Placeholder 2">
            <a:extLst>
              <a:ext uri="{FF2B5EF4-FFF2-40B4-BE49-F238E27FC236}">
                <a16:creationId xmlns:a16="http://schemas.microsoft.com/office/drawing/2014/main" id="{D31B7370-1AAA-4644-9CE5-BD9835034750}"/>
              </a:ext>
            </a:extLst>
          </p:cNvPr>
          <p:cNvSpPr>
            <a:spLocks noGrp="1"/>
          </p:cNvSpPr>
          <p:nvPr>
            <p:ph idx="1"/>
          </p:nvPr>
        </p:nvSpPr>
        <p:spPr/>
        <p:txBody>
          <a:bodyPr>
            <a:normAutofit fontScale="62500" lnSpcReduction="20000"/>
          </a:bodyPr>
          <a:lstStyle/>
          <a:p>
            <a:r>
              <a:rPr lang="en-US" dirty="0"/>
              <a:t>3. </a:t>
            </a:r>
            <a:r>
              <a:rPr lang="en-US" b="1" u="sng" dirty="0"/>
              <a:t>Display Operation </a:t>
            </a:r>
            <a:r>
              <a:rPr lang="en-US" dirty="0"/>
              <a:t>- Displays elements in the stack</a:t>
            </a:r>
          </a:p>
          <a:p>
            <a:pPr marL="0" indent="0">
              <a:buNone/>
            </a:pPr>
            <a:r>
              <a:rPr lang="en-US" dirty="0"/>
              <a:t>Example :</a:t>
            </a:r>
          </a:p>
          <a:p>
            <a:pPr marL="0" indent="0">
              <a:buNone/>
            </a:pPr>
            <a:r>
              <a:rPr lang="en-US" dirty="0"/>
              <a:t>void display()</a:t>
            </a:r>
          </a:p>
          <a:p>
            <a:pPr marL="0" indent="0">
              <a:buNone/>
            </a:pPr>
            <a:r>
              <a:rPr lang="en-US" dirty="0"/>
              <a:t> {</a:t>
            </a:r>
          </a:p>
          <a:p>
            <a:pPr marL="0" indent="0">
              <a:buNone/>
            </a:pPr>
            <a:r>
              <a:rPr lang="en-US" dirty="0"/>
              <a:t> int </a:t>
            </a:r>
            <a:r>
              <a:rPr lang="en-US" dirty="0" err="1"/>
              <a:t>i</a:t>
            </a:r>
            <a:r>
              <a:rPr lang="en-US" dirty="0"/>
              <a:t>;</a:t>
            </a:r>
          </a:p>
          <a:p>
            <a:pPr marL="0" indent="0">
              <a:buNone/>
            </a:pPr>
            <a:r>
              <a:rPr lang="en-US" dirty="0"/>
              <a:t> if(top==-1)</a:t>
            </a:r>
          </a:p>
          <a:p>
            <a:pPr marL="0" indent="0">
              <a:buNone/>
            </a:pPr>
            <a:r>
              <a:rPr lang="en-US" dirty="0"/>
              <a:t> {</a:t>
            </a:r>
          </a:p>
          <a:p>
            <a:pPr marL="0" indent="0">
              <a:buNone/>
            </a:pPr>
            <a:r>
              <a:rPr lang="en-US" dirty="0"/>
              <a:t> </a:t>
            </a:r>
            <a:r>
              <a:rPr lang="en-US" dirty="0" err="1"/>
              <a:t>printf</a:t>
            </a:r>
            <a:r>
              <a:rPr lang="en-US" dirty="0"/>
              <a:t>(“stack is empty”);</a:t>
            </a:r>
          </a:p>
          <a:p>
            <a:pPr marL="0" indent="0">
              <a:buNone/>
            </a:pPr>
            <a:r>
              <a:rPr lang="en-US" dirty="0"/>
              <a:t> }</a:t>
            </a:r>
          </a:p>
          <a:p>
            <a:pPr marL="0" indent="0">
              <a:buNone/>
            </a:pPr>
            <a:r>
              <a:rPr lang="en-US" dirty="0"/>
              <a:t> </a:t>
            </a:r>
            <a:r>
              <a:rPr lang="en-US" dirty="0" err="1"/>
              <a:t>printf</a:t>
            </a:r>
            <a:r>
              <a:rPr lang="en-US" dirty="0"/>
              <a:t>(“contents of the stack”);</a:t>
            </a:r>
          </a:p>
          <a:p>
            <a:pPr marL="0" indent="0">
              <a:buNone/>
            </a:pPr>
            <a:r>
              <a:rPr lang="en-US" dirty="0"/>
              <a:t> for(</a:t>
            </a:r>
            <a:r>
              <a:rPr lang="en-US" dirty="0" err="1"/>
              <a:t>i</a:t>
            </a:r>
            <a:r>
              <a:rPr lang="en-US" dirty="0"/>
              <a:t>=0;i&lt;=</a:t>
            </a:r>
            <a:r>
              <a:rPr lang="en-US" dirty="0" err="1"/>
              <a:t>top;i</a:t>
            </a:r>
            <a:r>
              <a:rPr lang="en-US" dirty="0"/>
              <a:t>++) </a:t>
            </a:r>
          </a:p>
          <a:p>
            <a:pPr marL="0" indent="0">
              <a:buNone/>
            </a:pPr>
            <a:r>
              <a:rPr lang="en-US" dirty="0" err="1"/>
              <a:t>printf</a:t>
            </a:r>
            <a:r>
              <a:rPr lang="en-US" dirty="0"/>
              <a:t>(“%d\</a:t>
            </a:r>
            <a:r>
              <a:rPr lang="en-US" dirty="0" err="1"/>
              <a:t>n”,s</a:t>
            </a:r>
            <a:r>
              <a:rPr lang="en-US" dirty="0"/>
              <a:t>[</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5552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73B5-D80D-44F2-831E-C2DACE1D1698}"/>
              </a:ext>
            </a:extLst>
          </p:cNvPr>
          <p:cNvSpPr>
            <a:spLocks noGrp="1"/>
          </p:cNvSpPr>
          <p:nvPr>
            <p:ph type="title"/>
          </p:nvPr>
        </p:nvSpPr>
        <p:spPr/>
        <p:txBody>
          <a:bodyPr/>
          <a:lstStyle/>
          <a:p>
            <a:pPr algn="ctr"/>
            <a:r>
              <a:rPr lang="en-US" dirty="0"/>
              <a:t>Stack applications</a:t>
            </a:r>
          </a:p>
        </p:txBody>
      </p:sp>
      <p:sp>
        <p:nvSpPr>
          <p:cNvPr id="3" name="Content Placeholder 2">
            <a:extLst>
              <a:ext uri="{FF2B5EF4-FFF2-40B4-BE49-F238E27FC236}">
                <a16:creationId xmlns:a16="http://schemas.microsoft.com/office/drawing/2014/main" id="{B0121B71-107B-4B47-A575-F55904551FA3}"/>
              </a:ext>
            </a:extLst>
          </p:cNvPr>
          <p:cNvSpPr>
            <a:spLocks noGrp="1"/>
          </p:cNvSpPr>
          <p:nvPr>
            <p:ph idx="1"/>
          </p:nvPr>
        </p:nvSpPr>
        <p:spPr/>
        <p:txBody>
          <a:bodyPr>
            <a:normAutofit lnSpcReduction="10000"/>
          </a:bodyPr>
          <a:lstStyle/>
          <a:p>
            <a:r>
              <a:rPr lang="en-US" b="1" u="sng" dirty="0"/>
              <a:t>Stack applications </a:t>
            </a:r>
            <a:r>
              <a:rPr lang="en-US" dirty="0"/>
              <a:t>can be classified into four broad categories: –</a:t>
            </a:r>
          </a:p>
          <a:p>
            <a:pPr marL="0" indent="0">
              <a:buNone/>
            </a:pPr>
            <a:r>
              <a:rPr lang="en-US" dirty="0"/>
              <a:t>Conversion of expression </a:t>
            </a:r>
          </a:p>
          <a:p>
            <a:pPr marL="0" indent="0">
              <a:buNone/>
            </a:pPr>
            <a:r>
              <a:rPr lang="en-US" dirty="0"/>
              <a:t>Evaluation of expression </a:t>
            </a:r>
          </a:p>
          <a:p>
            <a:pPr marL="0" indent="0">
              <a:buNone/>
            </a:pPr>
            <a:r>
              <a:rPr lang="en-US" dirty="0"/>
              <a:t>Recursion </a:t>
            </a:r>
          </a:p>
          <a:p>
            <a:pPr marL="0" indent="0">
              <a:buNone/>
            </a:pPr>
            <a:r>
              <a:rPr lang="en-US" dirty="0"/>
              <a:t>Reverse string </a:t>
            </a:r>
          </a:p>
          <a:p>
            <a:pPr marL="0" indent="0">
              <a:buNone/>
            </a:pPr>
            <a:r>
              <a:rPr lang="en-US" dirty="0"/>
              <a:t>• Representation of expressions </a:t>
            </a:r>
          </a:p>
          <a:p>
            <a:pPr marL="0" indent="0">
              <a:buNone/>
            </a:pPr>
            <a:r>
              <a:rPr lang="en-US" dirty="0"/>
              <a:t> Infix expression – e.g. </a:t>
            </a:r>
            <a:r>
              <a:rPr lang="en-US" dirty="0" err="1"/>
              <a:t>a+b</a:t>
            </a:r>
            <a:r>
              <a:rPr lang="en-US" dirty="0"/>
              <a:t> </a:t>
            </a:r>
          </a:p>
          <a:p>
            <a:pPr marL="0" indent="0">
              <a:buNone/>
            </a:pPr>
            <a:r>
              <a:rPr lang="en-US" dirty="0"/>
              <a:t> Postfix expression-e.g. ab+ </a:t>
            </a:r>
          </a:p>
          <a:p>
            <a:pPr marL="0" indent="0">
              <a:buNone/>
            </a:pPr>
            <a:r>
              <a:rPr lang="en-US" dirty="0"/>
              <a:t> Prefix expression-e.g. +a</a:t>
            </a:r>
          </a:p>
        </p:txBody>
      </p:sp>
    </p:spTree>
    <p:extLst>
      <p:ext uri="{BB962C8B-B14F-4D97-AF65-F5344CB8AC3E}">
        <p14:creationId xmlns:p14="http://schemas.microsoft.com/office/powerpoint/2010/main" val="254568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82A0C5-DE32-4B7E-8143-C48CC667D507}"/>
              </a:ext>
            </a:extLst>
          </p:cNvPr>
          <p:cNvPicPr>
            <a:picLocks noGrp="1" noChangeAspect="1"/>
          </p:cNvPicPr>
          <p:nvPr>
            <p:ph idx="4294967295"/>
          </p:nvPr>
        </p:nvPicPr>
        <p:blipFill>
          <a:blip r:embed="rId2"/>
          <a:stretch>
            <a:fillRect/>
          </a:stretch>
        </p:blipFill>
        <p:spPr>
          <a:xfrm>
            <a:off x="1257300" y="323850"/>
            <a:ext cx="9820276" cy="6391275"/>
          </a:xfrm>
        </p:spPr>
      </p:pic>
    </p:spTree>
    <p:extLst>
      <p:ext uri="{BB962C8B-B14F-4D97-AF65-F5344CB8AC3E}">
        <p14:creationId xmlns:p14="http://schemas.microsoft.com/office/powerpoint/2010/main" val="50998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3861</Words>
  <Application>Microsoft Office PowerPoint</Application>
  <PresentationFormat>Widescreen</PresentationFormat>
  <Paragraphs>606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Session :  Data Structures</vt:lpstr>
      <vt:lpstr>Session Objectives</vt:lpstr>
      <vt:lpstr>Data Structure</vt:lpstr>
      <vt:lpstr>STACKS</vt:lpstr>
      <vt:lpstr>Operations on stacks</vt:lpstr>
      <vt:lpstr>Operations on stacks</vt:lpstr>
      <vt:lpstr>Operations on stacks</vt:lpstr>
      <vt:lpstr>Stack applications</vt:lpstr>
      <vt:lpstr>PowerPoint Presentation</vt:lpstr>
      <vt:lpstr>Infix to postfix conversion</vt:lpstr>
      <vt:lpstr>Infix to postfix conversion</vt:lpstr>
      <vt:lpstr>Infix to postfix conversion</vt:lpstr>
      <vt:lpstr>Linked Lists</vt:lpstr>
      <vt:lpstr>Types of linked list</vt:lpstr>
      <vt:lpstr>Advantages of linked list</vt:lpstr>
      <vt:lpstr>Applications </vt:lpstr>
      <vt:lpstr>Defining node</vt:lpstr>
      <vt:lpstr>Operations on single linked list</vt:lpstr>
      <vt:lpstr>Creation of list. </vt:lpstr>
      <vt:lpstr>Inserting a node in the beginning. </vt:lpstr>
      <vt:lpstr>Insertion in Between or at the end</vt:lpstr>
      <vt:lpstr>Deletion of first node  </vt:lpstr>
      <vt:lpstr>Deletion of a node in between or at the end </vt:lpstr>
      <vt:lpstr>Display the contents of list/traversal of  list </vt:lpstr>
      <vt:lpstr>Search in a list</vt:lpstr>
      <vt:lpstr>Reversal of list </vt:lpstr>
      <vt:lpstr>PowerPoint Presentation</vt:lpstr>
      <vt:lpstr>Double linked list</vt:lpstr>
      <vt:lpstr>Operation on doubly link list</vt:lpstr>
      <vt:lpstr>Inserting node</vt:lpstr>
      <vt:lpstr>Deleting node</vt:lpstr>
      <vt:lpstr>display</vt:lpstr>
      <vt:lpstr>PowerPoint Presentation</vt:lpstr>
      <vt:lpstr>Circular Doubly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24</cp:revision>
  <dcterms:created xsi:type="dcterms:W3CDTF">2023-02-24T08:04:17Z</dcterms:created>
  <dcterms:modified xsi:type="dcterms:W3CDTF">2023-03-02T08:49:24Z</dcterms:modified>
</cp:coreProperties>
</file>