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1" r:id="rId3"/>
    <p:sldId id="262" r:id="rId4"/>
    <p:sldId id="264" r:id="rId5"/>
    <p:sldId id="263" r:id="rId6"/>
    <p:sldId id="265" r:id="rId7"/>
    <p:sldId id="275" r:id="rId8"/>
    <p:sldId id="266" r:id="rId9"/>
    <p:sldId id="267" r:id="rId10"/>
    <p:sldId id="276" r:id="rId11"/>
    <p:sldId id="268" r:id="rId12"/>
    <p:sldId id="277" r:id="rId13"/>
    <p:sldId id="269" r:id="rId14"/>
    <p:sldId id="270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F2F3-138C-4319-98CF-D81B1DA07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C0414-58F8-4FD9-BFED-F5B1C3853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4975B-5DFE-4CF6-9D50-3F20F984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3D72-60AB-478B-A3B3-6E5CBA2D97C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7F4EE-5656-46B7-A676-DDA7A386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3FB4-1D0B-4D55-961E-31868935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CF0B-7BC6-4483-A3CF-48EF0AB1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7AF9-19A5-42FA-8A13-F2A2D043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7B2ED-CCEE-437D-9D57-CD33A218E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33BFF-6AB0-4C86-8B71-C306149F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3D72-60AB-478B-A3B3-6E5CBA2D97C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250CB-55E4-4FBA-A053-BF760A33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18CE-61D0-4190-99BD-06CFE250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CF0B-7BC6-4483-A3CF-48EF0AB1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8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01F9E-F44A-4706-8589-5E2004F35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B0876-FC4A-4308-8514-035223402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7DC0-4A8C-4728-9079-E0CD4DBA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3D72-60AB-478B-A3B3-6E5CBA2D97C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4C06F-516F-4493-8B4D-5215FC50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3983C-18DE-44CC-B46F-F7B6C760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CF0B-7BC6-4483-A3CF-48EF0AB1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44B8-9A44-4E40-B629-6876A56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AB99-84B3-44DC-9111-D8B81094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8B1EE-D0C4-4789-8690-799E8FD4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3D72-60AB-478B-A3B3-6E5CBA2D97C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21F57-96F3-4DE7-9F48-E2F357A2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E85ED-363A-40BD-8DAE-F3DFFA4F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CF0B-7BC6-4483-A3CF-48EF0AB1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7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21D7-0CAE-4B45-BA92-29201C74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11115-7C89-403F-BC61-728444BC5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AF56F-1AE7-4368-A6BD-E78CE64B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3D72-60AB-478B-A3B3-6E5CBA2D97C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65F6F-18FF-4DA2-AC09-BFE9C19F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AC6AC-75DC-4C92-B5AB-0AF19A49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CF0B-7BC6-4483-A3CF-48EF0AB1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5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DBF9-1F9E-4CC8-903D-67A07F07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68F1-77D8-4B33-9900-F1B5E594A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5057-5DC6-4FEB-9B10-829CD21F9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96FA1-7AB0-4664-9640-3E9924B9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3D72-60AB-478B-A3B3-6E5CBA2D97C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56C02-75FA-49BB-8EE2-E1298E75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45E74-0878-4A8D-B1AF-F72FB3B7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CF0B-7BC6-4483-A3CF-48EF0AB1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2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4E3D-9489-4668-844E-89ACE5DA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B73B6-B7DC-4FAF-BC29-B23DAEBC3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3622B-F5D6-40E6-8DD6-ED55AB255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57CDD-2901-47C9-90B9-E838582AF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27056-0426-460F-A89D-31056BE48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15494-90E0-4E6C-A37F-68F9DFED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3D72-60AB-478B-A3B3-6E5CBA2D97C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4ED81-DB83-4566-95B3-369E11C2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B9E01-26EB-4691-A6DA-C107FFCB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CF0B-7BC6-4483-A3CF-48EF0AB1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8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9315-AFD6-4A07-A204-2443742B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2184A-DFC1-4AEB-8CDC-79EFB337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3D72-60AB-478B-A3B3-6E5CBA2D97C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2898D-3DE4-4D11-AC1E-709C41A6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F70DD-CA39-457D-B7DE-54437A4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CF0B-7BC6-4483-A3CF-48EF0AB1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8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82EDB-6E8E-455F-9A02-F02AD6F2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3D72-60AB-478B-A3B3-6E5CBA2D97C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1BE3F-03AE-4646-BF91-7B98E217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E8E48-1AD8-4D77-8FAC-81888643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CF0B-7BC6-4483-A3CF-48EF0AB1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4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C5E1-99FA-4C3D-AC20-977BB609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8336-4C1F-44FC-B134-5260E922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5B2C3-3155-4342-9366-C5854702D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B4BC5-FCE7-4DB5-92A4-795EF209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3D72-60AB-478B-A3B3-6E5CBA2D97C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0F942-DDF1-4697-B068-A4F36840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C525C-D4E1-4F88-894E-EE146D05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CF0B-7BC6-4483-A3CF-48EF0AB1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3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502A-9353-4074-9220-C8129567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FB9D1-9655-406F-8C3D-AEC38A818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35A3F-E886-465B-807E-E9BC28DCF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94492-5A3F-4B22-9AD5-574A8E3F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3D72-60AB-478B-A3B3-6E5CBA2D97C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8D06-3202-4237-A3F4-9EEE0426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77439-B361-46B4-96F2-C4CA9BA3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CF0B-7BC6-4483-A3CF-48EF0AB1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1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526A8-38AC-4B25-9EE9-DD8F526F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7230F-C654-4008-BD80-5B33CE8A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646D4-0A0D-4EDE-A774-F316B8745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73D72-60AB-478B-A3B3-6E5CBA2D97C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72133-2416-4F3D-8A04-098CC38F1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F8CE7-2A32-4F63-9122-4EF01413D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5CF0B-7BC6-4483-A3CF-48EF0AB1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C3F6-75A8-44B8-86AD-7C9D0327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4591-1594-4525-8EA5-83A1E38C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Cpu</a:t>
            </a:r>
            <a:r>
              <a:rPr lang="en-US" dirty="0"/>
              <a:t> burst and I/O burst</a:t>
            </a:r>
          </a:p>
          <a:p>
            <a:r>
              <a:rPr lang="en-US" dirty="0" err="1"/>
              <a:t>Cpu</a:t>
            </a:r>
            <a:r>
              <a:rPr lang="en-US" dirty="0"/>
              <a:t> scheduling</a:t>
            </a:r>
          </a:p>
          <a:p>
            <a:r>
              <a:rPr lang="en-US" dirty="0"/>
              <a:t>Pre </a:t>
            </a:r>
            <a:r>
              <a:rPr lang="en-US" dirty="0" err="1"/>
              <a:t>emptive</a:t>
            </a:r>
            <a:r>
              <a:rPr lang="en-US" dirty="0"/>
              <a:t> and non pre </a:t>
            </a:r>
            <a:r>
              <a:rPr lang="en-US" dirty="0" err="1"/>
              <a:t>emptive</a:t>
            </a:r>
            <a:r>
              <a:rPr lang="en-US" dirty="0"/>
              <a:t> scheduling</a:t>
            </a:r>
          </a:p>
          <a:p>
            <a:r>
              <a:rPr lang="en-US" dirty="0"/>
              <a:t>First come first serve scheduling algorithm</a:t>
            </a:r>
          </a:p>
          <a:p>
            <a:r>
              <a:rPr lang="en-US" dirty="0"/>
              <a:t>Shortest job first scheduling algorithm</a:t>
            </a:r>
          </a:p>
          <a:p>
            <a:r>
              <a:rPr lang="en-US" dirty="0"/>
              <a:t>Shortest remaining time first</a:t>
            </a:r>
          </a:p>
          <a:p>
            <a:r>
              <a:rPr lang="en-US" dirty="0"/>
              <a:t>Priority scheduling</a:t>
            </a:r>
          </a:p>
          <a:p>
            <a:r>
              <a:rPr lang="en-US" dirty="0"/>
              <a:t>Round robin scheduling</a:t>
            </a:r>
          </a:p>
          <a:p>
            <a:r>
              <a:rPr lang="en-US" dirty="0"/>
              <a:t>Multi level queue scheduling</a:t>
            </a:r>
          </a:p>
          <a:p>
            <a:r>
              <a:rPr lang="en-US" dirty="0"/>
              <a:t>Multi level feedback queue scheduling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1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6C28-CEE2-4E77-8326-111B9E3F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49308-BB63-4E5F-996E-4244098E4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 : SJF gives minimum average waiting time </a:t>
            </a:r>
          </a:p>
          <a:p>
            <a:pPr marL="0" indent="0">
              <a:buNone/>
            </a:pPr>
            <a:r>
              <a:rPr lang="en-US" dirty="0"/>
              <a:t>	SRTF is more optimal than SJF</a:t>
            </a:r>
          </a:p>
          <a:p>
            <a:r>
              <a:rPr lang="en-US" dirty="0"/>
              <a:t>Limitations :</a:t>
            </a:r>
          </a:p>
          <a:p>
            <a:pPr lvl="1"/>
            <a:r>
              <a:rPr lang="en-US" dirty="0"/>
              <a:t>Can not be implemented for short term scheduling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4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BC87-FD27-45B7-8781-94940521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Priority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7570-455A-480B-99B6-1B7F077A4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highest priority process from the available processes.</a:t>
            </a:r>
          </a:p>
          <a:p>
            <a:r>
              <a:rPr lang="en-US" dirty="0"/>
              <a:t>Two versions: pre-emptive and non pre-emptive.</a:t>
            </a:r>
          </a:p>
          <a:p>
            <a:r>
              <a:rPr lang="en-US" dirty="0"/>
              <a:t>Waiting time for p1-6,p2-0,p3-16,p4-18,p5-1.</a:t>
            </a:r>
          </a:p>
          <a:p>
            <a:r>
              <a:rPr lang="en-US" dirty="0"/>
              <a:t>Average waiting time =(6+0+16+18+1)/5=8.2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BB88145-EFDD-4805-AC3D-033D50F90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3653631"/>
            <a:ext cx="3028950" cy="1857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231D9-3820-480D-B730-8CF984DDA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4748213"/>
            <a:ext cx="6191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5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7182-4234-4B34-BD4D-0591C1D1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A94A-E5A8-4776-AAB6-E2DCDD5A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 : </a:t>
            </a:r>
          </a:p>
          <a:p>
            <a:pPr lvl="1"/>
            <a:r>
              <a:rPr lang="en-US" dirty="0"/>
              <a:t>Allows a high priority process to run first</a:t>
            </a:r>
          </a:p>
          <a:p>
            <a:pPr lvl="1"/>
            <a:r>
              <a:rPr lang="en-US" dirty="0"/>
              <a:t>Inverse of predicted next </a:t>
            </a:r>
            <a:r>
              <a:rPr lang="en-US" dirty="0" err="1"/>
              <a:t>cpu</a:t>
            </a:r>
            <a:r>
              <a:rPr lang="en-US" dirty="0"/>
              <a:t> burst time</a:t>
            </a:r>
          </a:p>
          <a:p>
            <a:r>
              <a:rPr lang="en-US" dirty="0"/>
              <a:t>Limitations :</a:t>
            </a:r>
          </a:p>
          <a:p>
            <a:pPr lvl="1"/>
            <a:r>
              <a:rPr lang="en-US" dirty="0"/>
              <a:t>Starvations: ready to run but waiting for </a:t>
            </a:r>
            <a:r>
              <a:rPr lang="en-US" dirty="0" err="1"/>
              <a:t>cpu</a:t>
            </a:r>
            <a:r>
              <a:rPr lang="en-US" dirty="0"/>
              <a:t> can be blocked</a:t>
            </a:r>
          </a:p>
          <a:p>
            <a:pPr lvl="1"/>
            <a:r>
              <a:rPr lang="en-US" dirty="0"/>
              <a:t>Solution: aging --- increase the priority of the process that wait in the system for long time</a:t>
            </a:r>
          </a:p>
        </p:txBody>
      </p:sp>
    </p:spTree>
    <p:extLst>
      <p:ext uri="{BB962C8B-B14F-4D97-AF65-F5344CB8AC3E}">
        <p14:creationId xmlns:p14="http://schemas.microsoft.com/office/powerpoint/2010/main" val="171214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1D26-C3AF-44DA-BD32-57C1D6C2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Round robin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7E3A-09AB-40E1-8FF7-6AD60A3E9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Designed for time sharing systems, after the expiry of time quantum, </a:t>
            </a:r>
            <a:r>
              <a:rPr lang="en-US" sz="2000" dirty="0" err="1"/>
              <a:t>cpu</a:t>
            </a:r>
            <a:r>
              <a:rPr lang="en-US" sz="2000" dirty="0"/>
              <a:t> is switched to next process.</a:t>
            </a:r>
          </a:p>
          <a:p>
            <a:r>
              <a:rPr lang="en-US" sz="2000" dirty="0"/>
              <a:t>Scheduler picks a process from the head of the queue, sets timer to interrupt after 1 time quantum, and allocates it to </a:t>
            </a:r>
            <a:r>
              <a:rPr lang="en-US" sz="2000" dirty="0" err="1"/>
              <a:t>cpu</a:t>
            </a:r>
            <a:r>
              <a:rPr lang="en-US" sz="2000" dirty="0"/>
              <a:t>.</a:t>
            </a:r>
          </a:p>
          <a:p>
            <a:r>
              <a:rPr lang="en-US" sz="2000" dirty="0"/>
              <a:t>Two possibilities: running process has burst length &lt;time quantum and executing process has burst length&gt;time quantum</a:t>
            </a:r>
          </a:p>
          <a:p>
            <a:pPr marL="1828800" lvl="4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2EBEE-1113-4668-9919-E05F3162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3838574"/>
            <a:ext cx="8248650" cy="28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7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2D41-B32B-496B-8A53-BD2E564F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 level queue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FE63-2DA6-4D5B-A3CA-7368E7C7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Processes are put into different groups, based on some property, process type, process priority and memory size.</a:t>
            </a:r>
          </a:p>
          <a:p>
            <a:r>
              <a:rPr lang="en-US" sz="2400" dirty="0"/>
              <a:t>Common classification: 1.fore ground(interactive processes)</a:t>
            </a:r>
          </a:p>
          <a:p>
            <a:pPr marL="0" indent="0">
              <a:buNone/>
            </a:pPr>
            <a:r>
              <a:rPr lang="en-US" sz="2400" dirty="0"/>
              <a:t>				2.background (batch processes) </a:t>
            </a:r>
          </a:p>
          <a:p>
            <a:r>
              <a:rPr lang="en-US" sz="2400" dirty="0"/>
              <a:t>Two approaches : 1. fixed priority with pre </a:t>
            </a:r>
            <a:r>
              <a:rPr lang="en-US" sz="2400" dirty="0" err="1"/>
              <a:t>emptive</a:t>
            </a:r>
            <a:r>
              <a:rPr lang="en-US" sz="2400" dirty="0"/>
              <a:t> scheduling 2. time slicing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3EDF0-3036-4868-9805-0FC2E53EC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4001294"/>
            <a:ext cx="83534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4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B0F6-7CAA-436F-8D76-34B27F77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C2C398-6A36-437C-B8B8-720E14FF9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037" y="2167731"/>
            <a:ext cx="8543925" cy="3667125"/>
          </a:xfrm>
        </p:spPr>
      </p:pic>
    </p:spTree>
    <p:extLst>
      <p:ext uri="{BB962C8B-B14F-4D97-AF65-F5344CB8AC3E}">
        <p14:creationId xmlns:p14="http://schemas.microsoft.com/office/powerpoint/2010/main" val="382605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2322-F45A-45FC-8B83-EDDFB8D2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 level feedback queue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A9280-3387-4B88-8548-38CDC151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can move between the queues, uses dynamic priorities, priority can  be changed based on its </a:t>
            </a:r>
            <a:r>
              <a:rPr lang="en-US" dirty="0" err="1"/>
              <a:t>cpu</a:t>
            </a:r>
            <a:r>
              <a:rPr lang="en-US" dirty="0"/>
              <a:t> burst time.</a:t>
            </a:r>
          </a:p>
          <a:p>
            <a:r>
              <a:rPr lang="en-US" dirty="0"/>
              <a:t>A new process is always admitted to a highest priority queue where it is served in RR.</a:t>
            </a:r>
          </a:p>
          <a:p>
            <a:r>
              <a:rPr lang="en-US" dirty="0"/>
              <a:t>Processes in lower priority queue can not be served until the queues above it have become empty.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5DE4F-74ED-489E-9EAC-DD3B1598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4397375"/>
            <a:ext cx="58578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4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6FEB-DDB0-4A5A-9A3E-1FE73972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9BBE6-D909-4F9A-8241-A1E6FA9EB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:No of queues</a:t>
            </a:r>
          </a:p>
          <a:p>
            <a:pPr marL="0" indent="0">
              <a:buNone/>
            </a:pPr>
            <a:r>
              <a:rPr lang="en-US" dirty="0"/>
              <a:t>Scheduling algorithm for each queue</a:t>
            </a:r>
          </a:p>
          <a:p>
            <a:pPr marL="0" indent="0">
              <a:buNone/>
            </a:pPr>
            <a:r>
              <a:rPr lang="en-US" dirty="0"/>
              <a:t>The method used to determine when to upgrade a process to a higher priority queue</a:t>
            </a:r>
          </a:p>
          <a:p>
            <a:pPr marL="0" indent="0">
              <a:buNone/>
            </a:pPr>
            <a:r>
              <a:rPr lang="en-US" dirty="0"/>
              <a:t>Demote a process to a lower priority queue</a:t>
            </a:r>
          </a:p>
          <a:p>
            <a:pPr marL="0" indent="0">
              <a:buNone/>
            </a:pPr>
            <a:r>
              <a:rPr lang="en-US" dirty="0"/>
              <a:t>Which queue a process will enter when that process needs service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6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7EC3-8341-476B-A47F-CC9DB24C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Cpu</a:t>
            </a:r>
            <a:r>
              <a:rPr lang="en-US" dirty="0"/>
              <a:t> burst and I/0 burst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FF52-0F04-472E-990A-67BD995D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 err="1"/>
              <a:t>Cpu</a:t>
            </a:r>
            <a:r>
              <a:rPr lang="en-US" sz="2000" u="sng" dirty="0"/>
              <a:t> burst</a:t>
            </a:r>
            <a:r>
              <a:rPr lang="en-US" sz="2000" dirty="0"/>
              <a:t>: the amount of time when process is being executed in the </a:t>
            </a:r>
            <a:r>
              <a:rPr lang="en-US" sz="2000" dirty="0" err="1"/>
              <a:t>cpu</a:t>
            </a:r>
            <a:endParaRPr lang="en-US" sz="2000" dirty="0"/>
          </a:p>
          <a:p>
            <a:r>
              <a:rPr lang="en-US" sz="2000" u="sng" dirty="0"/>
              <a:t>I/O burst</a:t>
            </a:r>
            <a:r>
              <a:rPr lang="en-US" sz="2000" dirty="0"/>
              <a:t>: the amount of time when the </a:t>
            </a:r>
            <a:r>
              <a:rPr lang="en-US" sz="2000" dirty="0" err="1"/>
              <a:t>cpu</a:t>
            </a:r>
            <a:r>
              <a:rPr lang="en-US" sz="2000" dirty="0"/>
              <a:t> is waiting for the input or output operation to be completed</a:t>
            </a:r>
          </a:p>
          <a:p>
            <a:r>
              <a:rPr lang="en-US" sz="2000" u="sng" dirty="0"/>
              <a:t>Burst frequency </a:t>
            </a:r>
            <a:r>
              <a:rPr lang="en-US" sz="2000" dirty="0"/>
              <a:t>: duration of  </a:t>
            </a:r>
            <a:r>
              <a:rPr lang="en-US" sz="2000" dirty="0" err="1"/>
              <a:t>cpu</a:t>
            </a:r>
            <a:r>
              <a:rPr lang="en-US" sz="2000" dirty="0"/>
              <a:t> burst vary from system to system and process to process</a:t>
            </a:r>
          </a:p>
          <a:p>
            <a:pPr lvl="1"/>
            <a:r>
              <a:rPr lang="en-US" sz="2000" dirty="0"/>
              <a:t>I/O bound program-short </a:t>
            </a:r>
            <a:r>
              <a:rPr lang="en-US" sz="2000" dirty="0" err="1"/>
              <a:t>cpu</a:t>
            </a:r>
            <a:r>
              <a:rPr lang="en-US" sz="2000" dirty="0"/>
              <a:t> burst-games, word processing</a:t>
            </a:r>
          </a:p>
          <a:p>
            <a:pPr lvl="1"/>
            <a:r>
              <a:rPr lang="en-US" sz="2000" dirty="0" err="1"/>
              <a:t>cpu</a:t>
            </a:r>
            <a:r>
              <a:rPr lang="en-US" sz="2000" dirty="0"/>
              <a:t> bound program- few long </a:t>
            </a:r>
            <a:r>
              <a:rPr lang="en-US" sz="2000" dirty="0" err="1"/>
              <a:t>cpu</a:t>
            </a:r>
            <a:r>
              <a:rPr lang="en-US" sz="2000" dirty="0"/>
              <a:t> burst – scientific and </a:t>
            </a:r>
            <a:r>
              <a:rPr lang="en-US" sz="2000" dirty="0" err="1"/>
              <a:t>enginerint</a:t>
            </a:r>
            <a:r>
              <a:rPr lang="en-US" sz="2000" dirty="0"/>
              <a:t> app</a:t>
            </a:r>
          </a:p>
          <a:p>
            <a:r>
              <a:rPr lang="en-US" sz="2000" u="sng" dirty="0"/>
              <a:t>Process scheduling</a:t>
            </a:r>
            <a:r>
              <a:rPr lang="en-US" sz="2000" dirty="0"/>
              <a:t>: decision is effected by the nature of the program.</a:t>
            </a:r>
          </a:p>
          <a:p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66CF1CF-4BA1-4123-8A2B-9D3FC7FA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650" y="3187700"/>
            <a:ext cx="23431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5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DF50-502D-40F1-B8C7-8E9EE4ED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CPU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8433-0A89-4E7A-AC91-2122BE34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single processor system only process can run at a time, </a:t>
            </a:r>
            <a:r>
              <a:rPr lang="en-US" dirty="0" err="1"/>
              <a:t>cpu</a:t>
            </a:r>
            <a:r>
              <a:rPr lang="en-US" dirty="0"/>
              <a:t> sits ideal during I/O wait.</a:t>
            </a:r>
          </a:p>
          <a:p>
            <a:r>
              <a:rPr lang="en-US" dirty="0"/>
              <a:t>How could we increase </a:t>
            </a:r>
            <a:r>
              <a:rPr lang="en-US" dirty="0" err="1"/>
              <a:t>cpu</a:t>
            </a:r>
            <a:r>
              <a:rPr lang="en-US" dirty="0"/>
              <a:t> utilization?</a:t>
            </a:r>
          </a:p>
          <a:p>
            <a:pPr lvl="1"/>
            <a:r>
              <a:rPr lang="en-US" dirty="0"/>
              <a:t>Multi-programming</a:t>
            </a:r>
          </a:p>
          <a:p>
            <a:r>
              <a:rPr lang="en-US" u="sng" dirty="0" err="1"/>
              <a:t>Cpu</a:t>
            </a:r>
            <a:r>
              <a:rPr lang="en-US" u="sng" dirty="0"/>
              <a:t> scheduler</a:t>
            </a:r>
            <a:r>
              <a:rPr lang="en-US" dirty="0"/>
              <a:t>: the part of OS that selects from the ready queue to run process and dispatch it to </a:t>
            </a:r>
            <a:r>
              <a:rPr lang="en-US" dirty="0" err="1"/>
              <a:t>cpu</a:t>
            </a:r>
            <a:r>
              <a:rPr lang="en-US" dirty="0"/>
              <a:t>.</a:t>
            </a:r>
          </a:p>
          <a:p>
            <a:r>
              <a:rPr lang="en-US" u="sng" dirty="0"/>
              <a:t>Ready queue</a:t>
            </a:r>
            <a:r>
              <a:rPr lang="en-US" dirty="0"/>
              <a:t>: list of all processes in main memory that are ready and waiting for </a:t>
            </a:r>
            <a:r>
              <a:rPr lang="en-US" dirty="0" err="1"/>
              <a:t>cpu</a:t>
            </a:r>
            <a:r>
              <a:rPr lang="en-US" dirty="0"/>
              <a:t> allocation.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FEE2C-81E5-4D9F-B6F2-D2405BC4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983163"/>
            <a:ext cx="5753100" cy="132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4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9F4B-C9CF-40D4-A86F-F1B7CBF1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32808-2473-44E3-9E1F-7C1AD8C35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Dispatcher</a:t>
            </a:r>
            <a:r>
              <a:rPr lang="en-US" dirty="0"/>
              <a:t>: OS module , gives control of the </a:t>
            </a:r>
            <a:r>
              <a:rPr lang="en-US" dirty="0" err="1"/>
              <a:t>cpu</a:t>
            </a:r>
            <a:r>
              <a:rPr lang="en-US" dirty="0"/>
              <a:t> to the process selected by the </a:t>
            </a:r>
            <a:r>
              <a:rPr lang="en-US" dirty="0" err="1"/>
              <a:t>cpu</a:t>
            </a:r>
            <a:r>
              <a:rPr lang="en-US" dirty="0"/>
              <a:t> scheduler.</a:t>
            </a:r>
          </a:p>
          <a:p>
            <a:pPr lvl="1"/>
            <a:r>
              <a:rPr lang="en-US" dirty="0"/>
              <a:t>Dispatch latency – time it takes for the dispatcher </a:t>
            </a:r>
          </a:p>
          <a:p>
            <a:pPr marL="457200" lvl="1" indent="0">
              <a:buNone/>
            </a:pPr>
            <a:r>
              <a:rPr lang="en-US" dirty="0"/>
              <a:t>to stop one process and start another running.</a:t>
            </a:r>
          </a:p>
          <a:p>
            <a:r>
              <a:rPr lang="en-US" dirty="0"/>
              <a:t>Dispatcher operation involves</a:t>
            </a:r>
          </a:p>
          <a:p>
            <a:pPr lvl="1"/>
            <a:r>
              <a:rPr lang="en-US" dirty="0"/>
              <a:t>Switching context</a:t>
            </a:r>
          </a:p>
          <a:p>
            <a:pPr lvl="1"/>
            <a:r>
              <a:rPr lang="en-US" dirty="0"/>
              <a:t>Switching to user mode</a:t>
            </a:r>
          </a:p>
          <a:p>
            <a:pPr lvl="1"/>
            <a:r>
              <a:rPr lang="en-US" dirty="0"/>
              <a:t>Jumping to the proper location in the user program to restart that program.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E305C-4310-4632-8746-19C7A7E8C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325" y="2238375"/>
            <a:ext cx="26574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8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9D0A-689C-4056-A838-A45C5301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Pre-emptive and non pre-emptive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3CBC-DFDF-409E-8C71-EEBA5D46C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u="sng" dirty="0"/>
              <a:t>Non pre-emptive </a:t>
            </a:r>
            <a:r>
              <a:rPr lang="en-US" sz="2600" dirty="0"/>
              <a:t>: when a process switches from running to waiting state or terminates.</a:t>
            </a:r>
          </a:p>
          <a:p>
            <a:r>
              <a:rPr lang="en-US" sz="2600" u="sng" dirty="0"/>
              <a:t>Pre-emptive</a:t>
            </a:r>
            <a:r>
              <a:rPr lang="en-US" sz="2600" dirty="0"/>
              <a:t>: when state transition occurs from running to ready or from waiting to ready.</a:t>
            </a:r>
          </a:p>
          <a:p>
            <a:r>
              <a:rPr lang="en-US" sz="2600" dirty="0"/>
              <a:t>Pre </a:t>
            </a:r>
            <a:r>
              <a:rPr lang="en-US" sz="2600" dirty="0" err="1"/>
              <a:t>emptive</a:t>
            </a:r>
            <a:r>
              <a:rPr lang="en-US" sz="2600" dirty="0"/>
              <a:t> scheduling problem?---Results in race condition when data are shared among several processes.</a:t>
            </a:r>
          </a:p>
          <a:p>
            <a:r>
              <a:rPr lang="en-US" sz="2600" dirty="0"/>
              <a:t>Scheduling criteria: compare and choose algorithms.</a:t>
            </a:r>
          </a:p>
          <a:p>
            <a:pPr lvl="1"/>
            <a:r>
              <a:rPr lang="en-US" sz="2600" dirty="0" err="1"/>
              <a:t>Cpu</a:t>
            </a:r>
            <a:r>
              <a:rPr lang="en-US" sz="2600" dirty="0"/>
              <a:t> utilization</a:t>
            </a:r>
          </a:p>
          <a:p>
            <a:pPr lvl="1"/>
            <a:r>
              <a:rPr lang="en-US" sz="2600" dirty="0"/>
              <a:t>Throughput</a:t>
            </a:r>
          </a:p>
          <a:p>
            <a:pPr lvl="1"/>
            <a:r>
              <a:rPr lang="en-US" sz="2600" dirty="0"/>
              <a:t>Turn around time</a:t>
            </a:r>
          </a:p>
          <a:p>
            <a:pPr lvl="1"/>
            <a:r>
              <a:rPr lang="en-US" sz="2600" dirty="0"/>
              <a:t>Waiting time</a:t>
            </a:r>
          </a:p>
          <a:p>
            <a:pPr lvl="1"/>
            <a:r>
              <a:rPr lang="en-US" sz="2600" dirty="0"/>
              <a:t>Response time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EA0B0-DE60-4644-9021-B8EE44435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49" y="4084637"/>
            <a:ext cx="5324475" cy="24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4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516B-A9DE-49A4-B527-F63DF96A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come first serve scheduling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CE3A4-4551-44F4-93E1-9B70289DE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FCFS, the process that comes first in the ready queue will be allocated to </a:t>
            </a:r>
            <a:r>
              <a:rPr lang="en-US" dirty="0" err="1"/>
              <a:t>cpu</a:t>
            </a:r>
            <a:r>
              <a:rPr lang="en-US" dirty="0"/>
              <a:t> first.</a:t>
            </a:r>
          </a:p>
          <a:p>
            <a:r>
              <a:rPr lang="en-US" dirty="0"/>
              <a:t>Example: suppose that three process p1,p2&amp;p3 arrives in the order</a:t>
            </a:r>
          </a:p>
          <a:p>
            <a:r>
              <a:rPr lang="en-US" dirty="0"/>
              <a:t>Non pre-emptive ,not suitable for multi-tasking systems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36BB6-0661-491E-B2D2-F259EE9EE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07606"/>
            <a:ext cx="5372100" cy="2302669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7E63DBD5-B0CB-454A-BB2B-AD2A39E41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5964237"/>
            <a:ext cx="6981825" cy="69532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A0D1E4D-DFD6-4222-B8DB-AD8E790B6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3707606"/>
            <a:ext cx="5734050" cy="216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1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76E2-6292-4A36-ABC3-B75FC8A2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come first serve scheduling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FFF17-9A91-4275-A67F-9CB7420C3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Strengths</a:t>
            </a:r>
            <a:r>
              <a:rPr lang="en-US" dirty="0"/>
              <a:t> : simplest policy</a:t>
            </a:r>
          </a:p>
          <a:p>
            <a:r>
              <a:rPr lang="en-US" u="sng" dirty="0"/>
              <a:t>Limitation</a:t>
            </a:r>
            <a:r>
              <a:rPr lang="en-US" dirty="0"/>
              <a:t> : average waiting time is often quite long</a:t>
            </a:r>
          </a:p>
          <a:p>
            <a:pPr lvl="1"/>
            <a:r>
              <a:rPr lang="en-US" dirty="0"/>
              <a:t>FCFS is non pre-emptive algorithm</a:t>
            </a:r>
          </a:p>
          <a:p>
            <a:pPr lvl="1"/>
            <a:r>
              <a:rPr lang="en-US" dirty="0"/>
              <a:t>Not suitable for multi- tasking systems</a:t>
            </a:r>
          </a:p>
        </p:txBody>
      </p:sp>
    </p:spTree>
    <p:extLst>
      <p:ext uri="{BB962C8B-B14F-4D97-AF65-F5344CB8AC3E}">
        <p14:creationId xmlns:p14="http://schemas.microsoft.com/office/powerpoint/2010/main" val="109239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562E-316F-409B-B9E3-08976793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Shortest job first scheduling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C00B-20D2-41AC-9929-5DF172F03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Cpu</a:t>
            </a:r>
            <a:r>
              <a:rPr lang="en-US" u="sng" dirty="0"/>
              <a:t> scheduling policy</a:t>
            </a:r>
            <a:r>
              <a:rPr lang="en-US" dirty="0"/>
              <a:t>: pick a process from the ready queue that has shortest burst length.</a:t>
            </a:r>
          </a:p>
          <a:p>
            <a:r>
              <a:rPr lang="en-US" dirty="0"/>
              <a:t>Two versions: non pre-emptive and pre- </a:t>
            </a:r>
            <a:r>
              <a:rPr lang="en-US" dirty="0" err="1"/>
              <a:t>emptive</a:t>
            </a:r>
            <a:r>
              <a:rPr lang="en-US" dirty="0"/>
              <a:t>.</a:t>
            </a:r>
          </a:p>
          <a:p>
            <a:r>
              <a:rPr lang="en-US" dirty="0"/>
              <a:t>Average waiting time : </a:t>
            </a:r>
          </a:p>
          <a:p>
            <a:pPr marL="0" indent="0">
              <a:buNone/>
            </a:pPr>
            <a:r>
              <a:rPr lang="en-US" dirty="0"/>
              <a:t>(3+16+9+0)/4=7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3045F1C-3437-44F2-B6BF-D5E83C10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87" y="3294857"/>
            <a:ext cx="2543175" cy="1695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4B623A-B838-4EF4-8AC8-F2D7423A9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862" y="3294857"/>
            <a:ext cx="3095625" cy="1571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A98E61-7053-4022-B00E-48C995AE7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575" y="5424488"/>
            <a:ext cx="72961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6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679-2B56-47D1-BABB-60F2B3CC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Shortest remaining time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EF9B-6197-4B10-B519-F2E7BD32C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 </a:t>
            </a:r>
            <a:r>
              <a:rPr lang="en-US" dirty="0" err="1"/>
              <a:t>emptive</a:t>
            </a:r>
            <a:r>
              <a:rPr lang="en-US" dirty="0"/>
              <a:t> version of SJF, the scheduling decision is retaken using the </a:t>
            </a:r>
            <a:r>
              <a:rPr lang="en-US" dirty="0" err="1"/>
              <a:t>sjf</a:t>
            </a:r>
            <a:r>
              <a:rPr lang="en-US" dirty="0"/>
              <a:t> </a:t>
            </a:r>
            <a:r>
              <a:rPr lang="en-US" dirty="0" err="1"/>
              <a:t>algotihm</a:t>
            </a:r>
            <a:r>
              <a:rPr lang="en-US" dirty="0"/>
              <a:t>.</a:t>
            </a:r>
          </a:p>
          <a:p>
            <a:r>
              <a:rPr lang="en-US" dirty="0"/>
              <a:t>Run the process with shortest next burst length.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A9612-F40A-4398-A483-C95403FE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49" y="3134698"/>
            <a:ext cx="8420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5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846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Contents</vt:lpstr>
      <vt:lpstr>Cpu burst and I/0 burst</vt:lpstr>
      <vt:lpstr>CPU Scheduling</vt:lpstr>
      <vt:lpstr>PowerPoint Presentation</vt:lpstr>
      <vt:lpstr>Pre-emptive and non pre-emptive scheduling</vt:lpstr>
      <vt:lpstr>First come first serve scheduling algorithm</vt:lpstr>
      <vt:lpstr>First come first serve scheduling algorithm</vt:lpstr>
      <vt:lpstr>Shortest job first scheduling algorithm</vt:lpstr>
      <vt:lpstr>Shortest remaining time first</vt:lpstr>
      <vt:lpstr>PowerPoint Presentation</vt:lpstr>
      <vt:lpstr>Priority scheduling</vt:lpstr>
      <vt:lpstr>PowerPoint Presentation</vt:lpstr>
      <vt:lpstr>Round robin scheduling</vt:lpstr>
      <vt:lpstr>Multi level queue scheduling</vt:lpstr>
      <vt:lpstr>PowerPoint Presentation</vt:lpstr>
      <vt:lpstr>Multi level feedback queue scheduling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14</cp:revision>
  <dcterms:created xsi:type="dcterms:W3CDTF">2023-03-30T14:49:22Z</dcterms:created>
  <dcterms:modified xsi:type="dcterms:W3CDTF">2023-03-31T09:27:46Z</dcterms:modified>
</cp:coreProperties>
</file>