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5"/>
  </p:notesMasterIdLst>
  <p:handoutMasterIdLst>
    <p:handoutMasterId r:id="rId16"/>
  </p:handoutMasterIdLst>
  <p:sldIdLst>
    <p:sldId id="256" r:id="rId5"/>
    <p:sldId id="257" r:id="rId6"/>
    <p:sldId id="258"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E37A99-A70C-4C18-90CB-8D4AB8C7429B}">
          <p14:sldIdLst>
            <p14:sldId id="256"/>
            <p14:sldId id="257"/>
            <p14:sldId id="258"/>
          </p14:sldIdLst>
        </p14:section>
        <p14:section name="Untitled Section" id="{23F6E552-0B68-401A-B46C-A587889A488F}">
          <p14:sldIdLst>
            <p14:sldId id="261"/>
            <p14:sldId id="262"/>
            <p14:sldId id="263"/>
            <p14:sldId id="264"/>
            <p14:sldId id="265"/>
            <p14:sldId id="266"/>
            <p14:sldId id="26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F70FB7-6AAB-4C70-AA7E-EA1D3EE74723}">
      <dgm:prSet/>
      <dgm:spPr/>
      <dgm:t>
        <a:bodyPr/>
        <a:lstStyle/>
        <a:p>
          <a:r>
            <a:rPr lang="en-US" dirty="0">
              <a:solidFill>
                <a:srgbClr val="002060"/>
              </a:solidFill>
            </a:rPr>
            <a:t>To perform an exploratory data analysis of Diwali sales data to understand sales patterns, customer behavior, product performance, and other relevant insights. This will help in identifying trends, anomalies, and opportunities for improving sales strategies and business decisions for the Diwali season.</a:t>
          </a:r>
          <a:endParaRPr lang="en-IN" dirty="0">
            <a:solidFill>
              <a:srgbClr val="002060"/>
            </a:solidFill>
          </a:endParaRPr>
        </a:p>
      </dgm:t>
    </dgm:pt>
    <dgm:pt modelId="{929FC3E2-E310-4CE0-B700-81051FFB8EE6}" type="parTrans" cxnId="{1EAF2B50-B387-4D7D-8A2F-DE024A4EA364}">
      <dgm:prSet/>
      <dgm:spPr/>
      <dgm:t>
        <a:bodyPr/>
        <a:lstStyle/>
        <a:p>
          <a:endParaRPr lang="en-IN"/>
        </a:p>
      </dgm:t>
    </dgm:pt>
    <dgm:pt modelId="{450AC3ED-ECE1-4390-8E3D-13B6D696D0D7}" type="sibTrans" cxnId="{1EAF2B50-B387-4D7D-8A2F-DE024A4EA364}">
      <dgm:prSet/>
      <dgm:spPr/>
      <dgm:t>
        <a:bodyPr/>
        <a:lstStyle/>
        <a:p>
          <a:endParaRPr lang="en-IN"/>
        </a:p>
      </dgm:t>
    </dgm:pt>
    <dgm:pt modelId="{99FD7F24-5BB9-46E8-BB7C-4B477B73B815}" type="pres">
      <dgm:prSet presAssocID="{81269538-BFC5-48BB-BEA1-D7AF1F385FD5}" presName="Name0" presStyleCnt="0">
        <dgm:presLayoutVars>
          <dgm:dir/>
          <dgm:animLvl val="lvl"/>
          <dgm:resizeHandles val="exact"/>
        </dgm:presLayoutVars>
      </dgm:prSet>
      <dgm:spPr/>
    </dgm:pt>
    <dgm:pt modelId="{8FC1EF62-0030-4D45-972F-1364DE413A0A}" type="pres">
      <dgm:prSet presAssocID="{64F70FB7-6AAB-4C70-AA7E-EA1D3EE74723}" presName="linNode" presStyleCnt="0"/>
      <dgm:spPr/>
    </dgm:pt>
    <dgm:pt modelId="{226824ED-BD59-496A-9316-7EA222ED6AE4}" type="pres">
      <dgm:prSet presAssocID="{64F70FB7-6AAB-4C70-AA7E-EA1D3EE74723}" presName="parentText" presStyleLbl="node1" presStyleIdx="0" presStyleCnt="1" custScaleX="277778" custLinFactNeighborX="-136" custLinFactNeighborY="-2221">
        <dgm:presLayoutVars>
          <dgm:chMax val="1"/>
          <dgm:bulletEnabled val="1"/>
        </dgm:presLayoutVars>
      </dgm:prSet>
      <dgm:spPr/>
    </dgm:pt>
  </dgm:ptLst>
  <dgm:cxnLst>
    <dgm:cxn modelId="{C96DC26E-6563-4299-80C2-52E65F42663F}" type="presOf" srcId="{64F70FB7-6AAB-4C70-AA7E-EA1D3EE74723}" destId="{226824ED-BD59-496A-9316-7EA222ED6AE4}" srcOrd="0" destOrd="0" presId="urn:microsoft.com/office/officeart/2005/8/layout/vList5"/>
    <dgm:cxn modelId="{1EAF2B50-B387-4D7D-8A2F-DE024A4EA364}" srcId="{81269538-BFC5-48BB-BEA1-D7AF1F385FD5}" destId="{64F70FB7-6AAB-4C70-AA7E-EA1D3EE74723}" srcOrd="0" destOrd="0" parTransId="{929FC3E2-E310-4CE0-B700-81051FFB8EE6}" sibTransId="{450AC3ED-ECE1-4390-8E3D-13B6D696D0D7}"/>
    <dgm:cxn modelId="{53988784-A0E1-4D82-B36B-740DE83EB0C9}" type="presOf" srcId="{81269538-BFC5-48BB-BEA1-D7AF1F385FD5}" destId="{99FD7F24-5BB9-46E8-BB7C-4B477B73B815}" srcOrd="0" destOrd="0" presId="urn:microsoft.com/office/officeart/2005/8/layout/vList5"/>
    <dgm:cxn modelId="{1ECB117F-9120-435D-AE23-81D130030D32}" type="presParOf" srcId="{99FD7F24-5BB9-46E8-BB7C-4B477B73B815}" destId="{8FC1EF62-0030-4D45-972F-1364DE413A0A}" srcOrd="0" destOrd="0" presId="urn:microsoft.com/office/officeart/2005/8/layout/vList5"/>
    <dgm:cxn modelId="{94572058-2C51-4E3A-A0F3-1E8C1D3FB4FF}" type="presParOf" srcId="{8FC1EF62-0030-4D45-972F-1364DE413A0A}" destId="{226824ED-BD59-496A-9316-7EA222ED6AE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824ED-BD59-496A-9316-7EA222ED6AE4}">
      <dsp:nvSpPr>
        <dsp:cNvPr id="0" name=""/>
        <dsp:cNvSpPr/>
      </dsp:nvSpPr>
      <dsp:spPr>
        <a:xfrm>
          <a:off x="0" y="0"/>
          <a:ext cx="9896334" cy="354171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rgbClr val="002060"/>
              </a:solidFill>
            </a:rPr>
            <a:t>To perform an exploratory data analysis of Diwali sales data to understand sales patterns, customer behavior, product performance, and other relevant insights. This will help in identifying trends, anomalies, and opportunities for improving sales strategies and business decisions for the Diwali season.</a:t>
          </a:r>
          <a:endParaRPr lang="en-IN" sz="3500" kern="1200" dirty="0">
            <a:solidFill>
              <a:srgbClr val="002060"/>
            </a:solidFill>
          </a:endParaRPr>
        </a:p>
      </dsp:txBody>
      <dsp:txXfrm>
        <a:off x="172892" y="172892"/>
        <a:ext cx="9550550" cy="319592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8/12/2024</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8/12/2024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8/12/2024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8/12/2024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b="1" dirty="0">
                <a:solidFill>
                  <a:schemeClr val="tx2">
                    <a:lumMod val="25000"/>
                  </a:schemeClr>
                </a:solidFill>
                <a:latin typeface="Rockwell" panose="02060603020205020403" pitchFamily="18" charset="0"/>
              </a:rPr>
              <a:t>Diwali Sales analysis </a:t>
            </a:r>
            <a:r>
              <a:rPr lang="en-US" sz="5400" b="1" dirty="0" err="1">
                <a:solidFill>
                  <a:schemeClr val="tx2">
                    <a:lumMod val="25000"/>
                  </a:schemeClr>
                </a:solidFill>
                <a:latin typeface="Rockwell" panose="02060603020205020403" pitchFamily="18" charset="0"/>
              </a:rPr>
              <a:t>eda</a:t>
            </a:r>
            <a:endParaRPr lang="en-US" sz="5400" b="1" dirty="0">
              <a:solidFill>
                <a:schemeClr val="tx2">
                  <a:lumMod val="25000"/>
                </a:schemeClr>
              </a:solidFill>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a:solidFill>
                  <a:schemeClr val="accent4"/>
                </a:solidFill>
                <a:latin typeface="Tahoma" panose="020B0604030504040204" pitchFamily="34" charset="0"/>
                <a:ea typeface="Tahoma" panose="020B0604030504040204" pitchFamily="34" charset="0"/>
                <a:cs typeface="Tahoma" panose="020B0604030504040204" pitchFamily="34" charset="0"/>
              </a:rPr>
              <a:t>Syed Ali Hussain</a:t>
            </a:r>
          </a:p>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nawazhussainali46@gmail.com</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7048-7EDF-4A66-A7ED-B5A962B05119}"/>
              </a:ext>
            </a:extLst>
          </p:cNvPr>
          <p:cNvSpPr>
            <a:spLocks noGrp="1"/>
          </p:cNvSpPr>
          <p:nvPr>
            <p:ph type="title"/>
          </p:nvPr>
        </p:nvSpPr>
        <p:spPr>
          <a:xfrm>
            <a:off x="1141413" y="618517"/>
            <a:ext cx="9905998" cy="3923985"/>
          </a:xfrm>
        </p:spPr>
        <p:txBody>
          <a:bodyPr>
            <a:normAutofit/>
          </a:bodyPr>
          <a:lstStyle/>
          <a:p>
            <a:pPr algn="ctr"/>
            <a:r>
              <a:rPr lang="en-IN" sz="5400" b="1" dirty="0">
                <a:solidFill>
                  <a:schemeClr val="bg1"/>
                </a:solidFill>
                <a:latin typeface="Algerian" panose="04020705040A02060702" pitchFamily="82" charset="0"/>
              </a:rPr>
              <a:t>THANK YOU</a:t>
            </a:r>
          </a:p>
        </p:txBody>
      </p:sp>
      <p:sp>
        <p:nvSpPr>
          <p:cNvPr id="3" name="Left Bracket 2">
            <a:extLst>
              <a:ext uri="{FF2B5EF4-FFF2-40B4-BE49-F238E27FC236}">
                <a16:creationId xmlns:a16="http://schemas.microsoft.com/office/drawing/2014/main" id="{1FC66FB9-1417-BBED-1459-BEC9AC6E2836}"/>
              </a:ext>
            </a:extLst>
          </p:cNvPr>
          <p:cNvSpPr/>
          <p:nvPr/>
        </p:nvSpPr>
        <p:spPr>
          <a:xfrm>
            <a:off x="3716593" y="3519948"/>
            <a:ext cx="73152" cy="9144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bg1"/>
              </a:solidFill>
            </a:endParaRPr>
          </a:p>
        </p:txBody>
      </p:sp>
      <p:sp>
        <p:nvSpPr>
          <p:cNvPr id="4" name="Right Bracket 3">
            <a:extLst>
              <a:ext uri="{FF2B5EF4-FFF2-40B4-BE49-F238E27FC236}">
                <a16:creationId xmlns:a16="http://schemas.microsoft.com/office/drawing/2014/main" id="{98F14D83-7597-A109-22F0-3C086AA7572D}"/>
              </a:ext>
            </a:extLst>
          </p:cNvPr>
          <p:cNvSpPr/>
          <p:nvPr/>
        </p:nvSpPr>
        <p:spPr>
          <a:xfrm>
            <a:off x="8235109" y="3519948"/>
            <a:ext cx="73152" cy="9144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23907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 </a:t>
            </a:r>
            <a:r>
              <a:rPr lang="en-US" sz="4400" b="1" dirty="0">
                <a:solidFill>
                  <a:schemeClr val="tx2">
                    <a:lumMod val="10000"/>
                  </a:schemeClr>
                </a:solidFill>
                <a:latin typeface="Rockwell" panose="02060603020205020403" pitchFamily="18" charset="0"/>
              </a:rPr>
              <a:t>Problem STATEMENT</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634287520"/>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b="1" dirty="0">
                <a:solidFill>
                  <a:schemeClr val="tx2">
                    <a:lumMod val="10000"/>
                  </a:schemeClr>
                </a:solidFill>
                <a:latin typeface="Rockwell" panose="02060603020205020403" pitchFamily="18" charset="0"/>
              </a:rPr>
              <a:t>DATA OVERVIEW</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Overview of the Analysis</a:t>
            </a:r>
          </a:p>
          <a:p>
            <a:r>
              <a:rPr lang="en-US" dirty="0" err="1">
                <a:latin typeface="Tahoma" panose="020B0604030504040204" pitchFamily="34" charset="0"/>
                <a:ea typeface="Tahoma" panose="020B0604030504040204" pitchFamily="34" charset="0"/>
                <a:cs typeface="Tahoma" panose="020B0604030504040204" pitchFamily="34" charset="0"/>
              </a:rPr>
              <a:t>Breif</a:t>
            </a:r>
            <a:r>
              <a:rPr lang="en-US" dirty="0">
                <a:latin typeface="Tahoma" panose="020B0604030504040204" pitchFamily="34" charset="0"/>
                <a:ea typeface="Tahoma" panose="020B0604030504040204" pitchFamily="34" charset="0"/>
                <a:cs typeface="Tahoma" panose="020B0604030504040204" pitchFamily="34" charset="0"/>
              </a:rPr>
              <a:t> introduction to the dataset</a:t>
            </a:r>
          </a:p>
          <a:p>
            <a:r>
              <a:rPr lang="en-US" dirty="0">
                <a:latin typeface="Tahoma" panose="020B0604030504040204" pitchFamily="34" charset="0"/>
                <a:ea typeface="Tahoma" panose="020B0604030504040204" pitchFamily="34" charset="0"/>
                <a:cs typeface="Tahoma" panose="020B0604030504040204" pitchFamily="34" charset="0"/>
              </a:rPr>
              <a:t>Description of the dataset</a:t>
            </a:r>
          </a:p>
          <a:p>
            <a:r>
              <a:rPr lang="en-US" dirty="0">
                <a:latin typeface="Tahoma" panose="020B0604030504040204" pitchFamily="34" charset="0"/>
                <a:ea typeface="Tahoma" panose="020B0604030504040204" pitchFamily="34" charset="0"/>
                <a:cs typeface="Tahoma" panose="020B0604030504040204" pitchFamily="34" charset="0"/>
              </a:rPr>
              <a:t>Key features/columns</a:t>
            </a:r>
          </a:p>
          <a:p>
            <a:r>
              <a:rPr lang="en-US" dirty="0">
                <a:latin typeface="Tahoma" panose="020B0604030504040204" pitchFamily="34" charset="0"/>
                <a:ea typeface="Tahoma" panose="020B0604030504040204" pitchFamily="34" charset="0"/>
                <a:cs typeface="Tahoma" panose="020B0604030504040204" pitchFamily="34" charset="0"/>
              </a:rPr>
              <a:t>Source of the data</a:t>
            </a:r>
          </a:p>
        </p:txBody>
      </p:sp>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b="1" dirty="0">
                <a:solidFill>
                  <a:schemeClr val="tx2">
                    <a:lumMod val="10000"/>
                  </a:schemeClr>
                </a:solidFill>
                <a:latin typeface="Rockwell" panose="02060603020205020403" pitchFamily="18" charset="0"/>
              </a:rPr>
              <a:t>Technologies used:</a:t>
            </a:r>
            <a:br>
              <a:rPr lang="en-US" sz="4400" dirty="0">
                <a:latin typeface="Rockwell" panose="02060603020205020403" pitchFamily="18" charset="0"/>
              </a:rPr>
            </a:b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764632"/>
            <a:ext cx="9905999" cy="4026569"/>
          </a:xfrm>
        </p:spPr>
        <p:txBody>
          <a:bodyPr>
            <a:normAutofit fontScale="25000" lnSpcReduction="20000"/>
          </a:bodyPr>
          <a:lstStyle/>
          <a:p>
            <a:pPr lvl="1"/>
            <a:r>
              <a:rPr lang="en-US" sz="8000" b="1" u="sng" dirty="0">
                <a:solidFill>
                  <a:schemeClr val="tx2">
                    <a:lumMod val="10000"/>
                  </a:schemeClr>
                </a:solidFill>
                <a:latin typeface="Tahoma" panose="020B0604030504040204" pitchFamily="34" charset="0"/>
                <a:ea typeface="Tahoma" panose="020B0604030504040204" pitchFamily="34" charset="0"/>
                <a:cs typeface="Tahoma" panose="020B0604030504040204" pitchFamily="34" charset="0"/>
              </a:rPr>
              <a:t>Programming language</a:t>
            </a:r>
            <a:r>
              <a:rPr lang="en-US" sz="8000" b="1" u="sng" dirty="0">
                <a:latin typeface="Tahoma" panose="020B0604030504040204" pitchFamily="34" charset="0"/>
                <a:ea typeface="Tahoma" panose="020B0604030504040204" pitchFamily="34" charset="0"/>
                <a:cs typeface="Tahoma" panose="020B0604030504040204" pitchFamily="34" charset="0"/>
              </a:rPr>
              <a:t>:</a:t>
            </a:r>
          </a:p>
          <a:p>
            <a:pPr lvl="1"/>
            <a:r>
              <a:rPr lang="en-US" sz="8000" dirty="0">
                <a:latin typeface="Tahoma" panose="020B0604030504040204" pitchFamily="34" charset="0"/>
                <a:ea typeface="Tahoma" panose="020B0604030504040204" pitchFamily="34" charset="0"/>
                <a:cs typeface="Tahoma" panose="020B0604030504040204" pitchFamily="34" charset="0"/>
              </a:rPr>
              <a:t>Python: primary language used for data analysis and visualizations</a:t>
            </a:r>
          </a:p>
          <a:p>
            <a:pPr lvl="1"/>
            <a:r>
              <a:rPr lang="en-US" sz="8000" b="1" u="sng" dirty="0">
                <a:solidFill>
                  <a:schemeClr val="tx2">
                    <a:lumMod val="10000"/>
                  </a:schemeClr>
                </a:solidFill>
                <a:latin typeface="Tahoma" panose="020B0604030504040204" pitchFamily="34" charset="0"/>
                <a:ea typeface="Tahoma" panose="020B0604030504040204" pitchFamily="34" charset="0"/>
                <a:cs typeface="Tahoma" panose="020B0604030504040204" pitchFamily="34" charset="0"/>
              </a:rPr>
              <a:t>Libraries</a:t>
            </a:r>
            <a:r>
              <a:rPr lang="en-US" sz="8000" dirty="0">
                <a:latin typeface="Tahoma" panose="020B0604030504040204" pitchFamily="34" charset="0"/>
                <a:ea typeface="Tahoma" panose="020B0604030504040204" pitchFamily="34" charset="0"/>
                <a:cs typeface="Tahoma" panose="020B0604030504040204" pitchFamily="34" charset="0"/>
              </a:rPr>
              <a:t>:</a:t>
            </a:r>
          </a:p>
          <a:p>
            <a:pPr lvl="1"/>
            <a:r>
              <a:rPr lang="en-US" sz="8000" dirty="0">
                <a:solidFill>
                  <a:schemeClr val="accent3"/>
                </a:solidFill>
                <a:latin typeface="Tahoma" panose="020B0604030504040204" pitchFamily="34" charset="0"/>
                <a:ea typeface="Tahoma" panose="020B0604030504040204" pitchFamily="34" charset="0"/>
                <a:cs typeface="Tahoma" panose="020B0604030504040204" pitchFamily="34" charset="0"/>
              </a:rPr>
              <a:t>Pandas</a:t>
            </a:r>
            <a:r>
              <a:rPr lang="en-US" sz="8000" dirty="0">
                <a:latin typeface="Tahoma" panose="020B0604030504040204" pitchFamily="34" charset="0"/>
                <a:ea typeface="Tahoma" panose="020B0604030504040204" pitchFamily="34" charset="0"/>
                <a:cs typeface="Tahoma" panose="020B0604030504040204" pitchFamily="34" charset="0"/>
              </a:rPr>
              <a:t>: For Data </a:t>
            </a:r>
            <a:r>
              <a:rPr lang="en-US" sz="8000" dirty="0" err="1">
                <a:latin typeface="Tahoma" panose="020B0604030504040204" pitchFamily="34" charset="0"/>
                <a:ea typeface="Tahoma" panose="020B0604030504040204" pitchFamily="34" charset="0"/>
                <a:cs typeface="Tahoma" panose="020B0604030504040204" pitchFamily="34" charset="0"/>
              </a:rPr>
              <a:t>manipulation,cleaning,and</a:t>
            </a:r>
            <a:r>
              <a:rPr lang="en-US" sz="8000" dirty="0">
                <a:latin typeface="Tahoma" panose="020B0604030504040204" pitchFamily="34" charset="0"/>
                <a:ea typeface="Tahoma" panose="020B0604030504040204" pitchFamily="34" charset="0"/>
                <a:cs typeface="Tahoma" panose="020B0604030504040204" pitchFamily="34" charset="0"/>
              </a:rPr>
              <a:t> preprocessing</a:t>
            </a:r>
          </a:p>
          <a:p>
            <a:pPr lvl="1"/>
            <a:r>
              <a:rPr lang="en-US" sz="8000" dirty="0">
                <a:solidFill>
                  <a:schemeClr val="accent3"/>
                </a:solidFill>
                <a:latin typeface="Tahoma" panose="020B0604030504040204" pitchFamily="34" charset="0"/>
                <a:ea typeface="Tahoma" panose="020B0604030504040204" pitchFamily="34" charset="0"/>
                <a:cs typeface="Tahoma" panose="020B0604030504040204" pitchFamily="34" charset="0"/>
              </a:rPr>
              <a:t>Seaborn</a:t>
            </a:r>
            <a:r>
              <a:rPr lang="en-US" sz="8000" dirty="0">
                <a:latin typeface="Tahoma" panose="020B0604030504040204" pitchFamily="34" charset="0"/>
                <a:ea typeface="Tahoma" panose="020B0604030504040204" pitchFamily="34" charset="0"/>
                <a:cs typeface="Tahoma" panose="020B0604030504040204" pitchFamily="34" charset="0"/>
              </a:rPr>
              <a:t>: For creating statistics visualizations such as bar charts,</a:t>
            </a:r>
          </a:p>
          <a:p>
            <a:pPr lvl="1"/>
            <a:r>
              <a:rPr lang="en-US" sz="8000" dirty="0">
                <a:latin typeface="Tahoma" panose="020B0604030504040204" pitchFamily="34" charset="0"/>
                <a:ea typeface="Tahoma" panose="020B0604030504040204" pitchFamily="34" charset="0"/>
                <a:cs typeface="Tahoma" panose="020B0604030504040204" pitchFamily="34" charset="0"/>
              </a:rPr>
              <a:t> line charts ,scatter plots.</a:t>
            </a:r>
          </a:p>
          <a:p>
            <a:pPr lvl="1"/>
            <a:r>
              <a:rPr lang="en-US" sz="8000" dirty="0">
                <a:solidFill>
                  <a:schemeClr val="accent3"/>
                </a:solidFill>
                <a:latin typeface="Tahoma" panose="020B0604030504040204" pitchFamily="34" charset="0"/>
                <a:ea typeface="Tahoma" panose="020B0604030504040204" pitchFamily="34" charset="0"/>
                <a:cs typeface="Tahoma" panose="020B0604030504040204" pitchFamily="34" charset="0"/>
              </a:rPr>
              <a:t>Matplotlib</a:t>
            </a:r>
            <a:r>
              <a:rPr lang="en-US" sz="8000" dirty="0">
                <a:latin typeface="Tahoma" panose="020B0604030504040204" pitchFamily="34" charset="0"/>
                <a:ea typeface="Tahoma" panose="020B0604030504040204" pitchFamily="34" charset="0"/>
                <a:cs typeface="Tahoma" panose="020B0604030504040204" pitchFamily="34" charset="0"/>
              </a:rPr>
              <a:t>: For creating statistics visualizations such as bar charts, </a:t>
            </a:r>
          </a:p>
          <a:p>
            <a:pPr lvl="1"/>
            <a:r>
              <a:rPr lang="en-US" sz="8000" dirty="0">
                <a:latin typeface="Tahoma" panose="020B0604030504040204" pitchFamily="34" charset="0"/>
                <a:ea typeface="Tahoma" panose="020B0604030504040204" pitchFamily="34" charset="0"/>
                <a:cs typeface="Tahoma" panose="020B0604030504040204" pitchFamily="34" charset="0"/>
              </a:rPr>
              <a:t>line charts and scatter plots</a:t>
            </a:r>
          </a:p>
          <a:p>
            <a:pPr lvl="1"/>
            <a:r>
              <a:rPr lang="en-US" sz="8000" dirty="0" err="1">
                <a:solidFill>
                  <a:schemeClr val="accent3"/>
                </a:solidFill>
                <a:latin typeface="Tahoma" panose="020B0604030504040204" pitchFamily="34" charset="0"/>
                <a:ea typeface="Tahoma" panose="020B0604030504040204" pitchFamily="34" charset="0"/>
                <a:cs typeface="Tahoma" panose="020B0604030504040204" pitchFamily="34" charset="0"/>
              </a:rPr>
              <a:t>Numpy</a:t>
            </a:r>
            <a:r>
              <a:rPr lang="en-US" sz="8000" dirty="0">
                <a:solidFill>
                  <a:schemeClr val="accent3"/>
                </a:solidFill>
                <a:latin typeface="Tahoma" panose="020B0604030504040204" pitchFamily="34" charset="0"/>
                <a:ea typeface="Tahoma" panose="020B0604030504040204" pitchFamily="34" charset="0"/>
                <a:cs typeface="Tahoma" panose="020B0604030504040204" pitchFamily="34" charset="0"/>
              </a:rPr>
              <a:t>: </a:t>
            </a:r>
            <a:r>
              <a:rPr lang="en-US" sz="8000" dirty="0">
                <a:latin typeface="Tahoma" panose="020B0604030504040204" pitchFamily="34" charset="0"/>
                <a:ea typeface="Tahoma" panose="020B0604030504040204" pitchFamily="34" charset="0"/>
                <a:cs typeface="Tahoma" panose="020B0604030504040204" pitchFamily="34" charset="0"/>
              </a:rPr>
              <a:t>For numerical computations and handling large arrays of data</a:t>
            </a:r>
          </a:p>
          <a:p>
            <a:pPr lvl="1"/>
            <a:r>
              <a:rPr lang="en-US" sz="8000" b="1" u="sng" dirty="0">
                <a:solidFill>
                  <a:schemeClr val="bg1"/>
                </a:solidFill>
                <a:latin typeface="Tahoma" panose="020B0604030504040204" pitchFamily="34" charset="0"/>
                <a:ea typeface="Tahoma" panose="020B0604030504040204" pitchFamily="34" charset="0"/>
                <a:cs typeface="Tahoma" panose="020B0604030504040204" pitchFamily="34" charset="0"/>
              </a:rPr>
              <a:t>Data </a:t>
            </a:r>
            <a:r>
              <a:rPr lang="en-US" sz="8000" b="1" u="sng" dirty="0" err="1">
                <a:solidFill>
                  <a:schemeClr val="bg1"/>
                </a:solidFill>
                <a:latin typeface="Tahoma" panose="020B0604030504040204" pitchFamily="34" charset="0"/>
                <a:ea typeface="Tahoma" panose="020B0604030504040204" pitchFamily="34" charset="0"/>
                <a:cs typeface="Tahoma" panose="020B0604030504040204" pitchFamily="34" charset="0"/>
              </a:rPr>
              <a:t>Visualizatiion</a:t>
            </a:r>
            <a:r>
              <a:rPr lang="en-US" sz="8000" b="1" u="sng" dirty="0">
                <a:solidFill>
                  <a:schemeClr val="bg1"/>
                </a:solidFill>
                <a:latin typeface="Tahoma" panose="020B0604030504040204" pitchFamily="34" charset="0"/>
                <a:ea typeface="Tahoma" panose="020B0604030504040204" pitchFamily="34" charset="0"/>
                <a:cs typeface="Tahoma" panose="020B0604030504040204" pitchFamily="34" charset="0"/>
              </a:rPr>
              <a:t> tools:</a:t>
            </a:r>
          </a:p>
          <a:p>
            <a:pPr lvl="1"/>
            <a:r>
              <a:rPr lang="en-US" sz="8000" b="1" u="sng" dirty="0">
                <a:solidFill>
                  <a:schemeClr val="accent3"/>
                </a:solidFill>
                <a:latin typeface="Tahoma" panose="020B0604030504040204" pitchFamily="34" charset="0"/>
                <a:ea typeface="Tahoma" panose="020B0604030504040204" pitchFamily="34" charset="0"/>
                <a:cs typeface="Tahoma" panose="020B0604030504040204" pitchFamily="34" charset="0"/>
              </a:rPr>
              <a:t>Matplotlib and seaborn: </a:t>
            </a:r>
            <a:r>
              <a:rPr lang="en-US" sz="8000" b="1" u="sng" dirty="0">
                <a:solidFill>
                  <a:schemeClr val="tx1">
                    <a:lumMod val="85000"/>
                  </a:schemeClr>
                </a:solidFill>
                <a:latin typeface="Tahoma" panose="020B0604030504040204" pitchFamily="34" charset="0"/>
                <a:ea typeface="Tahoma" panose="020B0604030504040204" pitchFamily="34" charset="0"/>
                <a:cs typeface="Tahoma" panose="020B0604030504040204" pitchFamily="34" charset="0"/>
              </a:rPr>
              <a:t>Used within python to Generate a variety of visualizations</a:t>
            </a:r>
          </a:p>
          <a:p>
            <a:pPr lvl="1"/>
            <a:endParaRPr lang="en-US" sz="8000" dirty="0">
              <a:solidFill>
                <a:schemeClr val="tx1">
                  <a:lumMod val="85000"/>
                </a:schemeClr>
              </a:solidFill>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48318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2800" b="1" dirty="0">
                <a:solidFill>
                  <a:schemeClr val="bg1"/>
                </a:solidFill>
                <a:latin typeface="Rockwell" panose="02060603020205020403" pitchFamily="18" charset="0"/>
              </a:rPr>
              <a:t>Steps taken for data cleaning and preprocessing:</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pPr lvl="1"/>
            <a:r>
              <a:rPr lang="en-US" sz="2400" dirty="0">
                <a:solidFill>
                  <a:srgbClr val="C00000"/>
                </a:solidFill>
                <a:latin typeface="Tahoma" panose="020B0604030504040204" pitchFamily="34" charset="0"/>
                <a:ea typeface="Tahoma" panose="020B0604030504040204" pitchFamily="34" charset="0"/>
                <a:cs typeface="Tahoma" panose="020B0604030504040204" pitchFamily="34" charset="0"/>
              </a:rPr>
              <a:t>Data Loading: </a:t>
            </a:r>
            <a:r>
              <a:rPr lang="en-US" sz="2400" dirty="0">
                <a:latin typeface="Tahoma" panose="020B0604030504040204" pitchFamily="34" charset="0"/>
                <a:ea typeface="Tahoma" panose="020B0604030504040204" pitchFamily="34" charset="0"/>
                <a:cs typeface="Tahoma" panose="020B0604030504040204" pitchFamily="34" charset="0"/>
              </a:rPr>
              <a:t>Load the dataset into a pandas data frame</a:t>
            </a:r>
          </a:p>
          <a:p>
            <a:pPr lvl="1"/>
            <a:r>
              <a:rPr lang="en-US" sz="2400" dirty="0">
                <a:solidFill>
                  <a:srgbClr val="C00000"/>
                </a:solidFill>
                <a:latin typeface="Tahoma" panose="020B0604030504040204" pitchFamily="34" charset="0"/>
                <a:ea typeface="Tahoma" panose="020B0604030504040204" pitchFamily="34" charset="0"/>
                <a:cs typeface="Tahoma" panose="020B0604030504040204" pitchFamily="34" charset="0"/>
              </a:rPr>
              <a:t>Handling </a:t>
            </a:r>
            <a:r>
              <a:rPr lang="en-US" sz="2400" dirty="0" err="1">
                <a:solidFill>
                  <a:srgbClr val="C00000"/>
                </a:solidFill>
                <a:latin typeface="Tahoma" panose="020B0604030504040204" pitchFamily="34" charset="0"/>
                <a:ea typeface="Tahoma" panose="020B0604030504040204" pitchFamily="34" charset="0"/>
                <a:cs typeface="Tahoma" panose="020B0604030504040204" pitchFamily="34" charset="0"/>
              </a:rPr>
              <a:t>Misiing</a:t>
            </a:r>
            <a:r>
              <a:rPr lang="en-US" sz="2400" dirty="0">
                <a:solidFill>
                  <a:srgbClr val="C00000"/>
                </a:solidFill>
                <a:latin typeface="Tahoma" panose="020B0604030504040204" pitchFamily="34" charset="0"/>
                <a:ea typeface="Tahoma" panose="020B0604030504040204" pitchFamily="34" charset="0"/>
                <a:cs typeface="Tahoma" panose="020B0604030504040204" pitchFamily="34" charset="0"/>
              </a:rPr>
              <a:t> Values</a:t>
            </a:r>
            <a:r>
              <a:rPr lang="en-US" sz="2400" dirty="0">
                <a:solidFill>
                  <a:schemeClr val="accent1"/>
                </a:solidFill>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Idendified</a:t>
            </a:r>
            <a:r>
              <a:rPr lang="en-US" sz="2400" dirty="0">
                <a:latin typeface="Tahoma" panose="020B0604030504040204" pitchFamily="34" charset="0"/>
                <a:ea typeface="Tahoma" panose="020B0604030504040204" pitchFamily="34" charset="0"/>
                <a:cs typeface="Tahoma" panose="020B0604030504040204" pitchFamily="34" charset="0"/>
              </a:rPr>
              <a:t> and filled or removed missing values to ensure data integrity</a:t>
            </a:r>
          </a:p>
          <a:p>
            <a:pPr lvl="1"/>
            <a:r>
              <a:rPr lang="en-US" sz="2400" dirty="0">
                <a:solidFill>
                  <a:srgbClr val="C00000"/>
                </a:solidFill>
                <a:latin typeface="Tahoma" panose="020B0604030504040204" pitchFamily="34" charset="0"/>
                <a:ea typeface="Tahoma" panose="020B0604030504040204" pitchFamily="34" charset="0"/>
                <a:cs typeface="Tahoma" panose="020B0604030504040204" pitchFamily="34" charset="0"/>
              </a:rPr>
              <a:t>Data type conversion: </a:t>
            </a:r>
            <a:r>
              <a:rPr lang="en-US" sz="2400" dirty="0">
                <a:latin typeface="Tahoma" panose="020B0604030504040204" pitchFamily="34" charset="0"/>
                <a:ea typeface="Tahoma" panose="020B0604030504040204" pitchFamily="34" charset="0"/>
                <a:cs typeface="Tahoma" panose="020B0604030504040204" pitchFamily="34" charset="0"/>
              </a:rPr>
              <a:t>Conversion of columns like related to dates or categorical data</a:t>
            </a:r>
          </a:p>
          <a:p>
            <a:pPr lvl="1"/>
            <a:r>
              <a:rPr lang="en-US" sz="2400" dirty="0">
                <a:solidFill>
                  <a:srgbClr val="C00000"/>
                </a:solidFill>
                <a:latin typeface="Tahoma" panose="020B0604030504040204" pitchFamily="34" charset="0"/>
                <a:ea typeface="Tahoma" panose="020B0604030504040204" pitchFamily="34" charset="0"/>
                <a:cs typeface="Tahoma" panose="020B0604030504040204" pitchFamily="34" charset="0"/>
              </a:rPr>
              <a:t>Handling duplicates: </a:t>
            </a:r>
            <a:r>
              <a:rPr lang="en-US" sz="2400" dirty="0">
                <a:latin typeface="Tahoma" panose="020B0604030504040204" pitchFamily="34" charset="0"/>
                <a:ea typeface="Tahoma" panose="020B0604030504040204" pitchFamily="34" charset="0"/>
                <a:cs typeface="Tahoma" panose="020B0604030504040204" pitchFamily="34" charset="0"/>
              </a:rPr>
              <a:t>checking and removing the duplicate rows and columns</a:t>
            </a:r>
          </a:p>
          <a:p>
            <a:pPr lvl="1"/>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19556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dirty="0">
                <a:solidFill>
                  <a:srgbClr val="002060"/>
                </a:solidFill>
                <a:latin typeface="Rockwell" panose="02060603020205020403" pitchFamily="18" charset="0"/>
              </a:rPr>
              <a:t>Gender Analysis    </a:t>
            </a:r>
            <a:r>
              <a:rPr lang="en-US" dirty="0">
                <a:latin typeface="Rockwell" panose="02060603020205020403" pitchFamily="18" charset="0"/>
              </a:rPr>
              <a:t>AND      </a:t>
            </a:r>
            <a:r>
              <a:rPr lang="en-US" dirty="0">
                <a:solidFill>
                  <a:srgbClr val="002060"/>
                </a:solidFill>
                <a:latin typeface="Rockwell" panose="02060603020205020403" pitchFamily="18" charset="0"/>
              </a:rPr>
              <a:t>AGE ANALYSIS</a:t>
            </a:r>
          </a:p>
        </p:txBody>
      </p:sp>
      <p:pic>
        <p:nvPicPr>
          <p:cNvPr id="6" name="Content Placeholder 5">
            <a:extLst>
              <a:ext uri="{FF2B5EF4-FFF2-40B4-BE49-F238E27FC236}">
                <a16:creationId xmlns:a16="http://schemas.microsoft.com/office/drawing/2014/main" id="{C2210911-42BA-3C14-33AE-475981E9E9DE}"/>
              </a:ext>
            </a:extLst>
          </p:cNvPr>
          <p:cNvPicPr>
            <a:picLocks noGrp="1" noChangeAspect="1"/>
          </p:cNvPicPr>
          <p:nvPr>
            <p:ph idx="1"/>
          </p:nvPr>
        </p:nvPicPr>
        <p:blipFill>
          <a:blip r:embed="rId2"/>
          <a:stretch>
            <a:fillRect/>
          </a:stretch>
        </p:blipFill>
        <p:spPr>
          <a:xfrm>
            <a:off x="1612491" y="2097088"/>
            <a:ext cx="3539613" cy="37264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47F54C67-901D-8F6C-AA75-BBF28FE8C42D}"/>
              </a:ext>
            </a:extLst>
          </p:cNvPr>
          <p:cNvPicPr>
            <a:picLocks noChangeAspect="1"/>
          </p:cNvPicPr>
          <p:nvPr/>
        </p:nvPicPr>
        <p:blipFill>
          <a:blip r:embed="rId3"/>
          <a:stretch>
            <a:fillRect/>
          </a:stretch>
        </p:blipFill>
        <p:spPr>
          <a:xfrm>
            <a:off x="6202567" y="1899214"/>
            <a:ext cx="5161935" cy="41000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0261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3FA23-FE75-CAB7-D839-121319EF962A}"/>
              </a:ext>
            </a:extLst>
          </p:cNvPr>
          <p:cNvSpPr>
            <a:spLocks noGrp="1"/>
          </p:cNvSpPr>
          <p:nvPr>
            <p:ph type="title"/>
          </p:nvPr>
        </p:nvSpPr>
        <p:spPr/>
        <p:txBody>
          <a:bodyPr>
            <a:normAutofit/>
          </a:bodyPr>
          <a:lstStyle/>
          <a:p>
            <a:r>
              <a:rPr lang="en-IN" sz="2400" b="1" dirty="0">
                <a:solidFill>
                  <a:srgbClr val="002060"/>
                </a:solidFill>
              </a:rPr>
              <a:t>STATE WISE-DISTRIBUTION          </a:t>
            </a:r>
            <a:r>
              <a:rPr lang="en-IN" sz="2400" dirty="0"/>
              <a:t>AND            </a:t>
            </a:r>
            <a:r>
              <a:rPr lang="en-IN" sz="2400" b="1" dirty="0">
                <a:solidFill>
                  <a:srgbClr val="002060"/>
                </a:solidFill>
              </a:rPr>
              <a:t>PRODUCT CATEGORY </a:t>
            </a:r>
            <a:br>
              <a:rPr lang="en-IN" sz="2400" b="1" dirty="0">
                <a:solidFill>
                  <a:srgbClr val="002060"/>
                </a:solidFill>
              </a:rPr>
            </a:br>
            <a:r>
              <a:rPr lang="en-IN" sz="2400" b="1" dirty="0">
                <a:solidFill>
                  <a:srgbClr val="002060"/>
                </a:solidFill>
              </a:rPr>
              <a:t>ANALYSIS</a:t>
            </a:r>
          </a:p>
        </p:txBody>
      </p:sp>
      <p:pic>
        <p:nvPicPr>
          <p:cNvPr id="4" name="Picture 3">
            <a:extLst>
              <a:ext uri="{FF2B5EF4-FFF2-40B4-BE49-F238E27FC236}">
                <a16:creationId xmlns:a16="http://schemas.microsoft.com/office/drawing/2014/main" id="{31CCB2F8-5246-B0E5-5F88-D2FA292A68CB}"/>
              </a:ext>
            </a:extLst>
          </p:cNvPr>
          <p:cNvPicPr>
            <a:picLocks noChangeAspect="1"/>
          </p:cNvPicPr>
          <p:nvPr/>
        </p:nvPicPr>
        <p:blipFill>
          <a:blip r:embed="rId2"/>
          <a:stretch>
            <a:fillRect/>
          </a:stretch>
        </p:blipFill>
        <p:spPr>
          <a:xfrm>
            <a:off x="481781" y="2097088"/>
            <a:ext cx="5614219" cy="37657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31D25A2B-3EB0-135F-360A-CDBE73F15D0F}"/>
              </a:ext>
            </a:extLst>
          </p:cNvPr>
          <p:cNvPicPr>
            <a:picLocks noChangeAspect="1"/>
          </p:cNvPicPr>
          <p:nvPr/>
        </p:nvPicPr>
        <p:blipFill>
          <a:blip r:embed="rId3"/>
          <a:stretch>
            <a:fillRect/>
          </a:stretch>
        </p:blipFill>
        <p:spPr>
          <a:xfrm>
            <a:off x="6538452" y="2097088"/>
            <a:ext cx="5319251" cy="37657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41363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D993-6378-BCEE-A0C2-55055A2A295E}"/>
              </a:ext>
            </a:extLst>
          </p:cNvPr>
          <p:cNvSpPr>
            <a:spLocks noGrp="1"/>
          </p:cNvSpPr>
          <p:nvPr>
            <p:ph type="title"/>
          </p:nvPr>
        </p:nvSpPr>
        <p:spPr>
          <a:xfrm>
            <a:off x="1141413" y="127819"/>
            <a:ext cx="9905998" cy="1002891"/>
          </a:xfrm>
        </p:spPr>
        <p:txBody>
          <a:bodyPr/>
          <a:lstStyle/>
          <a:p>
            <a:pPr algn="ctr"/>
            <a:r>
              <a:rPr lang="en-IN" b="1" dirty="0">
                <a:solidFill>
                  <a:schemeClr val="bg1"/>
                </a:solidFill>
              </a:rPr>
              <a:t>SALES TREND ANALYSIS</a:t>
            </a:r>
          </a:p>
        </p:txBody>
      </p:sp>
      <p:pic>
        <p:nvPicPr>
          <p:cNvPr id="4" name="Picture 3">
            <a:extLst>
              <a:ext uri="{FF2B5EF4-FFF2-40B4-BE49-F238E27FC236}">
                <a16:creationId xmlns:a16="http://schemas.microsoft.com/office/drawing/2014/main" id="{C2538F14-4D1C-37FA-E8CA-E74F4E0B88E2}"/>
              </a:ext>
            </a:extLst>
          </p:cNvPr>
          <p:cNvPicPr>
            <a:picLocks noChangeAspect="1"/>
          </p:cNvPicPr>
          <p:nvPr/>
        </p:nvPicPr>
        <p:blipFill>
          <a:blip r:embed="rId2"/>
          <a:stretch>
            <a:fillRect/>
          </a:stretch>
        </p:blipFill>
        <p:spPr>
          <a:xfrm>
            <a:off x="1344776" y="1042220"/>
            <a:ext cx="9499272" cy="5088194"/>
          </a:xfrm>
          <a:prstGeom prst="roundRect">
            <a:avLst>
              <a:gd name="adj" fmla="val 8594"/>
            </a:avLst>
          </a:prstGeom>
          <a:solidFill>
            <a:srgbClr val="FFFFFF">
              <a:shade val="85000"/>
            </a:srgbClr>
          </a:solidFill>
          <a:ln>
            <a:solidFill>
              <a:srgbClr val="FFC000"/>
            </a:solidFill>
          </a:ln>
          <a:effectLst>
            <a:reflection blurRad="12700" stA="38000" endPos="28000" dist="5000" dir="5400000" sy="-100000" algn="bl" rotWithShape="0"/>
          </a:effectLst>
        </p:spPr>
      </p:pic>
    </p:spTree>
    <p:extLst>
      <p:ext uri="{BB962C8B-B14F-4D97-AF65-F5344CB8AC3E}">
        <p14:creationId xmlns:p14="http://schemas.microsoft.com/office/powerpoint/2010/main" val="2129974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AC3E6-1768-6BBC-F0FE-C9736A23A450}"/>
              </a:ext>
            </a:extLst>
          </p:cNvPr>
          <p:cNvSpPr>
            <a:spLocks noGrp="1"/>
          </p:cNvSpPr>
          <p:nvPr>
            <p:ph type="title"/>
          </p:nvPr>
        </p:nvSpPr>
        <p:spPr>
          <a:xfrm>
            <a:off x="1317523" y="499812"/>
            <a:ext cx="9905998" cy="1200329"/>
          </a:xfrm>
        </p:spPr>
        <p:txBody>
          <a:bodyPr>
            <a:normAutofit/>
          </a:bodyPr>
          <a:lstStyle/>
          <a:p>
            <a:r>
              <a:rPr lang="en-IN" b="1" dirty="0">
                <a:solidFill>
                  <a:schemeClr val="bg1"/>
                </a:solidFill>
              </a:rPr>
              <a:t>CONCLUSION:</a:t>
            </a:r>
          </a:p>
        </p:txBody>
      </p:sp>
      <p:sp>
        <p:nvSpPr>
          <p:cNvPr id="3" name="TextBox 2">
            <a:extLst>
              <a:ext uri="{FF2B5EF4-FFF2-40B4-BE49-F238E27FC236}">
                <a16:creationId xmlns:a16="http://schemas.microsoft.com/office/drawing/2014/main" id="{942A89E4-D69D-2ECB-15D5-097A6BD89B0A}"/>
              </a:ext>
            </a:extLst>
          </p:cNvPr>
          <p:cNvSpPr txBox="1"/>
          <p:nvPr/>
        </p:nvSpPr>
        <p:spPr>
          <a:xfrm>
            <a:off x="1317523" y="4862138"/>
            <a:ext cx="9149784" cy="1477328"/>
          </a:xfrm>
          <a:prstGeom prst="rect">
            <a:avLst/>
          </a:prstGeom>
          <a:noFill/>
        </p:spPr>
        <p:txBody>
          <a:bodyPr wrap="square" rtlCol="0">
            <a:spAutoFit/>
          </a:bodyPr>
          <a:lstStyle/>
          <a:p>
            <a:r>
              <a:rPr lang="en-US" dirty="0">
                <a:solidFill>
                  <a:srgbClr val="C00000"/>
                </a:solidFill>
              </a:rPr>
              <a:t>OVERALL ANALYSIS:</a:t>
            </a:r>
          </a:p>
          <a:p>
            <a:r>
              <a:rPr lang="en-US" dirty="0"/>
              <a:t>The Diwali Sales Analysis provides valuable insights into consumer behavior, demographic preferences, and regional sales patterns. By aligning future marketing and inventory strategies with these findings, businesses can optimize their sales and customer engagement during the festive season.</a:t>
            </a:r>
            <a:endParaRPr lang="en-IN" dirty="0"/>
          </a:p>
        </p:txBody>
      </p:sp>
      <p:sp>
        <p:nvSpPr>
          <p:cNvPr id="6" name="TextBox 5">
            <a:extLst>
              <a:ext uri="{FF2B5EF4-FFF2-40B4-BE49-F238E27FC236}">
                <a16:creationId xmlns:a16="http://schemas.microsoft.com/office/drawing/2014/main" id="{7D082A56-73BE-16BB-7586-FA70F615CFD7}"/>
              </a:ext>
            </a:extLst>
          </p:cNvPr>
          <p:cNvSpPr txBox="1"/>
          <p:nvPr/>
        </p:nvSpPr>
        <p:spPr>
          <a:xfrm>
            <a:off x="1251154" y="1700141"/>
            <a:ext cx="10038735" cy="1200329"/>
          </a:xfrm>
          <a:prstGeom prst="rect">
            <a:avLst/>
          </a:prstGeom>
          <a:noFill/>
        </p:spPr>
        <p:txBody>
          <a:bodyPr wrap="square" rtlCol="0">
            <a:spAutoFit/>
          </a:bodyPr>
          <a:lstStyle/>
          <a:p>
            <a:r>
              <a:rPr lang="en-US" b="1" dirty="0">
                <a:solidFill>
                  <a:srgbClr val="C00000"/>
                </a:solidFill>
              </a:rPr>
              <a:t>Geographic Insights:</a:t>
            </a:r>
          </a:p>
          <a:p>
            <a:pPr>
              <a:buFont typeface="Arial" panose="020B0604020202020204" pitchFamily="34" charset="0"/>
              <a:buChar char="•"/>
            </a:pPr>
            <a:r>
              <a:rPr lang="en-US" b="1" dirty="0"/>
              <a:t>State-wise Distribution:</a:t>
            </a:r>
            <a:r>
              <a:rPr lang="en-US" dirty="0"/>
              <a:t> States like Uttar Pradesh, Maharashtra, and Karnataka probably had the highest sales, indicating these regions as key markets. Expanding marketing efforts in these states could further boost sales.</a:t>
            </a:r>
          </a:p>
        </p:txBody>
      </p:sp>
      <p:sp>
        <p:nvSpPr>
          <p:cNvPr id="7" name="TextBox 6">
            <a:extLst>
              <a:ext uri="{FF2B5EF4-FFF2-40B4-BE49-F238E27FC236}">
                <a16:creationId xmlns:a16="http://schemas.microsoft.com/office/drawing/2014/main" id="{120199E9-5CD2-25F3-813F-A102282C816F}"/>
              </a:ext>
            </a:extLst>
          </p:cNvPr>
          <p:cNvSpPr txBox="1"/>
          <p:nvPr/>
        </p:nvSpPr>
        <p:spPr>
          <a:xfrm>
            <a:off x="1317523" y="3121999"/>
            <a:ext cx="9248106" cy="1477328"/>
          </a:xfrm>
          <a:prstGeom prst="rect">
            <a:avLst/>
          </a:prstGeom>
          <a:noFill/>
        </p:spPr>
        <p:txBody>
          <a:bodyPr wrap="square" rtlCol="0">
            <a:spAutoFit/>
          </a:bodyPr>
          <a:lstStyle/>
          <a:p>
            <a:r>
              <a:rPr lang="en-US" b="1" dirty="0">
                <a:solidFill>
                  <a:srgbClr val="C00000"/>
                </a:solidFill>
              </a:rPr>
              <a:t>Sales Trends:</a:t>
            </a:r>
          </a:p>
          <a:p>
            <a:pPr>
              <a:buFont typeface="Arial" panose="020B0604020202020204" pitchFamily="34" charset="0"/>
              <a:buChar char="•"/>
            </a:pPr>
            <a:r>
              <a:rPr lang="en-US" b="1" dirty="0"/>
              <a:t>Peak Sales Period:</a:t>
            </a:r>
            <a:r>
              <a:rPr lang="en-US" dirty="0"/>
              <a:t> Sales likely peaked in the days leading up to Diwali, indicating that promotions and discounts should be intensified during this period to capitalize on the buying frenzy.</a:t>
            </a:r>
          </a:p>
          <a:p>
            <a:pPr>
              <a:buFont typeface="Arial" panose="020B0604020202020204" pitchFamily="34" charset="0"/>
              <a:buChar char="•"/>
            </a:pPr>
            <a:r>
              <a:rPr lang="en-US" b="1" dirty="0"/>
              <a:t>Timing:</a:t>
            </a:r>
            <a:r>
              <a:rPr lang="en-US" dirty="0"/>
              <a:t> Early promotions might have had less impact, while those closer to the festival likely drove the most sales.</a:t>
            </a:r>
          </a:p>
        </p:txBody>
      </p:sp>
    </p:spTree>
    <p:extLst>
      <p:ext uri="{BB962C8B-B14F-4D97-AF65-F5344CB8AC3E}">
        <p14:creationId xmlns:p14="http://schemas.microsoft.com/office/powerpoint/2010/main" val="938180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117</TotalTime>
  <Words>399</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Calibri</vt:lpstr>
      <vt:lpstr>Rockwell</vt:lpstr>
      <vt:lpstr>Tahoma</vt:lpstr>
      <vt:lpstr>Tw Cen MT</vt:lpstr>
      <vt:lpstr>Circuit</vt:lpstr>
      <vt:lpstr>Diwali Sales analysis eda</vt:lpstr>
      <vt:lpstr> Problem STATEMENT</vt:lpstr>
      <vt:lpstr>DATA OVERVIEW</vt:lpstr>
      <vt:lpstr>Technologies used: </vt:lpstr>
      <vt:lpstr>Steps taken for data cleaning and preprocessing:</vt:lpstr>
      <vt:lpstr>Gender Analysis    AND      AGE ANALYSIS</vt:lpstr>
      <vt:lpstr>STATE WISE-DISTRIBUTION          AND            PRODUCT CATEGORY  ANALYSIS</vt:lpstr>
      <vt:lpstr>SALES TREND ANALYSIS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hussain syedali</dc:creator>
  <cp:lastModifiedBy>hussain syedali</cp:lastModifiedBy>
  <cp:revision>1</cp:revision>
  <dcterms:created xsi:type="dcterms:W3CDTF">2024-08-12T18:04:36Z</dcterms:created>
  <dcterms:modified xsi:type="dcterms:W3CDTF">2024-08-12T20:02:09Z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