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304" r:id="rId2"/>
    <p:sldId id="4711" r:id="rId3"/>
    <p:sldId id="4745" r:id="rId4"/>
    <p:sldId id="4766" r:id="rId5"/>
    <p:sldId id="4788" r:id="rId6"/>
    <p:sldId id="4789" r:id="rId7"/>
    <p:sldId id="4790" r:id="rId8"/>
    <p:sldId id="4791" r:id="rId9"/>
    <p:sldId id="4792" r:id="rId10"/>
    <p:sldId id="4793" r:id="rId11"/>
    <p:sldId id="4794" r:id="rId12"/>
    <p:sldId id="47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065AD0-468F-E34A-BE69-0B21A31297D1}">
          <p14:sldIdLst>
            <p14:sldId id="4304"/>
            <p14:sldId id="4711"/>
            <p14:sldId id="4745"/>
            <p14:sldId id="4766"/>
            <p14:sldId id="4788"/>
            <p14:sldId id="4789"/>
            <p14:sldId id="4790"/>
            <p14:sldId id="4791"/>
            <p14:sldId id="4792"/>
            <p14:sldId id="4793"/>
            <p14:sldId id="4794"/>
            <p14:sldId id="47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EA6"/>
    <a:srgbClr val="AA21FF"/>
    <a:srgbClr val="22E2D8"/>
    <a:srgbClr val="118116"/>
    <a:srgbClr val="AAAAAA"/>
    <a:srgbClr val="C1C1C1"/>
    <a:srgbClr val="DFDFDF"/>
    <a:srgbClr val="FFFC00"/>
    <a:srgbClr val="F2F2F2"/>
    <a:srgbClr val="C0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7373" autoAdjust="0"/>
  </p:normalViewPr>
  <p:slideViewPr>
    <p:cSldViewPr snapToGrid="0">
      <p:cViewPr>
        <p:scale>
          <a:sx n="72" d="100"/>
          <a:sy n="72" d="100"/>
        </p:scale>
        <p:origin x="2312" y="880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4BB1B-FFC1-7E4D-9B4E-F09A4275EEB9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E8D9B-B54F-9C44-AAFE-ABB305A12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45B4DA8C-869E-9717-64F2-9656A130D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B9CDCFC1-D3B0-DF4E-C19C-39273079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12AA6F38-5B69-82C8-9445-FFDBC71EA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7FDFCA5D-DA02-485E-AAE0-D3177D0761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711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CA1CF65A-8BCC-2CB8-2619-05B962D3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D09E3376-BE55-43A1-3887-62D55A37A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A5F92874-C0D0-AED7-F529-E73A8474C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6D238F5B-42D9-7A9B-9F48-990B60066B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153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BFA23B3E-D8EF-C6ED-C631-E6311035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4D2FE425-82E1-C1F5-B543-73F992971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47B15B36-DFF7-FC13-54F8-2835F1C555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78809707-AFAF-51BD-ED44-7F4C006D8B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70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51BEF35C-03FA-0305-87D2-5322FD280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23DA348E-7D95-29E0-372A-6D318BE40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076696C0-5947-503D-FAFB-E6D691E22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12D358C2-2ADE-8D72-9291-071D55135C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10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6F277829-40A7-2612-FB4E-B3210981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FD312B3A-C2A5-08A9-BC7B-9AB20D04D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AB52C699-67E4-B557-CC34-DCE025A00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12608625-FC31-2A5C-FF15-44E681B2EE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02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6053222A-23E0-AA86-94F4-FD81AA5C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076185A5-697F-5997-1618-869002FBBB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F94B75A1-42DD-498F-4985-24B4692B2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86721C48-6E31-A133-A5C7-DEE4069022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96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AE24048C-6F1D-5207-3A15-9BA1055EF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275D040A-213B-C168-6205-F234D94B81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232549F6-7BF0-880C-9C6A-509B62BC6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0BAED1DB-DFBF-B85A-F895-836EF1537A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398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29909901-26CE-9DEA-772A-965230CE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C55C9232-5423-1CC8-D324-E4D58FA33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4E1B13C2-005E-1E29-651B-EBCC0B00E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82C96A2C-20E4-C096-D2EB-80C510AC01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909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ED0B4142-5FAE-9FA0-3E62-5C2186F13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>
            <a:extLst>
              <a:ext uri="{FF2B5EF4-FFF2-40B4-BE49-F238E27FC236}">
                <a16:creationId xmlns:a16="http://schemas.microsoft.com/office/drawing/2014/main" id="{ADC08820-6B37-EC83-A9E2-471B7A1C69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p13:notes">
            <a:extLst>
              <a:ext uri="{FF2B5EF4-FFF2-40B4-BE49-F238E27FC236}">
                <a16:creationId xmlns:a16="http://schemas.microsoft.com/office/drawing/2014/main" id="{AE9F1024-0CCE-0771-7824-573109657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166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8248B74B-AB39-D3AF-6EAF-06AC2FA20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FE5A7A7A-9A62-CB85-1A5D-4DBDB725EB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F8F3F4AA-58F2-FB72-AB40-510EF2243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46291DF6-8E25-5065-A636-5CD63DE337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35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>
          <a:extLst>
            <a:ext uri="{FF2B5EF4-FFF2-40B4-BE49-F238E27FC236}">
              <a16:creationId xmlns:a16="http://schemas.microsoft.com/office/drawing/2014/main" id="{C3F53857-0099-FB63-D8F3-616C5E754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ac06654f3_0_165:notes">
            <a:extLst>
              <a:ext uri="{FF2B5EF4-FFF2-40B4-BE49-F238E27FC236}">
                <a16:creationId xmlns:a16="http://schemas.microsoft.com/office/drawing/2014/main" id="{6FA1503D-6149-2F4D-79B8-32DD6E29EB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g10ac06654f3_0_165:notes">
            <a:extLst>
              <a:ext uri="{FF2B5EF4-FFF2-40B4-BE49-F238E27FC236}">
                <a16:creationId xmlns:a16="http://schemas.microsoft.com/office/drawing/2014/main" id="{5B8520F0-67BD-974E-4220-D15FEA838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dirty="0">
              <a:solidFill>
                <a:srgbClr val="000000">
                  <a:lumMod val="75000"/>
                  <a:lumOff val="25000"/>
                </a:srgbClr>
              </a:solidFill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674" name="Google Shape;674;g10ac06654f3_0_165:notes">
            <a:extLst>
              <a:ext uri="{FF2B5EF4-FFF2-40B4-BE49-F238E27FC236}">
                <a16:creationId xmlns:a16="http://schemas.microsoft.com/office/drawing/2014/main" id="{711EA875-6D79-E381-8BD6-0FF96C4B61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604C-F43E-A950-3684-008BFF5D3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6A10D-7FEA-43AE-58B1-105960D29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2720-451A-532B-6207-FFBA9EB3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9434-52FF-604B-AD8C-8BECC888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6D51-8BC4-4373-FB51-7B0C93A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4934-CCF2-5C08-0AB3-11B3EE93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9BFCB-4783-D767-1A33-7885A153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7445-E48E-4120-BA67-0778EA2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028E-A9EF-8880-E264-7A3EAA71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43F6-619A-AB4D-FE7A-D4CFE109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C5717-4805-2FAA-B743-D7E4A14B4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2C5F-8C45-138D-E0F5-3A935CFF5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B09A-3FF4-8434-3DAA-918C0066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9517-26FC-A6C8-90AB-4EBD77ED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B71A-A2D8-30A0-E591-AABF37C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1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8B75-A22C-07B9-CCB1-2B941FF6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28C5-7F22-457D-64F7-5A855664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83D8-28F6-EAB1-7C19-D9192D6E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4575-9423-9383-AADF-EAB90430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E6A0-581C-6BA6-0FD8-433D33A8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4F0-AF58-B183-949C-C1F8F275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A258F-A8F1-2479-E1D6-EB7B600D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1051-1236-68B8-21FD-B29FBA1D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C0EB-D4C6-C576-9C51-7E62D31E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1193-5901-C559-366C-CC75DD35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428F-3104-E450-DE47-E781DC29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B6CC-F221-2EA8-877C-AA4ED9594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FE75-E64E-9D99-1716-00A0420CB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2A3D-E3D9-CE7A-1C76-4C3CBC45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7547-313C-C08B-7017-CEF67008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F98F9-ECC5-498A-2F91-377B012E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3A4-E899-31A4-E96C-57233C47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F946-82A8-BF1C-FBFF-4379D45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86A9D-AF55-A37E-380D-8E2E59DB0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A30D3-FA15-A2B8-2DE6-6B0394A24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08631-F577-7518-8431-ADF09B9E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80784-08B3-855E-B826-66D125E3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E93C7-72F1-244D-8E59-F5A4E72C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72A27-C075-73DE-C133-1E4667DF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96BC-C515-50B2-7419-F36438E5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D0DCE-D34A-ECB1-6673-1193D417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AA24D-B217-AA89-05F4-125BD445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2676-4033-FC85-8990-C2D18AB4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13656-0B80-F063-2D2A-9ADEF00B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63B7C-DBB7-B98B-4FCF-C92CEB96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E193D-8B38-A4D8-43D9-24EE219E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1BC6-48C7-A542-6536-DA5A775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6495-E66B-9B14-17F2-35BFE6CC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2312C-82E3-04C1-4465-7EDCC7E59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798BD-5D9C-E335-1ACD-CEEF89E4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A518-D2CE-8415-ED75-ED04D937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634C-893B-18ED-50B0-4A181032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2109-5286-9F69-B6EE-AB14F915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9020F-9F18-A308-EC21-58637D2E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01676-28BB-AE9A-BE9E-5D81B01C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2260-7768-708F-D1D9-EC50F2C1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40E3-5599-F548-B4C3-6EF64B34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47991-BA71-4B35-9BED-46AB5358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24264-9752-5B32-FFB0-13F87DFE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20AD-853D-0543-ECA2-DA01C536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7960-9C0F-53BC-366A-FDE7D6E6D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E2485-BC0E-DF48-93F3-0D28464F544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3EAC-9935-847E-575C-215F024B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3524-7C04-7133-EBC4-CF9B1351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999E8-17D1-6B41-955D-FAD43116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3"/>
          <p:cNvGrpSpPr/>
          <p:nvPr/>
        </p:nvGrpSpPr>
        <p:grpSpPr>
          <a:xfrm>
            <a:off x="0" y="2771669"/>
            <a:ext cx="12192000" cy="1315348"/>
            <a:chOff x="0" y="2528913"/>
            <a:chExt cx="12192000" cy="1315348"/>
          </a:xfrm>
        </p:grpSpPr>
        <p:grpSp>
          <p:nvGrpSpPr>
            <p:cNvPr id="338" name="Google Shape;338;p13"/>
            <p:cNvGrpSpPr/>
            <p:nvPr/>
          </p:nvGrpSpPr>
          <p:grpSpPr>
            <a:xfrm>
              <a:off x="0" y="2530619"/>
              <a:ext cx="12192000" cy="1313642"/>
              <a:chOff x="0" y="956665"/>
              <a:chExt cx="12754574" cy="1313642"/>
            </a:xfrm>
          </p:grpSpPr>
          <p:pic>
            <p:nvPicPr>
              <p:cNvPr id="339" name="Google Shape;339;p13"/>
              <p:cNvPicPr preferRelativeResize="0"/>
              <p:nvPr/>
            </p:nvPicPr>
            <p:blipFill rotWithShape="1">
              <a:blip r:embed="rId3">
                <a:alphaModFix/>
              </a:blip>
              <a:srcRect t="31148" r="6354" b="49697"/>
              <a:stretch/>
            </p:blipFill>
            <p:spPr>
              <a:xfrm>
                <a:off x="0" y="956666"/>
                <a:ext cx="6422148" cy="13136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13"/>
              <p:cNvPicPr preferRelativeResize="0"/>
              <p:nvPr/>
            </p:nvPicPr>
            <p:blipFill rotWithShape="1">
              <a:blip r:embed="rId3">
                <a:alphaModFix/>
              </a:blip>
              <a:srcRect l="7664" t="31148" b="49697"/>
              <a:stretch/>
            </p:blipFill>
            <p:spPr>
              <a:xfrm>
                <a:off x="6422148" y="956665"/>
                <a:ext cx="6332426" cy="13136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1" name="Google Shape;341;p13"/>
            <p:cNvSpPr/>
            <p:nvPr/>
          </p:nvSpPr>
          <p:spPr>
            <a:xfrm>
              <a:off x="0" y="2528913"/>
              <a:ext cx="12192000" cy="1313641"/>
            </a:xfrm>
            <a:prstGeom prst="rect">
              <a:avLst/>
            </a:prstGeom>
            <a:solidFill>
              <a:srgbClr val="3F3F3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92;p6">
            <a:extLst>
              <a:ext uri="{FF2B5EF4-FFF2-40B4-BE49-F238E27FC236}">
                <a16:creationId xmlns:a16="http://schemas.microsoft.com/office/drawing/2014/main" id="{7BF0176C-9DC6-41EA-9688-A02D8C1F564F}"/>
              </a:ext>
            </a:extLst>
          </p:cNvPr>
          <p:cNvSpPr txBox="1"/>
          <p:nvPr/>
        </p:nvSpPr>
        <p:spPr>
          <a:xfrm>
            <a:off x="0" y="2965734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+mn-cs"/>
                <a:sym typeface="Lato"/>
              </a:rPr>
              <a:t>EXERCISES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0E2D7"/>
                  </a:gs>
                  <a:gs pos="75000">
                    <a:srgbClr val="C7F8B1"/>
                  </a:gs>
                  <a:gs pos="100000">
                    <a:srgbClr val="F9FEA5"/>
                  </a:gs>
                </a:gsLst>
                <a:lin ang="0" scaled="1"/>
                <a:tileRect/>
              </a:gra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Google Shape;107;p2">
            <a:extLst>
              <a:ext uri="{FF2B5EF4-FFF2-40B4-BE49-F238E27FC236}">
                <a16:creationId xmlns:a16="http://schemas.microsoft.com/office/drawing/2014/main" id="{F4C6E8BF-0570-4612-83E5-228E6559691F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DD015D4C-1415-24A2-7604-587C10A7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DFE4C500-E057-0E6D-5EE2-5C0B90A0DB3A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C87C6B1B-00D2-F5C4-FAA9-D4F3B9C91572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EAB6B6B0-F5C3-7D2B-2267-C186C6E01882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SOLUTIONS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DEEP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774;p90">
            <a:extLst>
              <a:ext uri="{FF2B5EF4-FFF2-40B4-BE49-F238E27FC236}">
                <a16:creationId xmlns:a16="http://schemas.microsoft.com/office/drawing/2014/main" id="{34AC578A-85CC-FDD0-CB4B-507671DF79B8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F5257C-7E23-C52F-A2F8-D0CDD355AF87}"/>
              </a:ext>
            </a:extLst>
          </p:cNvPr>
          <p:cNvSpPr/>
          <p:nvPr/>
        </p:nvSpPr>
        <p:spPr>
          <a:xfrm>
            <a:off x="739450" y="594353"/>
            <a:ext cx="171712" cy="189987"/>
          </a:xfrm>
          <a:custGeom>
            <a:avLst/>
            <a:gdLst>
              <a:gd name="connsiteX0" fmla="*/ 47700 w 190574"/>
              <a:gd name="connsiteY0" fmla="*/ 95262 h 210857"/>
              <a:gd name="connsiteX1" fmla="*/ 91286 w 190574"/>
              <a:gd name="connsiteY1" fmla="*/ 66687 h 210857"/>
              <a:gd name="connsiteX2" fmla="*/ 133425 w 190574"/>
              <a:gd name="connsiteY2" fmla="*/ 66687 h 210857"/>
              <a:gd name="connsiteX3" fmla="*/ 152475 w 190574"/>
              <a:gd name="connsiteY3" fmla="*/ 85737 h 210857"/>
              <a:gd name="connsiteX4" fmla="*/ 152475 w 190574"/>
              <a:gd name="connsiteY4" fmla="*/ 210857 h 210857"/>
              <a:gd name="connsiteX5" fmla="*/ 182631 w 190574"/>
              <a:gd name="connsiteY5" fmla="*/ 203952 h 210857"/>
              <a:gd name="connsiteX6" fmla="*/ 190575 w 190574"/>
              <a:gd name="connsiteY6" fmla="*/ 179187 h 210857"/>
              <a:gd name="connsiteX7" fmla="*/ 190575 w 190574"/>
              <a:gd name="connsiteY7" fmla="*/ 85737 h 210857"/>
              <a:gd name="connsiteX8" fmla="*/ 133425 w 190574"/>
              <a:gd name="connsiteY8" fmla="*/ 28587 h 210857"/>
              <a:gd name="connsiteX9" fmla="*/ 91286 w 190574"/>
              <a:gd name="connsiteY9" fmla="*/ 28587 h 210857"/>
              <a:gd name="connsiteX10" fmla="*/ 28587 w 190574"/>
              <a:gd name="connsiteY10" fmla="*/ 3988 h 210857"/>
              <a:gd name="connsiteX11" fmla="*/ 3988 w 190574"/>
              <a:gd name="connsiteY11" fmla="*/ 66687 h 210857"/>
              <a:gd name="connsiteX12" fmla="*/ 47700 w 190574"/>
              <a:gd name="connsiteY12" fmla="*/ 95262 h 21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210857">
                <a:moveTo>
                  <a:pt x="47700" y="95262"/>
                </a:moveTo>
                <a:cubicBezTo>
                  <a:pt x="66613" y="95237"/>
                  <a:pt x="83720" y="84022"/>
                  <a:pt x="91286" y="66687"/>
                </a:cubicBezTo>
                <a:lnTo>
                  <a:pt x="133425" y="66687"/>
                </a:lnTo>
                <a:cubicBezTo>
                  <a:pt x="143946" y="66687"/>
                  <a:pt x="152475" y="75216"/>
                  <a:pt x="152475" y="85737"/>
                </a:cubicBezTo>
                <a:lnTo>
                  <a:pt x="152475" y="210857"/>
                </a:lnTo>
                <a:cubicBezTo>
                  <a:pt x="162191" y="207278"/>
                  <a:pt x="172325" y="204957"/>
                  <a:pt x="182631" y="203952"/>
                </a:cubicBezTo>
                <a:cubicBezTo>
                  <a:pt x="184482" y="195462"/>
                  <a:pt x="187142" y="187170"/>
                  <a:pt x="190575" y="179187"/>
                </a:cubicBezTo>
                <a:lnTo>
                  <a:pt x="190575" y="85737"/>
                </a:lnTo>
                <a:cubicBezTo>
                  <a:pt x="190537" y="54189"/>
                  <a:pt x="164972" y="28624"/>
                  <a:pt x="133425" y="28587"/>
                </a:cubicBezTo>
                <a:lnTo>
                  <a:pt x="91286" y="28587"/>
                </a:lnTo>
                <a:cubicBezTo>
                  <a:pt x="80765" y="4480"/>
                  <a:pt x="52693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11572" y="84063"/>
                  <a:pt x="28740" y="95287"/>
                  <a:pt x="47700" y="95262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131A4C-9475-83FE-8443-83736A8F4C67}"/>
              </a:ext>
            </a:extLst>
          </p:cNvPr>
          <p:cNvSpPr/>
          <p:nvPr/>
        </p:nvSpPr>
        <p:spPr>
          <a:xfrm>
            <a:off x="670855" y="783112"/>
            <a:ext cx="168446" cy="180294"/>
          </a:xfrm>
          <a:custGeom>
            <a:avLst/>
            <a:gdLst>
              <a:gd name="connsiteX0" fmla="*/ 160889 w 186949"/>
              <a:gd name="connsiteY0" fmla="*/ 164657 h 200099"/>
              <a:gd name="connsiteX1" fmla="*/ 159718 w 186949"/>
              <a:gd name="connsiteY1" fmla="*/ 162000 h 200099"/>
              <a:gd name="connsiteX2" fmla="*/ 85737 w 186949"/>
              <a:gd name="connsiteY2" fmla="*/ 162000 h 200099"/>
              <a:gd name="connsiteX3" fmla="*/ 66687 w 186949"/>
              <a:gd name="connsiteY3" fmla="*/ 142950 h 200099"/>
              <a:gd name="connsiteX4" fmla="*/ 66687 w 186949"/>
              <a:gd name="connsiteY4" fmla="*/ 91286 h 200099"/>
              <a:gd name="connsiteX5" fmla="*/ 91286 w 186949"/>
              <a:gd name="connsiteY5" fmla="*/ 28587 h 200099"/>
              <a:gd name="connsiteX6" fmla="*/ 28587 w 186949"/>
              <a:gd name="connsiteY6" fmla="*/ 3988 h 200099"/>
              <a:gd name="connsiteX7" fmla="*/ 3988 w 186949"/>
              <a:gd name="connsiteY7" fmla="*/ 66687 h 200099"/>
              <a:gd name="connsiteX8" fmla="*/ 28587 w 186949"/>
              <a:gd name="connsiteY8" fmla="*/ 91286 h 200099"/>
              <a:gd name="connsiteX9" fmla="*/ 28587 w 186949"/>
              <a:gd name="connsiteY9" fmla="*/ 142950 h 200099"/>
              <a:gd name="connsiteX10" fmla="*/ 85737 w 186949"/>
              <a:gd name="connsiteY10" fmla="*/ 200100 h 200099"/>
              <a:gd name="connsiteX11" fmla="*/ 186950 w 186949"/>
              <a:gd name="connsiteY11" fmla="*/ 200100 h 200099"/>
              <a:gd name="connsiteX12" fmla="*/ 160889 w 186949"/>
              <a:gd name="connsiteY12" fmla="*/ 164657 h 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49" h="200099">
                <a:moveTo>
                  <a:pt x="160889" y="164657"/>
                </a:moveTo>
                <a:cubicBezTo>
                  <a:pt x="160461" y="163772"/>
                  <a:pt x="160118" y="162876"/>
                  <a:pt x="159718" y="162000"/>
                </a:cubicBezTo>
                <a:lnTo>
                  <a:pt x="85737" y="162000"/>
                </a:lnTo>
                <a:cubicBezTo>
                  <a:pt x="75216" y="162000"/>
                  <a:pt x="66687" y="153471"/>
                  <a:pt x="66687" y="142950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lnTo>
                  <a:pt x="28587" y="142950"/>
                </a:lnTo>
                <a:cubicBezTo>
                  <a:pt x="28624" y="174498"/>
                  <a:pt x="54189" y="200063"/>
                  <a:pt x="85737" y="200100"/>
                </a:cubicBezTo>
                <a:lnTo>
                  <a:pt x="186950" y="200100"/>
                </a:lnTo>
                <a:cubicBezTo>
                  <a:pt x="176134" y="190009"/>
                  <a:pt x="167297" y="177989"/>
                  <a:pt x="160889" y="164657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9891BF-CC89-CB8B-809B-7B1F9C0D3C03}"/>
              </a:ext>
            </a:extLst>
          </p:cNvPr>
          <p:cNvSpPr/>
          <p:nvPr/>
        </p:nvSpPr>
        <p:spPr>
          <a:xfrm>
            <a:off x="1005566" y="491314"/>
            <a:ext cx="85844" cy="195211"/>
          </a:xfrm>
          <a:custGeom>
            <a:avLst/>
            <a:gdLst>
              <a:gd name="connsiteX0" fmla="*/ 28587 w 95273"/>
              <a:gd name="connsiteY0" fmla="*/ 91286 h 216654"/>
              <a:gd name="connsiteX1" fmla="*/ 28587 w 95273"/>
              <a:gd name="connsiteY1" fmla="*/ 209929 h 216654"/>
              <a:gd name="connsiteX2" fmla="*/ 66687 w 95273"/>
              <a:gd name="connsiteY2" fmla="*/ 216654 h 216654"/>
              <a:gd name="connsiteX3" fmla="*/ 66687 w 95273"/>
              <a:gd name="connsiteY3" fmla="*/ 91286 h 216654"/>
              <a:gd name="connsiteX4" fmla="*/ 91286 w 95273"/>
              <a:gd name="connsiteY4" fmla="*/ 28587 h 216654"/>
              <a:gd name="connsiteX5" fmla="*/ 28587 w 95273"/>
              <a:gd name="connsiteY5" fmla="*/ 3988 h 216654"/>
              <a:gd name="connsiteX6" fmla="*/ 3988 w 95273"/>
              <a:gd name="connsiteY6" fmla="*/ 66687 h 216654"/>
              <a:gd name="connsiteX7" fmla="*/ 28587 w 95273"/>
              <a:gd name="connsiteY7" fmla="*/ 91286 h 21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16654">
                <a:moveTo>
                  <a:pt x="28587" y="91286"/>
                </a:moveTo>
                <a:lnTo>
                  <a:pt x="28587" y="209929"/>
                </a:lnTo>
                <a:cubicBezTo>
                  <a:pt x="41536" y="210402"/>
                  <a:pt x="54358" y="212665"/>
                  <a:pt x="66687" y="216654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C2A97C-5EE1-7853-2B6B-D784C3B0A62A}"/>
              </a:ext>
            </a:extLst>
          </p:cNvPr>
          <p:cNvSpPr/>
          <p:nvPr/>
        </p:nvSpPr>
        <p:spPr>
          <a:xfrm>
            <a:off x="1177226" y="559973"/>
            <a:ext cx="180239" cy="193339"/>
          </a:xfrm>
          <a:custGeom>
            <a:avLst/>
            <a:gdLst>
              <a:gd name="connsiteX0" fmla="*/ 31052 w 200037"/>
              <a:gd name="connsiteY0" fmla="*/ 209149 h 214577"/>
              <a:gd name="connsiteX1" fmla="*/ 38100 w 200037"/>
              <a:gd name="connsiteY1" fmla="*/ 214578 h 214577"/>
              <a:gd name="connsiteX2" fmla="*/ 38100 w 200037"/>
              <a:gd name="connsiteY2" fmla="*/ 181050 h 214577"/>
              <a:gd name="connsiteX3" fmla="*/ 57150 w 200037"/>
              <a:gd name="connsiteY3" fmla="*/ 162000 h 214577"/>
              <a:gd name="connsiteX4" fmla="*/ 114300 w 200037"/>
              <a:gd name="connsiteY4" fmla="*/ 162000 h 214577"/>
              <a:gd name="connsiteX5" fmla="*/ 171450 w 200037"/>
              <a:gd name="connsiteY5" fmla="*/ 104850 h 214577"/>
              <a:gd name="connsiteX6" fmla="*/ 171450 w 200037"/>
              <a:gd name="connsiteY6" fmla="*/ 91286 h 214577"/>
              <a:gd name="connsiteX7" fmla="*/ 196049 w 200037"/>
              <a:gd name="connsiteY7" fmla="*/ 28587 h 214577"/>
              <a:gd name="connsiteX8" fmla="*/ 133350 w 200037"/>
              <a:gd name="connsiteY8" fmla="*/ 3988 h 214577"/>
              <a:gd name="connsiteX9" fmla="*/ 108751 w 200037"/>
              <a:gd name="connsiteY9" fmla="*/ 66687 h 214577"/>
              <a:gd name="connsiteX10" fmla="*/ 133350 w 200037"/>
              <a:gd name="connsiteY10" fmla="*/ 91286 h 214577"/>
              <a:gd name="connsiteX11" fmla="*/ 133350 w 200037"/>
              <a:gd name="connsiteY11" fmla="*/ 104850 h 214577"/>
              <a:gd name="connsiteX12" fmla="*/ 114300 w 200037"/>
              <a:gd name="connsiteY12" fmla="*/ 123900 h 214577"/>
              <a:gd name="connsiteX13" fmla="*/ 57150 w 200037"/>
              <a:gd name="connsiteY13" fmla="*/ 123900 h 214577"/>
              <a:gd name="connsiteX14" fmla="*/ 0 w 200037"/>
              <a:gd name="connsiteY14" fmla="*/ 181050 h 214577"/>
              <a:gd name="connsiteX15" fmla="*/ 0 w 200037"/>
              <a:gd name="connsiteY15" fmla="*/ 193585 h 214577"/>
              <a:gd name="connsiteX16" fmla="*/ 31052 w 200037"/>
              <a:gd name="connsiteY16" fmla="*/ 209149 h 21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037" h="214577">
                <a:moveTo>
                  <a:pt x="31052" y="209149"/>
                </a:moveTo>
                <a:cubicBezTo>
                  <a:pt x="33490" y="210863"/>
                  <a:pt x="35814" y="212711"/>
                  <a:pt x="38100" y="214578"/>
                </a:cubicBezTo>
                <a:lnTo>
                  <a:pt x="38100" y="181050"/>
                </a:lnTo>
                <a:cubicBezTo>
                  <a:pt x="38100" y="170529"/>
                  <a:pt x="46629" y="162000"/>
                  <a:pt x="57150" y="162000"/>
                </a:cubicBezTo>
                <a:lnTo>
                  <a:pt x="114300" y="162000"/>
                </a:lnTo>
                <a:cubicBezTo>
                  <a:pt x="145848" y="161963"/>
                  <a:pt x="171413" y="136398"/>
                  <a:pt x="171450" y="104850"/>
                </a:cubicBezTo>
                <a:lnTo>
                  <a:pt x="171450" y="91286"/>
                </a:lnTo>
                <a:cubicBezTo>
                  <a:pt x="195557" y="80765"/>
                  <a:pt x="206570" y="52694"/>
                  <a:pt x="196049" y="28587"/>
                </a:cubicBezTo>
                <a:cubicBezTo>
                  <a:pt x="185528" y="4480"/>
                  <a:pt x="157457" y="-6533"/>
                  <a:pt x="133350" y="3988"/>
                </a:cubicBezTo>
                <a:cubicBezTo>
                  <a:pt x="109243" y="14509"/>
                  <a:pt x="98230" y="42580"/>
                  <a:pt x="108751" y="66687"/>
                </a:cubicBezTo>
                <a:cubicBezTo>
                  <a:pt x="113555" y="77695"/>
                  <a:pt x="122342" y="86482"/>
                  <a:pt x="133350" y="91286"/>
                </a:cubicBezTo>
                <a:lnTo>
                  <a:pt x="133350" y="104850"/>
                </a:lnTo>
                <a:cubicBezTo>
                  <a:pt x="133350" y="115371"/>
                  <a:pt x="124821" y="123900"/>
                  <a:pt x="114300" y="123900"/>
                </a:cubicBezTo>
                <a:lnTo>
                  <a:pt x="57150" y="123900"/>
                </a:lnTo>
                <a:cubicBezTo>
                  <a:pt x="25600" y="123931"/>
                  <a:pt x="31" y="149500"/>
                  <a:pt x="0" y="181050"/>
                </a:cubicBezTo>
                <a:lnTo>
                  <a:pt x="0" y="193585"/>
                </a:lnTo>
                <a:cubicBezTo>
                  <a:pt x="11046" y="197250"/>
                  <a:pt x="21505" y="202493"/>
                  <a:pt x="31052" y="209149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C0D9C3-C517-5D56-C6AD-2FC964523CBD}"/>
              </a:ext>
            </a:extLst>
          </p:cNvPr>
          <p:cNvSpPr/>
          <p:nvPr/>
        </p:nvSpPr>
        <p:spPr>
          <a:xfrm>
            <a:off x="799590" y="993085"/>
            <a:ext cx="180238" cy="184946"/>
          </a:xfrm>
          <a:custGeom>
            <a:avLst/>
            <a:gdLst>
              <a:gd name="connsiteX0" fmla="*/ 161937 w 200036"/>
              <a:gd name="connsiteY0" fmla="*/ 0 h 205262"/>
              <a:gd name="connsiteX1" fmla="*/ 161937 w 200036"/>
              <a:gd name="connsiteY1" fmla="*/ 24213 h 205262"/>
              <a:gd name="connsiteX2" fmla="*/ 142887 w 200036"/>
              <a:gd name="connsiteY2" fmla="*/ 43263 h 205262"/>
              <a:gd name="connsiteX3" fmla="*/ 85737 w 200036"/>
              <a:gd name="connsiteY3" fmla="*/ 43263 h 205262"/>
              <a:gd name="connsiteX4" fmla="*/ 28587 w 200036"/>
              <a:gd name="connsiteY4" fmla="*/ 100413 h 205262"/>
              <a:gd name="connsiteX5" fmla="*/ 28587 w 200036"/>
              <a:gd name="connsiteY5" fmla="*/ 113976 h 205262"/>
              <a:gd name="connsiteX6" fmla="*/ 3988 w 200036"/>
              <a:gd name="connsiteY6" fmla="*/ 176675 h 205262"/>
              <a:gd name="connsiteX7" fmla="*/ 66687 w 200036"/>
              <a:gd name="connsiteY7" fmla="*/ 201274 h 205262"/>
              <a:gd name="connsiteX8" fmla="*/ 91286 w 200036"/>
              <a:gd name="connsiteY8" fmla="*/ 138575 h 205262"/>
              <a:gd name="connsiteX9" fmla="*/ 66687 w 200036"/>
              <a:gd name="connsiteY9" fmla="*/ 113976 h 205262"/>
              <a:gd name="connsiteX10" fmla="*/ 66687 w 200036"/>
              <a:gd name="connsiteY10" fmla="*/ 100413 h 205262"/>
              <a:gd name="connsiteX11" fmla="*/ 85737 w 200036"/>
              <a:gd name="connsiteY11" fmla="*/ 81363 h 205262"/>
              <a:gd name="connsiteX12" fmla="*/ 142887 w 200036"/>
              <a:gd name="connsiteY12" fmla="*/ 81363 h 205262"/>
              <a:gd name="connsiteX13" fmla="*/ 200037 w 200036"/>
              <a:gd name="connsiteY13" fmla="*/ 24213 h 205262"/>
              <a:gd name="connsiteX14" fmla="*/ 200037 w 200036"/>
              <a:gd name="connsiteY14" fmla="*/ 0 h 20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036" h="205262">
                <a:moveTo>
                  <a:pt x="161937" y="0"/>
                </a:moveTo>
                <a:lnTo>
                  <a:pt x="161937" y="24213"/>
                </a:lnTo>
                <a:cubicBezTo>
                  <a:pt x="161937" y="34734"/>
                  <a:pt x="153408" y="43263"/>
                  <a:pt x="142887" y="43263"/>
                </a:cubicBezTo>
                <a:lnTo>
                  <a:pt x="85737" y="43263"/>
                </a:lnTo>
                <a:cubicBezTo>
                  <a:pt x="54187" y="43294"/>
                  <a:pt x="28618" y="68863"/>
                  <a:pt x="28587" y="100413"/>
                </a:cubicBezTo>
                <a:lnTo>
                  <a:pt x="28587" y="113976"/>
                </a:lnTo>
                <a:cubicBezTo>
                  <a:pt x="4480" y="124497"/>
                  <a:pt x="-6533" y="152569"/>
                  <a:pt x="3988" y="176675"/>
                </a:cubicBezTo>
                <a:cubicBezTo>
                  <a:pt x="14509" y="200782"/>
                  <a:pt x="42580" y="211795"/>
                  <a:pt x="66687" y="201274"/>
                </a:cubicBezTo>
                <a:cubicBezTo>
                  <a:pt x="90794" y="190753"/>
                  <a:pt x="101807" y="162682"/>
                  <a:pt x="91286" y="138575"/>
                </a:cubicBezTo>
                <a:cubicBezTo>
                  <a:pt x="86482" y="127566"/>
                  <a:pt x="77695" y="118781"/>
                  <a:pt x="66687" y="113976"/>
                </a:cubicBezTo>
                <a:lnTo>
                  <a:pt x="66687" y="100413"/>
                </a:lnTo>
                <a:cubicBezTo>
                  <a:pt x="66687" y="89891"/>
                  <a:pt x="75216" y="81363"/>
                  <a:pt x="85737" y="81363"/>
                </a:cubicBezTo>
                <a:lnTo>
                  <a:pt x="142887" y="81363"/>
                </a:lnTo>
                <a:cubicBezTo>
                  <a:pt x="174435" y="81325"/>
                  <a:pt x="200000" y="55760"/>
                  <a:pt x="200037" y="24213"/>
                </a:cubicBezTo>
                <a:lnTo>
                  <a:pt x="200037" y="0"/>
                </a:ln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B7B0C0-4FD6-EB7F-513A-86BB8915E438}"/>
              </a:ext>
            </a:extLst>
          </p:cNvPr>
          <p:cNvSpPr/>
          <p:nvPr/>
        </p:nvSpPr>
        <p:spPr>
          <a:xfrm>
            <a:off x="1293176" y="808925"/>
            <a:ext cx="167327" cy="85833"/>
          </a:xfrm>
          <a:custGeom>
            <a:avLst/>
            <a:gdLst>
              <a:gd name="connsiteX0" fmla="*/ 138008 w 185707"/>
              <a:gd name="connsiteY0" fmla="*/ 0 h 95262"/>
              <a:gd name="connsiteX1" fmla="*/ 94421 w 185707"/>
              <a:gd name="connsiteY1" fmla="*/ 28575 h 95262"/>
              <a:gd name="connsiteX2" fmla="*/ 0 w 185707"/>
              <a:gd name="connsiteY2" fmla="*/ 28575 h 95262"/>
              <a:gd name="connsiteX3" fmla="*/ 26337 w 185707"/>
              <a:gd name="connsiteY3" fmla="*/ 66675 h 95262"/>
              <a:gd name="connsiteX4" fmla="*/ 94421 w 185707"/>
              <a:gd name="connsiteY4" fmla="*/ 66675 h 95262"/>
              <a:gd name="connsiteX5" fmla="*/ 157121 w 185707"/>
              <a:gd name="connsiteY5" fmla="*/ 91274 h 95262"/>
              <a:gd name="connsiteX6" fmla="*/ 181720 w 185707"/>
              <a:gd name="connsiteY6" fmla="*/ 28575 h 95262"/>
              <a:gd name="connsiteX7" fmla="*/ 138008 w 185707"/>
              <a:gd name="connsiteY7" fmla="*/ 0 h 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707" h="95262">
                <a:moveTo>
                  <a:pt x="138008" y="0"/>
                </a:moveTo>
                <a:cubicBezTo>
                  <a:pt x="119094" y="25"/>
                  <a:pt x="101987" y="11240"/>
                  <a:pt x="94421" y="28575"/>
                </a:cubicBezTo>
                <a:lnTo>
                  <a:pt x="0" y="28575"/>
                </a:lnTo>
                <a:cubicBezTo>
                  <a:pt x="11595" y="39078"/>
                  <a:pt x="20608" y="52117"/>
                  <a:pt x="26337" y="66675"/>
                </a:cubicBezTo>
                <a:lnTo>
                  <a:pt x="94421" y="66675"/>
                </a:lnTo>
                <a:cubicBezTo>
                  <a:pt x="104943" y="90782"/>
                  <a:pt x="133014" y="101795"/>
                  <a:pt x="157121" y="91274"/>
                </a:cubicBezTo>
                <a:cubicBezTo>
                  <a:pt x="181227" y="80753"/>
                  <a:pt x="192240" y="52682"/>
                  <a:pt x="181720" y="28575"/>
                </a:cubicBezTo>
                <a:cubicBezTo>
                  <a:pt x="174136" y="11199"/>
                  <a:pt x="156967" y="-25"/>
                  <a:pt x="138008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536876-E97D-1B12-4496-B0B5B3BEA5A2}"/>
              </a:ext>
            </a:extLst>
          </p:cNvPr>
          <p:cNvSpPr/>
          <p:nvPr/>
        </p:nvSpPr>
        <p:spPr>
          <a:xfrm>
            <a:off x="1211548" y="991787"/>
            <a:ext cx="171712" cy="134692"/>
          </a:xfrm>
          <a:custGeom>
            <a:avLst/>
            <a:gdLst>
              <a:gd name="connsiteX0" fmla="*/ 142875 w 190574"/>
              <a:gd name="connsiteY0" fmla="*/ 54226 h 149487"/>
              <a:gd name="connsiteX1" fmla="*/ 99289 w 190574"/>
              <a:gd name="connsiteY1" fmla="*/ 82801 h 149487"/>
              <a:gd name="connsiteX2" fmla="*/ 57150 w 190574"/>
              <a:gd name="connsiteY2" fmla="*/ 82801 h 149487"/>
              <a:gd name="connsiteX3" fmla="*/ 38100 w 190574"/>
              <a:gd name="connsiteY3" fmla="*/ 63751 h 149487"/>
              <a:gd name="connsiteX4" fmla="*/ 38100 w 190574"/>
              <a:gd name="connsiteY4" fmla="*/ 0 h 149487"/>
              <a:gd name="connsiteX5" fmla="*/ 21631 w 190574"/>
              <a:gd name="connsiteY5" fmla="*/ 1438 h 149487"/>
              <a:gd name="connsiteX6" fmla="*/ 0 w 190574"/>
              <a:gd name="connsiteY6" fmla="*/ 1438 h 149487"/>
              <a:gd name="connsiteX7" fmla="*/ 0 w 190574"/>
              <a:gd name="connsiteY7" fmla="*/ 63751 h 149487"/>
              <a:gd name="connsiteX8" fmla="*/ 57150 w 190574"/>
              <a:gd name="connsiteY8" fmla="*/ 120901 h 149487"/>
              <a:gd name="connsiteX9" fmla="*/ 99289 w 190574"/>
              <a:gd name="connsiteY9" fmla="*/ 120901 h 149487"/>
              <a:gd name="connsiteX10" fmla="*/ 161988 w 190574"/>
              <a:gd name="connsiteY10" fmla="*/ 145500 h 149487"/>
              <a:gd name="connsiteX11" fmla="*/ 186587 w 190574"/>
              <a:gd name="connsiteY11" fmla="*/ 82801 h 149487"/>
              <a:gd name="connsiteX12" fmla="*/ 142875 w 190574"/>
              <a:gd name="connsiteY12" fmla="*/ 54226 h 1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149487">
                <a:moveTo>
                  <a:pt x="142875" y="54226"/>
                </a:moveTo>
                <a:cubicBezTo>
                  <a:pt x="123961" y="54251"/>
                  <a:pt x="106854" y="65466"/>
                  <a:pt x="99289" y="82801"/>
                </a:cubicBezTo>
                <a:lnTo>
                  <a:pt x="57150" y="82801"/>
                </a:lnTo>
                <a:cubicBezTo>
                  <a:pt x="46629" y="82801"/>
                  <a:pt x="38100" y="74272"/>
                  <a:pt x="38100" y="63751"/>
                </a:cubicBezTo>
                <a:lnTo>
                  <a:pt x="38100" y="0"/>
                </a:lnTo>
                <a:cubicBezTo>
                  <a:pt x="32658" y="924"/>
                  <a:pt x="27151" y="1405"/>
                  <a:pt x="21631" y="1438"/>
                </a:cubicBezTo>
                <a:lnTo>
                  <a:pt x="0" y="1438"/>
                </a:lnTo>
                <a:lnTo>
                  <a:pt x="0" y="63751"/>
                </a:lnTo>
                <a:cubicBezTo>
                  <a:pt x="37" y="95299"/>
                  <a:pt x="25602" y="120864"/>
                  <a:pt x="57150" y="120901"/>
                </a:cubicBezTo>
                <a:lnTo>
                  <a:pt x="99289" y="120901"/>
                </a:lnTo>
                <a:cubicBezTo>
                  <a:pt x="109810" y="145008"/>
                  <a:pt x="137881" y="156020"/>
                  <a:pt x="161988" y="145500"/>
                </a:cubicBezTo>
                <a:cubicBezTo>
                  <a:pt x="186095" y="134979"/>
                  <a:pt x="197108" y="106908"/>
                  <a:pt x="186587" y="82801"/>
                </a:cubicBezTo>
                <a:cubicBezTo>
                  <a:pt x="179003" y="65424"/>
                  <a:pt x="161835" y="54201"/>
                  <a:pt x="142875" y="5422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077E54-6DCD-26AA-A212-AEB462EE866A}"/>
              </a:ext>
            </a:extLst>
          </p:cNvPr>
          <p:cNvSpPr/>
          <p:nvPr/>
        </p:nvSpPr>
        <p:spPr>
          <a:xfrm>
            <a:off x="1048474" y="993084"/>
            <a:ext cx="85844" cy="210693"/>
          </a:xfrm>
          <a:custGeom>
            <a:avLst/>
            <a:gdLst>
              <a:gd name="connsiteX0" fmla="*/ 66687 w 95273"/>
              <a:gd name="connsiteY0" fmla="*/ 142551 h 233837"/>
              <a:gd name="connsiteX1" fmla="*/ 66687 w 95273"/>
              <a:gd name="connsiteY1" fmla="*/ 0 h 233837"/>
              <a:gd name="connsiteX2" fmla="*/ 28587 w 95273"/>
              <a:gd name="connsiteY2" fmla="*/ 0 h 233837"/>
              <a:gd name="connsiteX3" fmla="*/ 28587 w 95273"/>
              <a:gd name="connsiteY3" fmla="*/ 142551 h 233837"/>
              <a:gd name="connsiteX4" fmla="*/ 3988 w 95273"/>
              <a:gd name="connsiteY4" fmla="*/ 205250 h 233837"/>
              <a:gd name="connsiteX5" fmla="*/ 66687 w 95273"/>
              <a:gd name="connsiteY5" fmla="*/ 229849 h 233837"/>
              <a:gd name="connsiteX6" fmla="*/ 91286 w 95273"/>
              <a:gd name="connsiteY6" fmla="*/ 167150 h 233837"/>
              <a:gd name="connsiteX7" fmla="*/ 66687 w 95273"/>
              <a:gd name="connsiteY7" fmla="*/ 142551 h 2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33837">
                <a:moveTo>
                  <a:pt x="66687" y="142551"/>
                </a:moveTo>
                <a:lnTo>
                  <a:pt x="66687" y="0"/>
                </a:lnTo>
                <a:lnTo>
                  <a:pt x="28587" y="0"/>
                </a:lnTo>
                <a:lnTo>
                  <a:pt x="28587" y="142551"/>
                </a:lnTo>
                <a:cubicBezTo>
                  <a:pt x="4480" y="153072"/>
                  <a:pt x="-6533" y="181144"/>
                  <a:pt x="3988" y="205250"/>
                </a:cubicBezTo>
                <a:cubicBezTo>
                  <a:pt x="14509" y="229357"/>
                  <a:pt x="42580" y="240370"/>
                  <a:pt x="66687" y="229849"/>
                </a:cubicBezTo>
                <a:cubicBezTo>
                  <a:pt x="90794" y="219328"/>
                  <a:pt x="101807" y="191257"/>
                  <a:pt x="91286" y="167150"/>
                </a:cubicBezTo>
                <a:cubicBezTo>
                  <a:pt x="86482" y="156141"/>
                  <a:pt x="77695" y="147356"/>
                  <a:pt x="66687" y="142551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65A3C8-FE47-30A2-7CEA-B5EBAA9A4E5C}"/>
              </a:ext>
            </a:extLst>
          </p:cNvPr>
          <p:cNvSpPr/>
          <p:nvPr/>
        </p:nvSpPr>
        <p:spPr>
          <a:xfrm>
            <a:off x="831056" y="705926"/>
            <a:ext cx="466233" cy="261422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0C3271-F8E0-96B6-8E32-3642E5470174}"/>
              </a:ext>
            </a:extLst>
          </p:cNvPr>
          <p:cNvGrpSpPr/>
          <p:nvPr/>
        </p:nvGrpSpPr>
        <p:grpSpPr>
          <a:xfrm>
            <a:off x="6933068" y="2758700"/>
            <a:ext cx="597412" cy="1264943"/>
            <a:chOff x="6933068" y="2758700"/>
            <a:chExt cx="597412" cy="12649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0E2A74B-540D-A6E4-3199-116F571240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6138" y="3391172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Right pointing backhand index with solid fill">
              <a:extLst>
                <a:ext uri="{FF2B5EF4-FFF2-40B4-BE49-F238E27FC236}">
                  <a16:creationId xmlns:a16="http://schemas.microsoft.com/office/drawing/2014/main" id="{DCA382A4-758B-3EF5-C389-6E82DAD6C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815566">
              <a:off x="6933068" y="3023761"/>
              <a:ext cx="597412" cy="597412"/>
            </a:xfrm>
            <a:prstGeom prst="rect">
              <a:avLst/>
            </a:prstGeom>
          </p:spPr>
        </p:pic>
      </p:grp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422DA9DD-A148-C946-BCB9-11C24F60F83D}"/>
              </a:ext>
            </a:extLst>
          </p:cNvPr>
          <p:cNvSpPr txBox="1"/>
          <p:nvPr/>
        </p:nvSpPr>
        <p:spPr>
          <a:xfrm>
            <a:off x="2601864" y="1102462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Match each term with its definition: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FED16D-FBA3-7003-5C62-C68FB3983A97}"/>
              </a:ext>
            </a:extLst>
          </p:cNvPr>
          <p:cNvGrpSpPr/>
          <p:nvPr/>
        </p:nvGrpSpPr>
        <p:grpSpPr>
          <a:xfrm>
            <a:off x="7921971" y="3382212"/>
            <a:ext cx="3566159" cy="1736659"/>
            <a:chOff x="7921971" y="3382212"/>
            <a:chExt cx="3566159" cy="1736659"/>
          </a:xfrm>
        </p:grpSpPr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219F007B-5E37-01FE-BDA0-08FEE3AB9A51}"/>
                </a:ext>
              </a:extLst>
            </p:cNvPr>
            <p:cNvSpPr/>
            <p:nvPr/>
          </p:nvSpPr>
          <p:spPr>
            <a:xfrm>
              <a:off x="7921971" y="4296144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2" name="Round Diagonal Corner Rectangle 14">
              <a:extLst>
                <a:ext uri="{FF2B5EF4-FFF2-40B4-BE49-F238E27FC236}">
                  <a16:creationId xmlns:a16="http://schemas.microsoft.com/office/drawing/2014/main" id="{C1AD1BFE-6D48-5920-88CA-5518433B3865}"/>
                </a:ext>
              </a:extLst>
            </p:cNvPr>
            <p:cNvSpPr/>
            <p:nvPr/>
          </p:nvSpPr>
          <p:spPr>
            <a:xfrm>
              <a:off x="7921971" y="3382212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Easiest</a:t>
              </a:r>
            </a:p>
          </p:txBody>
        </p:sp>
        <p:sp>
          <p:nvSpPr>
            <p:cNvPr id="13" name="Round Diagonal Corner Rectangle 17">
              <a:extLst>
                <a:ext uri="{FF2B5EF4-FFF2-40B4-BE49-F238E27FC236}">
                  <a16:creationId xmlns:a16="http://schemas.microsoft.com/office/drawing/2014/main" id="{9D52FD4B-E146-57E4-F156-AB6A7E3FEADF}"/>
                </a:ext>
              </a:extLst>
            </p:cNvPr>
            <p:cNvSpPr/>
            <p:nvPr/>
          </p:nvSpPr>
          <p:spPr>
            <a:xfrm>
              <a:off x="7921971" y="3839178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22" name="Round Diagonal Corner Rectangle 35">
              <a:extLst>
                <a:ext uri="{FF2B5EF4-FFF2-40B4-BE49-F238E27FC236}">
                  <a16:creationId xmlns:a16="http://schemas.microsoft.com/office/drawing/2014/main" id="{0B6346C1-144D-CF3A-7DC8-71E633A65728}"/>
                </a:ext>
              </a:extLst>
            </p:cNvPr>
            <p:cNvSpPr/>
            <p:nvPr/>
          </p:nvSpPr>
          <p:spPr>
            <a:xfrm>
              <a:off x="7921971" y="4753111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Hardest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C04F94-7A4C-3288-0B88-4CCC5E523C39}"/>
              </a:ext>
            </a:extLst>
          </p:cNvPr>
          <p:cNvGrpSpPr/>
          <p:nvPr/>
        </p:nvGrpSpPr>
        <p:grpSpPr>
          <a:xfrm>
            <a:off x="2601864" y="2926640"/>
            <a:ext cx="4101060" cy="3605098"/>
            <a:chOff x="2601864" y="2926640"/>
            <a:chExt cx="4101060" cy="3605098"/>
          </a:xfrm>
        </p:grpSpPr>
        <p:sp>
          <p:nvSpPr>
            <p:cNvPr id="45" name="Round Diagonal Corner Rectangle 13">
              <a:extLst>
                <a:ext uri="{FF2B5EF4-FFF2-40B4-BE49-F238E27FC236}">
                  <a16:creationId xmlns:a16="http://schemas.microsoft.com/office/drawing/2014/main" id="{6665070C-26F2-BF5E-54D2-D9DBDCE8D274}"/>
                </a:ext>
              </a:extLst>
            </p:cNvPr>
            <p:cNvSpPr/>
            <p:nvPr/>
          </p:nvSpPr>
          <p:spPr>
            <a:xfrm>
              <a:off x="2601864" y="3846173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6" name="Round Diagonal Corner Rectangle 14">
              <a:extLst>
                <a:ext uri="{FF2B5EF4-FFF2-40B4-BE49-F238E27FC236}">
                  <a16:creationId xmlns:a16="http://schemas.microsoft.com/office/drawing/2014/main" id="{24F5A666-D69F-A271-A027-8B5ED5E25B87}"/>
                </a:ext>
              </a:extLst>
            </p:cNvPr>
            <p:cNvSpPr/>
            <p:nvPr/>
          </p:nvSpPr>
          <p:spPr>
            <a:xfrm>
              <a:off x="2601864" y="2926640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7" name="Round Diagonal Corner Rectangle 17">
              <a:extLst>
                <a:ext uri="{FF2B5EF4-FFF2-40B4-BE49-F238E27FC236}">
                  <a16:creationId xmlns:a16="http://schemas.microsoft.com/office/drawing/2014/main" id="{C97F25A2-E5AA-FD79-FC3B-A581EE174D9C}"/>
                </a:ext>
              </a:extLst>
            </p:cNvPr>
            <p:cNvSpPr/>
            <p:nvPr/>
          </p:nvSpPr>
          <p:spPr>
            <a:xfrm>
              <a:off x="2601864" y="3382212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9" name="Round Diagonal Corner Rectangle 20">
              <a:extLst>
                <a:ext uri="{FF2B5EF4-FFF2-40B4-BE49-F238E27FC236}">
                  <a16:creationId xmlns:a16="http://schemas.microsoft.com/office/drawing/2014/main" id="{A6C2B213-1532-C3E9-2371-C295455C6BA9}"/>
                </a:ext>
              </a:extLst>
            </p:cNvPr>
            <p:cNvSpPr/>
            <p:nvPr/>
          </p:nvSpPr>
          <p:spPr>
            <a:xfrm>
              <a:off x="2601864" y="4774095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50" name="Round Diagonal Corner Rectangle 35">
              <a:extLst>
                <a:ext uri="{FF2B5EF4-FFF2-40B4-BE49-F238E27FC236}">
                  <a16:creationId xmlns:a16="http://schemas.microsoft.com/office/drawing/2014/main" id="{89BF415A-3DC1-9274-6DA4-7148EA4616C5}"/>
                </a:ext>
              </a:extLst>
            </p:cNvPr>
            <p:cNvSpPr/>
            <p:nvPr/>
          </p:nvSpPr>
          <p:spPr>
            <a:xfrm>
              <a:off x="2601864" y="4310134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3" name="Round Diagonal Corner Rectangle 20">
              <a:extLst>
                <a:ext uri="{FF2B5EF4-FFF2-40B4-BE49-F238E27FC236}">
                  <a16:creationId xmlns:a16="http://schemas.microsoft.com/office/drawing/2014/main" id="{39920AED-E63C-5549-1E04-8FBCA319D186}"/>
                </a:ext>
              </a:extLst>
            </p:cNvPr>
            <p:cNvSpPr/>
            <p:nvPr/>
          </p:nvSpPr>
          <p:spPr>
            <a:xfrm>
              <a:off x="2601864" y="5702017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0" name="Round Diagonal Corner Rectangle 35">
              <a:extLst>
                <a:ext uri="{FF2B5EF4-FFF2-40B4-BE49-F238E27FC236}">
                  <a16:creationId xmlns:a16="http://schemas.microsoft.com/office/drawing/2014/main" id="{95F899E9-866D-358D-477A-879936B4F772}"/>
                </a:ext>
              </a:extLst>
            </p:cNvPr>
            <p:cNvSpPr/>
            <p:nvPr/>
          </p:nvSpPr>
          <p:spPr>
            <a:xfrm>
              <a:off x="2601864" y="5238056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35" name="Round Diagonal Corner Rectangle 13">
              <a:extLst>
                <a:ext uri="{FF2B5EF4-FFF2-40B4-BE49-F238E27FC236}">
                  <a16:creationId xmlns:a16="http://schemas.microsoft.com/office/drawing/2014/main" id="{4E199F3F-A394-8A18-CE02-C32CD6E89219}"/>
                </a:ext>
              </a:extLst>
            </p:cNvPr>
            <p:cNvSpPr/>
            <p:nvPr/>
          </p:nvSpPr>
          <p:spPr>
            <a:xfrm>
              <a:off x="4051164" y="3846173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Building block for other architectures</a:t>
              </a:r>
            </a:p>
          </p:txBody>
        </p:sp>
        <p:sp>
          <p:nvSpPr>
            <p:cNvPr id="36" name="Round Diagonal Corner Rectangle 14">
              <a:extLst>
                <a:ext uri="{FF2B5EF4-FFF2-40B4-BE49-F238E27FC236}">
                  <a16:creationId xmlns:a16="http://schemas.microsoft.com/office/drawing/2014/main" id="{14F70180-FCEF-FADC-E8E5-F0187F924345}"/>
                </a:ext>
              </a:extLst>
            </p:cNvPr>
            <p:cNvSpPr/>
            <p:nvPr/>
          </p:nvSpPr>
          <p:spPr>
            <a:xfrm>
              <a:off x="4051164" y="2926640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1-2 hidden layers</a:t>
              </a:r>
            </a:p>
          </p:txBody>
        </p:sp>
        <p:sp>
          <p:nvSpPr>
            <p:cNvPr id="37" name="Round Diagonal Corner Rectangle 17">
              <a:extLst>
                <a:ext uri="{FF2B5EF4-FFF2-40B4-BE49-F238E27FC236}">
                  <a16:creationId xmlns:a16="http://schemas.microsoft.com/office/drawing/2014/main" id="{5D452B26-A9EE-A921-DDF9-59FE4573E909}"/>
                </a:ext>
              </a:extLst>
            </p:cNvPr>
            <p:cNvSpPr/>
            <p:nvPr/>
          </p:nvSpPr>
          <p:spPr>
            <a:xfrm>
              <a:off x="4051164" y="3382212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3+ hidden layers</a:t>
              </a:r>
            </a:p>
          </p:txBody>
        </p:sp>
        <p:sp>
          <p:nvSpPr>
            <p:cNvPr id="38" name="Round Diagonal Corner Rectangle 20">
              <a:extLst>
                <a:ext uri="{FF2B5EF4-FFF2-40B4-BE49-F238E27FC236}">
                  <a16:creationId xmlns:a16="http://schemas.microsoft.com/office/drawing/2014/main" id="{2A6F4BB1-41A7-A547-CA36-FA989D046EC8}"/>
                </a:ext>
              </a:extLst>
            </p:cNvPr>
            <p:cNvSpPr/>
            <p:nvPr/>
          </p:nvSpPr>
          <p:spPr>
            <a:xfrm>
              <a:off x="4051164" y="4774095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Used for NLP tasks, but is outdated</a:t>
              </a:r>
            </a:p>
          </p:txBody>
        </p:sp>
        <p:sp>
          <p:nvSpPr>
            <p:cNvPr id="39" name="Round Diagonal Corner Rectangle 35">
              <a:extLst>
                <a:ext uri="{FF2B5EF4-FFF2-40B4-BE49-F238E27FC236}">
                  <a16:creationId xmlns:a16="http://schemas.microsoft.com/office/drawing/2014/main" id="{6EE89ADE-FC9F-9C9A-CBBA-426A6A3D7BD8}"/>
                </a:ext>
              </a:extLst>
            </p:cNvPr>
            <p:cNvSpPr/>
            <p:nvPr/>
          </p:nvSpPr>
          <p:spPr>
            <a:xfrm>
              <a:off x="4051164" y="4310134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Used for image-related tasks</a:t>
              </a:r>
            </a:p>
          </p:txBody>
        </p:sp>
        <p:sp>
          <p:nvSpPr>
            <p:cNvPr id="40" name="Round Diagonal Corner Rectangle 20">
              <a:extLst>
                <a:ext uri="{FF2B5EF4-FFF2-40B4-BE49-F238E27FC236}">
                  <a16:creationId xmlns:a16="http://schemas.microsoft.com/office/drawing/2014/main" id="{33C7CB7F-AEFD-079D-4082-137C41F46B32}"/>
                </a:ext>
              </a:extLst>
            </p:cNvPr>
            <p:cNvSpPr/>
            <p:nvPr/>
          </p:nvSpPr>
          <p:spPr>
            <a:xfrm>
              <a:off x="4051164" y="5702017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Train your own model</a:t>
              </a:r>
            </a:p>
          </p:txBody>
        </p:sp>
        <p:sp>
          <p:nvSpPr>
            <p:cNvPr id="41" name="Round Diagonal Corner Rectangle 35">
              <a:extLst>
                <a:ext uri="{FF2B5EF4-FFF2-40B4-BE49-F238E27FC236}">
                  <a16:creationId xmlns:a16="http://schemas.microsoft.com/office/drawing/2014/main" id="{069B66FD-449F-A29B-68F5-8A0F74513F34}"/>
                </a:ext>
              </a:extLst>
            </p:cNvPr>
            <p:cNvSpPr/>
            <p:nvPr/>
          </p:nvSpPr>
          <p:spPr>
            <a:xfrm>
              <a:off x="4051164" y="5238056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Used for NLP tasks</a:t>
              </a:r>
            </a:p>
          </p:txBody>
        </p:sp>
        <p:sp>
          <p:nvSpPr>
            <p:cNvPr id="42" name="Round Diagonal Corner Rectangle 20">
              <a:extLst>
                <a:ext uri="{FF2B5EF4-FFF2-40B4-BE49-F238E27FC236}">
                  <a16:creationId xmlns:a16="http://schemas.microsoft.com/office/drawing/2014/main" id="{29834F5F-0470-2495-5D87-B9247BCD8A87}"/>
                </a:ext>
              </a:extLst>
            </p:cNvPr>
            <p:cNvSpPr/>
            <p:nvPr/>
          </p:nvSpPr>
          <p:spPr>
            <a:xfrm>
              <a:off x="2601864" y="6165978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3" name="Round Diagonal Corner Rectangle 20">
              <a:extLst>
                <a:ext uri="{FF2B5EF4-FFF2-40B4-BE49-F238E27FC236}">
                  <a16:creationId xmlns:a16="http://schemas.microsoft.com/office/drawing/2014/main" id="{069CF0BF-7618-C358-FEB5-BAF116541D7E}"/>
                </a:ext>
              </a:extLst>
            </p:cNvPr>
            <p:cNvSpPr/>
            <p:nvPr/>
          </p:nvSpPr>
          <p:spPr>
            <a:xfrm>
              <a:off x="4051164" y="6165978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 a pretrained model</a:t>
              </a:r>
            </a:p>
          </p:txBody>
        </p:sp>
      </p:grpSp>
      <p:sp>
        <p:nvSpPr>
          <p:cNvPr id="44" name="Round Diagonal Corner Rectangle 13">
            <a:extLst>
              <a:ext uri="{FF2B5EF4-FFF2-40B4-BE49-F238E27FC236}">
                <a16:creationId xmlns:a16="http://schemas.microsoft.com/office/drawing/2014/main" id="{6F879F92-77DD-C771-465A-DF2D82DED486}"/>
              </a:ext>
            </a:extLst>
          </p:cNvPr>
          <p:cNvSpPr/>
          <p:nvPr/>
        </p:nvSpPr>
        <p:spPr>
          <a:xfrm>
            <a:off x="2601864" y="4310134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CNNs</a:t>
            </a:r>
          </a:p>
        </p:txBody>
      </p:sp>
      <p:sp>
        <p:nvSpPr>
          <p:cNvPr id="48" name="Round Diagonal Corner Rectangle 14">
            <a:extLst>
              <a:ext uri="{FF2B5EF4-FFF2-40B4-BE49-F238E27FC236}">
                <a16:creationId xmlns:a16="http://schemas.microsoft.com/office/drawing/2014/main" id="{0AFAAEDF-BEC6-F5D3-6FDB-CA1B76415A82}"/>
              </a:ext>
            </a:extLst>
          </p:cNvPr>
          <p:cNvSpPr/>
          <p:nvPr/>
        </p:nvSpPr>
        <p:spPr>
          <a:xfrm>
            <a:off x="2601864" y="5702017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Traditional NLP</a:t>
            </a:r>
          </a:p>
        </p:txBody>
      </p:sp>
      <p:sp>
        <p:nvSpPr>
          <p:cNvPr id="51" name="Round Diagonal Corner Rectangle 17">
            <a:extLst>
              <a:ext uri="{FF2B5EF4-FFF2-40B4-BE49-F238E27FC236}">
                <a16:creationId xmlns:a16="http://schemas.microsoft.com/office/drawing/2014/main" id="{B6BD886E-581D-3206-31FE-328E29C6B10D}"/>
              </a:ext>
            </a:extLst>
          </p:cNvPr>
          <p:cNvSpPr/>
          <p:nvPr/>
        </p:nvSpPr>
        <p:spPr>
          <a:xfrm>
            <a:off x="2601864" y="5247225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Transformers</a:t>
            </a:r>
          </a:p>
        </p:txBody>
      </p:sp>
      <p:sp>
        <p:nvSpPr>
          <p:cNvPr id="54" name="Round Diagonal Corner Rectangle 20">
            <a:extLst>
              <a:ext uri="{FF2B5EF4-FFF2-40B4-BE49-F238E27FC236}">
                <a16:creationId xmlns:a16="http://schemas.microsoft.com/office/drawing/2014/main" id="{1E932D45-1049-BEBE-6D19-F643232E0299}"/>
              </a:ext>
            </a:extLst>
          </p:cNvPr>
          <p:cNvSpPr/>
          <p:nvPr/>
        </p:nvSpPr>
        <p:spPr>
          <a:xfrm>
            <a:off x="2601864" y="3839178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FNNs</a:t>
            </a:r>
          </a:p>
        </p:txBody>
      </p:sp>
      <p:sp>
        <p:nvSpPr>
          <p:cNvPr id="57" name="Round Diagonal Corner Rectangle 35">
            <a:extLst>
              <a:ext uri="{FF2B5EF4-FFF2-40B4-BE49-F238E27FC236}">
                <a16:creationId xmlns:a16="http://schemas.microsoft.com/office/drawing/2014/main" id="{7CA1B0FC-BBFB-3ADF-601A-8F74F806FF6F}"/>
              </a:ext>
            </a:extLst>
          </p:cNvPr>
          <p:cNvSpPr/>
          <p:nvPr/>
        </p:nvSpPr>
        <p:spPr>
          <a:xfrm>
            <a:off x="2601864" y="4783264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RNNs / LSTMs</a:t>
            </a:r>
          </a:p>
        </p:txBody>
      </p:sp>
      <p:sp>
        <p:nvSpPr>
          <p:cNvPr id="58" name="Round Diagonal Corner Rectangle 20">
            <a:extLst>
              <a:ext uri="{FF2B5EF4-FFF2-40B4-BE49-F238E27FC236}">
                <a16:creationId xmlns:a16="http://schemas.microsoft.com/office/drawing/2014/main" id="{864F5D7A-7312-BCD2-5E3B-4EAE9869DA94}"/>
              </a:ext>
            </a:extLst>
          </p:cNvPr>
          <p:cNvSpPr/>
          <p:nvPr/>
        </p:nvSpPr>
        <p:spPr>
          <a:xfrm>
            <a:off x="2601864" y="3381263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Deep learning</a:t>
            </a:r>
          </a:p>
        </p:txBody>
      </p:sp>
      <p:sp>
        <p:nvSpPr>
          <p:cNvPr id="60" name="Round Diagonal Corner Rectangle 35">
            <a:extLst>
              <a:ext uri="{FF2B5EF4-FFF2-40B4-BE49-F238E27FC236}">
                <a16:creationId xmlns:a16="http://schemas.microsoft.com/office/drawing/2014/main" id="{05EA6CBC-A704-D927-C5D1-B8526F304909}"/>
              </a:ext>
            </a:extLst>
          </p:cNvPr>
          <p:cNvSpPr/>
          <p:nvPr/>
        </p:nvSpPr>
        <p:spPr>
          <a:xfrm>
            <a:off x="2601864" y="2927589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Neural networks</a:t>
            </a:r>
          </a:p>
        </p:txBody>
      </p:sp>
      <p:sp>
        <p:nvSpPr>
          <p:cNvPr id="61" name="Round Diagonal Corner Rectangle 20">
            <a:extLst>
              <a:ext uri="{FF2B5EF4-FFF2-40B4-BE49-F238E27FC236}">
                <a16:creationId xmlns:a16="http://schemas.microsoft.com/office/drawing/2014/main" id="{51A0F9B3-E6F8-3162-7CF5-F844957075D3}"/>
              </a:ext>
            </a:extLst>
          </p:cNvPr>
          <p:cNvSpPr/>
          <p:nvPr/>
        </p:nvSpPr>
        <p:spPr>
          <a:xfrm>
            <a:off x="2601864" y="6165978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Modern NLP</a:t>
            </a:r>
          </a:p>
        </p:txBody>
      </p:sp>
      <p:sp>
        <p:nvSpPr>
          <p:cNvPr id="62" name="Google Shape;428;p29">
            <a:extLst>
              <a:ext uri="{FF2B5EF4-FFF2-40B4-BE49-F238E27FC236}">
                <a16:creationId xmlns:a16="http://schemas.microsoft.com/office/drawing/2014/main" id="{AD0E0CEA-4E44-7E50-B563-EE38E0BA0EED}"/>
              </a:ext>
            </a:extLst>
          </p:cNvPr>
          <p:cNvSpPr txBox="1"/>
          <p:nvPr/>
        </p:nvSpPr>
        <p:spPr>
          <a:xfrm>
            <a:off x="7921972" y="1100316"/>
            <a:ext cx="305848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Order these from easiest to hardest:</a:t>
            </a:r>
          </a:p>
        </p:txBody>
      </p:sp>
      <p:sp>
        <p:nvSpPr>
          <p:cNvPr id="65" name="Round Diagonal Corner Rectangle 20">
            <a:extLst>
              <a:ext uri="{FF2B5EF4-FFF2-40B4-BE49-F238E27FC236}">
                <a16:creationId xmlns:a16="http://schemas.microsoft.com/office/drawing/2014/main" id="{ED312708-88B6-60BA-DC05-FE269098997E}"/>
              </a:ext>
            </a:extLst>
          </p:cNvPr>
          <p:cNvSpPr/>
          <p:nvPr/>
        </p:nvSpPr>
        <p:spPr>
          <a:xfrm>
            <a:off x="7921970" y="4753111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Training a model from scratch</a:t>
            </a:r>
          </a:p>
        </p:txBody>
      </p:sp>
      <p:sp>
        <p:nvSpPr>
          <p:cNvPr id="66" name="Round Diagonal Corner Rectangle 20">
            <a:extLst>
              <a:ext uri="{FF2B5EF4-FFF2-40B4-BE49-F238E27FC236}">
                <a16:creationId xmlns:a16="http://schemas.microsoft.com/office/drawing/2014/main" id="{665C9EF7-06A6-022B-8104-F235B0395EFB}"/>
              </a:ext>
            </a:extLst>
          </p:cNvPr>
          <p:cNvSpPr/>
          <p:nvPr/>
        </p:nvSpPr>
        <p:spPr>
          <a:xfrm>
            <a:off x="7921970" y="4296144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Fine-tuning a pretrained model</a:t>
            </a:r>
          </a:p>
        </p:txBody>
      </p:sp>
      <p:sp>
        <p:nvSpPr>
          <p:cNvPr id="67" name="Round Diagonal Corner Rectangle 20">
            <a:extLst>
              <a:ext uri="{FF2B5EF4-FFF2-40B4-BE49-F238E27FC236}">
                <a16:creationId xmlns:a16="http://schemas.microsoft.com/office/drawing/2014/main" id="{61D523A7-0707-10A0-C0D3-C8C8FB750F47}"/>
              </a:ext>
            </a:extLst>
          </p:cNvPr>
          <p:cNvSpPr/>
          <p:nvPr/>
        </p:nvSpPr>
        <p:spPr>
          <a:xfrm>
            <a:off x="7921970" y="3382212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Using a pretrained model as is</a:t>
            </a:r>
          </a:p>
        </p:txBody>
      </p:sp>
      <p:sp>
        <p:nvSpPr>
          <p:cNvPr id="68" name="Round Diagonal Corner Rectangle 20">
            <a:extLst>
              <a:ext uri="{FF2B5EF4-FFF2-40B4-BE49-F238E27FC236}">
                <a16:creationId xmlns:a16="http://schemas.microsoft.com/office/drawing/2014/main" id="{3E02CECF-FB32-A74B-C57C-8AD9068A1F5D}"/>
              </a:ext>
            </a:extLst>
          </p:cNvPr>
          <p:cNvSpPr/>
          <p:nvPr/>
        </p:nvSpPr>
        <p:spPr>
          <a:xfrm>
            <a:off x="7921970" y="3839178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Using embeddings from a pretrained model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45E5B1-8207-E9D3-0C93-A9F71E529316}"/>
              </a:ext>
            </a:extLst>
          </p:cNvPr>
          <p:cNvGrpSpPr/>
          <p:nvPr/>
        </p:nvGrpSpPr>
        <p:grpSpPr>
          <a:xfrm>
            <a:off x="266741" y="1841744"/>
            <a:ext cx="1872318" cy="2941520"/>
            <a:chOff x="266741" y="1841744"/>
            <a:chExt cx="1872318" cy="2941520"/>
          </a:xfrm>
        </p:grpSpPr>
        <p:sp>
          <p:nvSpPr>
            <p:cNvPr id="26" name="Google Shape;1810;p91">
              <a:extLst>
                <a:ext uri="{FF2B5EF4-FFF2-40B4-BE49-F238E27FC236}">
                  <a16:creationId xmlns:a16="http://schemas.microsoft.com/office/drawing/2014/main" id="{18528A05-7D32-9C38-A963-754E9F303335}"/>
                </a:ext>
              </a:extLst>
            </p:cNvPr>
            <p:cNvSpPr/>
            <p:nvPr/>
          </p:nvSpPr>
          <p:spPr>
            <a:xfrm>
              <a:off x="266741" y="213335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810;p91">
              <a:extLst>
                <a:ext uri="{FF2B5EF4-FFF2-40B4-BE49-F238E27FC236}">
                  <a16:creationId xmlns:a16="http://schemas.microsoft.com/office/drawing/2014/main" id="{57703753-68FE-275E-B435-F0C15F9B674E}"/>
                </a:ext>
              </a:extLst>
            </p:cNvPr>
            <p:cNvSpPr/>
            <p:nvPr/>
          </p:nvSpPr>
          <p:spPr>
            <a:xfrm>
              <a:off x="266741" y="213335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" name="Google Shape;1618;p64">
              <a:extLst>
                <a:ext uri="{FF2B5EF4-FFF2-40B4-BE49-F238E27FC236}">
                  <a16:creationId xmlns:a16="http://schemas.microsoft.com/office/drawing/2014/main" id="{97F6116A-E433-BE3C-8DFC-AD18D006F77A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841744"/>
              <a:ext cx="0" cy="294152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" name="Google Shape;1804;p91">
              <a:extLst>
                <a:ext uri="{FF2B5EF4-FFF2-40B4-BE49-F238E27FC236}">
                  <a16:creationId xmlns:a16="http://schemas.microsoft.com/office/drawing/2014/main" id="{93B94923-17CD-0361-2127-A690C02F3C8C}"/>
                </a:ext>
              </a:extLst>
            </p:cNvPr>
            <p:cNvSpPr/>
            <p:nvPr/>
          </p:nvSpPr>
          <p:spPr>
            <a:xfrm>
              <a:off x="338009" y="21828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Modern NLP Overview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802;p91">
              <a:extLst>
                <a:ext uri="{FF2B5EF4-FFF2-40B4-BE49-F238E27FC236}">
                  <a16:creationId xmlns:a16="http://schemas.microsoft.com/office/drawing/2014/main" id="{F24C921E-4D89-E86A-0B63-CB32551CE98B}"/>
                </a:ext>
              </a:extLst>
            </p:cNvPr>
            <p:cNvSpPr/>
            <p:nvPr/>
          </p:nvSpPr>
          <p:spPr>
            <a:xfrm>
              <a:off x="338009" y="2900160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Neural Networks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810;p91">
              <a:extLst>
                <a:ext uri="{FF2B5EF4-FFF2-40B4-BE49-F238E27FC236}">
                  <a16:creationId xmlns:a16="http://schemas.microsoft.com/office/drawing/2014/main" id="{F6E91526-9EAC-4B12-5038-B4160DE4AB4F}"/>
                </a:ext>
              </a:extLst>
            </p:cNvPr>
            <p:cNvSpPr/>
            <p:nvPr/>
          </p:nvSpPr>
          <p:spPr>
            <a:xfrm>
              <a:off x="266741" y="2016690"/>
              <a:ext cx="1642016" cy="2208178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08;p91">
              <a:extLst>
                <a:ext uri="{FF2B5EF4-FFF2-40B4-BE49-F238E27FC236}">
                  <a16:creationId xmlns:a16="http://schemas.microsoft.com/office/drawing/2014/main" id="{06DA167C-6D11-C969-28B6-1AD642AE1DFE}"/>
                </a:ext>
              </a:extLst>
            </p:cNvPr>
            <p:cNvSpPr/>
            <p:nvPr/>
          </p:nvSpPr>
          <p:spPr>
            <a:xfrm>
              <a:off x="338009" y="3617461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Deep Learning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9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89211CFB-E2A8-28D6-C005-2B2D8D95D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 Diagonal Corner Rectangle 14">
            <a:extLst>
              <a:ext uri="{FF2B5EF4-FFF2-40B4-BE49-F238E27FC236}">
                <a16:creationId xmlns:a16="http://schemas.microsoft.com/office/drawing/2014/main" id="{F285DDB0-9E3F-219A-C327-1C90CBE1C852}"/>
              </a:ext>
            </a:extLst>
          </p:cNvPr>
          <p:cNvSpPr/>
          <p:nvPr/>
        </p:nvSpPr>
        <p:spPr>
          <a:xfrm>
            <a:off x="4054719" y="5580813"/>
            <a:ext cx="21945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Generates text</a:t>
            </a:r>
          </a:p>
        </p:txBody>
      </p:sp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949863D1-6A9E-7EEA-FFF1-155399AA144E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9A1C9871-67A6-7FE0-A7A5-BE3D22A54A2C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1D179477-119A-BE87-ED74-37DF5BC95D94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SOLUTIONS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TRANSFORMERS &amp; LLMs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95842E-649C-F72D-FE4F-4728E2A75D5D}"/>
              </a:ext>
            </a:extLst>
          </p:cNvPr>
          <p:cNvGrpSpPr/>
          <p:nvPr/>
        </p:nvGrpSpPr>
        <p:grpSpPr>
          <a:xfrm>
            <a:off x="4081009" y="1613032"/>
            <a:ext cx="348617" cy="1264943"/>
            <a:chOff x="4081009" y="1613032"/>
            <a:chExt cx="348617" cy="12649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76B6442-8262-D803-D75E-28A7DCB616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9682" y="2245504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Graphic 52" descr="Right pointing backhand index with solid fill">
              <a:extLst>
                <a:ext uri="{FF2B5EF4-FFF2-40B4-BE49-F238E27FC236}">
                  <a16:creationId xmlns:a16="http://schemas.microsoft.com/office/drawing/2014/main" id="{CF6B6AC1-4B5D-5183-7A53-B0AC7EE2ADFE}"/>
                </a:ext>
              </a:extLst>
            </p:cNvPr>
            <p:cNvSpPr/>
            <p:nvPr/>
          </p:nvSpPr>
          <p:spPr>
            <a:xfrm rot="18815566">
              <a:off x="3993950" y="2002426"/>
              <a:ext cx="522735" cy="348617"/>
            </a:xfrm>
            <a:custGeom>
              <a:avLst/>
              <a:gdLst>
                <a:gd name="connsiteX0" fmla="*/ 491620 w 522735"/>
                <a:gd name="connsiteY0" fmla="*/ 87250 h 348617"/>
                <a:gd name="connsiteX1" fmla="*/ 183580 w 522735"/>
                <a:gd name="connsiteY1" fmla="*/ 87250 h 348617"/>
                <a:gd name="connsiteX2" fmla="*/ 298706 w 522735"/>
                <a:gd name="connsiteY2" fmla="*/ 61735 h 348617"/>
                <a:gd name="connsiteX3" fmla="*/ 322354 w 522735"/>
                <a:gd name="connsiteY3" fmla="*/ 24397 h 348617"/>
                <a:gd name="connsiteX4" fmla="*/ 285015 w 522735"/>
                <a:gd name="connsiteY4" fmla="*/ 750 h 348617"/>
                <a:gd name="connsiteX5" fmla="*/ 116993 w 522735"/>
                <a:gd name="connsiteY5" fmla="*/ 38088 h 348617"/>
                <a:gd name="connsiteX6" fmla="*/ 99569 w 522735"/>
                <a:gd name="connsiteY6" fmla="*/ 49912 h 348617"/>
                <a:gd name="connsiteX7" fmla="*/ 46673 w 522735"/>
                <a:gd name="connsiteY7" fmla="*/ 118365 h 348617"/>
                <a:gd name="connsiteX8" fmla="*/ 0 w 522735"/>
                <a:gd name="connsiteY8" fmla="*/ 118365 h 348617"/>
                <a:gd name="connsiteX9" fmla="*/ 0 w 522735"/>
                <a:gd name="connsiteY9" fmla="*/ 298833 h 348617"/>
                <a:gd name="connsiteX10" fmla="*/ 31115 w 522735"/>
                <a:gd name="connsiteY10" fmla="*/ 298833 h 348617"/>
                <a:gd name="connsiteX11" fmla="*/ 161799 w 522735"/>
                <a:gd name="connsiteY11" fmla="*/ 348618 h 348617"/>
                <a:gd name="connsiteX12" fmla="*/ 273814 w 522735"/>
                <a:gd name="connsiteY12" fmla="*/ 348618 h 348617"/>
                <a:gd name="connsiteX13" fmla="*/ 311152 w 522735"/>
                <a:gd name="connsiteY13" fmla="*/ 311279 h 348617"/>
                <a:gd name="connsiteX14" fmla="*/ 301195 w 522735"/>
                <a:gd name="connsiteY14" fmla="*/ 286387 h 348617"/>
                <a:gd name="connsiteX15" fmla="*/ 304929 w 522735"/>
                <a:gd name="connsiteY15" fmla="*/ 286387 h 348617"/>
                <a:gd name="connsiteX16" fmla="*/ 342267 w 522735"/>
                <a:gd name="connsiteY16" fmla="*/ 249049 h 348617"/>
                <a:gd name="connsiteX17" fmla="*/ 331688 w 522735"/>
                <a:gd name="connsiteY17" fmla="*/ 222912 h 348617"/>
                <a:gd name="connsiteX18" fmla="*/ 360936 w 522735"/>
                <a:gd name="connsiteY18" fmla="*/ 186819 h 348617"/>
                <a:gd name="connsiteX19" fmla="*/ 323598 w 522735"/>
                <a:gd name="connsiteY19" fmla="*/ 149480 h 348617"/>
                <a:gd name="connsiteX20" fmla="*/ 491620 w 522735"/>
                <a:gd name="connsiteY20" fmla="*/ 149480 h 348617"/>
                <a:gd name="connsiteX21" fmla="*/ 522736 w 522735"/>
                <a:gd name="connsiteY21" fmla="*/ 118365 h 348617"/>
                <a:gd name="connsiteX22" fmla="*/ 491620 w 522735"/>
                <a:gd name="connsiteY22" fmla="*/ 87250 h 34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2735" h="348617">
                  <a:moveTo>
                    <a:pt x="491620" y="87250"/>
                  </a:moveTo>
                  <a:lnTo>
                    <a:pt x="183580" y="87250"/>
                  </a:lnTo>
                  <a:lnTo>
                    <a:pt x="298706" y="61735"/>
                  </a:lnTo>
                  <a:cubicBezTo>
                    <a:pt x="315508" y="58002"/>
                    <a:pt x="326087" y="41199"/>
                    <a:pt x="322354" y="24397"/>
                  </a:cubicBezTo>
                  <a:cubicBezTo>
                    <a:pt x="318620" y="7595"/>
                    <a:pt x="301818" y="-2984"/>
                    <a:pt x="285015" y="750"/>
                  </a:cubicBezTo>
                  <a:lnTo>
                    <a:pt x="116993" y="38088"/>
                  </a:lnTo>
                  <a:cubicBezTo>
                    <a:pt x="110770" y="39955"/>
                    <a:pt x="104547" y="43689"/>
                    <a:pt x="99569" y="49912"/>
                  </a:cubicBezTo>
                  <a:lnTo>
                    <a:pt x="46673" y="118365"/>
                  </a:lnTo>
                  <a:lnTo>
                    <a:pt x="0" y="118365"/>
                  </a:lnTo>
                  <a:lnTo>
                    <a:pt x="0" y="298833"/>
                  </a:lnTo>
                  <a:lnTo>
                    <a:pt x="31115" y="298833"/>
                  </a:lnTo>
                  <a:cubicBezTo>
                    <a:pt x="75299" y="298833"/>
                    <a:pt x="78410" y="348618"/>
                    <a:pt x="161799" y="348618"/>
                  </a:cubicBezTo>
                  <a:cubicBezTo>
                    <a:pt x="181713" y="348618"/>
                    <a:pt x="247677" y="348618"/>
                    <a:pt x="273814" y="348618"/>
                  </a:cubicBezTo>
                  <a:cubicBezTo>
                    <a:pt x="294350" y="348618"/>
                    <a:pt x="311152" y="331815"/>
                    <a:pt x="311152" y="311279"/>
                  </a:cubicBezTo>
                  <a:cubicBezTo>
                    <a:pt x="311152" y="301322"/>
                    <a:pt x="307418" y="292610"/>
                    <a:pt x="301195" y="286387"/>
                  </a:cubicBezTo>
                  <a:cubicBezTo>
                    <a:pt x="302440" y="286387"/>
                    <a:pt x="303684" y="286387"/>
                    <a:pt x="304929" y="286387"/>
                  </a:cubicBezTo>
                  <a:cubicBezTo>
                    <a:pt x="325465" y="286387"/>
                    <a:pt x="342267" y="269585"/>
                    <a:pt x="342267" y="249049"/>
                  </a:cubicBezTo>
                  <a:cubicBezTo>
                    <a:pt x="342267" y="239092"/>
                    <a:pt x="338533" y="229758"/>
                    <a:pt x="331688" y="222912"/>
                  </a:cubicBezTo>
                  <a:cubicBezTo>
                    <a:pt x="348490" y="219178"/>
                    <a:pt x="360936" y="204243"/>
                    <a:pt x="360936" y="186819"/>
                  </a:cubicBezTo>
                  <a:cubicBezTo>
                    <a:pt x="360936" y="166282"/>
                    <a:pt x="344134" y="149480"/>
                    <a:pt x="323598" y="149480"/>
                  </a:cubicBezTo>
                  <a:lnTo>
                    <a:pt x="491620" y="149480"/>
                  </a:lnTo>
                  <a:cubicBezTo>
                    <a:pt x="509045" y="149480"/>
                    <a:pt x="522736" y="135790"/>
                    <a:pt x="522736" y="118365"/>
                  </a:cubicBezTo>
                  <a:cubicBezTo>
                    <a:pt x="522736" y="100941"/>
                    <a:pt x="509045" y="87250"/>
                    <a:pt x="491620" y="87250"/>
                  </a:cubicBezTo>
                  <a:close/>
                </a:path>
              </a:pathLst>
            </a:custGeom>
            <a:solidFill>
              <a:schemeClr val="bg1"/>
            </a:solidFill>
            <a:ln w="14857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E75184DB-513A-9E49-C463-D92C3F904AEF}"/>
              </a:ext>
            </a:extLst>
          </p:cNvPr>
          <p:cNvSpPr txBox="1"/>
          <p:nvPr/>
        </p:nvSpPr>
        <p:spPr>
          <a:xfrm>
            <a:off x="2601864" y="1229692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Match each layer with its definition: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747907-0013-6BD5-962F-F579C34CFA50}"/>
              </a:ext>
            </a:extLst>
          </p:cNvPr>
          <p:cNvGrpSpPr/>
          <p:nvPr/>
        </p:nvGrpSpPr>
        <p:grpSpPr>
          <a:xfrm>
            <a:off x="4716027" y="1624627"/>
            <a:ext cx="5166517" cy="1285293"/>
            <a:chOff x="4716027" y="1624627"/>
            <a:chExt cx="5166517" cy="1285293"/>
          </a:xfrm>
        </p:grpSpPr>
        <p:sp>
          <p:nvSpPr>
            <p:cNvPr id="45" name="Round Diagonal Corner Rectangle 13">
              <a:extLst>
                <a:ext uri="{FF2B5EF4-FFF2-40B4-BE49-F238E27FC236}">
                  <a16:creationId xmlns:a16="http://schemas.microsoft.com/office/drawing/2014/main" id="{8C49B89C-0C14-FB89-0D3C-15473317D183}"/>
                </a:ext>
              </a:extLst>
            </p:cNvPr>
            <p:cNvSpPr/>
            <p:nvPr/>
          </p:nvSpPr>
          <p:spPr>
            <a:xfrm>
              <a:off x="4716027" y="2544160"/>
              <a:ext cx="10972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6" name="Round Diagonal Corner Rectangle 14">
              <a:extLst>
                <a:ext uri="{FF2B5EF4-FFF2-40B4-BE49-F238E27FC236}">
                  <a16:creationId xmlns:a16="http://schemas.microsoft.com/office/drawing/2014/main" id="{E0AEDBBF-90B9-26FC-6E0B-59388120A4CE}"/>
                </a:ext>
              </a:extLst>
            </p:cNvPr>
            <p:cNvSpPr/>
            <p:nvPr/>
          </p:nvSpPr>
          <p:spPr>
            <a:xfrm>
              <a:off x="4716027" y="1624627"/>
              <a:ext cx="10972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7" name="Round Diagonal Corner Rectangle 17">
              <a:extLst>
                <a:ext uri="{FF2B5EF4-FFF2-40B4-BE49-F238E27FC236}">
                  <a16:creationId xmlns:a16="http://schemas.microsoft.com/office/drawing/2014/main" id="{65A9D3E3-3C04-50BA-03DA-3E5F1BA481E8}"/>
                </a:ext>
              </a:extLst>
            </p:cNvPr>
            <p:cNvSpPr/>
            <p:nvPr/>
          </p:nvSpPr>
          <p:spPr>
            <a:xfrm>
              <a:off x="4716027" y="2080199"/>
              <a:ext cx="10972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35" name="Round Diagonal Corner Rectangle 13">
              <a:extLst>
                <a:ext uri="{FF2B5EF4-FFF2-40B4-BE49-F238E27FC236}">
                  <a16:creationId xmlns:a16="http://schemas.microsoft.com/office/drawing/2014/main" id="{0B1489BC-34B6-AB69-3BE3-D5DE43CC8E53}"/>
                </a:ext>
              </a:extLst>
            </p:cNvPr>
            <p:cNvSpPr/>
            <p:nvPr/>
          </p:nvSpPr>
          <p:spPr>
            <a:xfrm>
              <a:off x="5810244" y="2544160"/>
              <a:ext cx="407230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Learns patterns from the prior layers and adds complexity</a:t>
              </a:r>
            </a:p>
          </p:txBody>
        </p:sp>
        <p:sp>
          <p:nvSpPr>
            <p:cNvPr id="36" name="Round Diagonal Corner Rectangle 14">
              <a:extLst>
                <a:ext uri="{FF2B5EF4-FFF2-40B4-BE49-F238E27FC236}">
                  <a16:creationId xmlns:a16="http://schemas.microsoft.com/office/drawing/2014/main" id="{300C9EE2-7C44-70AB-3A3B-5A6AC1585AFD}"/>
                </a:ext>
              </a:extLst>
            </p:cNvPr>
            <p:cNvSpPr/>
            <p:nvPr/>
          </p:nvSpPr>
          <p:spPr>
            <a:xfrm>
              <a:off x="5810243" y="1624627"/>
              <a:ext cx="2862613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Provides numeric representations of text</a:t>
              </a:r>
            </a:p>
          </p:txBody>
        </p:sp>
        <p:sp>
          <p:nvSpPr>
            <p:cNvPr id="37" name="Round Diagonal Corner Rectangle 17">
              <a:extLst>
                <a:ext uri="{FF2B5EF4-FFF2-40B4-BE49-F238E27FC236}">
                  <a16:creationId xmlns:a16="http://schemas.microsoft.com/office/drawing/2014/main" id="{A09A9E1D-72AE-F963-9299-4F02EA31BC30}"/>
                </a:ext>
              </a:extLst>
            </p:cNvPr>
            <p:cNvSpPr/>
            <p:nvPr/>
          </p:nvSpPr>
          <p:spPr>
            <a:xfrm>
              <a:off x="5810244" y="2080199"/>
              <a:ext cx="407230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Adjusts the meaning of words based on surrounding words</a:t>
              </a:r>
            </a:p>
          </p:txBody>
        </p:sp>
      </p:grpSp>
      <p:sp>
        <p:nvSpPr>
          <p:cNvPr id="48" name="Round Diagonal Corner Rectangle 14">
            <a:extLst>
              <a:ext uri="{FF2B5EF4-FFF2-40B4-BE49-F238E27FC236}">
                <a16:creationId xmlns:a16="http://schemas.microsoft.com/office/drawing/2014/main" id="{B7ECC467-5085-D823-9F81-64033FA7DD31}"/>
              </a:ext>
            </a:extLst>
          </p:cNvPr>
          <p:cNvSpPr/>
          <p:nvPr/>
        </p:nvSpPr>
        <p:spPr>
          <a:xfrm>
            <a:off x="4710700" y="2088588"/>
            <a:ext cx="10972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Attention</a:t>
            </a:r>
          </a:p>
        </p:txBody>
      </p:sp>
      <p:sp>
        <p:nvSpPr>
          <p:cNvPr id="51" name="Round Diagonal Corner Rectangle 17">
            <a:extLst>
              <a:ext uri="{FF2B5EF4-FFF2-40B4-BE49-F238E27FC236}">
                <a16:creationId xmlns:a16="http://schemas.microsoft.com/office/drawing/2014/main" id="{8E2AAA36-5EB2-E5CA-7D02-07ACCC3619C8}"/>
              </a:ext>
            </a:extLst>
          </p:cNvPr>
          <p:cNvSpPr/>
          <p:nvPr/>
        </p:nvSpPr>
        <p:spPr>
          <a:xfrm>
            <a:off x="4710655" y="2543911"/>
            <a:ext cx="10972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FNN</a:t>
            </a:r>
          </a:p>
        </p:txBody>
      </p:sp>
      <p:sp>
        <p:nvSpPr>
          <p:cNvPr id="61" name="Round Diagonal Corner Rectangle 20">
            <a:extLst>
              <a:ext uri="{FF2B5EF4-FFF2-40B4-BE49-F238E27FC236}">
                <a16:creationId xmlns:a16="http://schemas.microsoft.com/office/drawing/2014/main" id="{01039E5D-6676-E4A9-6442-8F05DC05610F}"/>
              </a:ext>
            </a:extLst>
          </p:cNvPr>
          <p:cNvSpPr/>
          <p:nvPr/>
        </p:nvSpPr>
        <p:spPr>
          <a:xfrm>
            <a:off x="4710655" y="1626991"/>
            <a:ext cx="10972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Embeddings</a:t>
            </a:r>
          </a:p>
        </p:txBody>
      </p:sp>
      <p:sp>
        <p:nvSpPr>
          <p:cNvPr id="27" name="Google Shape;1774;p90">
            <a:extLst>
              <a:ext uri="{FF2B5EF4-FFF2-40B4-BE49-F238E27FC236}">
                <a16:creationId xmlns:a16="http://schemas.microsoft.com/office/drawing/2014/main" id="{90EC5124-214A-E28D-02EA-EF9CC98F49E8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 descr="A picture containing symbol, graphics, logo, font&#10;&#10;Description automatically generated">
            <a:extLst>
              <a:ext uri="{FF2B5EF4-FFF2-40B4-BE49-F238E27FC236}">
                <a16:creationId xmlns:a16="http://schemas.microsoft.com/office/drawing/2014/main" id="{8C035E27-65A2-3CC0-E7A3-8A596686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" y="371395"/>
            <a:ext cx="964272" cy="9642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0B21EE4-1C96-E870-1BDF-97F8A3DCA93C}"/>
              </a:ext>
            </a:extLst>
          </p:cNvPr>
          <p:cNvGrpSpPr/>
          <p:nvPr/>
        </p:nvGrpSpPr>
        <p:grpSpPr>
          <a:xfrm>
            <a:off x="262215" y="1516858"/>
            <a:ext cx="1876844" cy="4937760"/>
            <a:chOff x="262215" y="1516858"/>
            <a:chExt cx="1876844" cy="4937760"/>
          </a:xfrm>
        </p:grpSpPr>
        <p:sp>
          <p:nvSpPr>
            <p:cNvPr id="4" name="Google Shape;1803;p91">
              <a:extLst>
                <a:ext uri="{FF2B5EF4-FFF2-40B4-BE49-F238E27FC236}">
                  <a16:creationId xmlns:a16="http://schemas.microsoft.com/office/drawing/2014/main" id="{1F7C5180-D924-4C38-0A89-B4DCF17171CD}"/>
                </a:ext>
              </a:extLst>
            </p:cNvPr>
            <p:cNvSpPr/>
            <p:nvPr/>
          </p:nvSpPr>
          <p:spPr>
            <a:xfrm>
              <a:off x="338009" y="4775316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Encoders &amp; Decoders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803;p91">
              <a:extLst>
                <a:ext uri="{FF2B5EF4-FFF2-40B4-BE49-F238E27FC236}">
                  <a16:creationId xmlns:a16="http://schemas.microsoft.com/office/drawing/2014/main" id="{0FDF6BC4-E91C-B9C7-0BD1-394C3AF1358F}"/>
                </a:ext>
              </a:extLst>
            </p:cNvPr>
            <p:cNvSpPr/>
            <p:nvPr/>
          </p:nvSpPr>
          <p:spPr>
            <a:xfrm>
              <a:off x="338009" y="40612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FNNs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808;p91">
              <a:extLst>
                <a:ext uri="{FF2B5EF4-FFF2-40B4-BE49-F238E27FC236}">
                  <a16:creationId xmlns:a16="http://schemas.microsoft.com/office/drawing/2014/main" id="{86869BE6-780C-6AD8-F33C-7B0A1425E45F}"/>
                </a:ext>
              </a:extLst>
            </p:cNvPr>
            <p:cNvSpPr/>
            <p:nvPr/>
          </p:nvSpPr>
          <p:spPr>
            <a:xfrm>
              <a:off x="338009" y="3347202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Attention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02;p91">
              <a:extLst>
                <a:ext uri="{FF2B5EF4-FFF2-40B4-BE49-F238E27FC236}">
                  <a16:creationId xmlns:a16="http://schemas.microsoft.com/office/drawing/2014/main" id="{576D3215-5A70-B576-97E3-9B3741B9ABA3}"/>
                </a:ext>
              </a:extLst>
            </p:cNvPr>
            <p:cNvSpPr/>
            <p:nvPr/>
          </p:nvSpPr>
          <p:spPr>
            <a:xfrm>
              <a:off x="338009" y="2633145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Embeddings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804;p91">
              <a:extLst>
                <a:ext uri="{FF2B5EF4-FFF2-40B4-BE49-F238E27FC236}">
                  <a16:creationId xmlns:a16="http://schemas.microsoft.com/office/drawing/2014/main" id="{49D26720-0A87-4C84-2001-959F64A819FA}"/>
                </a:ext>
              </a:extLst>
            </p:cNvPr>
            <p:cNvSpPr/>
            <p:nvPr/>
          </p:nvSpPr>
          <p:spPr>
            <a:xfrm>
              <a:off x="338009" y="1919088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Transformers &amp;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810;p91">
              <a:extLst>
                <a:ext uri="{FF2B5EF4-FFF2-40B4-BE49-F238E27FC236}">
                  <a16:creationId xmlns:a16="http://schemas.microsoft.com/office/drawing/2014/main" id="{C5C13260-0F6F-EE33-2935-F9F151945A85}"/>
                </a:ext>
              </a:extLst>
            </p:cNvPr>
            <p:cNvSpPr/>
            <p:nvPr/>
          </p:nvSpPr>
          <p:spPr>
            <a:xfrm>
              <a:off x="262215" y="1840355"/>
              <a:ext cx="1642016" cy="426468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1801;p91">
              <a:extLst>
                <a:ext uri="{FF2B5EF4-FFF2-40B4-BE49-F238E27FC236}">
                  <a16:creationId xmlns:a16="http://schemas.microsoft.com/office/drawing/2014/main" id="{3B0EC997-B2DB-F12F-29D2-D5D9D2CE336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516858"/>
              <a:ext cx="0" cy="49377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" name="Google Shape;1803;p91">
              <a:extLst>
                <a:ext uri="{FF2B5EF4-FFF2-40B4-BE49-F238E27FC236}">
                  <a16:creationId xmlns:a16="http://schemas.microsoft.com/office/drawing/2014/main" id="{C41779CA-2A90-D356-EC88-A05576EB2B44}"/>
                </a:ext>
              </a:extLst>
            </p:cNvPr>
            <p:cNvSpPr/>
            <p:nvPr/>
          </p:nvSpPr>
          <p:spPr>
            <a:xfrm>
              <a:off x="338009" y="5489373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Pretrained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4" name="Round Diagonal Corner Rectangle 14">
            <a:extLst>
              <a:ext uri="{FF2B5EF4-FFF2-40B4-BE49-F238E27FC236}">
                <a16:creationId xmlns:a16="http://schemas.microsoft.com/office/drawing/2014/main" id="{7A60D4C9-6F8B-8F73-6A29-B4A85C7FA8FA}"/>
              </a:ext>
            </a:extLst>
          </p:cNvPr>
          <p:cNvSpPr/>
          <p:nvPr/>
        </p:nvSpPr>
        <p:spPr>
          <a:xfrm>
            <a:off x="7896755" y="6051416"/>
            <a:ext cx="6400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T5</a:t>
            </a:r>
          </a:p>
        </p:txBody>
      </p:sp>
      <p:sp>
        <p:nvSpPr>
          <p:cNvPr id="63" name="Round Diagonal Corner Rectangle 14">
            <a:extLst>
              <a:ext uri="{FF2B5EF4-FFF2-40B4-BE49-F238E27FC236}">
                <a16:creationId xmlns:a16="http://schemas.microsoft.com/office/drawing/2014/main" id="{C452674D-BEA5-A88C-A520-90883EDB2FA1}"/>
              </a:ext>
            </a:extLst>
          </p:cNvPr>
          <p:cNvSpPr/>
          <p:nvPr/>
        </p:nvSpPr>
        <p:spPr>
          <a:xfrm>
            <a:off x="7898520" y="5587454"/>
            <a:ext cx="6400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GPT</a:t>
            </a:r>
          </a:p>
        </p:txBody>
      </p:sp>
      <p:sp>
        <p:nvSpPr>
          <p:cNvPr id="64" name="Round Diagonal Corner Rectangle 14">
            <a:extLst>
              <a:ext uri="{FF2B5EF4-FFF2-40B4-BE49-F238E27FC236}">
                <a16:creationId xmlns:a16="http://schemas.microsoft.com/office/drawing/2014/main" id="{B051A298-F9FA-8343-5143-1D791AD6546B}"/>
              </a:ext>
            </a:extLst>
          </p:cNvPr>
          <p:cNvSpPr/>
          <p:nvPr/>
        </p:nvSpPr>
        <p:spPr>
          <a:xfrm>
            <a:off x="7890211" y="5131883"/>
            <a:ext cx="6400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BERT</a:t>
            </a:r>
          </a:p>
        </p:txBody>
      </p:sp>
      <p:sp>
        <p:nvSpPr>
          <p:cNvPr id="74" name="Google Shape;428;p29">
            <a:extLst>
              <a:ext uri="{FF2B5EF4-FFF2-40B4-BE49-F238E27FC236}">
                <a16:creationId xmlns:a16="http://schemas.microsoft.com/office/drawing/2014/main" id="{1A86E1CD-B8B2-1844-EA19-5814A12142DE}"/>
              </a:ext>
            </a:extLst>
          </p:cNvPr>
          <p:cNvSpPr txBox="1"/>
          <p:nvPr/>
        </p:nvSpPr>
        <p:spPr>
          <a:xfrm>
            <a:off x="2601862" y="3298102"/>
            <a:ext cx="651694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Match the transformer type to its definition, an application, and a popular LLM: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F45543-ACA8-DC44-FD06-2D8527C126EF}"/>
              </a:ext>
            </a:extLst>
          </p:cNvPr>
          <p:cNvGrpSpPr/>
          <p:nvPr/>
        </p:nvGrpSpPr>
        <p:grpSpPr>
          <a:xfrm>
            <a:off x="2513337" y="4807910"/>
            <a:ext cx="6023498" cy="1609266"/>
            <a:chOff x="2513337" y="4807910"/>
            <a:chExt cx="6023498" cy="1609266"/>
          </a:xfrm>
        </p:grpSpPr>
        <p:sp>
          <p:nvSpPr>
            <p:cNvPr id="75" name="Round Diagonal Corner Rectangle 13">
              <a:extLst>
                <a:ext uri="{FF2B5EF4-FFF2-40B4-BE49-F238E27FC236}">
                  <a16:creationId xmlns:a16="http://schemas.microsoft.com/office/drawing/2014/main" id="{D4BB5C0F-CE11-E123-CF36-68AE87AD71DA}"/>
                </a:ext>
              </a:extLst>
            </p:cNvPr>
            <p:cNvSpPr/>
            <p:nvPr/>
          </p:nvSpPr>
          <p:spPr>
            <a:xfrm>
              <a:off x="4054719" y="6051416"/>
              <a:ext cx="219456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76" name="Round Diagonal Corner Rectangle 14">
              <a:extLst>
                <a:ext uri="{FF2B5EF4-FFF2-40B4-BE49-F238E27FC236}">
                  <a16:creationId xmlns:a16="http://schemas.microsoft.com/office/drawing/2014/main" id="{8511DA8B-4A50-0F52-315F-B0E48B1B1A5D}"/>
                </a:ext>
              </a:extLst>
            </p:cNvPr>
            <p:cNvSpPr/>
            <p:nvPr/>
          </p:nvSpPr>
          <p:spPr>
            <a:xfrm>
              <a:off x="4054719" y="5131883"/>
              <a:ext cx="219456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77" name="Round Diagonal Corner Rectangle 17">
              <a:extLst>
                <a:ext uri="{FF2B5EF4-FFF2-40B4-BE49-F238E27FC236}">
                  <a16:creationId xmlns:a16="http://schemas.microsoft.com/office/drawing/2014/main" id="{3B705F48-F72C-56C8-6390-C44B7A910BE8}"/>
                </a:ext>
              </a:extLst>
            </p:cNvPr>
            <p:cNvSpPr/>
            <p:nvPr/>
          </p:nvSpPr>
          <p:spPr>
            <a:xfrm>
              <a:off x="4054719" y="5587455"/>
              <a:ext cx="219456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79" name="Google Shape;428;p29">
              <a:extLst>
                <a:ext uri="{FF2B5EF4-FFF2-40B4-BE49-F238E27FC236}">
                  <a16:creationId xmlns:a16="http://schemas.microsoft.com/office/drawing/2014/main" id="{2427F42F-C265-FE7F-9C50-BE4227F361A0}"/>
                </a:ext>
              </a:extLst>
            </p:cNvPr>
            <p:cNvSpPr txBox="1"/>
            <p:nvPr/>
          </p:nvSpPr>
          <p:spPr>
            <a:xfrm>
              <a:off x="2598230" y="5176283"/>
              <a:ext cx="137159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Encoder-Only</a:t>
              </a:r>
            </a:p>
          </p:txBody>
        </p:sp>
        <p:sp>
          <p:nvSpPr>
            <p:cNvPr id="80" name="Google Shape;428;p29">
              <a:extLst>
                <a:ext uri="{FF2B5EF4-FFF2-40B4-BE49-F238E27FC236}">
                  <a16:creationId xmlns:a16="http://schemas.microsoft.com/office/drawing/2014/main" id="{1CFC9562-7E38-AE8F-5BCF-D21A026C6964}"/>
                </a:ext>
              </a:extLst>
            </p:cNvPr>
            <p:cNvSpPr txBox="1"/>
            <p:nvPr/>
          </p:nvSpPr>
          <p:spPr>
            <a:xfrm>
              <a:off x="2598230" y="5631855"/>
              <a:ext cx="137159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Decoder-Only</a:t>
              </a:r>
            </a:p>
          </p:txBody>
        </p:sp>
        <p:sp>
          <p:nvSpPr>
            <p:cNvPr id="81" name="Google Shape;428;p29">
              <a:extLst>
                <a:ext uri="{FF2B5EF4-FFF2-40B4-BE49-F238E27FC236}">
                  <a16:creationId xmlns:a16="http://schemas.microsoft.com/office/drawing/2014/main" id="{27273D3F-2072-4D5A-A5FD-FE512570A0D6}"/>
                </a:ext>
              </a:extLst>
            </p:cNvPr>
            <p:cNvSpPr txBox="1"/>
            <p:nvPr/>
          </p:nvSpPr>
          <p:spPr>
            <a:xfrm>
              <a:off x="2513337" y="6095816"/>
              <a:ext cx="14564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Encoder-Decoder</a:t>
              </a:r>
            </a:p>
          </p:txBody>
        </p:sp>
        <p:sp>
          <p:nvSpPr>
            <p:cNvPr id="82" name="Google Shape;428;p29">
              <a:extLst>
                <a:ext uri="{FF2B5EF4-FFF2-40B4-BE49-F238E27FC236}">
                  <a16:creationId xmlns:a16="http://schemas.microsoft.com/office/drawing/2014/main" id="{59330818-FDBB-758C-96C1-E36E11304B02}"/>
                </a:ext>
              </a:extLst>
            </p:cNvPr>
            <p:cNvSpPr txBox="1"/>
            <p:nvPr/>
          </p:nvSpPr>
          <p:spPr>
            <a:xfrm>
              <a:off x="4054719" y="4807910"/>
              <a:ext cx="219456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Definition</a:t>
              </a:r>
            </a:p>
          </p:txBody>
        </p:sp>
        <p:sp>
          <p:nvSpPr>
            <p:cNvPr id="83" name="Round Diagonal Corner Rectangle 13">
              <a:extLst>
                <a:ext uri="{FF2B5EF4-FFF2-40B4-BE49-F238E27FC236}">
                  <a16:creationId xmlns:a16="http://schemas.microsoft.com/office/drawing/2014/main" id="{7049AC7A-25F1-CB65-96B2-0AE01CE2229D}"/>
                </a:ext>
              </a:extLst>
            </p:cNvPr>
            <p:cNvSpPr/>
            <p:nvPr/>
          </p:nvSpPr>
          <p:spPr>
            <a:xfrm>
              <a:off x="6334172" y="6051416"/>
              <a:ext cx="1481328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4" name="Round Diagonal Corner Rectangle 14">
              <a:extLst>
                <a:ext uri="{FF2B5EF4-FFF2-40B4-BE49-F238E27FC236}">
                  <a16:creationId xmlns:a16="http://schemas.microsoft.com/office/drawing/2014/main" id="{74338054-B5F9-E83F-C896-8C419448EC2C}"/>
                </a:ext>
              </a:extLst>
            </p:cNvPr>
            <p:cNvSpPr/>
            <p:nvPr/>
          </p:nvSpPr>
          <p:spPr>
            <a:xfrm>
              <a:off x="6334172" y="5131883"/>
              <a:ext cx="1481328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5" name="Round Diagonal Corner Rectangle 17">
              <a:extLst>
                <a:ext uri="{FF2B5EF4-FFF2-40B4-BE49-F238E27FC236}">
                  <a16:creationId xmlns:a16="http://schemas.microsoft.com/office/drawing/2014/main" id="{3E53F53A-698C-2C3A-F85B-93959D205A3F}"/>
                </a:ext>
              </a:extLst>
            </p:cNvPr>
            <p:cNvSpPr/>
            <p:nvPr/>
          </p:nvSpPr>
          <p:spPr>
            <a:xfrm>
              <a:off x="6334172" y="5587455"/>
              <a:ext cx="1481328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6" name="Google Shape;428;p29">
              <a:extLst>
                <a:ext uri="{FF2B5EF4-FFF2-40B4-BE49-F238E27FC236}">
                  <a16:creationId xmlns:a16="http://schemas.microsoft.com/office/drawing/2014/main" id="{E80DE7F4-7927-E58B-1917-F3E01829B907}"/>
                </a:ext>
              </a:extLst>
            </p:cNvPr>
            <p:cNvSpPr txBox="1"/>
            <p:nvPr/>
          </p:nvSpPr>
          <p:spPr>
            <a:xfrm>
              <a:off x="6334176" y="4807910"/>
              <a:ext cx="148132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Application</a:t>
              </a:r>
            </a:p>
          </p:txBody>
        </p:sp>
        <p:sp>
          <p:nvSpPr>
            <p:cNvPr id="87" name="Round Diagonal Corner Rectangle 13">
              <a:extLst>
                <a:ext uri="{FF2B5EF4-FFF2-40B4-BE49-F238E27FC236}">
                  <a16:creationId xmlns:a16="http://schemas.microsoft.com/office/drawing/2014/main" id="{7B1B277C-5425-7AF3-0E65-9FE95E95AEB9}"/>
                </a:ext>
              </a:extLst>
            </p:cNvPr>
            <p:cNvSpPr/>
            <p:nvPr/>
          </p:nvSpPr>
          <p:spPr>
            <a:xfrm>
              <a:off x="7896755" y="6051416"/>
              <a:ext cx="6400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8" name="Round Diagonal Corner Rectangle 14">
              <a:extLst>
                <a:ext uri="{FF2B5EF4-FFF2-40B4-BE49-F238E27FC236}">
                  <a16:creationId xmlns:a16="http://schemas.microsoft.com/office/drawing/2014/main" id="{5AF2E069-53E6-F855-1B22-B551387C7050}"/>
                </a:ext>
              </a:extLst>
            </p:cNvPr>
            <p:cNvSpPr/>
            <p:nvPr/>
          </p:nvSpPr>
          <p:spPr>
            <a:xfrm>
              <a:off x="7896755" y="5131883"/>
              <a:ext cx="6400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9" name="Round Diagonal Corner Rectangle 17">
              <a:extLst>
                <a:ext uri="{FF2B5EF4-FFF2-40B4-BE49-F238E27FC236}">
                  <a16:creationId xmlns:a16="http://schemas.microsoft.com/office/drawing/2014/main" id="{6FF50310-06A3-6470-E8EE-D0DDA007BFF7}"/>
                </a:ext>
              </a:extLst>
            </p:cNvPr>
            <p:cNvSpPr/>
            <p:nvPr/>
          </p:nvSpPr>
          <p:spPr>
            <a:xfrm>
              <a:off x="7896755" y="5587455"/>
              <a:ext cx="6400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90" name="Google Shape;428;p29">
              <a:extLst>
                <a:ext uri="{FF2B5EF4-FFF2-40B4-BE49-F238E27FC236}">
                  <a16:creationId xmlns:a16="http://schemas.microsoft.com/office/drawing/2014/main" id="{D22AAE89-4C83-3DF9-EE9D-6965369C5870}"/>
                </a:ext>
              </a:extLst>
            </p:cNvPr>
            <p:cNvSpPr txBox="1"/>
            <p:nvPr/>
          </p:nvSpPr>
          <p:spPr>
            <a:xfrm>
              <a:off x="7896759" y="4807910"/>
              <a:ext cx="64007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LLM</a:t>
              </a:r>
            </a:p>
          </p:txBody>
        </p:sp>
      </p:grpSp>
      <p:sp>
        <p:nvSpPr>
          <p:cNvPr id="91" name="Round Diagonal Corner Rectangle 14">
            <a:extLst>
              <a:ext uri="{FF2B5EF4-FFF2-40B4-BE49-F238E27FC236}">
                <a16:creationId xmlns:a16="http://schemas.microsoft.com/office/drawing/2014/main" id="{10A468AB-7B4D-32B5-AC46-4A2A4B8651B1}"/>
              </a:ext>
            </a:extLst>
          </p:cNvPr>
          <p:cNvSpPr/>
          <p:nvPr/>
        </p:nvSpPr>
        <p:spPr>
          <a:xfrm>
            <a:off x="4051081" y="6051415"/>
            <a:ext cx="21945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Understands &amp; generates text</a:t>
            </a:r>
          </a:p>
        </p:txBody>
      </p:sp>
      <p:sp>
        <p:nvSpPr>
          <p:cNvPr id="92" name="Round Diagonal Corner Rectangle 14">
            <a:extLst>
              <a:ext uri="{FF2B5EF4-FFF2-40B4-BE49-F238E27FC236}">
                <a16:creationId xmlns:a16="http://schemas.microsoft.com/office/drawing/2014/main" id="{F9E21C45-57AD-3330-A719-231A39994631}"/>
              </a:ext>
            </a:extLst>
          </p:cNvPr>
          <p:cNvSpPr/>
          <p:nvPr/>
        </p:nvSpPr>
        <p:spPr>
          <a:xfrm>
            <a:off x="4054719" y="5128513"/>
            <a:ext cx="21945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Understands text</a:t>
            </a:r>
          </a:p>
        </p:txBody>
      </p:sp>
      <p:sp>
        <p:nvSpPr>
          <p:cNvPr id="94" name="Round Diagonal Corner Rectangle 14">
            <a:extLst>
              <a:ext uri="{FF2B5EF4-FFF2-40B4-BE49-F238E27FC236}">
                <a16:creationId xmlns:a16="http://schemas.microsoft.com/office/drawing/2014/main" id="{1FDE72C3-6ECB-6B86-9EE2-41134F247345}"/>
              </a:ext>
            </a:extLst>
          </p:cNvPr>
          <p:cNvSpPr/>
          <p:nvPr/>
        </p:nvSpPr>
        <p:spPr>
          <a:xfrm>
            <a:off x="6336313" y="5131883"/>
            <a:ext cx="1479187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Text classification</a:t>
            </a:r>
          </a:p>
        </p:txBody>
      </p:sp>
      <p:sp>
        <p:nvSpPr>
          <p:cNvPr id="95" name="Round Diagonal Corner Rectangle 14">
            <a:extLst>
              <a:ext uri="{FF2B5EF4-FFF2-40B4-BE49-F238E27FC236}">
                <a16:creationId xmlns:a16="http://schemas.microsoft.com/office/drawing/2014/main" id="{E99AB8AC-2894-EB53-4001-E59C47D3C0FA}"/>
              </a:ext>
            </a:extLst>
          </p:cNvPr>
          <p:cNvSpPr/>
          <p:nvPr/>
        </p:nvSpPr>
        <p:spPr>
          <a:xfrm>
            <a:off x="6334172" y="5595844"/>
            <a:ext cx="1481328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Text generation</a:t>
            </a:r>
          </a:p>
        </p:txBody>
      </p:sp>
      <p:sp>
        <p:nvSpPr>
          <p:cNvPr id="96" name="Round Diagonal Corner Rectangle 14">
            <a:extLst>
              <a:ext uri="{FF2B5EF4-FFF2-40B4-BE49-F238E27FC236}">
                <a16:creationId xmlns:a16="http://schemas.microsoft.com/office/drawing/2014/main" id="{8A27267B-50AD-B690-EF50-57E46BC09352}"/>
              </a:ext>
            </a:extLst>
          </p:cNvPr>
          <p:cNvSpPr/>
          <p:nvPr/>
        </p:nvSpPr>
        <p:spPr>
          <a:xfrm>
            <a:off x="6334172" y="6051415"/>
            <a:ext cx="1481328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Translation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2BEAE-2AE0-C429-CCB2-792EC34BAF03}"/>
              </a:ext>
            </a:extLst>
          </p:cNvPr>
          <p:cNvGrpSpPr/>
          <p:nvPr/>
        </p:nvGrpSpPr>
        <p:grpSpPr>
          <a:xfrm>
            <a:off x="8793049" y="5057179"/>
            <a:ext cx="348617" cy="1264943"/>
            <a:chOff x="8793049" y="5057179"/>
            <a:chExt cx="348617" cy="1264943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F9A54B4-C9D9-83BD-60D6-44B069FF4C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3172" y="5689651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Graphic 97" descr="Right pointing backhand index with solid fill">
              <a:extLst>
                <a:ext uri="{FF2B5EF4-FFF2-40B4-BE49-F238E27FC236}">
                  <a16:creationId xmlns:a16="http://schemas.microsoft.com/office/drawing/2014/main" id="{EF72A4B5-8342-7219-434A-603B1F929D33}"/>
                </a:ext>
              </a:extLst>
            </p:cNvPr>
            <p:cNvSpPr/>
            <p:nvPr/>
          </p:nvSpPr>
          <p:spPr>
            <a:xfrm rot="2784434">
              <a:off x="8705990" y="5446573"/>
              <a:ext cx="522735" cy="348617"/>
            </a:xfrm>
            <a:custGeom>
              <a:avLst/>
              <a:gdLst>
                <a:gd name="connsiteX0" fmla="*/ 491620 w 522735"/>
                <a:gd name="connsiteY0" fmla="*/ 87250 h 348617"/>
                <a:gd name="connsiteX1" fmla="*/ 183580 w 522735"/>
                <a:gd name="connsiteY1" fmla="*/ 87250 h 348617"/>
                <a:gd name="connsiteX2" fmla="*/ 298706 w 522735"/>
                <a:gd name="connsiteY2" fmla="*/ 61735 h 348617"/>
                <a:gd name="connsiteX3" fmla="*/ 322354 w 522735"/>
                <a:gd name="connsiteY3" fmla="*/ 24397 h 348617"/>
                <a:gd name="connsiteX4" fmla="*/ 285015 w 522735"/>
                <a:gd name="connsiteY4" fmla="*/ 750 h 348617"/>
                <a:gd name="connsiteX5" fmla="*/ 116993 w 522735"/>
                <a:gd name="connsiteY5" fmla="*/ 38088 h 348617"/>
                <a:gd name="connsiteX6" fmla="*/ 99569 w 522735"/>
                <a:gd name="connsiteY6" fmla="*/ 49912 h 348617"/>
                <a:gd name="connsiteX7" fmla="*/ 46673 w 522735"/>
                <a:gd name="connsiteY7" fmla="*/ 118365 h 348617"/>
                <a:gd name="connsiteX8" fmla="*/ 0 w 522735"/>
                <a:gd name="connsiteY8" fmla="*/ 118365 h 348617"/>
                <a:gd name="connsiteX9" fmla="*/ 0 w 522735"/>
                <a:gd name="connsiteY9" fmla="*/ 298833 h 348617"/>
                <a:gd name="connsiteX10" fmla="*/ 31115 w 522735"/>
                <a:gd name="connsiteY10" fmla="*/ 298833 h 348617"/>
                <a:gd name="connsiteX11" fmla="*/ 161799 w 522735"/>
                <a:gd name="connsiteY11" fmla="*/ 348618 h 348617"/>
                <a:gd name="connsiteX12" fmla="*/ 273814 w 522735"/>
                <a:gd name="connsiteY12" fmla="*/ 348618 h 348617"/>
                <a:gd name="connsiteX13" fmla="*/ 311152 w 522735"/>
                <a:gd name="connsiteY13" fmla="*/ 311279 h 348617"/>
                <a:gd name="connsiteX14" fmla="*/ 301195 w 522735"/>
                <a:gd name="connsiteY14" fmla="*/ 286387 h 348617"/>
                <a:gd name="connsiteX15" fmla="*/ 304929 w 522735"/>
                <a:gd name="connsiteY15" fmla="*/ 286387 h 348617"/>
                <a:gd name="connsiteX16" fmla="*/ 342267 w 522735"/>
                <a:gd name="connsiteY16" fmla="*/ 249049 h 348617"/>
                <a:gd name="connsiteX17" fmla="*/ 331688 w 522735"/>
                <a:gd name="connsiteY17" fmla="*/ 222912 h 348617"/>
                <a:gd name="connsiteX18" fmla="*/ 360936 w 522735"/>
                <a:gd name="connsiteY18" fmla="*/ 186819 h 348617"/>
                <a:gd name="connsiteX19" fmla="*/ 323598 w 522735"/>
                <a:gd name="connsiteY19" fmla="*/ 149480 h 348617"/>
                <a:gd name="connsiteX20" fmla="*/ 491620 w 522735"/>
                <a:gd name="connsiteY20" fmla="*/ 149480 h 348617"/>
                <a:gd name="connsiteX21" fmla="*/ 522736 w 522735"/>
                <a:gd name="connsiteY21" fmla="*/ 118365 h 348617"/>
                <a:gd name="connsiteX22" fmla="*/ 491620 w 522735"/>
                <a:gd name="connsiteY22" fmla="*/ 87250 h 34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2735" h="348617">
                  <a:moveTo>
                    <a:pt x="491620" y="87250"/>
                  </a:moveTo>
                  <a:lnTo>
                    <a:pt x="183580" y="87250"/>
                  </a:lnTo>
                  <a:lnTo>
                    <a:pt x="298706" y="61735"/>
                  </a:lnTo>
                  <a:cubicBezTo>
                    <a:pt x="315508" y="58002"/>
                    <a:pt x="326087" y="41199"/>
                    <a:pt x="322354" y="24397"/>
                  </a:cubicBezTo>
                  <a:cubicBezTo>
                    <a:pt x="318620" y="7595"/>
                    <a:pt x="301818" y="-2984"/>
                    <a:pt x="285015" y="750"/>
                  </a:cubicBezTo>
                  <a:lnTo>
                    <a:pt x="116993" y="38088"/>
                  </a:lnTo>
                  <a:cubicBezTo>
                    <a:pt x="110770" y="39955"/>
                    <a:pt x="104547" y="43689"/>
                    <a:pt x="99569" y="49912"/>
                  </a:cubicBezTo>
                  <a:lnTo>
                    <a:pt x="46673" y="118365"/>
                  </a:lnTo>
                  <a:lnTo>
                    <a:pt x="0" y="118365"/>
                  </a:lnTo>
                  <a:lnTo>
                    <a:pt x="0" y="298833"/>
                  </a:lnTo>
                  <a:lnTo>
                    <a:pt x="31115" y="298833"/>
                  </a:lnTo>
                  <a:cubicBezTo>
                    <a:pt x="75299" y="298833"/>
                    <a:pt x="78410" y="348618"/>
                    <a:pt x="161799" y="348618"/>
                  </a:cubicBezTo>
                  <a:cubicBezTo>
                    <a:pt x="181713" y="348618"/>
                    <a:pt x="247677" y="348618"/>
                    <a:pt x="273814" y="348618"/>
                  </a:cubicBezTo>
                  <a:cubicBezTo>
                    <a:pt x="294350" y="348618"/>
                    <a:pt x="311152" y="331815"/>
                    <a:pt x="311152" y="311279"/>
                  </a:cubicBezTo>
                  <a:cubicBezTo>
                    <a:pt x="311152" y="301322"/>
                    <a:pt x="307418" y="292610"/>
                    <a:pt x="301195" y="286387"/>
                  </a:cubicBezTo>
                  <a:cubicBezTo>
                    <a:pt x="302440" y="286387"/>
                    <a:pt x="303684" y="286387"/>
                    <a:pt x="304929" y="286387"/>
                  </a:cubicBezTo>
                  <a:cubicBezTo>
                    <a:pt x="325465" y="286387"/>
                    <a:pt x="342267" y="269585"/>
                    <a:pt x="342267" y="249049"/>
                  </a:cubicBezTo>
                  <a:cubicBezTo>
                    <a:pt x="342267" y="239092"/>
                    <a:pt x="338533" y="229758"/>
                    <a:pt x="331688" y="222912"/>
                  </a:cubicBezTo>
                  <a:cubicBezTo>
                    <a:pt x="348490" y="219178"/>
                    <a:pt x="360936" y="204243"/>
                    <a:pt x="360936" y="186819"/>
                  </a:cubicBezTo>
                  <a:cubicBezTo>
                    <a:pt x="360936" y="166282"/>
                    <a:pt x="344134" y="149480"/>
                    <a:pt x="323598" y="149480"/>
                  </a:cubicBezTo>
                  <a:lnTo>
                    <a:pt x="491620" y="149480"/>
                  </a:lnTo>
                  <a:cubicBezTo>
                    <a:pt x="509045" y="149480"/>
                    <a:pt x="522736" y="135790"/>
                    <a:pt x="522736" y="118365"/>
                  </a:cubicBezTo>
                  <a:cubicBezTo>
                    <a:pt x="522736" y="100941"/>
                    <a:pt x="509045" y="87250"/>
                    <a:pt x="491620" y="87250"/>
                  </a:cubicBezTo>
                  <a:close/>
                </a:path>
              </a:pathLst>
            </a:custGeom>
            <a:solidFill>
              <a:schemeClr val="bg1"/>
            </a:solidFill>
            <a:ln w="14857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3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701B37A9-36F1-00FC-2880-47915B19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B154C9D7-FE0D-9785-36F1-07F2B2308EC3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A4B24CC3-2347-C49E-8091-CA5CF17CB362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DA8AFA8C-2125-892B-4C42-70726B108BFD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SOLUTIONS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TRANSFORMERS &amp; LLMs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74;p90">
            <a:extLst>
              <a:ext uri="{FF2B5EF4-FFF2-40B4-BE49-F238E27FC236}">
                <a16:creationId xmlns:a16="http://schemas.microsoft.com/office/drawing/2014/main" id="{2660879E-FE82-8686-D797-42383CCA9880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 descr="A picture containing symbol, graphics, logo, font&#10;&#10;Description automatically generated">
            <a:extLst>
              <a:ext uri="{FF2B5EF4-FFF2-40B4-BE49-F238E27FC236}">
                <a16:creationId xmlns:a16="http://schemas.microsoft.com/office/drawing/2014/main" id="{8582D824-E7D6-1AF1-FF96-1428DAF9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" y="371395"/>
            <a:ext cx="964272" cy="9642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3541464-E476-AEAB-5CDA-D1DF69895DD8}"/>
              </a:ext>
            </a:extLst>
          </p:cNvPr>
          <p:cNvGrpSpPr/>
          <p:nvPr/>
        </p:nvGrpSpPr>
        <p:grpSpPr>
          <a:xfrm>
            <a:off x="262215" y="1516858"/>
            <a:ext cx="1876844" cy="4937760"/>
            <a:chOff x="262215" y="1516858"/>
            <a:chExt cx="1876844" cy="4937760"/>
          </a:xfrm>
        </p:grpSpPr>
        <p:sp>
          <p:nvSpPr>
            <p:cNvPr id="4" name="Google Shape;1803;p91">
              <a:extLst>
                <a:ext uri="{FF2B5EF4-FFF2-40B4-BE49-F238E27FC236}">
                  <a16:creationId xmlns:a16="http://schemas.microsoft.com/office/drawing/2014/main" id="{FFD3F7B4-D761-B393-3597-9DFC9E8D6E96}"/>
                </a:ext>
              </a:extLst>
            </p:cNvPr>
            <p:cNvSpPr/>
            <p:nvPr/>
          </p:nvSpPr>
          <p:spPr>
            <a:xfrm>
              <a:off x="338009" y="4775316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Encoders &amp; Decoders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803;p91">
              <a:extLst>
                <a:ext uri="{FF2B5EF4-FFF2-40B4-BE49-F238E27FC236}">
                  <a16:creationId xmlns:a16="http://schemas.microsoft.com/office/drawing/2014/main" id="{C241971E-EE50-6E01-362D-94E058318F47}"/>
                </a:ext>
              </a:extLst>
            </p:cNvPr>
            <p:cNvSpPr/>
            <p:nvPr/>
          </p:nvSpPr>
          <p:spPr>
            <a:xfrm>
              <a:off x="338009" y="40612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FNNs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808;p91">
              <a:extLst>
                <a:ext uri="{FF2B5EF4-FFF2-40B4-BE49-F238E27FC236}">
                  <a16:creationId xmlns:a16="http://schemas.microsoft.com/office/drawing/2014/main" id="{67F4E33A-AF22-B857-3A12-CB71DA4A874F}"/>
                </a:ext>
              </a:extLst>
            </p:cNvPr>
            <p:cNvSpPr/>
            <p:nvPr/>
          </p:nvSpPr>
          <p:spPr>
            <a:xfrm>
              <a:off x="338009" y="3347202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Attention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02;p91">
              <a:extLst>
                <a:ext uri="{FF2B5EF4-FFF2-40B4-BE49-F238E27FC236}">
                  <a16:creationId xmlns:a16="http://schemas.microsoft.com/office/drawing/2014/main" id="{9A95991C-CE03-F9E8-4E56-37D40AD29FF0}"/>
                </a:ext>
              </a:extLst>
            </p:cNvPr>
            <p:cNvSpPr/>
            <p:nvPr/>
          </p:nvSpPr>
          <p:spPr>
            <a:xfrm>
              <a:off x="338009" y="2633145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Embeddings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804;p91">
              <a:extLst>
                <a:ext uri="{FF2B5EF4-FFF2-40B4-BE49-F238E27FC236}">
                  <a16:creationId xmlns:a16="http://schemas.microsoft.com/office/drawing/2014/main" id="{B31A7791-EACB-11DA-6A33-37191F0E114E}"/>
                </a:ext>
              </a:extLst>
            </p:cNvPr>
            <p:cNvSpPr/>
            <p:nvPr/>
          </p:nvSpPr>
          <p:spPr>
            <a:xfrm>
              <a:off x="338009" y="1919088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Transformers &amp;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810;p91">
              <a:extLst>
                <a:ext uri="{FF2B5EF4-FFF2-40B4-BE49-F238E27FC236}">
                  <a16:creationId xmlns:a16="http://schemas.microsoft.com/office/drawing/2014/main" id="{A79F52D6-6DE0-FF57-6120-85742618769A}"/>
                </a:ext>
              </a:extLst>
            </p:cNvPr>
            <p:cNvSpPr/>
            <p:nvPr/>
          </p:nvSpPr>
          <p:spPr>
            <a:xfrm>
              <a:off x="262215" y="1840355"/>
              <a:ext cx="1642016" cy="426468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1801;p91">
              <a:extLst>
                <a:ext uri="{FF2B5EF4-FFF2-40B4-BE49-F238E27FC236}">
                  <a16:creationId xmlns:a16="http://schemas.microsoft.com/office/drawing/2014/main" id="{A9B819AD-4469-1C76-31EA-337A30B56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516858"/>
              <a:ext cx="0" cy="49377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" name="Google Shape;1803;p91">
              <a:extLst>
                <a:ext uri="{FF2B5EF4-FFF2-40B4-BE49-F238E27FC236}">
                  <a16:creationId xmlns:a16="http://schemas.microsoft.com/office/drawing/2014/main" id="{8B464142-F309-B95A-154C-578653CE1A95}"/>
                </a:ext>
              </a:extLst>
            </p:cNvPr>
            <p:cNvSpPr/>
            <p:nvPr/>
          </p:nvSpPr>
          <p:spPr>
            <a:xfrm>
              <a:off x="338009" y="5489373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Pretrained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Google Shape;428;p29">
            <a:extLst>
              <a:ext uri="{FF2B5EF4-FFF2-40B4-BE49-F238E27FC236}">
                <a16:creationId xmlns:a16="http://schemas.microsoft.com/office/drawing/2014/main" id="{2FE7213D-0B3B-D976-D567-CE8934EAEDB2}"/>
              </a:ext>
            </a:extLst>
          </p:cNvPr>
          <p:cNvSpPr txBox="1"/>
          <p:nvPr/>
        </p:nvSpPr>
        <p:spPr>
          <a:xfrm>
            <a:off x="2604364" y="1512319"/>
            <a:ext cx="32637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Answer these questions: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ACF57-9260-55BF-DAEC-8D523E787CAC}"/>
              </a:ext>
            </a:extLst>
          </p:cNvPr>
          <p:cNvSpPr txBox="1"/>
          <p:nvPr/>
        </p:nvSpPr>
        <p:spPr>
          <a:xfrm>
            <a:off x="2604753" y="1909118"/>
            <a:ext cx="30367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are transformers?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Popular deep learning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BB10-D01F-1A18-27DA-95C94F29DF03}"/>
              </a:ext>
            </a:extLst>
          </p:cNvPr>
          <p:cNvSpPr txBox="1"/>
          <p:nvPr/>
        </p:nvSpPr>
        <p:spPr>
          <a:xfrm>
            <a:off x="2604753" y="2984048"/>
            <a:ext cx="31321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are LLMs?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Deep learning models pretrained on large amounts of text data for NLP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28FE4-C4B8-9885-5CF2-A11D36443971}"/>
              </a:ext>
            </a:extLst>
          </p:cNvPr>
          <p:cNvSpPr txBox="1"/>
          <p:nvPr/>
        </p:nvSpPr>
        <p:spPr>
          <a:xfrm>
            <a:off x="2604753" y="4086532"/>
            <a:ext cx="303676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Where do they overlap?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Most transformers are used for NLP tasks, most LLMs use transformers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98449-FAFF-E712-26A6-68DB8C8A6FA3}"/>
              </a:ext>
            </a:extLst>
          </p:cNvPr>
          <p:cNvSpPr txBox="1"/>
          <p:nvPr/>
        </p:nvSpPr>
        <p:spPr>
          <a:xfrm>
            <a:off x="6319502" y="1909118"/>
            <a:ext cx="50791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is the most important part of the transformer architecture?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Attention – it provides context to each token, allows for parallel computations and works well for many NLP 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E372E-BB7F-69C7-896C-8969326012E1}"/>
              </a:ext>
            </a:extLst>
          </p:cNvPr>
          <p:cNvSpPr txBox="1"/>
          <p:nvPr/>
        </p:nvSpPr>
        <p:spPr>
          <a:xfrm>
            <a:off x="6319503" y="2984048"/>
            <a:ext cx="48982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are the main companies that are creating these LLMs?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Google, Hugging Face, Meta, and OpenAI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B9433-64B9-74E1-3971-E7DE5E5EDE66}"/>
              </a:ext>
            </a:extLst>
          </p:cNvPr>
          <p:cNvSpPr txBox="1"/>
          <p:nvPr/>
        </p:nvSpPr>
        <p:spPr>
          <a:xfrm>
            <a:off x="6319502" y="4086532"/>
            <a:ext cx="48410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does it mean to use a pretrained LLM?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You download the model parameters, plug in your input text, make all the matrix calculations, and get an output</a:t>
            </a:r>
          </a:p>
        </p:txBody>
      </p:sp>
    </p:spTree>
    <p:extLst>
      <p:ext uri="{BB962C8B-B14F-4D97-AF65-F5344CB8AC3E}">
        <p14:creationId xmlns:p14="http://schemas.microsoft.com/office/powerpoint/2010/main" val="8411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AE2C118E-337A-F322-4A95-511262E3A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52A82E46-5AD1-0BEF-53F2-DFE5AB3AA82D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CEE0776B-ACC9-6109-9E55-D51232E96BE7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D79B4F65-588C-4A2F-DB1F-5655807F558F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EXERCISE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NEURAL NETWORK COMPONENTS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62140-5902-9A5C-4F18-59CBD504CAE0}"/>
              </a:ext>
            </a:extLst>
          </p:cNvPr>
          <p:cNvGrpSpPr/>
          <p:nvPr/>
        </p:nvGrpSpPr>
        <p:grpSpPr>
          <a:xfrm>
            <a:off x="538727" y="324768"/>
            <a:ext cx="1053900" cy="1053900"/>
            <a:chOff x="538727" y="324768"/>
            <a:chExt cx="1053900" cy="1053900"/>
          </a:xfrm>
        </p:grpSpPr>
        <p:sp>
          <p:nvSpPr>
            <p:cNvPr id="2" name="Google Shape;1774;p90">
              <a:extLst>
                <a:ext uri="{FF2B5EF4-FFF2-40B4-BE49-F238E27FC236}">
                  <a16:creationId xmlns:a16="http://schemas.microsoft.com/office/drawing/2014/main" id="{5100427B-97BF-B07B-A882-92B2757FC85F}"/>
                </a:ext>
              </a:extLst>
            </p:cNvPr>
            <p:cNvSpPr/>
            <p:nvPr/>
          </p:nvSpPr>
          <p:spPr>
            <a:xfrm>
              <a:off x="538727" y="324768"/>
              <a:ext cx="1053900" cy="1053900"/>
            </a:xfrm>
            <a:prstGeom prst="ellipse">
              <a:avLst/>
            </a:prstGeom>
            <a:solidFill>
              <a:srgbClr val="403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6A3088-66B8-C8FC-19DD-F1A050EF7523}"/>
                </a:ext>
              </a:extLst>
            </p:cNvPr>
            <p:cNvSpPr/>
            <p:nvPr/>
          </p:nvSpPr>
          <p:spPr>
            <a:xfrm>
              <a:off x="739455" y="594357"/>
              <a:ext cx="171712" cy="189987"/>
            </a:xfrm>
            <a:custGeom>
              <a:avLst/>
              <a:gdLst>
                <a:gd name="connsiteX0" fmla="*/ 47700 w 190574"/>
                <a:gd name="connsiteY0" fmla="*/ 95262 h 210857"/>
                <a:gd name="connsiteX1" fmla="*/ 91286 w 190574"/>
                <a:gd name="connsiteY1" fmla="*/ 66687 h 210857"/>
                <a:gd name="connsiteX2" fmla="*/ 133425 w 190574"/>
                <a:gd name="connsiteY2" fmla="*/ 66687 h 210857"/>
                <a:gd name="connsiteX3" fmla="*/ 152475 w 190574"/>
                <a:gd name="connsiteY3" fmla="*/ 85737 h 210857"/>
                <a:gd name="connsiteX4" fmla="*/ 152475 w 190574"/>
                <a:gd name="connsiteY4" fmla="*/ 210857 h 210857"/>
                <a:gd name="connsiteX5" fmla="*/ 182631 w 190574"/>
                <a:gd name="connsiteY5" fmla="*/ 203952 h 210857"/>
                <a:gd name="connsiteX6" fmla="*/ 190575 w 190574"/>
                <a:gd name="connsiteY6" fmla="*/ 179187 h 210857"/>
                <a:gd name="connsiteX7" fmla="*/ 190575 w 190574"/>
                <a:gd name="connsiteY7" fmla="*/ 85737 h 210857"/>
                <a:gd name="connsiteX8" fmla="*/ 133425 w 190574"/>
                <a:gd name="connsiteY8" fmla="*/ 28587 h 210857"/>
                <a:gd name="connsiteX9" fmla="*/ 91286 w 190574"/>
                <a:gd name="connsiteY9" fmla="*/ 28587 h 210857"/>
                <a:gd name="connsiteX10" fmla="*/ 28587 w 190574"/>
                <a:gd name="connsiteY10" fmla="*/ 3988 h 210857"/>
                <a:gd name="connsiteX11" fmla="*/ 3988 w 190574"/>
                <a:gd name="connsiteY11" fmla="*/ 66687 h 210857"/>
                <a:gd name="connsiteX12" fmla="*/ 47700 w 190574"/>
                <a:gd name="connsiteY12" fmla="*/ 95262 h 21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74" h="210857">
                  <a:moveTo>
                    <a:pt x="47700" y="95262"/>
                  </a:moveTo>
                  <a:cubicBezTo>
                    <a:pt x="66613" y="95237"/>
                    <a:pt x="83720" y="84022"/>
                    <a:pt x="91286" y="66687"/>
                  </a:cubicBezTo>
                  <a:lnTo>
                    <a:pt x="133425" y="66687"/>
                  </a:lnTo>
                  <a:cubicBezTo>
                    <a:pt x="143946" y="66687"/>
                    <a:pt x="152475" y="75216"/>
                    <a:pt x="152475" y="85737"/>
                  </a:cubicBezTo>
                  <a:lnTo>
                    <a:pt x="152475" y="210857"/>
                  </a:lnTo>
                  <a:cubicBezTo>
                    <a:pt x="162191" y="207278"/>
                    <a:pt x="172325" y="204957"/>
                    <a:pt x="182631" y="203952"/>
                  </a:cubicBezTo>
                  <a:cubicBezTo>
                    <a:pt x="184482" y="195462"/>
                    <a:pt x="187142" y="187170"/>
                    <a:pt x="190575" y="179187"/>
                  </a:cubicBezTo>
                  <a:lnTo>
                    <a:pt x="190575" y="85737"/>
                  </a:lnTo>
                  <a:cubicBezTo>
                    <a:pt x="190537" y="54189"/>
                    <a:pt x="164972" y="28624"/>
                    <a:pt x="133425" y="28587"/>
                  </a:cubicBezTo>
                  <a:lnTo>
                    <a:pt x="91286" y="28587"/>
                  </a:lnTo>
                  <a:cubicBezTo>
                    <a:pt x="80765" y="4480"/>
                    <a:pt x="52693" y="-6533"/>
                    <a:pt x="28587" y="3988"/>
                  </a:cubicBezTo>
                  <a:cubicBezTo>
                    <a:pt x="4480" y="14509"/>
                    <a:pt x="-6533" y="42580"/>
                    <a:pt x="3988" y="66687"/>
                  </a:cubicBezTo>
                  <a:cubicBezTo>
                    <a:pt x="11572" y="84063"/>
                    <a:pt x="28740" y="95287"/>
                    <a:pt x="47700" y="95262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874EE4-7142-5206-2A43-604B2224E717}"/>
                </a:ext>
              </a:extLst>
            </p:cNvPr>
            <p:cNvSpPr/>
            <p:nvPr/>
          </p:nvSpPr>
          <p:spPr>
            <a:xfrm>
              <a:off x="670853" y="783110"/>
              <a:ext cx="168446" cy="180294"/>
            </a:xfrm>
            <a:custGeom>
              <a:avLst/>
              <a:gdLst>
                <a:gd name="connsiteX0" fmla="*/ 160889 w 186949"/>
                <a:gd name="connsiteY0" fmla="*/ 164657 h 200099"/>
                <a:gd name="connsiteX1" fmla="*/ 159718 w 186949"/>
                <a:gd name="connsiteY1" fmla="*/ 162000 h 200099"/>
                <a:gd name="connsiteX2" fmla="*/ 85737 w 186949"/>
                <a:gd name="connsiteY2" fmla="*/ 162000 h 200099"/>
                <a:gd name="connsiteX3" fmla="*/ 66687 w 186949"/>
                <a:gd name="connsiteY3" fmla="*/ 142950 h 200099"/>
                <a:gd name="connsiteX4" fmla="*/ 66687 w 186949"/>
                <a:gd name="connsiteY4" fmla="*/ 91286 h 200099"/>
                <a:gd name="connsiteX5" fmla="*/ 91286 w 186949"/>
                <a:gd name="connsiteY5" fmla="*/ 28587 h 200099"/>
                <a:gd name="connsiteX6" fmla="*/ 28587 w 186949"/>
                <a:gd name="connsiteY6" fmla="*/ 3988 h 200099"/>
                <a:gd name="connsiteX7" fmla="*/ 3988 w 186949"/>
                <a:gd name="connsiteY7" fmla="*/ 66687 h 200099"/>
                <a:gd name="connsiteX8" fmla="*/ 28587 w 186949"/>
                <a:gd name="connsiteY8" fmla="*/ 91286 h 200099"/>
                <a:gd name="connsiteX9" fmla="*/ 28587 w 186949"/>
                <a:gd name="connsiteY9" fmla="*/ 142950 h 200099"/>
                <a:gd name="connsiteX10" fmla="*/ 85737 w 186949"/>
                <a:gd name="connsiteY10" fmla="*/ 200100 h 200099"/>
                <a:gd name="connsiteX11" fmla="*/ 186950 w 186949"/>
                <a:gd name="connsiteY11" fmla="*/ 200100 h 200099"/>
                <a:gd name="connsiteX12" fmla="*/ 160889 w 186949"/>
                <a:gd name="connsiteY12" fmla="*/ 164657 h 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49" h="200099">
                  <a:moveTo>
                    <a:pt x="160889" y="164657"/>
                  </a:moveTo>
                  <a:cubicBezTo>
                    <a:pt x="160461" y="163772"/>
                    <a:pt x="160118" y="162876"/>
                    <a:pt x="159718" y="162000"/>
                  </a:cubicBezTo>
                  <a:lnTo>
                    <a:pt x="85737" y="162000"/>
                  </a:lnTo>
                  <a:cubicBezTo>
                    <a:pt x="75216" y="162000"/>
                    <a:pt x="66687" y="153471"/>
                    <a:pt x="66687" y="142950"/>
                  </a:cubicBezTo>
                  <a:lnTo>
                    <a:pt x="66687" y="91286"/>
                  </a:lnTo>
                  <a:cubicBezTo>
                    <a:pt x="90794" y="80765"/>
                    <a:pt x="101807" y="52694"/>
                    <a:pt x="91286" y="28587"/>
                  </a:cubicBezTo>
                  <a:cubicBezTo>
                    <a:pt x="80765" y="4480"/>
                    <a:pt x="52694" y="-6533"/>
                    <a:pt x="28587" y="3988"/>
                  </a:cubicBezTo>
                  <a:cubicBezTo>
                    <a:pt x="4480" y="14509"/>
                    <a:pt x="-6533" y="42580"/>
                    <a:pt x="3988" y="66687"/>
                  </a:cubicBezTo>
                  <a:cubicBezTo>
                    <a:pt x="8792" y="77695"/>
                    <a:pt x="17579" y="86482"/>
                    <a:pt x="28587" y="91286"/>
                  </a:cubicBezTo>
                  <a:lnTo>
                    <a:pt x="28587" y="142950"/>
                  </a:lnTo>
                  <a:cubicBezTo>
                    <a:pt x="28624" y="174498"/>
                    <a:pt x="54189" y="200063"/>
                    <a:pt x="85737" y="200100"/>
                  </a:cubicBezTo>
                  <a:lnTo>
                    <a:pt x="186950" y="200100"/>
                  </a:lnTo>
                  <a:cubicBezTo>
                    <a:pt x="176134" y="190009"/>
                    <a:pt x="167297" y="177989"/>
                    <a:pt x="160889" y="164657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8BA2A9E-BE6B-94CE-7AF9-D2D200BF4E79}"/>
                </a:ext>
              </a:extLst>
            </p:cNvPr>
            <p:cNvSpPr/>
            <p:nvPr/>
          </p:nvSpPr>
          <p:spPr>
            <a:xfrm>
              <a:off x="1005563" y="491314"/>
              <a:ext cx="85844" cy="195211"/>
            </a:xfrm>
            <a:custGeom>
              <a:avLst/>
              <a:gdLst>
                <a:gd name="connsiteX0" fmla="*/ 28587 w 95273"/>
                <a:gd name="connsiteY0" fmla="*/ 91286 h 216654"/>
                <a:gd name="connsiteX1" fmla="*/ 28587 w 95273"/>
                <a:gd name="connsiteY1" fmla="*/ 209929 h 216654"/>
                <a:gd name="connsiteX2" fmla="*/ 66687 w 95273"/>
                <a:gd name="connsiteY2" fmla="*/ 216654 h 216654"/>
                <a:gd name="connsiteX3" fmla="*/ 66687 w 95273"/>
                <a:gd name="connsiteY3" fmla="*/ 91286 h 216654"/>
                <a:gd name="connsiteX4" fmla="*/ 91286 w 95273"/>
                <a:gd name="connsiteY4" fmla="*/ 28587 h 216654"/>
                <a:gd name="connsiteX5" fmla="*/ 28587 w 95273"/>
                <a:gd name="connsiteY5" fmla="*/ 3988 h 216654"/>
                <a:gd name="connsiteX6" fmla="*/ 3988 w 95273"/>
                <a:gd name="connsiteY6" fmla="*/ 66687 h 216654"/>
                <a:gd name="connsiteX7" fmla="*/ 28587 w 95273"/>
                <a:gd name="connsiteY7" fmla="*/ 91286 h 2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73" h="216654">
                  <a:moveTo>
                    <a:pt x="28587" y="91286"/>
                  </a:moveTo>
                  <a:lnTo>
                    <a:pt x="28587" y="209929"/>
                  </a:lnTo>
                  <a:cubicBezTo>
                    <a:pt x="41536" y="210402"/>
                    <a:pt x="54358" y="212665"/>
                    <a:pt x="66687" y="216654"/>
                  </a:cubicBezTo>
                  <a:lnTo>
                    <a:pt x="66687" y="91286"/>
                  </a:lnTo>
                  <a:cubicBezTo>
                    <a:pt x="90794" y="80765"/>
                    <a:pt x="101807" y="52694"/>
                    <a:pt x="91286" y="28587"/>
                  </a:cubicBezTo>
                  <a:cubicBezTo>
                    <a:pt x="80765" y="4480"/>
                    <a:pt x="52694" y="-6533"/>
                    <a:pt x="28587" y="3988"/>
                  </a:cubicBezTo>
                  <a:cubicBezTo>
                    <a:pt x="4480" y="14509"/>
                    <a:pt x="-6533" y="42580"/>
                    <a:pt x="3988" y="66687"/>
                  </a:cubicBezTo>
                  <a:cubicBezTo>
                    <a:pt x="8792" y="77695"/>
                    <a:pt x="17579" y="86482"/>
                    <a:pt x="28587" y="91286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1FBDA4-399F-38C6-C2E7-1A4BF7641D33}"/>
                </a:ext>
              </a:extLst>
            </p:cNvPr>
            <p:cNvSpPr/>
            <p:nvPr/>
          </p:nvSpPr>
          <p:spPr>
            <a:xfrm>
              <a:off x="1177219" y="559971"/>
              <a:ext cx="180239" cy="193339"/>
            </a:xfrm>
            <a:custGeom>
              <a:avLst/>
              <a:gdLst>
                <a:gd name="connsiteX0" fmla="*/ 31052 w 200037"/>
                <a:gd name="connsiteY0" fmla="*/ 209149 h 214577"/>
                <a:gd name="connsiteX1" fmla="*/ 38100 w 200037"/>
                <a:gd name="connsiteY1" fmla="*/ 214578 h 214577"/>
                <a:gd name="connsiteX2" fmla="*/ 38100 w 200037"/>
                <a:gd name="connsiteY2" fmla="*/ 181050 h 214577"/>
                <a:gd name="connsiteX3" fmla="*/ 57150 w 200037"/>
                <a:gd name="connsiteY3" fmla="*/ 162000 h 214577"/>
                <a:gd name="connsiteX4" fmla="*/ 114300 w 200037"/>
                <a:gd name="connsiteY4" fmla="*/ 162000 h 214577"/>
                <a:gd name="connsiteX5" fmla="*/ 171450 w 200037"/>
                <a:gd name="connsiteY5" fmla="*/ 104850 h 214577"/>
                <a:gd name="connsiteX6" fmla="*/ 171450 w 200037"/>
                <a:gd name="connsiteY6" fmla="*/ 91286 h 214577"/>
                <a:gd name="connsiteX7" fmla="*/ 196049 w 200037"/>
                <a:gd name="connsiteY7" fmla="*/ 28587 h 214577"/>
                <a:gd name="connsiteX8" fmla="*/ 133350 w 200037"/>
                <a:gd name="connsiteY8" fmla="*/ 3988 h 214577"/>
                <a:gd name="connsiteX9" fmla="*/ 108751 w 200037"/>
                <a:gd name="connsiteY9" fmla="*/ 66687 h 214577"/>
                <a:gd name="connsiteX10" fmla="*/ 133350 w 200037"/>
                <a:gd name="connsiteY10" fmla="*/ 91286 h 214577"/>
                <a:gd name="connsiteX11" fmla="*/ 133350 w 200037"/>
                <a:gd name="connsiteY11" fmla="*/ 104850 h 214577"/>
                <a:gd name="connsiteX12" fmla="*/ 114300 w 200037"/>
                <a:gd name="connsiteY12" fmla="*/ 123900 h 214577"/>
                <a:gd name="connsiteX13" fmla="*/ 57150 w 200037"/>
                <a:gd name="connsiteY13" fmla="*/ 123900 h 214577"/>
                <a:gd name="connsiteX14" fmla="*/ 0 w 200037"/>
                <a:gd name="connsiteY14" fmla="*/ 181050 h 214577"/>
                <a:gd name="connsiteX15" fmla="*/ 0 w 200037"/>
                <a:gd name="connsiteY15" fmla="*/ 193585 h 214577"/>
                <a:gd name="connsiteX16" fmla="*/ 31052 w 200037"/>
                <a:gd name="connsiteY16" fmla="*/ 209149 h 21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37" h="214577">
                  <a:moveTo>
                    <a:pt x="31052" y="209149"/>
                  </a:moveTo>
                  <a:cubicBezTo>
                    <a:pt x="33490" y="210863"/>
                    <a:pt x="35814" y="212711"/>
                    <a:pt x="38100" y="214578"/>
                  </a:cubicBezTo>
                  <a:lnTo>
                    <a:pt x="38100" y="181050"/>
                  </a:lnTo>
                  <a:cubicBezTo>
                    <a:pt x="38100" y="170529"/>
                    <a:pt x="46629" y="162000"/>
                    <a:pt x="57150" y="162000"/>
                  </a:cubicBezTo>
                  <a:lnTo>
                    <a:pt x="114300" y="162000"/>
                  </a:lnTo>
                  <a:cubicBezTo>
                    <a:pt x="145848" y="161963"/>
                    <a:pt x="171413" y="136398"/>
                    <a:pt x="171450" y="104850"/>
                  </a:cubicBezTo>
                  <a:lnTo>
                    <a:pt x="171450" y="91286"/>
                  </a:lnTo>
                  <a:cubicBezTo>
                    <a:pt x="195557" y="80765"/>
                    <a:pt x="206570" y="52694"/>
                    <a:pt x="196049" y="28587"/>
                  </a:cubicBezTo>
                  <a:cubicBezTo>
                    <a:pt x="185528" y="4480"/>
                    <a:pt x="157457" y="-6533"/>
                    <a:pt x="133350" y="3988"/>
                  </a:cubicBezTo>
                  <a:cubicBezTo>
                    <a:pt x="109243" y="14509"/>
                    <a:pt x="98230" y="42580"/>
                    <a:pt x="108751" y="66687"/>
                  </a:cubicBezTo>
                  <a:cubicBezTo>
                    <a:pt x="113555" y="77695"/>
                    <a:pt x="122342" y="86482"/>
                    <a:pt x="133350" y="91286"/>
                  </a:cubicBezTo>
                  <a:lnTo>
                    <a:pt x="133350" y="104850"/>
                  </a:lnTo>
                  <a:cubicBezTo>
                    <a:pt x="133350" y="115371"/>
                    <a:pt x="124821" y="123900"/>
                    <a:pt x="114300" y="123900"/>
                  </a:cubicBezTo>
                  <a:lnTo>
                    <a:pt x="57150" y="123900"/>
                  </a:lnTo>
                  <a:cubicBezTo>
                    <a:pt x="25600" y="123931"/>
                    <a:pt x="31" y="149500"/>
                    <a:pt x="0" y="181050"/>
                  </a:cubicBezTo>
                  <a:lnTo>
                    <a:pt x="0" y="193585"/>
                  </a:lnTo>
                  <a:cubicBezTo>
                    <a:pt x="11046" y="197250"/>
                    <a:pt x="21505" y="202493"/>
                    <a:pt x="31052" y="209149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7A8EEF-062B-57CB-56BD-DB523A789777}"/>
                </a:ext>
              </a:extLst>
            </p:cNvPr>
            <p:cNvSpPr/>
            <p:nvPr/>
          </p:nvSpPr>
          <p:spPr>
            <a:xfrm>
              <a:off x="799588" y="993083"/>
              <a:ext cx="180238" cy="184946"/>
            </a:xfrm>
            <a:custGeom>
              <a:avLst/>
              <a:gdLst>
                <a:gd name="connsiteX0" fmla="*/ 161937 w 200036"/>
                <a:gd name="connsiteY0" fmla="*/ 0 h 205262"/>
                <a:gd name="connsiteX1" fmla="*/ 161937 w 200036"/>
                <a:gd name="connsiteY1" fmla="*/ 24213 h 205262"/>
                <a:gd name="connsiteX2" fmla="*/ 142887 w 200036"/>
                <a:gd name="connsiteY2" fmla="*/ 43263 h 205262"/>
                <a:gd name="connsiteX3" fmla="*/ 85737 w 200036"/>
                <a:gd name="connsiteY3" fmla="*/ 43263 h 205262"/>
                <a:gd name="connsiteX4" fmla="*/ 28587 w 200036"/>
                <a:gd name="connsiteY4" fmla="*/ 100413 h 205262"/>
                <a:gd name="connsiteX5" fmla="*/ 28587 w 200036"/>
                <a:gd name="connsiteY5" fmla="*/ 113976 h 205262"/>
                <a:gd name="connsiteX6" fmla="*/ 3988 w 200036"/>
                <a:gd name="connsiteY6" fmla="*/ 176675 h 205262"/>
                <a:gd name="connsiteX7" fmla="*/ 66687 w 200036"/>
                <a:gd name="connsiteY7" fmla="*/ 201274 h 205262"/>
                <a:gd name="connsiteX8" fmla="*/ 91286 w 200036"/>
                <a:gd name="connsiteY8" fmla="*/ 138575 h 205262"/>
                <a:gd name="connsiteX9" fmla="*/ 66687 w 200036"/>
                <a:gd name="connsiteY9" fmla="*/ 113976 h 205262"/>
                <a:gd name="connsiteX10" fmla="*/ 66687 w 200036"/>
                <a:gd name="connsiteY10" fmla="*/ 100413 h 205262"/>
                <a:gd name="connsiteX11" fmla="*/ 85737 w 200036"/>
                <a:gd name="connsiteY11" fmla="*/ 81363 h 205262"/>
                <a:gd name="connsiteX12" fmla="*/ 142887 w 200036"/>
                <a:gd name="connsiteY12" fmla="*/ 81363 h 205262"/>
                <a:gd name="connsiteX13" fmla="*/ 200037 w 200036"/>
                <a:gd name="connsiteY13" fmla="*/ 24213 h 205262"/>
                <a:gd name="connsiteX14" fmla="*/ 200037 w 200036"/>
                <a:gd name="connsiteY14" fmla="*/ 0 h 20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36" h="205262">
                  <a:moveTo>
                    <a:pt x="161937" y="0"/>
                  </a:moveTo>
                  <a:lnTo>
                    <a:pt x="161937" y="24213"/>
                  </a:lnTo>
                  <a:cubicBezTo>
                    <a:pt x="161937" y="34734"/>
                    <a:pt x="153408" y="43263"/>
                    <a:pt x="142887" y="43263"/>
                  </a:cubicBezTo>
                  <a:lnTo>
                    <a:pt x="85737" y="43263"/>
                  </a:lnTo>
                  <a:cubicBezTo>
                    <a:pt x="54187" y="43294"/>
                    <a:pt x="28618" y="68863"/>
                    <a:pt x="28587" y="100413"/>
                  </a:cubicBezTo>
                  <a:lnTo>
                    <a:pt x="28587" y="113976"/>
                  </a:lnTo>
                  <a:cubicBezTo>
                    <a:pt x="4480" y="124497"/>
                    <a:pt x="-6533" y="152569"/>
                    <a:pt x="3988" y="176675"/>
                  </a:cubicBezTo>
                  <a:cubicBezTo>
                    <a:pt x="14509" y="200782"/>
                    <a:pt x="42580" y="211795"/>
                    <a:pt x="66687" y="201274"/>
                  </a:cubicBezTo>
                  <a:cubicBezTo>
                    <a:pt x="90794" y="190753"/>
                    <a:pt x="101807" y="162682"/>
                    <a:pt x="91286" y="138575"/>
                  </a:cubicBezTo>
                  <a:cubicBezTo>
                    <a:pt x="86482" y="127566"/>
                    <a:pt x="77695" y="118781"/>
                    <a:pt x="66687" y="113976"/>
                  </a:cubicBezTo>
                  <a:lnTo>
                    <a:pt x="66687" y="100413"/>
                  </a:lnTo>
                  <a:cubicBezTo>
                    <a:pt x="66687" y="89891"/>
                    <a:pt x="75216" y="81363"/>
                    <a:pt x="85737" y="81363"/>
                  </a:cubicBezTo>
                  <a:lnTo>
                    <a:pt x="142887" y="81363"/>
                  </a:lnTo>
                  <a:cubicBezTo>
                    <a:pt x="174435" y="81325"/>
                    <a:pt x="200000" y="55760"/>
                    <a:pt x="200037" y="24213"/>
                  </a:cubicBezTo>
                  <a:lnTo>
                    <a:pt x="200037" y="0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C8FF21-75D9-8367-7ED7-0A52963AF75C}"/>
                </a:ext>
              </a:extLst>
            </p:cNvPr>
            <p:cNvSpPr/>
            <p:nvPr/>
          </p:nvSpPr>
          <p:spPr>
            <a:xfrm>
              <a:off x="1293174" y="808924"/>
              <a:ext cx="167327" cy="85833"/>
            </a:xfrm>
            <a:custGeom>
              <a:avLst/>
              <a:gdLst>
                <a:gd name="connsiteX0" fmla="*/ 138008 w 185707"/>
                <a:gd name="connsiteY0" fmla="*/ 0 h 95262"/>
                <a:gd name="connsiteX1" fmla="*/ 94421 w 185707"/>
                <a:gd name="connsiteY1" fmla="*/ 28575 h 95262"/>
                <a:gd name="connsiteX2" fmla="*/ 0 w 185707"/>
                <a:gd name="connsiteY2" fmla="*/ 28575 h 95262"/>
                <a:gd name="connsiteX3" fmla="*/ 26337 w 185707"/>
                <a:gd name="connsiteY3" fmla="*/ 66675 h 95262"/>
                <a:gd name="connsiteX4" fmla="*/ 94421 w 185707"/>
                <a:gd name="connsiteY4" fmla="*/ 66675 h 95262"/>
                <a:gd name="connsiteX5" fmla="*/ 157121 w 185707"/>
                <a:gd name="connsiteY5" fmla="*/ 91274 h 95262"/>
                <a:gd name="connsiteX6" fmla="*/ 181720 w 185707"/>
                <a:gd name="connsiteY6" fmla="*/ 28575 h 95262"/>
                <a:gd name="connsiteX7" fmla="*/ 138008 w 185707"/>
                <a:gd name="connsiteY7" fmla="*/ 0 h 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707" h="95262">
                  <a:moveTo>
                    <a:pt x="138008" y="0"/>
                  </a:moveTo>
                  <a:cubicBezTo>
                    <a:pt x="119094" y="25"/>
                    <a:pt x="101987" y="11240"/>
                    <a:pt x="94421" y="28575"/>
                  </a:cubicBezTo>
                  <a:lnTo>
                    <a:pt x="0" y="28575"/>
                  </a:lnTo>
                  <a:cubicBezTo>
                    <a:pt x="11595" y="39078"/>
                    <a:pt x="20608" y="52117"/>
                    <a:pt x="26337" y="66675"/>
                  </a:cubicBezTo>
                  <a:lnTo>
                    <a:pt x="94421" y="66675"/>
                  </a:lnTo>
                  <a:cubicBezTo>
                    <a:pt x="104943" y="90782"/>
                    <a:pt x="133014" y="101795"/>
                    <a:pt x="157121" y="91274"/>
                  </a:cubicBezTo>
                  <a:cubicBezTo>
                    <a:pt x="181227" y="80753"/>
                    <a:pt x="192240" y="52682"/>
                    <a:pt x="181720" y="28575"/>
                  </a:cubicBezTo>
                  <a:cubicBezTo>
                    <a:pt x="174136" y="11199"/>
                    <a:pt x="156967" y="-25"/>
                    <a:pt x="138008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C0AD12-F689-35C6-784D-931EE7BB7F3D}"/>
                </a:ext>
              </a:extLst>
            </p:cNvPr>
            <p:cNvSpPr/>
            <p:nvPr/>
          </p:nvSpPr>
          <p:spPr>
            <a:xfrm>
              <a:off x="1211548" y="991786"/>
              <a:ext cx="171712" cy="134692"/>
            </a:xfrm>
            <a:custGeom>
              <a:avLst/>
              <a:gdLst>
                <a:gd name="connsiteX0" fmla="*/ 142875 w 190574"/>
                <a:gd name="connsiteY0" fmla="*/ 54226 h 149487"/>
                <a:gd name="connsiteX1" fmla="*/ 99289 w 190574"/>
                <a:gd name="connsiteY1" fmla="*/ 82801 h 149487"/>
                <a:gd name="connsiteX2" fmla="*/ 57150 w 190574"/>
                <a:gd name="connsiteY2" fmla="*/ 82801 h 149487"/>
                <a:gd name="connsiteX3" fmla="*/ 38100 w 190574"/>
                <a:gd name="connsiteY3" fmla="*/ 63751 h 149487"/>
                <a:gd name="connsiteX4" fmla="*/ 38100 w 190574"/>
                <a:gd name="connsiteY4" fmla="*/ 0 h 149487"/>
                <a:gd name="connsiteX5" fmla="*/ 21631 w 190574"/>
                <a:gd name="connsiteY5" fmla="*/ 1438 h 149487"/>
                <a:gd name="connsiteX6" fmla="*/ 0 w 190574"/>
                <a:gd name="connsiteY6" fmla="*/ 1438 h 149487"/>
                <a:gd name="connsiteX7" fmla="*/ 0 w 190574"/>
                <a:gd name="connsiteY7" fmla="*/ 63751 h 149487"/>
                <a:gd name="connsiteX8" fmla="*/ 57150 w 190574"/>
                <a:gd name="connsiteY8" fmla="*/ 120901 h 149487"/>
                <a:gd name="connsiteX9" fmla="*/ 99289 w 190574"/>
                <a:gd name="connsiteY9" fmla="*/ 120901 h 149487"/>
                <a:gd name="connsiteX10" fmla="*/ 161988 w 190574"/>
                <a:gd name="connsiteY10" fmla="*/ 145500 h 149487"/>
                <a:gd name="connsiteX11" fmla="*/ 186587 w 190574"/>
                <a:gd name="connsiteY11" fmla="*/ 82801 h 149487"/>
                <a:gd name="connsiteX12" fmla="*/ 142875 w 190574"/>
                <a:gd name="connsiteY12" fmla="*/ 54226 h 1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74" h="149487">
                  <a:moveTo>
                    <a:pt x="142875" y="54226"/>
                  </a:moveTo>
                  <a:cubicBezTo>
                    <a:pt x="123961" y="54251"/>
                    <a:pt x="106854" y="65466"/>
                    <a:pt x="99289" y="82801"/>
                  </a:cubicBezTo>
                  <a:lnTo>
                    <a:pt x="57150" y="82801"/>
                  </a:lnTo>
                  <a:cubicBezTo>
                    <a:pt x="46629" y="82801"/>
                    <a:pt x="38100" y="74272"/>
                    <a:pt x="38100" y="63751"/>
                  </a:cubicBezTo>
                  <a:lnTo>
                    <a:pt x="38100" y="0"/>
                  </a:lnTo>
                  <a:cubicBezTo>
                    <a:pt x="32658" y="924"/>
                    <a:pt x="27151" y="1405"/>
                    <a:pt x="21631" y="1438"/>
                  </a:cubicBezTo>
                  <a:lnTo>
                    <a:pt x="0" y="1438"/>
                  </a:lnTo>
                  <a:lnTo>
                    <a:pt x="0" y="63751"/>
                  </a:lnTo>
                  <a:cubicBezTo>
                    <a:pt x="37" y="95299"/>
                    <a:pt x="25602" y="120864"/>
                    <a:pt x="57150" y="120901"/>
                  </a:cubicBezTo>
                  <a:lnTo>
                    <a:pt x="99289" y="120901"/>
                  </a:lnTo>
                  <a:cubicBezTo>
                    <a:pt x="109810" y="145008"/>
                    <a:pt x="137881" y="156020"/>
                    <a:pt x="161988" y="145500"/>
                  </a:cubicBezTo>
                  <a:cubicBezTo>
                    <a:pt x="186095" y="134979"/>
                    <a:pt x="197108" y="106908"/>
                    <a:pt x="186587" y="82801"/>
                  </a:cubicBezTo>
                  <a:cubicBezTo>
                    <a:pt x="179003" y="65424"/>
                    <a:pt x="161835" y="54201"/>
                    <a:pt x="142875" y="54226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ABE876-8DBC-B653-A8F0-EA98E870A85C}"/>
                </a:ext>
              </a:extLst>
            </p:cNvPr>
            <p:cNvSpPr/>
            <p:nvPr/>
          </p:nvSpPr>
          <p:spPr>
            <a:xfrm>
              <a:off x="1048474" y="993083"/>
              <a:ext cx="85844" cy="210693"/>
            </a:xfrm>
            <a:custGeom>
              <a:avLst/>
              <a:gdLst>
                <a:gd name="connsiteX0" fmla="*/ 66687 w 95273"/>
                <a:gd name="connsiteY0" fmla="*/ 142551 h 233837"/>
                <a:gd name="connsiteX1" fmla="*/ 66687 w 95273"/>
                <a:gd name="connsiteY1" fmla="*/ 0 h 233837"/>
                <a:gd name="connsiteX2" fmla="*/ 28587 w 95273"/>
                <a:gd name="connsiteY2" fmla="*/ 0 h 233837"/>
                <a:gd name="connsiteX3" fmla="*/ 28587 w 95273"/>
                <a:gd name="connsiteY3" fmla="*/ 142551 h 233837"/>
                <a:gd name="connsiteX4" fmla="*/ 3988 w 95273"/>
                <a:gd name="connsiteY4" fmla="*/ 205250 h 233837"/>
                <a:gd name="connsiteX5" fmla="*/ 66687 w 95273"/>
                <a:gd name="connsiteY5" fmla="*/ 229849 h 233837"/>
                <a:gd name="connsiteX6" fmla="*/ 91286 w 95273"/>
                <a:gd name="connsiteY6" fmla="*/ 167150 h 233837"/>
                <a:gd name="connsiteX7" fmla="*/ 66687 w 95273"/>
                <a:gd name="connsiteY7" fmla="*/ 142551 h 2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73" h="233837">
                  <a:moveTo>
                    <a:pt x="66687" y="142551"/>
                  </a:moveTo>
                  <a:lnTo>
                    <a:pt x="66687" y="0"/>
                  </a:lnTo>
                  <a:lnTo>
                    <a:pt x="28587" y="0"/>
                  </a:lnTo>
                  <a:lnTo>
                    <a:pt x="28587" y="142551"/>
                  </a:lnTo>
                  <a:cubicBezTo>
                    <a:pt x="4480" y="153072"/>
                    <a:pt x="-6533" y="181144"/>
                    <a:pt x="3988" y="205250"/>
                  </a:cubicBezTo>
                  <a:cubicBezTo>
                    <a:pt x="14509" y="229357"/>
                    <a:pt x="42580" y="240370"/>
                    <a:pt x="66687" y="229849"/>
                  </a:cubicBezTo>
                  <a:cubicBezTo>
                    <a:pt x="90794" y="219328"/>
                    <a:pt x="101807" y="191257"/>
                    <a:pt x="91286" y="167150"/>
                  </a:cubicBezTo>
                  <a:cubicBezTo>
                    <a:pt x="86482" y="156141"/>
                    <a:pt x="77695" y="147356"/>
                    <a:pt x="66687" y="142551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BAEEAE-2C68-7B48-1B35-7E4D8CA83E48}"/>
                </a:ext>
              </a:extLst>
            </p:cNvPr>
            <p:cNvSpPr/>
            <p:nvPr/>
          </p:nvSpPr>
          <p:spPr>
            <a:xfrm>
              <a:off x="831056" y="705926"/>
              <a:ext cx="466233" cy="261422"/>
            </a:xfrm>
            <a:custGeom>
              <a:avLst/>
              <a:gdLst>
                <a:gd name="connsiteX0" fmla="*/ 443919 w 517446"/>
                <a:gd name="connsiteY0" fmla="*/ 144754 h 290139"/>
                <a:gd name="connsiteX1" fmla="*/ 437785 w 517446"/>
                <a:gd name="connsiteY1" fmla="*/ 145059 h 290139"/>
                <a:gd name="connsiteX2" fmla="*/ 437785 w 517446"/>
                <a:gd name="connsiteY2" fmla="*/ 144754 h 290139"/>
                <a:gd name="connsiteX3" fmla="*/ 398885 w 517446"/>
                <a:gd name="connsiteY3" fmla="*/ 70574 h 290139"/>
                <a:gd name="connsiteX4" fmla="*/ 315065 w 517446"/>
                <a:gd name="connsiteY4" fmla="*/ 59144 h 290139"/>
                <a:gd name="connsiteX5" fmla="*/ 191183 w 517446"/>
                <a:gd name="connsiteY5" fmla="*/ 3051 h 290139"/>
                <a:gd name="connsiteX6" fmla="*/ 106477 w 517446"/>
                <a:gd name="connsiteY6" fmla="*/ 108407 h 290139"/>
                <a:gd name="connsiteX7" fmla="*/ 106477 w 517446"/>
                <a:gd name="connsiteY7" fmla="*/ 109360 h 290139"/>
                <a:gd name="connsiteX8" fmla="*/ 18371 w 517446"/>
                <a:gd name="connsiteY8" fmla="*/ 144602 h 290139"/>
                <a:gd name="connsiteX9" fmla="*/ 8846 w 517446"/>
                <a:gd name="connsiteY9" fmla="*/ 237947 h 290139"/>
                <a:gd name="connsiteX10" fmla="*/ 88065 w 517446"/>
                <a:gd name="connsiteY10" fmla="*/ 289830 h 290139"/>
                <a:gd name="connsiteX11" fmla="*/ 117488 w 517446"/>
                <a:gd name="connsiteY11" fmla="*/ 290135 h 290139"/>
                <a:gd name="connsiteX12" fmla="*/ 443919 w 517446"/>
                <a:gd name="connsiteY12" fmla="*/ 290135 h 290139"/>
                <a:gd name="connsiteX13" fmla="*/ 517442 w 517446"/>
                <a:gd name="connsiteY13" fmla="*/ 218277 h 290139"/>
                <a:gd name="connsiteX14" fmla="*/ 445583 w 517446"/>
                <a:gd name="connsiteY14" fmla="*/ 144754 h 290139"/>
                <a:gd name="connsiteX15" fmla="*/ 443919 w 517446"/>
                <a:gd name="connsiteY15" fmla="*/ 144754 h 29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446" h="290139">
                  <a:moveTo>
                    <a:pt x="443919" y="144754"/>
                  </a:moveTo>
                  <a:cubicBezTo>
                    <a:pt x="441869" y="144702"/>
                    <a:pt x="439820" y="144804"/>
                    <a:pt x="437785" y="145059"/>
                  </a:cubicBezTo>
                  <a:lnTo>
                    <a:pt x="437785" y="144754"/>
                  </a:lnTo>
                  <a:cubicBezTo>
                    <a:pt x="437733" y="115154"/>
                    <a:pt x="423204" y="87449"/>
                    <a:pt x="398885" y="70574"/>
                  </a:cubicBezTo>
                  <a:cubicBezTo>
                    <a:pt x="374392" y="53549"/>
                    <a:pt x="343222" y="49299"/>
                    <a:pt x="315065" y="59144"/>
                  </a:cubicBezTo>
                  <a:cubicBezTo>
                    <a:pt x="291420" y="14356"/>
                    <a:pt x="240440" y="-8727"/>
                    <a:pt x="191183" y="3051"/>
                  </a:cubicBezTo>
                  <a:cubicBezTo>
                    <a:pt x="142017" y="14412"/>
                    <a:pt x="107014" y="57948"/>
                    <a:pt x="106477" y="108407"/>
                  </a:cubicBezTo>
                  <a:lnTo>
                    <a:pt x="106477" y="109360"/>
                  </a:lnTo>
                  <a:cubicBezTo>
                    <a:pt x="72863" y="104024"/>
                    <a:pt x="39031" y="117556"/>
                    <a:pt x="18371" y="144602"/>
                  </a:cubicBezTo>
                  <a:cubicBezTo>
                    <a:pt x="-2077" y="171462"/>
                    <a:pt x="-5755" y="207511"/>
                    <a:pt x="8846" y="237947"/>
                  </a:cubicBezTo>
                  <a:cubicBezTo>
                    <a:pt x="23656" y="268534"/>
                    <a:pt x="54108" y="288478"/>
                    <a:pt x="88065" y="289830"/>
                  </a:cubicBezTo>
                  <a:lnTo>
                    <a:pt x="117488" y="290135"/>
                  </a:lnTo>
                  <a:lnTo>
                    <a:pt x="443919" y="290135"/>
                  </a:lnTo>
                  <a:cubicBezTo>
                    <a:pt x="484065" y="290594"/>
                    <a:pt x="516982" y="258422"/>
                    <a:pt x="517442" y="218277"/>
                  </a:cubicBezTo>
                  <a:cubicBezTo>
                    <a:pt x="517901" y="178131"/>
                    <a:pt x="485729" y="145214"/>
                    <a:pt x="445583" y="144754"/>
                  </a:cubicBezTo>
                  <a:cubicBezTo>
                    <a:pt x="445029" y="144748"/>
                    <a:pt x="444473" y="144748"/>
                    <a:pt x="443919" y="144754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Round Diagonal Corner Rectangle 13">
            <a:extLst>
              <a:ext uri="{FF2B5EF4-FFF2-40B4-BE49-F238E27FC236}">
                <a16:creationId xmlns:a16="http://schemas.microsoft.com/office/drawing/2014/main" id="{8FC6A3C9-603C-72AD-6B6F-9434BA323465}"/>
              </a:ext>
            </a:extLst>
          </p:cNvPr>
          <p:cNvSpPr/>
          <p:nvPr/>
        </p:nvSpPr>
        <p:spPr>
          <a:xfrm>
            <a:off x="2601864" y="1723736"/>
            <a:ext cx="155448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Input Layer</a:t>
            </a:r>
          </a:p>
        </p:txBody>
      </p:sp>
      <p:sp>
        <p:nvSpPr>
          <p:cNvPr id="46" name="Round Diagonal Corner Rectangle 14">
            <a:extLst>
              <a:ext uri="{FF2B5EF4-FFF2-40B4-BE49-F238E27FC236}">
                <a16:creationId xmlns:a16="http://schemas.microsoft.com/office/drawing/2014/main" id="{7B8EAA83-3C50-CF1E-932A-00C097A6EA52}"/>
              </a:ext>
            </a:extLst>
          </p:cNvPr>
          <p:cNvSpPr/>
          <p:nvPr/>
        </p:nvSpPr>
        <p:spPr>
          <a:xfrm>
            <a:off x="2601864" y="2494783"/>
            <a:ext cx="100584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Node</a:t>
            </a:r>
          </a:p>
        </p:txBody>
      </p:sp>
      <p:sp>
        <p:nvSpPr>
          <p:cNvPr id="47" name="Round Diagonal Corner Rectangle 17">
            <a:extLst>
              <a:ext uri="{FF2B5EF4-FFF2-40B4-BE49-F238E27FC236}">
                <a16:creationId xmlns:a16="http://schemas.microsoft.com/office/drawing/2014/main" id="{A4A2C6DB-0706-C4FF-0EE5-12DDC5C77793}"/>
              </a:ext>
            </a:extLst>
          </p:cNvPr>
          <p:cNvSpPr/>
          <p:nvPr/>
        </p:nvSpPr>
        <p:spPr>
          <a:xfrm>
            <a:off x="4317914" y="1723736"/>
            <a:ext cx="155448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Hidden Layer</a:t>
            </a:r>
          </a:p>
        </p:txBody>
      </p:sp>
      <p:sp>
        <p:nvSpPr>
          <p:cNvPr id="49" name="Round Diagonal Corner Rectangle 20">
            <a:extLst>
              <a:ext uri="{FF2B5EF4-FFF2-40B4-BE49-F238E27FC236}">
                <a16:creationId xmlns:a16="http://schemas.microsoft.com/office/drawing/2014/main" id="{7840A68E-3215-2776-57B0-4F3C0595D4CF}"/>
              </a:ext>
            </a:extLst>
          </p:cNvPr>
          <p:cNvSpPr/>
          <p:nvPr/>
        </p:nvSpPr>
        <p:spPr>
          <a:xfrm>
            <a:off x="3744935" y="2494784"/>
            <a:ext cx="100584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Weight</a:t>
            </a:r>
          </a:p>
        </p:txBody>
      </p:sp>
      <p:sp>
        <p:nvSpPr>
          <p:cNvPr id="50" name="Round Diagonal Corner Rectangle 35">
            <a:extLst>
              <a:ext uri="{FF2B5EF4-FFF2-40B4-BE49-F238E27FC236}">
                <a16:creationId xmlns:a16="http://schemas.microsoft.com/office/drawing/2014/main" id="{91753734-2F50-443E-F8FC-87423157C19D}"/>
              </a:ext>
            </a:extLst>
          </p:cNvPr>
          <p:cNvSpPr/>
          <p:nvPr/>
        </p:nvSpPr>
        <p:spPr>
          <a:xfrm>
            <a:off x="6033963" y="1723736"/>
            <a:ext cx="155448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Output Layer</a:t>
            </a:r>
          </a:p>
        </p:txBody>
      </p:sp>
      <p:sp>
        <p:nvSpPr>
          <p:cNvPr id="51" name="Round Diagonal Corner Rectangle 36">
            <a:extLst>
              <a:ext uri="{FF2B5EF4-FFF2-40B4-BE49-F238E27FC236}">
                <a16:creationId xmlns:a16="http://schemas.microsoft.com/office/drawing/2014/main" id="{C6D39485-47F2-E95D-28B6-927806AEDF21}"/>
              </a:ext>
            </a:extLst>
          </p:cNvPr>
          <p:cNvSpPr/>
          <p:nvPr/>
        </p:nvSpPr>
        <p:spPr>
          <a:xfrm>
            <a:off x="4888006" y="2494783"/>
            <a:ext cx="100584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Bias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634973-802D-95BA-A78B-07D30B7C3891}"/>
              </a:ext>
            </a:extLst>
          </p:cNvPr>
          <p:cNvGrpSpPr/>
          <p:nvPr/>
        </p:nvGrpSpPr>
        <p:grpSpPr>
          <a:xfrm>
            <a:off x="4358626" y="2994107"/>
            <a:ext cx="1264943" cy="597412"/>
            <a:chOff x="4358626" y="2994107"/>
            <a:chExt cx="1264943" cy="59741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D702AC8-B3A8-BBB4-FF12-E46380E6D6F7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26" y="3476476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Right pointing backhand index with solid fill">
              <a:extLst>
                <a:ext uri="{FF2B5EF4-FFF2-40B4-BE49-F238E27FC236}">
                  <a16:creationId xmlns:a16="http://schemas.microsoft.com/office/drawing/2014/main" id="{D63BC07C-EA28-998D-4684-EB05940D2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815566">
              <a:off x="4775556" y="2994107"/>
              <a:ext cx="597412" cy="597412"/>
            </a:xfrm>
            <a:prstGeom prst="rect">
              <a:avLst/>
            </a:prstGeom>
          </p:spPr>
        </p:pic>
      </p:grpSp>
      <p:sp>
        <p:nvSpPr>
          <p:cNvPr id="54" name="Round Diagonal Corner Rectangle 36">
            <a:extLst>
              <a:ext uri="{FF2B5EF4-FFF2-40B4-BE49-F238E27FC236}">
                <a16:creationId xmlns:a16="http://schemas.microsoft.com/office/drawing/2014/main" id="{5D5AE0AE-1116-35E9-FDCD-5A34C79EB79B}"/>
              </a:ext>
            </a:extLst>
          </p:cNvPr>
          <p:cNvSpPr/>
          <p:nvPr/>
        </p:nvSpPr>
        <p:spPr>
          <a:xfrm>
            <a:off x="6031076" y="2490963"/>
            <a:ext cx="1554480" cy="621497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Activation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Function</a:t>
            </a:r>
          </a:p>
        </p:txBody>
      </p: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93B75666-1C27-CDFD-60B4-74EC9742D43B}"/>
              </a:ext>
            </a:extLst>
          </p:cNvPr>
          <p:cNvSpPr txBox="1"/>
          <p:nvPr/>
        </p:nvSpPr>
        <p:spPr>
          <a:xfrm>
            <a:off x="2601864" y="1375252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Drag these labels to the diagram or formula:</a:t>
            </a:r>
          </a:p>
        </p:txBody>
      </p:sp>
      <p:sp>
        <p:nvSpPr>
          <p:cNvPr id="56" name="Google Shape;428;p29">
            <a:extLst>
              <a:ext uri="{FF2B5EF4-FFF2-40B4-BE49-F238E27FC236}">
                <a16:creationId xmlns:a16="http://schemas.microsoft.com/office/drawing/2014/main" id="{F4204896-AD36-D4B6-C57C-633CAA862DED}"/>
              </a:ext>
            </a:extLst>
          </p:cNvPr>
          <p:cNvSpPr txBox="1"/>
          <p:nvPr/>
        </p:nvSpPr>
        <p:spPr>
          <a:xfrm>
            <a:off x="8128689" y="1375252"/>
            <a:ext cx="32637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Answer these questions: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31FFFB-A2D9-4D9E-D174-9046B70C9B8E}"/>
              </a:ext>
            </a:extLst>
          </p:cNvPr>
          <p:cNvSpPr txBox="1"/>
          <p:nvPr/>
        </p:nvSpPr>
        <p:spPr>
          <a:xfrm>
            <a:off x="8129078" y="1772051"/>
            <a:ext cx="33135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layers?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hidden layers?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nodes?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weights?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biases?</a:t>
            </a:r>
          </a:p>
          <a:p>
            <a:pPr lvl="1" indent="-27432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parameters?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activation functions?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412995-D428-4D54-2645-3E0BA85F023E}"/>
              </a:ext>
            </a:extLst>
          </p:cNvPr>
          <p:cNvGrpSpPr/>
          <p:nvPr/>
        </p:nvGrpSpPr>
        <p:grpSpPr>
          <a:xfrm>
            <a:off x="2967624" y="3976941"/>
            <a:ext cx="2992012" cy="2229530"/>
            <a:chOff x="2967624" y="3976941"/>
            <a:chExt cx="2992012" cy="2229530"/>
          </a:xfrm>
        </p:grpSpPr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21C61759-6176-8302-FAE0-BFC234326FD6}"/>
                </a:ext>
              </a:extLst>
            </p:cNvPr>
            <p:cNvSpPr/>
            <p:nvPr/>
          </p:nvSpPr>
          <p:spPr>
            <a:xfrm>
              <a:off x="2967624" y="5345588"/>
              <a:ext cx="274320" cy="274320"/>
            </a:xfrm>
            <a:prstGeom prst="ellipse">
              <a:avLst/>
            </a:prstGeom>
            <a:solidFill>
              <a:srgbClr val="22E2D8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254D09B5-B80A-F35E-4AEA-E0A760D07E65}"/>
                </a:ext>
              </a:extLst>
            </p:cNvPr>
            <p:cNvSpPr/>
            <p:nvPr/>
          </p:nvSpPr>
          <p:spPr>
            <a:xfrm>
              <a:off x="2967624" y="4954546"/>
              <a:ext cx="274320" cy="274320"/>
            </a:xfrm>
            <a:prstGeom prst="ellipse">
              <a:avLst/>
            </a:prstGeom>
            <a:solidFill>
              <a:srgbClr val="22E2D8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0901B16E-FF02-D009-C460-4E33309AA416}"/>
                </a:ext>
              </a:extLst>
            </p:cNvPr>
            <p:cNvSpPr/>
            <p:nvPr/>
          </p:nvSpPr>
          <p:spPr>
            <a:xfrm>
              <a:off x="2967624" y="4563504"/>
              <a:ext cx="274320" cy="274320"/>
            </a:xfrm>
            <a:prstGeom prst="ellipse">
              <a:avLst/>
            </a:prstGeom>
            <a:solidFill>
              <a:srgbClr val="22E2D8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DF8F4C54-8FD0-833B-FE9C-7B8B68E0BE09}"/>
                </a:ext>
              </a:extLst>
            </p:cNvPr>
            <p:cNvSpPr/>
            <p:nvPr/>
          </p:nvSpPr>
          <p:spPr>
            <a:xfrm>
              <a:off x="3873521" y="5541109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E718148D-E07A-9237-D368-0BC3F5755902}"/>
                </a:ext>
              </a:extLst>
            </p:cNvPr>
            <p:cNvSpPr/>
            <p:nvPr/>
          </p:nvSpPr>
          <p:spPr>
            <a:xfrm>
              <a:off x="3873521" y="5150067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138AED-962B-ECEF-92E6-7C3F654D53E7}"/>
                </a:ext>
              </a:extLst>
            </p:cNvPr>
            <p:cNvSpPr/>
            <p:nvPr/>
          </p:nvSpPr>
          <p:spPr>
            <a:xfrm>
              <a:off x="3873521" y="4759025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D3D31316-99B5-F705-0E4B-86E0FDA01165}"/>
                </a:ext>
              </a:extLst>
            </p:cNvPr>
            <p:cNvSpPr/>
            <p:nvPr/>
          </p:nvSpPr>
          <p:spPr>
            <a:xfrm>
              <a:off x="3873521" y="4367983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65A968DA-DBCA-2F72-73A1-A06B9E5A8D0C}"/>
                </a:ext>
              </a:extLst>
            </p:cNvPr>
            <p:cNvSpPr/>
            <p:nvPr/>
          </p:nvSpPr>
          <p:spPr>
            <a:xfrm>
              <a:off x="3873521" y="3976941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946D288E-8DA7-BC19-1790-3124928D6158}"/>
                </a:ext>
              </a:extLst>
            </p:cNvPr>
            <p:cNvSpPr/>
            <p:nvPr/>
          </p:nvSpPr>
          <p:spPr>
            <a:xfrm>
              <a:off x="3873521" y="5932151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E794F902-63D8-6779-F10E-F1A8571407C9}"/>
                </a:ext>
              </a:extLst>
            </p:cNvPr>
            <p:cNvSpPr/>
            <p:nvPr/>
          </p:nvSpPr>
          <p:spPr>
            <a:xfrm>
              <a:off x="4779418" y="5541109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075C33BB-A306-1958-B1E8-A684F1BB5282}"/>
                </a:ext>
              </a:extLst>
            </p:cNvPr>
            <p:cNvSpPr/>
            <p:nvPr/>
          </p:nvSpPr>
          <p:spPr>
            <a:xfrm>
              <a:off x="4779418" y="5150067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18764C52-9082-E158-D670-2CB8591E1F4D}"/>
                </a:ext>
              </a:extLst>
            </p:cNvPr>
            <p:cNvSpPr/>
            <p:nvPr/>
          </p:nvSpPr>
          <p:spPr>
            <a:xfrm>
              <a:off x="4779418" y="4759025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081373B0-AA74-882D-3129-538488143AD1}"/>
                </a:ext>
              </a:extLst>
            </p:cNvPr>
            <p:cNvSpPr/>
            <p:nvPr/>
          </p:nvSpPr>
          <p:spPr>
            <a:xfrm>
              <a:off x="4779418" y="4367983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A513D6CD-B2DA-8389-CE3E-874926A3B483}"/>
                </a:ext>
              </a:extLst>
            </p:cNvPr>
            <p:cNvSpPr/>
            <p:nvPr/>
          </p:nvSpPr>
          <p:spPr>
            <a:xfrm>
              <a:off x="5685316" y="4954546"/>
              <a:ext cx="274320" cy="274320"/>
            </a:xfrm>
            <a:prstGeom prst="ellipse">
              <a:avLst/>
            </a:prstGeom>
            <a:solidFill>
              <a:srgbClr val="F4FEA6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E8B4140C-A3CA-0759-D737-31B492831340}"/>
                </a:ext>
              </a:extLst>
            </p:cNvPr>
            <p:cNvCxnSpPr>
              <a:cxnSpLocks/>
              <a:endCxn id="682" idx="2"/>
            </p:cNvCxnSpPr>
            <p:nvPr/>
          </p:nvCxnSpPr>
          <p:spPr>
            <a:xfrm flipV="1">
              <a:off x="3241944" y="4114101"/>
              <a:ext cx="631577" cy="57857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>
              <a:extLst>
                <a:ext uri="{FF2B5EF4-FFF2-40B4-BE49-F238E27FC236}">
                  <a16:creationId xmlns:a16="http://schemas.microsoft.com/office/drawing/2014/main" id="{FC9D85BF-F78E-47E4-8B4F-C19EB12110F6}"/>
                </a:ext>
              </a:extLst>
            </p:cNvPr>
            <p:cNvCxnSpPr>
              <a:cxnSpLocks/>
              <a:stCxn id="676" idx="6"/>
              <a:endCxn id="681" idx="2"/>
            </p:cNvCxnSpPr>
            <p:nvPr/>
          </p:nvCxnSpPr>
          <p:spPr>
            <a:xfrm flipV="1">
              <a:off x="3241944" y="4505143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8D057977-5B15-72B9-019B-6E4BE319C1FB}"/>
                </a:ext>
              </a:extLst>
            </p:cNvPr>
            <p:cNvCxnSpPr>
              <a:cxnSpLocks/>
              <a:stCxn id="676" idx="6"/>
              <a:endCxn id="680" idx="2"/>
            </p:cNvCxnSpPr>
            <p:nvPr/>
          </p:nvCxnSpPr>
          <p:spPr>
            <a:xfrm>
              <a:off x="3241944" y="4700664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>
              <a:extLst>
                <a:ext uri="{FF2B5EF4-FFF2-40B4-BE49-F238E27FC236}">
                  <a16:creationId xmlns:a16="http://schemas.microsoft.com/office/drawing/2014/main" id="{CBDA7263-FE4E-28AD-01A6-999F923C8D8F}"/>
                </a:ext>
              </a:extLst>
            </p:cNvPr>
            <p:cNvCxnSpPr>
              <a:cxnSpLocks/>
              <a:stCxn id="676" idx="6"/>
              <a:endCxn id="679" idx="2"/>
            </p:cNvCxnSpPr>
            <p:nvPr/>
          </p:nvCxnSpPr>
          <p:spPr>
            <a:xfrm>
              <a:off x="3241944" y="4700664"/>
              <a:ext cx="631577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8F718696-D508-D64C-2BD7-2B5ACD110801}"/>
                </a:ext>
              </a:extLst>
            </p:cNvPr>
            <p:cNvCxnSpPr>
              <a:cxnSpLocks/>
              <a:stCxn id="676" idx="6"/>
              <a:endCxn id="677" idx="2"/>
            </p:cNvCxnSpPr>
            <p:nvPr/>
          </p:nvCxnSpPr>
          <p:spPr>
            <a:xfrm>
              <a:off x="3241944" y="4700664"/>
              <a:ext cx="631577" cy="97760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7B75D149-1EB9-52BB-E28B-295D03CB585E}"/>
                </a:ext>
              </a:extLst>
            </p:cNvPr>
            <p:cNvCxnSpPr>
              <a:cxnSpLocks/>
              <a:stCxn id="676" idx="6"/>
              <a:endCxn id="685" idx="2"/>
            </p:cNvCxnSpPr>
            <p:nvPr/>
          </p:nvCxnSpPr>
          <p:spPr>
            <a:xfrm>
              <a:off x="3241944" y="4700664"/>
              <a:ext cx="631577" cy="136864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61B75B3A-8BE5-2E0E-349A-D93291D4C126}"/>
                </a:ext>
              </a:extLst>
            </p:cNvPr>
            <p:cNvCxnSpPr>
              <a:cxnSpLocks/>
              <a:endCxn id="682" idx="2"/>
            </p:cNvCxnSpPr>
            <p:nvPr/>
          </p:nvCxnSpPr>
          <p:spPr>
            <a:xfrm flipV="1">
              <a:off x="3241944" y="4114101"/>
              <a:ext cx="631577" cy="96961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760CA1BC-08AB-573B-8263-5F173A3EDA02}"/>
                </a:ext>
              </a:extLst>
            </p:cNvPr>
            <p:cNvCxnSpPr>
              <a:cxnSpLocks/>
              <a:endCxn id="681" idx="2"/>
            </p:cNvCxnSpPr>
            <p:nvPr/>
          </p:nvCxnSpPr>
          <p:spPr>
            <a:xfrm flipV="1">
              <a:off x="3241944" y="4505143"/>
              <a:ext cx="631577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D4F17597-CB21-0635-B5AC-13AF14C9D065}"/>
                </a:ext>
              </a:extLst>
            </p:cNvPr>
            <p:cNvCxnSpPr>
              <a:cxnSpLocks/>
              <a:endCxn id="680" idx="2"/>
            </p:cNvCxnSpPr>
            <p:nvPr/>
          </p:nvCxnSpPr>
          <p:spPr>
            <a:xfrm flipV="1">
              <a:off x="3241944" y="4896185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4F3D12CF-0FFE-F690-233A-C96E49ACDE38}"/>
                </a:ext>
              </a:extLst>
            </p:cNvPr>
            <p:cNvCxnSpPr>
              <a:cxnSpLocks/>
              <a:endCxn id="679" idx="2"/>
            </p:cNvCxnSpPr>
            <p:nvPr/>
          </p:nvCxnSpPr>
          <p:spPr>
            <a:xfrm>
              <a:off x="3241944" y="5091706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910EC4D4-326A-6454-C845-3C78B6AEFF72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3241944" y="5091706"/>
              <a:ext cx="631577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210840BF-5FA7-DC6C-B34E-257DFFF0E075}"/>
                </a:ext>
              </a:extLst>
            </p:cNvPr>
            <p:cNvCxnSpPr>
              <a:cxnSpLocks/>
              <a:endCxn id="685" idx="2"/>
            </p:cNvCxnSpPr>
            <p:nvPr/>
          </p:nvCxnSpPr>
          <p:spPr>
            <a:xfrm>
              <a:off x="3241944" y="5091706"/>
              <a:ext cx="631577" cy="97760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918FAE8F-3305-593E-FE3F-D71041134177}"/>
                </a:ext>
              </a:extLst>
            </p:cNvPr>
            <p:cNvCxnSpPr>
              <a:cxnSpLocks/>
              <a:endCxn id="682" idx="2"/>
            </p:cNvCxnSpPr>
            <p:nvPr/>
          </p:nvCxnSpPr>
          <p:spPr>
            <a:xfrm flipV="1">
              <a:off x="3241944" y="4114101"/>
              <a:ext cx="631577" cy="136864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2C1E723B-BC77-1D82-B285-D2857B306A24}"/>
                </a:ext>
              </a:extLst>
            </p:cNvPr>
            <p:cNvCxnSpPr>
              <a:cxnSpLocks/>
              <a:endCxn id="681" idx="2"/>
            </p:cNvCxnSpPr>
            <p:nvPr/>
          </p:nvCxnSpPr>
          <p:spPr>
            <a:xfrm flipV="1">
              <a:off x="3241944" y="4505143"/>
              <a:ext cx="631577" cy="98559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>
              <a:extLst>
                <a:ext uri="{FF2B5EF4-FFF2-40B4-BE49-F238E27FC236}">
                  <a16:creationId xmlns:a16="http://schemas.microsoft.com/office/drawing/2014/main" id="{146154EF-440D-06F6-D4C4-836263C4F1DB}"/>
                </a:ext>
              </a:extLst>
            </p:cNvPr>
            <p:cNvCxnSpPr>
              <a:cxnSpLocks/>
              <a:endCxn id="680" idx="2"/>
            </p:cNvCxnSpPr>
            <p:nvPr/>
          </p:nvCxnSpPr>
          <p:spPr>
            <a:xfrm flipV="1">
              <a:off x="3241944" y="4896185"/>
              <a:ext cx="631577" cy="59455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96D4EC43-35B4-FA50-995C-B5BFF2100E8A}"/>
                </a:ext>
              </a:extLst>
            </p:cNvPr>
            <p:cNvCxnSpPr>
              <a:cxnSpLocks/>
              <a:endCxn id="679" idx="2"/>
            </p:cNvCxnSpPr>
            <p:nvPr/>
          </p:nvCxnSpPr>
          <p:spPr>
            <a:xfrm flipV="1">
              <a:off x="3241944" y="5287227"/>
              <a:ext cx="631577" cy="203509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FF340655-592B-D517-1894-2BEE6E32B5B4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3241944" y="5490736"/>
              <a:ext cx="631577" cy="18753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B3633ADC-B620-21BC-450C-E146BFFCDE82}"/>
                </a:ext>
              </a:extLst>
            </p:cNvPr>
            <p:cNvCxnSpPr>
              <a:cxnSpLocks/>
              <a:endCxn id="685" idx="2"/>
            </p:cNvCxnSpPr>
            <p:nvPr/>
          </p:nvCxnSpPr>
          <p:spPr>
            <a:xfrm>
              <a:off x="3241944" y="5490736"/>
              <a:ext cx="631577" cy="57857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3A96BA80-E4DB-EE56-8018-2A3602307809}"/>
                </a:ext>
              </a:extLst>
            </p:cNvPr>
            <p:cNvCxnSpPr>
              <a:cxnSpLocks/>
              <a:stCxn id="682" idx="6"/>
              <a:endCxn id="689" idx="2"/>
            </p:cNvCxnSpPr>
            <p:nvPr/>
          </p:nvCxnSpPr>
          <p:spPr>
            <a:xfrm>
              <a:off x="4147841" y="4114101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0ACDE74C-F45B-DF67-9AC5-B7B64352160B}"/>
                </a:ext>
              </a:extLst>
            </p:cNvPr>
            <p:cNvCxnSpPr>
              <a:cxnSpLocks/>
              <a:stCxn id="682" idx="6"/>
              <a:endCxn id="688" idx="2"/>
            </p:cNvCxnSpPr>
            <p:nvPr/>
          </p:nvCxnSpPr>
          <p:spPr>
            <a:xfrm>
              <a:off x="4147841" y="4114101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A6B597FB-A1F6-DAB8-835D-C5114110A505}"/>
                </a:ext>
              </a:extLst>
            </p:cNvPr>
            <p:cNvCxnSpPr>
              <a:cxnSpLocks/>
              <a:stCxn id="682" idx="6"/>
              <a:endCxn id="687" idx="2"/>
            </p:cNvCxnSpPr>
            <p:nvPr/>
          </p:nvCxnSpPr>
          <p:spPr>
            <a:xfrm>
              <a:off x="4147841" y="4114101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7D5F31E9-4395-7422-F5D8-C38E299E2985}"/>
                </a:ext>
              </a:extLst>
            </p:cNvPr>
            <p:cNvCxnSpPr>
              <a:cxnSpLocks/>
              <a:stCxn id="682" idx="6"/>
              <a:endCxn id="686" idx="2"/>
            </p:cNvCxnSpPr>
            <p:nvPr/>
          </p:nvCxnSpPr>
          <p:spPr>
            <a:xfrm>
              <a:off x="4147841" y="4114101"/>
              <a:ext cx="631577" cy="1564168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7B0CC2BE-E3F0-FBFC-11D5-0641C24B0449}"/>
                </a:ext>
              </a:extLst>
            </p:cNvPr>
            <p:cNvCxnSpPr>
              <a:cxnSpLocks/>
              <a:stCxn id="681" idx="6"/>
              <a:endCxn id="689" idx="2"/>
            </p:cNvCxnSpPr>
            <p:nvPr/>
          </p:nvCxnSpPr>
          <p:spPr>
            <a:xfrm>
              <a:off x="4147841" y="4505143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B8322CAE-D3BE-C83E-BF3D-E9D4B69801F9}"/>
                </a:ext>
              </a:extLst>
            </p:cNvPr>
            <p:cNvCxnSpPr>
              <a:cxnSpLocks/>
              <a:stCxn id="681" idx="6"/>
              <a:endCxn id="688" idx="2"/>
            </p:cNvCxnSpPr>
            <p:nvPr/>
          </p:nvCxnSpPr>
          <p:spPr>
            <a:xfrm>
              <a:off x="4147841" y="4505143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>
              <a:extLst>
                <a:ext uri="{FF2B5EF4-FFF2-40B4-BE49-F238E27FC236}">
                  <a16:creationId xmlns:a16="http://schemas.microsoft.com/office/drawing/2014/main" id="{6A1FD74E-5B69-9F74-D490-E5A89ADD665A}"/>
                </a:ext>
              </a:extLst>
            </p:cNvPr>
            <p:cNvCxnSpPr>
              <a:cxnSpLocks/>
              <a:stCxn id="681" idx="6"/>
              <a:endCxn id="687" idx="2"/>
            </p:cNvCxnSpPr>
            <p:nvPr/>
          </p:nvCxnSpPr>
          <p:spPr>
            <a:xfrm>
              <a:off x="4147841" y="4505143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A615899F-22A2-4DD2-F33A-409A2BC0377F}"/>
                </a:ext>
              </a:extLst>
            </p:cNvPr>
            <p:cNvCxnSpPr>
              <a:cxnSpLocks/>
              <a:stCxn id="681" idx="6"/>
              <a:endCxn id="686" idx="2"/>
            </p:cNvCxnSpPr>
            <p:nvPr/>
          </p:nvCxnSpPr>
          <p:spPr>
            <a:xfrm>
              <a:off x="4147841" y="4505143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>
              <a:extLst>
                <a:ext uri="{FF2B5EF4-FFF2-40B4-BE49-F238E27FC236}">
                  <a16:creationId xmlns:a16="http://schemas.microsoft.com/office/drawing/2014/main" id="{CCB1D79D-B5FE-0640-92AD-DD1F9BE8F6B2}"/>
                </a:ext>
              </a:extLst>
            </p:cNvPr>
            <p:cNvCxnSpPr>
              <a:cxnSpLocks/>
              <a:stCxn id="680" idx="6"/>
              <a:endCxn id="689" idx="2"/>
            </p:cNvCxnSpPr>
            <p:nvPr/>
          </p:nvCxnSpPr>
          <p:spPr>
            <a:xfrm flipV="1">
              <a:off x="4147841" y="4505143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799B448E-97CF-4E30-B795-D63664575656}"/>
                </a:ext>
              </a:extLst>
            </p:cNvPr>
            <p:cNvCxnSpPr>
              <a:cxnSpLocks/>
              <a:stCxn id="680" idx="6"/>
              <a:endCxn id="688" idx="2"/>
            </p:cNvCxnSpPr>
            <p:nvPr/>
          </p:nvCxnSpPr>
          <p:spPr>
            <a:xfrm>
              <a:off x="4147841" y="4896185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4C573710-CFFA-85AE-0331-80C3FA2CADA8}"/>
                </a:ext>
              </a:extLst>
            </p:cNvPr>
            <p:cNvCxnSpPr>
              <a:cxnSpLocks/>
              <a:stCxn id="680" idx="6"/>
              <a:endCxn id="687" idx="2"/>
            </p:cNvCxnSpPr>
            <p:nvPr/>
          </p:nvCxnSpPr>
          <p:spPr>
            <a:xfrm>
              <a:off x="4147841" y="4896185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Arrow Connector 784">
              <a:extLst>
                <a:ext uri="{FF2B5EF4-FFF2-40B4-BE49-F238E27FC236}">
                  <a16:creationId xmlns:a16="http://schemas.microsoft.com/office/drawing/2014/main" id="{D863590E-2F3C-1F02-67A9-0E5B964A33B7}"/>
                </a:ext>
              </a:extLst>
            </p:cNvPr>
            <p:cNvCxnSpPr>
              <a:cxnSpLocks/>
              <a:stCxn id="680" idx="6"/>
              <a:endCxn id="686" idx="2"/>
            </p:cNvCxnSpPr>
            <p:nvPr/>
          </p:nvCxnSpPr>
          <p:spPr>
            <a:xfrm>
              <a:off x="4147841" y="4896185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>
              <a:extLst>
                <a:ext uri="{FF2B5EF4-FFF2-40B4-BE49-F238E27FC236}">
                  <a16:creationId xmlns:a16="http://schemas.microsoft.com/office/drawing/2014/main" id="{FE6F0031-36CD-9EC0-F92D-9772ADA78D18}"/>
                </a:ext>
              </a:extLst>
            </p:cNvPr>
            <p:cNvCxnSpPr>
              <a:cxnSpLocks/>
              <a:stCxn id="679" idx="6"/>
              <a:endCxn id="686" idx="2"/>
            </p:cNvCxnSpPr>
            <p:nvPr/>
          </p:nvCxnSpPr>
          <p:spPr>
            <a:xfrm>
              <a:off x="4147841" y="5287227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57E9BBAF-9AA1-0F46-659A-67032DA03221}"/>
                </a:ext>
              </a:extLst>
            </p:cNvPr>
            <p:cNvCxnSpPr>
              <a:cxnSpLocks/>
              <a:stCxn id="679" idx="6"/>
              <a:endCxn id="687" idx="2"/>
            </p:cNvCxnSpPr>
            <p:nvPr/>
          </p:nvCxnSpPr>
          <p:spPr>
            <a:xfrm>
              <a:off x="4147841" y="5287227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AC5F877-68FD-D840-0836-34DE0CEBDFF8}"/>
                </a:ext>
              </a:extLst>
            </p:cNvPr>
            <p:cNvCxnSpPr>
              <a:cxnSpLocks/>
              <a:stCxn id="679" idx="6"/>
              <a:endCxn id="688" idx="2"/>
            </p:cNvCxnSpPr>
            <p:nvPr/>
          </p:nvCxnSpPr>
          <p:spPr>
            <a:xfrm flipV="1">
              <a:off x="4147841" y="4896185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>
              <a:extLst>
                <a:ext uri="{FF2B5EF4-FFF2-40B4-BE49-F238E27FC236}">
                  <a16:creationId xmlns:a16="http://schemas.microsoft.com/office/drawing/2014/main" id="{A678D97D-47A6-B8C9-6401-98CE50F6D2A7}"/>
                </a:ext>
              </a:extLst>
            </p:cNvPr>
            <p:cNvCxnSpPr>
              <a:cxnSpLocks/>
              <a:stCxn id="679" idx="6"/>
              <a:endCxn id="689" idx="2"/>
            </p:cNvCxnSpPr>
            <p:nvPr/>
          </p:nvCxnSpPr>
          <p:spPr>
            <a:xfrm flipV="1">
              <a:off x="4147841" y="4505143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Arrow Connector 799">
              <a:extLst>
                <a:ext uri="{FF2B5EF4-FFF2-40B4-BE49-F238E27FC236}">
                  <a16:creationId xmlns:a16="http://schemas.microsoft.com/office/drawing/2014/main" id="{6028B631-5CA9-EE78-B5F3-238CC3EB997E}"/>
                </a:ext>
              </a:extLst>
            </p:cNvPr>
            <p:cNvCxnSpPr>
              <a:cxnSpLocks/>
              <a:stCxn id="677" idx="6"/>
              <a:endCxn id="686" idx="2"/>
            </p:cNvCxnSpPr>
            <p:nvPr/>
          </p:nvCxnSpPr>
          <p:spPr>
            <a:xfrm>
              <a:off x="4147841" y="5678269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Arrow Connector 802">
              <a:extLst>
                <a:ext uri="{FF2B5EF4-FFF2-40B4-BE49-F238E27FC236}">
                  <a16:creationId xmlns:a16="http://schemas.microsoft.com/office/drawing/2014/main" id="{97A5DC34-7AEC-5EF8-3272-A101A335EE41}"/>
                </a:ext>
              </a:extLst>
            </p:cNvPr>
            <p:cNvCxnSpPr>
              <a:cxnSpLocks/>
              <a:stCxn id="677" idx="6"/>
              <a:endCxn id="687" idx="2"/>
            </p:cNvCxnSpPr>
            <p:nvPr/>
          </p:nvCxnSpPr>
          <p:spPr>
            <a:xfrm flipV="1">
              <a:off x="4147841" y="5287227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>
              <a:extLst>
                <a:ext uri="{FF2B5EF4-FFF2-40B4-BE49-F238E27FC236}">
                  <a16:creationId xmlns:a16="http://schemas.microsoft.com/office/drawing/2014/main" id="{39F7D78E-7DAD-F732-0B18-8F06E430B102}"/>
                </a:ext>
              </a:extLst>
            </p:cNvPr>
            <p:cNvCxnSpPr>
              <a:cxnSpLocks/>
              <a:stCxn id="677" idx="6"/>
              <a:endCxn id="688" idx="2"/>
            </p:cNvCxnSpPr>
            <p:nvPr/>
          </p:nvCxnSpPr>
          <p:spPr>
            <a:xfrm flipV="1">
              <a:off x="4147841" y="4896185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>
              <a:extLst>
                <a:ext uri="{FF2B5EF4-FFF2-40B4-BE49-F238E27FC236}">
                  <a16:creationId xmlns:a16="http://schemas.microsoft.com/office/drawing/2014/main" id="{5F9EFC2C-C325-85F4-EB79-0E8ED96D1674}"/>
                </a:ext>
              </a:extLst>
            </p:cNvPr>
            <p:cNvCxnSpPr>
              <a:cxnSpLocks/>
              <a:stCxn id="677" idx="6"/>
              <a:endCxn id="689" idx="2"/>
            </p:cNvCxnSpPr>
            <p:nvPr/>
          </p:nvCxnSpPr>
          <p:spPr>
            <a:xfrm flipV="1">
              <a:off x="4147841" y="4505143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Arrow Connector 811">
              <a:extLst>
                <a:ext uri="{FF2B5EF4-FFF2-40B4-BE49-F238E27FC236}">
                  <a16:creationId xmlns:a16="http://schemas.microsoft.com/office/drawing/2014/main" id="{FAA70140-2862-F1CE-6CC3-732B511802AE}"/>
                </a:ext>
              </a:extLst>
            </p:cNvPr>
            <p:cNvCxnSpPr>
              <a:cxnSpLocks/>
              <a:stCxn id="685" idx="6"/>
              <a:endCxn id="686" idx="2"/>
            </p:cNvCxnSpPr>
            <p:nvPr/>
          </p:nvCxnSpPr>
          <p:spPr>
            <a:xfrm flipV="1">
              <a:off x="4147841" y="5678269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4F5C5637-4D13-8B17-4341-C5270531A42C}"/>
                </a:ext>
              </a:extLst>
            </p:cNvPr>
            <p:cNvCxnSpPr>
              <a:cxnSpLocks/>
              <a:stCxn id="685" idx="6"/>
              <a:endCxn id="687" idx="2"/>
            </p:cNvCxnSpPr>
            <p:nvPr/>
          </p:nvCxnSpPr>
          <p:spPr>
            <a:xfrm flipV="1">
              <a:off x="4147841" y="5287227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>
              <a:extLst>
                <a:ext uri="{FF2B5EF4-FFF2-40B4-BE49-F238E27FC236}">
                  <a16:creationId xmlns:a16="http://schemas.microsoft.com/office/drawing/2014/main" id="{EA176812-186B-2D11-FC94-3AD35FFF856D}"/>
                </a:ext>
              </a:extLst>
            </p:cNvPr>
            <p:cNvCxnSpPr>
              <a:cxnSpLocks/>
              <a:stCxn id="685" idx="6"/>
              <a:endCxn id="688" idx="2"/>
            </p:cNvCxnSpPr>
            <p:nvPr/>
          </p:nvCxnSpPr>
          <p:spPr>
            <a:xfrm flipV="1">
              <a:off x="4147841" y="4896185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Arrow Connector 820">
              <a:extLst>
                <a:ext uri="{FF2B5EF4-FFF2-40B4-BE49-F238E27FC236}">
                  <a16:creationId xmlns:a16="http://schemas.microsoft.com/office/drawing/2014/main" id="{567C55DF-4AA5-9387-5FA5-241135252CAE}"/>
                </a:ext>
              </a:extLst>
            </p:cNvPr>
            <p:cNvCxnSpPr>
              <a:cxnSpLocks/>
              <a:stCxn id="685" idx="6"/>
              <a:endCxn id="689" idx="2"/>
            </p:cNvCxnSpPr>
            <p:nvPr/>
          </p:nvCxnSpPr>
          <p:spPr>
            <a:xfrm flipV="1">
              <a:off x="4147841" y="4505143"/>
              <a:ext cx="631577" cy="1564168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24E9B3E6-BC93-E34F-068D-C5574E09B69F}"/>
                </a:ext>
              </a:extLst>
            </p:cNvPr>
            <p:cNvCxnSpPr>
              <a:cxnSpLocks/>
              <a:stCxn id="689" idx="6"/>
              <a:endCxn id="692" idx="2"/>
            </p:cNvCxnSpPr>
            <p:nvPr/>
          </p:nvCxnSpPr>
          <p:spPr>
            <a:xfrm>
              <a:off x="5053738" y="4505143"/>
              <a:ext cx="631578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2BA2D69A-C1C4-B710-1922-4B5A8D5BC258}"/>
                </a:ext>
              </a:extLst>
            </p:cNvPr>
            <p:cNvCxnSpPr>
              <a:cxnSpLocks/>
              <a:stCxn id="688" idx="6"/>
              <a:endCxn id="692" idx="2"/>
            </p:cNvCxnSpPr>
            <p:nvPr/>
          </p:nvCxnSpPr>
          <p:spPr>
            <a:xfrm>
              <a:off x="5053738" y="4896185"/>
              <a:ext cx="631578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Arrow Connector 829">
              <a:extLst>
                <a:ext uri="{FF2B5EF4-FFF2-40B4-BE49-F238E27FC236}">
                  <a16:creationId xmlns:a16="http://schemas.microsoft.com/office/drawing/2014/main" id="{DF8468CA-6809-B2F7-80A7-328B6162844F}"/>
                </a:ext>
              </a:extLst>
            </p:cNvPr>
            <p:cNvCxnSpPr>
              <a:cxnSpLocks/>
              <a:stCxn id="687" idx="6"/>
              <a:endCxn id="692" idx="2"/>
            </p:cNvCxnSpPr>
            <p:nvPr/>
          </p:nvCxnSpPr>
          <p:spPr>
            <a:xfrm flipV="1">
              <a:off x="5053738" y="5091706"/>
              <a:ext cx="631578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Arrow Connector 832">
              <a:extLst>
                <a:ext uri="{FF2B5EF4-FFF2-40B4-BE49-F238E27FC236}">
                  <a16:creationId xmlns:a16="http://schemas.microsoft.com/office/drawing/2014/main" id="{6E8F783F-E259-D3EF-42D6-313EB8BAB919}"/>
                </a:ext>
              </a:extLst>
            </p:cNvPr>
            <p:cNvCxnSpPr>
              <a:cxnSpLocks/>
              <a:stCxn id="686" idx="6"/>
              <a:endCxn id="692" idx="2"/>
            </p:cNvCxnSpPr>
            <p:nvPr/>
          </p:nvCxnSpPr>
          <p:spPr>
            <a:xfrm flipV="1">
              <a:off x="5053738" y="5091706"/>
              <a:ext cx="631578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913E80-7180-9ADF-D61D-457FD618829F}"/>
              </a:ext>
            </a:extLst>
          </p:cNvPr>
          <p:cNvGrpSpPr/>
          <p:nvPr/>
        </p:nvGrpSpPr>
        <p:grpSpPr>
          <a:xfrm>
            <a:off x="266741" y="1841744"/>
            <a:ext cx="1872318" cy="2941520"/>
            <a:chOff x="266741" y="1841744"/>
            <a:chExt cx="1872318" cy="2941520"/>
          </a:xfrm>
        </p:grpSpPr>
        <p:sp>
          <p:nvSpPr>
            <p:cNvPr id="26" name="Google Shape;1810;p91">
              <a:extLst>
                <a:ext uri="{FF2B5EF4-FFF2-40B4-BE49-F238E27FC236}">
                  <a16:creationId xmlns:a16="http://schemas.microsoft.com/office/drawing/2014/main" id="{5BE301F4-A8E4-4971-910E-ED8E2905A8D0}"/>
                </a:ext>
              </a:extLst>
            </p:cNvPr>
            <p:cNvSpPr/>
            <p:nvPr/>
          </p:nvSpPr>
          <p:spPr>
            <a:xfrm>
              <a:off x="266741" y="213335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1618;p64">
              <a:extLst>
                <a:ext uri="{FF2B5EF4-FFF2-40B4-BE49-F238E27FC236}">
                  <a16:creationId xmlns:a16="http://schemas.microsoft.com/office/drawing/2014/main" id="{7EED9421-72C5-C38A-623F-9744D6C551D2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841744"/>
              <a:ext cx="0" cy="294152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" name="Google Shape;1808;p91">
              <a:extLst>
                <a:ext uri="{FF2B5EF4-FFF2-40B4-BE49-F238E27FC236}">
                  <a16:creationId xmlns:a16="http://schemas.microsoft.com/office/drawing/2014/main" id="{2F3FE228-F9F2-1148-A74E-F9E269228C48}"/>
                </a:ext>
              </a:extLst>
            </p:cNvPr>
            <p:cNvSpPr/>
            <p:nvPr/>
          </p:nvSpPr>
          <p:spPr>
            <a:xfrm>
              <a:off x="338009" y="3617461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Deep Learning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4" name="Google Shape;1804;p91">
              <a:extLst>
                <a:ext uri="{FF2B5EF4-FFF2-40B4-BE49-F238E27FC236}">
                  <a16:creationId xmlns:a16="http://schemas.microsoft.com/office/drawing/2014/main" id="{2340EF33-690A-B8B9-BDB1-D2C0F2C76166}"/>
                </a:ext>
              </a:extLst>
            </p:cNvPr>
            <p:cNvSpPr/>
            <p:nvPr/>
          </p:nvSpPr>
          <p:spPr>
            <a:xfrm>
              <a:off x="338009" y="21828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Modern NLP Overview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6" name="Google Shape;1810;p91">
              <a:extLst>
                <a:ext uri="{FF2B5EF4-FFF2-40B4-BE49-F238E27FC236}">
                  <a16:creationId xmlns:a16="http://schemas.microsoft.com/office/drawing/2014/main" id="{3668FB8D-758C-71A5-472E-61CE7BD2FDFA}"/>
                </a:ext>
              </a:extLst>
            </p:cNvPr>
            <p:cNvSpPr/>
            <p:nvPr/>
          </p:nvSpPr>
          <p:spPr>
            <a:xfrm>
              <a:off x="268443" y="212872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02;p91">
              <a:extLst>
                <a:ext uri="{FF2B5EF4-FFF2-40B4-BE49-F238E27FC236}">
                  <a16:creationId xmlns:a16="http://schemas.microsoft.com/office/drawing/2014/main" id="{489E9217-DB8B-8388-5443-2E77F57BF004}"/>
                </a:ext>
              </a:extLst>
            </p:cNvPr>
            <p:cNvSpPr/>
            <p:nvPr/>
          </p:nvSpPr>
          <p:spPr>
            <a:xfrm>
              <a:off x="338009" y="2900160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Neural Networks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0341B-DE81-D0F1-14CB-67348BFCA70E}"/>
                  </a:ext>
                </a:extLst>
              </p:cNvPr>
              <p:cNvSpPr txBox="1"/>
              <p:nvPr/>
            </p:nvSpPr>
            <p:spPr>
              <a:xfrm>
                <a:off x="6631685" y="4899052"/>
                <a:ext cx="4676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0341B-DE81-D0F1-14CB-67348BFC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85" y="4899052"/>
                <a:ext cx="4676986" cy="369332"/>
              </a:xfrm>
              <a:prstGeom prst="rect">
                <a:avLst/>
              </a:prstGeom>
              <a:blipFill>
                <a:blip r:embed="rId5"/>
                <a:stretch>
                  <a:fillRect l="-1084" t="-3333" r="-162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2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DB486023-53E6-C39B-3D03-42F2A7DC4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AEF86249-E341-7C27-83DD-6FD64BB7BE49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92508CE6-CB4F-B418-C782-DB16CFBF00FB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33E03058-6249-C051-31AD-413ED2A06E17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EXERCISE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TRAINING NEURAL NETWORKS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774;p90">
            <a:extLst>
              <a:ext uri="{FF2B5EF4-FFF2-40B4-BE49-F238E27FC236}">
                <a16:creationId xmlns:a16="http://schemas.microsoft.com/office/drawing/2014/main" id="{DC86F24A-28F6-797A-CAD7-2C4F2608F1BC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F76864-2CD4-06E3-4021-95591DD4E660}"/>
              </a:ext>
            </a:extLst>
          </p:cNvPr>
          <p:cNvSpPr/>
          <p:nvPr/>
        </p:nvSpPr>
        <p:spPr>
          <a:xfrm>
            <a:off x="739455" y="594357"/>
            <a:ext cx="171712" cy="189987"/>
          </a:xfrm>
          <a:custGeom>
            <a:avLst/>
            <a:gdLst>
              <a:gd name="connsiteX0" fmla="*/ 47700 w 190574"/>
              <a:gd name="connsiteY0" fmla="*/ 95262 h 210857"/>
              <a:gd name="connsiteX1" fmla="*/ 91286 w 190574"/>
              <a:gd name="connsiteY1" fmla="*/ 66687 h 210857"/>
              <a:gd name="connsiteX2" fmla="*/ 133425 w 190574"/>
              <a:gd name="connsiteY2" fmla="*/ 66687 h 210857"/>
              <a:gd name="connsiteX3" fmla="*/ 152475 w 190574"/>
              <a:gd name="connsiteY3" fmla="*/ 85737 h 210857"/>
              <a:gd name="connsiteX4" fmla="*/ 152475 w 190574"/>
              <a:gd name="connsiteY4" fmla="*/ 210857 h 210857"/>
              <a:gd name="connsiteX5" fmla="*/ 182631 w 190574"/>
              <a:gd name="connsiteY5" fmla="*/ 203952 h 210857"/>
              <a:gd name="connsiteX6" fmla="*/ 190575 w 190574"/>
              <a:gd name="connsiteY6" fmla="*/ 179187 h 210857"/>
              <a:gd name="connsiteX7" fmla="*/ 190575 w 190574"/>
              <a:gd name="connsiteY7" fmla="*/ 85737 h 210857"/>
              <a:gd name="connsiteX8" fmla="*/ 133425 w 190574"/>
              <a:gd name="connsiteY8" fmla="*/ 28587 h 210857"/>
              <a:gd name="connsiteX9" fmla="*/ 91286 w 190574"/>
              <a:gd name="connsiteY9" fmla="*/ 28587 h 210857"/>
              <a:gd name="connsiteX10" fmla="*/ 28587 w 190574"/>
              <a:gd name="connsiteY10" fmla="*/ 3988 h 210857"/>
              <a:gd name="connsiteX11" fmla="*/ 3988 w 190574"/>
              <a:gd name="connsiteY11" fmla="*/ 66687 h 210857"/>
              <a:gd name="connsiteX12" fmla="*/ 47700 w 190574"/>
              <a:gd name="connsiteY12" fmla="*/ 95262 h 21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210857">
                <a:moveTo>
                  <a:pt x="47700" y="95262"/>
                </a:moveTo>
                <a:cubicBezTo>
                  <a:pt x="66613" y="95237"/>
                  <a:pt x="83720" y="84022"/>
                  <a:pt x="91286" y="66687"/>
                </a:cubicBezTo>
                <a:lnTo>
                  <a:pt x="133425" y="66687"/>
                </a:lnTo>
                <a:cubicBezTo>
                  <a:pt x="143946" y="66687"/>
                  <a:pt x="152475" y="75216"/>
                  <a:pt x="152475" y="85737"/>
                </a:cubicBezTo>
                <a:lnTo>
                  <a:pt x="152475" y="210857"/>
                </a:lnTo>
                <a:cubicBezTo>
                  <a:pt x="162191" y="207278"/>
                  <a:pt x="172325" y="204957"/>
                  <a:pt x="182631" y="203952"/>
                </a:cubicBezTo>
                <a:cubicBezTo>
                  <a:pt x="184482" y="195462"/>
                  <a:pt x="187142" y="187170"/>
                  <a:pt x="190575" y="179187"/>
                </a:cubicBezTo>
                <a:lnTo>
                  <a:pt x="190575" y="85737"/>
                </a:lnTo>
                <a:cubicBezTo>
                  <a:pt x="190537" y="54189"/>
                  <a:pt x="164972" y="28624"/>
                  <a:pt x="133425" y="28587"/>
                </a:cubicBezTo>
                <a:lnTo>
                  <a:pt x="91286" y="28587"/>
                </a:lnTo>
                <a:cubicBezTo>
                  <a:pt x="80765" y="4480"/>
                  <a:pt x="52693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11572" y="84063"/>
                  <a:pt x="28740" y="95287"/>
                  <a:pt x="47700" y="95262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721365-71C3-C059-3017-6B5E446E1DB1}"/>
              </a:ext>
            </a:extLst>
          </p:cNvPr>
          <p:cNvSpPr/>
          <p:nvPr/>
        </p:nvSpPr>
        <p:spPr>
          <a:xfrm>
            <a:off x="670853" y="783110"/>
            <a:ext cx="168446" cy="180294"/>
          </a:xfrm>
          <a:custGeom>
            <a:avLst/>
            <a:gdLst>
              <a:gd name="connsiteX0" fmla="*/ 160889 w 186949"/>
              <a:gd name="connsiteY0" fmla="*/ 164657 h 200099"/>
              <a:gd name="connsiteX1" fmla="*/ 159718 w 186949"/>
              <a:gd name="connsiteY1" fmla="*/ 162000 h 200099"/>
              <a:gd name="connsiteX2" fmla="*/ 85737 w 186949"/>
              <a:gd name="connsiteY2" fmla="*/ 162000 h 200099"/>
              <a:gd name="connsiteX3" fmla="*/ 66687 w 186949"/>
              <a:gd name="connsiteY3" fmla="*/ 142950 h 200099"/>
              <a:gd name="connsiteX4" fmla="*/ 66687 w 186949"/>
              <a:gd name="connsiteY4" fmla="*/ 91286 h 200099"/>
              <a:gd name="connsiteX5" fmla="*/ 91286 w 186949"/>
              <a:gd name="connsiteY5" fmla="*/ 28587 h 200099"/>
              <a:gd name="connsiteX6" fmla="*/ 28587 w 186949"/>
              <a:gd name="connsiteY6" fmla="*/ 3988 h 200099"/>
              <a:gd name="connsiteX7" fmla="*/ 3988 w 186949"/>
              <a:gd name="connsiteY7" fmla="*/ 66687 h 200099"/>
              <a:gd name="connsiteX8" fmla="*/ 28587 w 186949"/>
              <a:gd name="connsiteY8" fmla="*/ 91286 h 200099"/>
              <a:gd name="connsiteX9" fmla="*/ 28587 w 186949"/>
              <a:gd name="connsiteY9" fmla="*/ 142950 h 200099"/>
              <a:gd name="connsiteX10" fmla="*/ 85737 w 186949"/>
              <a:gd name="connsiteY10" fmla="*/ 200100 h 200099"/>
              <a:gd name="connsiteX11" fmla="*/ 186950 w 186949"/>
              <a:gd name="connsiteY11" fmla="*/ 200100 h 200099"/>
              <a:gd name="connsiteX12" fmla="*/ 160889 w 186949"/>
              <a:gd name="connsiteY12" fmla="*/ 164657 h 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49" h="200099">
                <a:moveTo>
                  <a:pt x="160889" y="164657"/>
                </a:moveTo>
                <a:cubicBezTo>
                  <a:pt x="160461" y="163772"/>
                  <a:pt x="160118" y="162876"/>
                  <a:pt x="159718" y="162000"/>
                </a:cubicBezTo>
                <a:lnTo>
                  <a:pt x="85737" y="162000"/>
                </a:lnTo>
                <a:cubicBezTo>
                  <a:pt x="75216" y="162000"/>
                  <a:pt x="66687" y="153471"/>
                  <a:pt x="66687" y="142950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lnTo>
                  <a:pt x="28587" y="142950"/>
                </a:lnTo>
                <a:cubicBezTo>
                  <a:pt x="28624" y="174498"/>
                  <a:pt x="54189" y="200063"/>
                  <a:pt x="85737" y="200100"/>
                </a:cubicBezTo>
                <a:lnTo>
                  <a:pt x="186950" y="200100"/>
                </a:lnTo>
                <a:cubicBezTo>
                  <a:pt x="176134" y="190009"/>
                  <a:pt x="167297" y="177989"/>
                  <a:pt x="160889" y="164657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FA0E22-06A5-AD7E-5D52-61AD53822E6D}"/>
              </a:ext>
            </a:extLst>
          </p:cNvPr>
          <p:cNvSpPr/>
          <p:nvPr/>
        </p:nvSpPr>
        <p:spPr>
          <a:xfrm>
            <a:off x="1005563" y="491314"/>
            <a:ext cx="85844" cy="195211"/>
          </a:xfrm>
          <a:custGeom>
            <a:avLst/>
            <a:gdLst>
              <a:gd name="connsiteX0" fmla="*/ 28587 w 95273"/>
              <a:gd name="connsiteY0" fmla="*/ 91286 h 216654"/>
              <a:gd name="connsiteX1" fmla="*/ 28587 w 95273"/>
              <a:gd name="connsiteY1" fmla="*/ 209929 h 216654"/>
              <a:gd name="connsiteX2" fmla="*/ 66687 w 95273"/>
              <a:gd name="connsiteY2" fmla="*/ 216654 h 216654"/>
              <a:gd name="connsiteX3" fmla="*/ 66687 w 95273"/>
              <a:gd name="connsiteY3" fmla="*/ 91286 h 216654"/>
              <a:gd name="connsiteX4" fmla="*/ 91286 w 95273"/>
              <a:gd name="connsiteY4" fmla="*/ 28587 h 216654"/>
              <a:gd name="connsiteX5" fmla="*/ 28587 w 95273"/>
              <a:gd name="connsiteY5" fmla="*/ 3988 h 216654"/>
              <a:gd name="connsiteX6" fmla="*/ 3988 w 95273"/>
              <a:gd name="connsiteY6" fmla="*/ 66687 h 216654"/>
              <a:gd name="connsiteX7" fmla="*/ 28587 w 95273"/>
              <a:gd name="connsiteY7" fmla="*/ 91286 h 21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16654">
                <a:moveTo>
                  <a:pt x="28587" y="91286"/>
                </a:moveTo>
                <a:lnTo>
                  <a:pt x="28587" y="209929"/>
                </a:lnTo>
                <a:cubicBezTo>
                  <a:pt x="41536" y="210402"/>
                  <a:pt x="54358" y="212665"/>
                  <a:pt x="66687" y="216654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245FE4-C586-3DDE-8F3B-A70574330B1C}"/>
              </a:ext>
            </a:extLst>
          </p:cNvPr>
          <p:cNvSpPr/>
          <p:nvPr/>
        </p:nvSpPr>
        <p:spPr>
          <a:xfrm>
            <a:off x="1177219" y="559971"/>
            <a:ext cx="180239" cy="193339"/>
          </a:xfrm>
          <a:custGeom>
            <a:avLst/>
            <a:gdLst>
              <a:gd name="connsiteX0" fmla="*/ 31052 w 200037"/>
              <a:gd name="connsiteY0" fmla="*/ 209149 h 214577"/>
              <a:gd name="connsiteX1" fmla="*/ 38100 w 200037"/>
              <a:gd name="connsiteY1" fmla="*/ 214578 h 214577"/>
              <a:gd name="connsiteX2" fmla="*/ 38100 w 200037"/>
              <a:gd name="connsiteY2" fmla="*/ 181050 h 214577"/>
              <a:gd name="connsiteX3" fmla="*/ 57150 w 200037"/>
              <a:gd name="connsiteY3" fmla="*/ 162000 h 214577"/>
              <a:gd name="connsiteX4" fmla="*/ 114300 w 200037"/>
              <a:gd name="connsiteY4" fmla="*/ 162000 h 214577"/>
              <a:gd name="connsiteX5" fmla="*/ 171450 w 200037"/>
              <a:gd name="connsiteY5" fmla="*/ 104850 h 214577"/>
              <a:gd name="connsiteX6" fmla="*/ 171450 w 200037"/>
              <a:gd name="connsiteY6" fmla="*/ 91286 h 214577"/>
              <a:gd name="connsiteX7" fmla="*/ 196049 w 200037"/>
              <a:gd name="connsiteY7" fmla="*/ 28587 h 214577"/>
              <a:gd name="connsiteX8" fmla="*/ 133350 w 200037"/>
              <a:gd name="connsiteY8" fmla="*/ 3988 h 214577"/>
              <a:gd name="connsiteX9" fmla="*/ 108751 w 200037"/>
              <a:gd name="connsiteY9" fmla="*/ 66687 h 214577"/>
              <a:gd name="connsiteX10" fmla="*/ 133350 w 200037"/>
              <a:gd name="connsiteY10" fmla="*/ 91286 h 214577"/>
              <a:gd name="connsiteX11" fmla="*/ 133350 w 200037"/>
              <a:gd name="connsiteY11" fmla="*/ 104850 h 214577"/>
              <a:gd name="connsiteX12" fmla="*/ 114300 w 200037"/>
              <a:gd name="connsiteY12" fmla="*/ 123900 h 214577"/>
              <a:gd name="connsiteX13" fmla="*/ 57150 w 200037"/>
              <a:gd name="connsiteY13" fmla="*/ 123900 h 214577"/>
              <a:gd name="connsiteX14" fmla="*/ 0 w 200037"/>
              <a:gd name="connsiteY14" fmla="*/ 181050 h 214577"/>
              <a:gd name="connsiteX15" fmla="*/ 0 w 200037"/>
              <a:gd name="connsiteY15" fmla="*/ 193585 h 214577"/>
              <a:gd name="connsiteX16" fmla="*/ 31052 w 200037"/>
              <a:gd name="connsiteY16" fmla="*/ 209149 h 21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037" h="214577">
                <a:moveTo>
                  <a:pt x="31052" y="209149"/>
                </a:moveTo>
                <a:cubicBezTo>
                  <a:pt x="33490" y="210863"/>
                  <a:pt x="35814" y="212711"/>
                  <a:pt x="38100" y="214578"/>
                </a:cubicBezTo>
                <a:lnTo>
                  <a:pt x="38100" y="181050"/>
                </a:lnTo>
                <a:cubicBezTo>
                  <a:pt x="38100" y="170529"/>
                  <a:pt x="46629" y="162000"/>
                  <a:pt x="57150" y="162000"/>
                </a:cubicBezTo>
                <a:lnTo>
                  <a:pt x="114300" y="162000"/>
                </a:lnTo>
                <a:cubicBezTo>
                  <a:pt x="145848" y="161963"/>
                  <a:pt x="171413" y="136398"/>
                  <a:pt x="171450" y="104850"/>
                </a:cubicBezTo>
                <a:lnTo>
                  <a:pt x="171450" y="91286"/>
                </a:lnTo>
                <a:cubicBezTo>
                  <a:pt x="195557" y="80765"/>
                  <a:pt x="206570" y="52694"/>
                  <a:pt x="196049" y="28587"/>
                </a:cubicBezTo>
                <a:cubicBezTo>
                  <a:pt x="185528" y="4480"/>
                  <a:pt x="157457" y="-6533"/>
                  <a:pt x="133350" y="3988"/>
                </a:cubicBezTo>
                <a:cubicBezTo>
                  <a:pt x="109243" y="14509"/>
                  <a:pt x="98230" y="42580"/>
                  <a:pt x="108751" y="66687"/>
                </a:cubicBezTo>
                <a:cubicBezTo>
                  <a:pt x="113555" y="77695"/>
                  <a:pt x="122342" y="86482"/>
                  <a:pt x="133350" y="91286"/>
                </a:cubicBezTo>
                <a:lnTo>
                  <a:pt x="133350" y="104850"/>
                </a:lnTo>
                <a:cubicBezTo>
                  <a:pt x="133350" y="115371"/>
                  <a:pt x="124821" y="123900"/>
                  <a:pt x="114300" y="123900"/>
                </a:cubicBezTo>
                <a:lnTo>
                  <a:pt x="57150" y="123900"/>
                </a:lnTo>
                <a:cubicBezTo>
                  <a:pt x="25600" y="123931"/>
                  <a:pt x="31" y="149500"/>
                  <a:pt x="0" y="181050"/>
                </a:cubicBezTo>
                <a:lnTo>
                  <a:pt x="0" y="193585"/>
                </a:lnTo>
                <a:cubicBezTo>
                  <a:pt x="11046" y="197250"/>
                  <a:pt x="21505" y="202493"/>
                  <a:pt x="31052" y="209149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27BBAF-9FEF-3172-AFF2-239744D00AD4}"/>
              </a:ext>
            </a:extLst>
          </p:cNvPr>
          <p:cNvSpPr/>
          <p:nvPr/>
        </p:nvSpPr>
        <p:spPr>
          <a:xfrm>
            <a:off x="799588" y="993083"/>
            <a:ext cx="180238" cy="184946"/>
          </a:xfrm>
          <a:custGeom>
            <a:avLst/>
            <a:gdLst>
              <a:gd name="connsiteX0" fmla="*/ 161937 w 200036"/>
              <a:gd name="connsiteY0" fmla="*/ 0 h 205262"/>
              <a:gd name="connsiteX1" fmla="*/ 161937 w 200036"/>
              <a:gd name="connsiteY1" fmla="*/ 24213 h 205262"/>
              <a:gd name="connsiteX2" fmla="*/ 142887 w 200036"/>
              <a:gd name="connsiteY2" fmla="*/ 43263 h 205262"/>
              <a:gd name="connsiteX3" fmla="*/ 85737 w 200036"/>
              <a:gd name="connsiteY3" fmla="*/ 43263 h 205262"/>
              <a:gd name="connsiteX4" fmla="*/ 28587 w 200036"/>
              <a:gd name="connsiteY4" fmla="*/ 100413 h 205262"/>
              <a:gd name="connsiteX5" fmla="*/ 28587 w 200036"/>
              <a:gd name="connsiteY5" fmla="*/ 113976 h 205262"/>
              <a:gd name="connsiteX6" fmla="*/ 3988 w 200036"/>
              <a:gd name="connsiteY6" fmla="*/ 176675 h 205262"/>
              <a:gd name="connsiteX7" fmla="*/ 66687 w 200036"/>
              <a:gd name="connsiteY7" fmla="*/ 201274 h 205262"/>
              <a:gd name="connsiteX8" fmla="*/ 91286 w 200036"/>
              <a:gd name="connsiteY8" fmla="*/ 138575 h 205262"/>
              <a:gd name="connsiteX9" fmla="*/ 66687 w 200036"/>
              <a:gd name="connsiteY9" fmla="*/ 113976 h 205262"/>
              <a:gd name="connsiteX10" fmla="*/ 66687 w 200036"/>
              <a:gd name="connsiteY10" fmla="*/ 100413 h 205262"/>
              <a:gd name="connsiteX11" fmla="*/ 85737 w 200036"/>
              <a:gd name="connsiteY11" fmla="*/ 81363 h 205262"/>
              <a:gd name="connsiteX12" fmla="*/ 142887 w 200036"/>
              <a:gd name="connsiteY12" fmla="*/ 81363 h 205262"/>
              <a:gd name="connsiteX13" fmla="*/ 200037 w 200036"/>
              <a:gd name="connsiteY13" fmla="*/ 24213 h 205262"/>
              <a:gd name="connsiteX14" fmla="*/ 200037 w 200036"/>
              <a:gd name="connsiteY14" fmla="*/ 0 h 20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036" h="205262">
                <a:moveTo>
                  <a:pt x="161937" y="0"/>
                </a:moveTo>
                <a:lnTo>
                  <a:pt x="161937" y="24213"/>
                </a:lnTo>
                <a:cubicBezTo>
                  <a:pt x="161937" y="34734"/>
                  <a:pt x="153408" y="43263"/>
                  <a:pt x="142887" y="43263"/>
                </a:cubicBezTo>
                <a:lnTo>
                  <a:pt x="85737" y="43263"/>
                </a:lnTo>
                <a:cubicBezTo>
                  <a:pt x="54187" y="43294"/>
                  <a:pt x="28618" y="68863"/>
                  <a:pt x="28587" y="100413"/>
                </a:cubicBezTo>
                <a:lnTo>
                  <a:pt x="28587" y="113976"/>
                </a:lnTo>
                <a:cubicBezTo>
                  <a:pt x="4480" y="124497"/>
                  <a:pt x="-6533" y="152569"/>
                  <a:pt x="3988" y="176675"/>
                </a:cubicBezTo>
                <a:cubicBezTo>
                  <a:pt x="14509" y="200782"/>
                  <a:pt x="42580" y="211795"/>
                  <a:pt x="66687" y="201274"/>
                </a:cubicBezTo>
                <a:cubicBezTo>
                  <a:pt x="90794" y="190753"/>
                  <a:pt x="101807" y="162682"/>
                  <a:pt x="91286" y="138575"/>
                </a:cubicBezTo>
                <a:cubicBezTo>
                  <a:pt x="86482" y="127566"/>
                  <a:pt x="77695" y="118781"/>
                  <a:pt x="66687" y="113976"/>
                </a:cubicBezTo>
                <a:lnTo>
                  <a:pt x="66687" y="100413"/>
                </a:lnTo>
                <a:cubicBezTo>
                  <a:pt x="66687" y="89891"/>
                  <a:pt x="75216" y="81363"/>
                  <a:pt x="85737" y="81363"/>
                </a:cubicBezTo>
                <a:lnTo>
                  <a:pt x="142887" y="81363"/>
                </a:lnTo>
                <a:cubicBezTo>
                  <a:pt x="174435" y="81325"/>
                  <a:pt x="200000" y="55760"/>
                  <a:pt x="200037" y="24213"/>
                </a:cubicBezTo>
                <a:lnTo>
                  <a:pt x="200037" y="0"/>
                </a:ln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6995C3-F162-203D-4871-A187C133A322}"/>
              </a:ext>
            </a:extLst>
          </p:cNvPr>
          <p:cNvSpPr/>
          <p:nvPr/>
        </p:nvSpPr>
        <p:spPr>
          <a:xfrm>
            <a:off x="1293174" y="808924"/>
            <a:ext cx="167327" cy="85833"/>
          </a:xfrm>
          <a:custGeom>
            <a:avLst/>
            <a:gdLst>
              <a:gd name="connsiteX0" fmla="*/ 138008 w 185707"/>
              <a:gd name="connsiteY0" fmla="*/ 0 h 95262"/>
              <a:gd name="connsiteX1" fmla="*/ 94421 w 185707"/>
              <a:gd name="connsiteY1" fmla="*/ 28575 h 95262"/>
              <a:gd name="connsiteX2" fmla="*/ 0 w 185707"/>
              <a:gd name="connsiteY2" fmla="*/ 28575 h 95262"/>
              <a:gd name="connsiteX3" fmla="*/ 26337 w 185707"/>
              <a:gd name="connsiteY3" fmla="*/ 66675 h 95262"/>
              <a:gd name="connsiteX4" fmla="*/ 94421 w 185707"/>
              <a:gd name="connsiteY4" fmla="*/ 66675 h 95262"/>
              <a:gd name="connsiteX5" fmla="*/ 157121 w 185707"/>
              <a:gd name="connsiteY5" fmla="*/ 91274 h 95262"/>
              <a:gd name="connsiteX6" fmla="*/ 181720 w 185707"/>
              <a:gd name="connsiteY6" fmla="*/ 28575 h 95262"/>
              <a:gd name="connsiteX7" fmla="*/ 138008 w 185707"/>
              <a:gd name="connsiteY7" fmla="*/ 0 h 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707" h="95262">
                <a:moveTo>
                  <a:pt x="138008" y="0"/>
                </a:moveTo>
                <a:cubicBezTo>
                  <a:pt x="119094" y="25"/>
                  <a:pt x="101987" y="11240"/>
                  <a:pt x="94421" y="28575"/>
                </a:cubicBezTo>
                <a:lnTo>
                  <a:pt x="0" y="28575"/>
                </a:lnTo>
                <a:cubicBezTo>
                  <a:pt x="11595" y="39078"/>
                  <a:pt x="20608" y="52117"/>
                  <a:pt x="26337" y="66675"/>
                </a:cubicBezTo>
                <a:lnTo>
                  <a:pt x="94421" y="66675"/>
                </a:lnTo>
                <a:cubicBezTo>
                  <a:pt x="104943" y="90782"/>
                  <a:pt x="133014" y="101795"/>
                  <a:pt x="157121" y="91274"/>
                </a:cubicBezTo>
                <a:cubicBezTo>
                  <a:pt x="181227" y="80753"/>
                  <a:pt x="192240" y="52682"/>
                  <a:pt x="181720" y="28575"/>
                </a:cubicBezTo>
                <a:cubicBezTo>
                  <a:pt x="174136" y="11199"/>
                  <a:pt x="156967" y="-25"/>
                  <a:pt x="138008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3E8175-76A9-E744-B586-3AC3DDD6858B}"/>
              </a:ext>
            </a:extLst>
          </p:cNvPr>
          <p:cNvSpPr/>
          <p:nvPr/>
        </p:nvSpPr>
        <p:spPr>
          <a:xfrm>
            <a:off x="1211548" y="991786"/>
            <a:ext cx="171712" cy="134692"/>
          </a:xfrm>
          <a:custGeom>
            <a:avLst/>
            <a:gdLst>
              <a:gd name="connsiteX0" fmla="*/ 142875 w 190574"/>
              <a:gd name="connsiteY0" fmla="*/ 54226 h 149487"/>
              <a:gd name="connsiteX1" fmla="*/ 99289 w 190574"/>
              <a:gd name="connsiteY1" fmla="*/ 82801 h 149487"/>
              <a:gd name="connsiteX2" fmla="*/ 57150 w 190574"/>
              <a:gd name="connsiteY2" fmla="*/ 82801 h 149487"/>
              <a:gd name="connsiteX3" fmla="*/ 38100 w 190574"/>
              <a:gd name="connsiteY3" fmla="*/ 63751 h 149487"/>
              <a:gd name="connsiteX4" fmla="*/ 38100 w 190574"/>
              <a:gd name="connsiteY4" fmla="*/ 0 h 149487"/>
              <a:gd name="connsiteX5" fmla="*/ 21631 w 190574"/>
              <a:gd name="connsiteY5" fmla="*/ 1438 h 149487"/>
              <a:gd name="connsiteX6" fmla="*/ 0 w 190574"/>
              <a:gd name="connsiteY6" fmla="*/ 1438 h 149487"/>
              <a:gd name="connsiteX7" fmla="*/ 0 w 190574"/>
              <a:gd name="connsiteY7" fmla="*/ 63751 h 149487"/>
              <a:gd name="connsiteX8" fmla="*/ 57150 w 190574"/>
              <a:gd name="connsiteY8" fmla="*/ 120901 h 149487"/>
              <a:gd name="connsiteX9" fmla="*/ 99289 w 190574"/>
              <a:gd name="connsiteY9" fmla="*/ 120901 h 149487"/>
              <a:gd name="connsiteX10" fmla="*/ 161988 w 190574"/>
              <a:gd name="connsiteY10" fmla="*/ 145500 h 149487"/>
              <a:gd name="connsiteX11" fmla="*/ 186587 w 190574"/>
              <a:gd name="connsiteY11" fmla="*/ 82801 h 149487"/>
              <a:gd name="connsiteX12" fmla="*/ 142875 w 190574"/>
              <a:gd name="connsiteY12" fmla="*/ 54226 h 1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149487">
                <a:moveTo>
                  <a:pt x="142875" y="54226"/>
                </a:moveTo>
                <a:cubicBezTo>
                  <a:pt x="123961" y="54251"/>
                  <a:pt x="106854" y="65466"/>
                  <a:pt x="99289" y="82801"/>
                </a:cubicBezTo>
                <a:lnTo>
                  <a:pt x="57150" y="82801"/>
                </a:lnTo>
                <a:cubicBezTo>
                  <a:pt x="46629" y="82801"/>
                  <a:pt x="38100" y="74272"/>
                  <a:pt x="38100" y="63751"/>
                </a:cubicBezTo>
                <a:lnTo>
                  <a:pt x="38100" y="0"/>
                </a:lnTo>
                <a:cubicBezTo>
                  <a:pt x="32658" y="924"/>
                  <a:pt x="27151" y="1405"/>
                  <a:pt x="21631" y="1438"/>
                </a:cubicBezTo>
                <a:lnTo>
                  <a:pt x="0" y="1438"/>
                </a:lnTo>
                <a:lnTo>
                  <a:pt x="0" y="63751"/>
                </a:lnTo>
                <a:cubicBezTo>
                  <a:pt x="37" y="95299"/>
                  <a:pt x="25602" y="120864"/>
                  <a:pt x="57150" y="120901"/>
                </a:cubicBezTo>
                <a:lnTo>
                  <a:pt x="99289" y="120901"/>
                </a:lnTo>
                <a:cubicBezTo>
                  <a:pt x="109810" y="145008"/>
                  <a:pt x="137881" y="156020"/>
                  <a:pt x="161988" y="145500"/>
                </a:cubicBezTo>
                <a:cubicBezTo>
                  <a:pt x="186095" y="134979"/>
                  <a:pt x="197108" y="106908"/>
                  <a:pt x="186587" y="82801"/>
                </a:cubicBezTo>
                <a:cubicBezTo>
                  <a:pt x="179003" y="65424"/>
                  <a:pt x="161835" y="54201"/>
                  <a:pt x="142875" y="5422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D3C9EBF-9CDF-7312-6D00-7A798253D43F}"/>
              </a:ext>
            </a:extLst>
          </p:cNvPr>
          <p:cNvSpPr/>
          <p:nvPr/>
        </p:nvSpPr>
        <p:spPr>
          <a:xfrm>
            <a:off x="1048474" y="993083"/>
            <a:ext cx="85844" cy="210693"/>
          </a:xfrm>
          <a:custGeom>
            <a:avLst/>
            <a:gdLst>
              <a:gd name="connsiteX0" fmla="*/ 66687 w 95273"/>
              <a:gd name="connsiteY0" fmla="*/ 142551 h 233837"/>
              <a:gd name="connsiteX1" fmla="*/ 66687 w 95273"/>
              <a:gd name="connsiteY1" fmla="*/ 0 h 233837"/>
              <a:gd name="connsiteX2" fmla="*/ 28587 w 95273"/>
              <a:gd name="connsiteY2" fmla="*/ 0 h 233837"/>
              <a:gd name="connsiteX3" fmla="*/ 28587 w 95273"/>
              <a:gd name="connsiteY3" fmla="*/ 142551 h 233837"/>
              <a:gd name="connsiteX4" fmla="*/ 3988 w 95273"/>
              <a:gd name="connsiteY4" fmla="*/ 205250 h 233837"/>
              <a:gd name="connsiteX5" fmla="*/ 66687 w 95273"/>
              <a:gd name="connsiteY5" fmla="*/ 229849 h 233837"/>
              <a:gd name="connsiteX6" fmla="*/ 91286 w 95273"/>
              <a:gd name="connsiteY6" fmla="*/ 167150 h 233837"/>
              <a:gd name="connsiteX7" fmla="*/ 66687 w 95273"/>
              <a:gd name="connsiteY7" fmla="*/ 142551 h 2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33837">
                <a:moveTo>
                  <a:pt x="66687" y="142551"/>
                </a:moveTo>
                <a:lnTo>
                  <a:pt x="66687" y="0"/>
                </a:lnTo>
                <a:lnTo>
                  <a:pt x="28587" y="0"/>
                </a:lnTo>
                <a:lnTo>
                  <a:pt x="28587" y="142551"/>
                </a:lnTo>
                <a:cubicBezTo>
                  <a:pt x="4480" y="153072"/>
                  <a:pt x="-6533" y="181144"/>
                  <a:pt x="3988" y="205250"/>
                </a:cubicBezTo>
                <a:cubicBezTo>
                  <a:pt x="14509" y="229357"/>
                  <a:pt x="42580" y="240370"/>
                  <a:pt x="66687" y="229849"/>
                </a:cubicBezTo>
                <a:cubicBezTo>
                  <a:pt x="90794" y="219328"/>
                  <a:pt x="101807" y="191257"/>
                  <a:pt x="91286" y="167150"/>
                </a:cubicBezTo>
                <a:cubicBezTo>
                  <a:pt x="86482" y="156141"/>
                  <a:pt x="77695" y="147356"/>
                  <a:pt x="66687" y="142551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54ED779-78D1-72C3-5892-F007262DB40C}"/>
              </a:ext>
            </a:extLst>
          </p:cNvPr>
          <p:cNvSpPr/>
          <p:nvPr/>
        </p:nvSpPr>
        <p:spPr>
          <a:xfrm>
            <a:off x="831056" y="705926"/>
            <a:ext cx="466233" cy="261422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 Diagonal Corner Rectangle 13">
            <a:extLst>
              <a:ext uri="{FF2B5EF4-FFF2-40B4-BE49-F238E27FC236}">
                <a16:creationId xmlns:a16="http://schemas.microsoft.com/office/drawing/2014/main" id="{459B05A9-647C-4960-6DFB-CA0342DB37B2}"/>
              </a:ext>
            </a:extLst>
          </p:cNvPr>
          <p:cNvSpPr/>
          <p:nvPr/>
        </p:nvSpPr>
        <p:spPr>
          <a:xfrm>
            <a:off x="2601864" y="3368258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Random parameters</a:t>
            </a:r>
          </a:p>
        </p:txBody>
      </p:sp>
      <p:sp>
        <p:nvSpPr>
          <p:cNvPr id="46" name="Round Diagonal Corner Rectangle 14">
            <a:extLst>
              <a:ext uri="{FF2B5EF4-FFF2-40B4-BE49-F238E27FC236}">
                <a16:creationId xmlns:a16="http://schemas.microsoft.com/office/drawing/2014/main" id="{80B28312-ABC7-C2F4-DCDD-DFA36F27D082}"/>
              </a:ext>
            </a:extLst>
          </p:cNvPr>
          <p:cNvSpPr/>
          <p:nvPr/>
        </p:nvSpPr>
        <p:spPr>
          <a:xfrm>
            <a:off x="2601864" y="2190016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Adjust parameters</a:t>
            </a:r>
          </a:p>
        </p:txBody>
      </p:sp>
      <p:sp>
        <p:nvSpPr>
          <p:cNvPr id="47" name="Round Diagonal Corner Rectangle 17">
            <a:extLst>
              <a:ext uri="{FF2B5EF4-FFF2-40B4-BE49-F238E27FC236}">
                <a16:creationId xmlns:a16="http://schemas.microsoft.com/office/drawing/2014/main" id="{14A1CA42-E148-9E7C-79BE-558CBC20268F}"/>
              </a:ext>
            </a:extLst>
          </p:cNvPr>
          <p:cNvSpPr/>
          <p:nvPr/>
        </p:nvSpPr>
        <p:spPr>
          <a:xfrm>
            <a:off x="2601864" y="2779137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Forward pass</a:t>
            </a:r>
          </a:p>
        </p:txBody>
      </p:sp>
      <p:sp>
        <p:nvSpPr>
          <p:cNvPr id="49" name="Round Diagonal Corner Rectangle 20">
            <a:extLst>
              <a:ext uri="{FF2B5EF4-FFF2-40B4-BE49-F238E27FC236}">
                <a16:creationId xmlns:a16="http://schemas.microsoft.com/office/drawing/2014/main" id="{DD8B5553-61B6-91FB-6234-559129C47AA2}"/>
              </a:ext>
            </a:extLst>
          </p:cNvPr>
          <p:cNvSpPr/>
          <p:nvPr/>
        </p:nvSpPr>
        <p:spPr>
          <a:xfrm>
            <a:off x="2601864" y="4546500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Optimal parameters</a:t>
            </a:r>
          </a:p>
        </p:txBody>
      </p:sp>
      <p:sp>
        <p:nvSpPr>
          <p:cNvPr id="50" name="Round Diagonal Corner Rectangle 35">
            <a:extLst>
              <a:ext uri="{FF2B5EF4-FFF2-40B4-BE49-F238E27FC236}">
                <a16:creationId xmlns:a16="http://schemas.microsoft.com/office/drawing/2014/main" id="{E9407AFC-DCFE-3561-22C8-B814E1B25124}"/>
              </a:ext>
            </a:extLst>
          </p:cNvPr>
          <p:cNvSpPr/>
          <p:nvPr/>
        </p:nvSpPr>
        <p:spPr>
          <a:xfrm>
            <a:off x="2601864" y="3957379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Loss calculation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292E8C-D58A-2512-68F3-143433FFB70B}"/>
              </a:ext>
            </a:extLst>
          </p:cNvPr>
          <p:cNvGrpSpPr/>
          <p:nvPr/>
        </p:nvGrpSpPr>
        <p:grpSpPr>
          <a:xfrm>
            <a:off x="4322074" y="2971305"/>
            <a:ext cx="597412" cy="1264943"/>
            <a:chOff x="4322074" y="2971305"/>
            <a:chExt cx="597412" cy="12649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FAC4AD1-D9F3-0C23-F456-E0337639BB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5144" y="3603777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Right pointing backhand index with solid fill">
              <a:extLst>
                <a:ext uri="{FF2B5EF4-FFF2-40B4-BE49-F238E27FC236}">
                  <a16:creationId xmlns:a16="http://schemas.microsoft.com/office/drawing/2014/main" id="{9BDC5DBF-6F20-CB71-3046-45B18EA0A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815566">
              <a:off x="4322074" y="3236366"/>
              <a:ext cx="597412" cy="597412"/>
            </a:xfrm>
            <a:prstGeom prst="rect">
              <a:avLst/>
            </a:prstGeom>
          </p:spPr>
        </p:pic>
      </p:grp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011ED1F0-D849-333E-9A63-39F89D822283}"/>
              </a:ext>
            </a:extLst>
          </p:cNvPr>
          <p:cNvSpPr txBox="1"/>
          <p:nvPr/>
        </p:nvSpPr>
        <p:spPr>
          <a:xfrm>
            <a:off x="2601864" y="1595688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Place these steps in the correct order:</a:t>
            </a:r>
          </a:p>
        </p:txBody>
      </p:sp>
      <p:sp>
        <p:nvSpPr>
          <p:cNvPr id="56" name="Google Shape;428;p29">
            <a:extLst>
              <a:ext uri="{FF2B5EF4-FFF2-40B4-BE49-F238E27FC236}">
                <a16:creationId xmlns:a16="http://schemas.microsoft.com/office/drawing/2014/main" id="{54C5D004-B4A1-A5BF-4D5F-1011F9DB5757}"/>
              </a:ext>
            </a:extLst>
          </p:cNvPr>
          <p:cNvSpPr txBox="1"/>
          <p:nvPr/>
        </p:nvSpPr>
        <p:spPr>
          <a:xfrm>
            <a:off x="7648117" y="1595688"/>
            <a:ext cx="32637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Answer these questions: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44E922-3155-4971-257D-05DFF1FE1534}"/>
              </a:ext>
            </a:extLst>
          </p:cNvPr>
          <p:cNvSpPr txBox="1"/>
          <p:nvPr/>
        </p:nvSpPr>
        <p:spPr>
          <a:xfrm>
            <a:off x="7648505" y="1992487"/>
            <a:ext cx="3847257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do you need to specify before training?</a:t>
            </a:r>
          </a:p>
          <a:p>
            <a:pPr lvl="1" indent="-27432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The neural network structure (layers, nodes, and activation functions)</a:t>
            </a:r>
          </a:p>
          <a:p>
            <a:pPr lvl="1" indent="-27432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The training data (X inputs and y labels)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84DE4-9A7A-EF3A-52EE-AA3EE3B8AB60}"/>
              </a:ext>
            </a:extLst>
          </p:cNvPr>
          <p:cNvSpPr txBox="1"/>
          <p:nvPr/>
        </p:nvSpPr>
        <p:spPr>
          <a:xfrm>
            <a:off x="7655892" y="3385889"/>
            <a:ext cx="38472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do you get at the end of training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?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The final parameters (weights &amp; biases) needed to make predictions</a:t>
            </a:r>
          </a:p>
        </p:txBody>
      </p:sp>
      <p:sp>
        <p:nvSpPr>
          <p:cNvPr id="6" name="Round Diagonal Corner Rectangle 36">
            <a:extLst>
              <a:ext uri="{FF2B5EF4-FFF2-40B4-BE49-F238E27FC236}">
                <a16:creationId xmlns:a16="http://schemas.microsoft.com/office/drawing/2014/main" id="{6FF13BAE-1D3D-EB37-1920-E470B66D13FF}"/>
              </a:ext>
            </a:extLst>
          </p:cNvPr>
          <p:cNvSpPr/>
          <p:nvPr/>
        </p:nvSpPr>
        <p:spPr>
          <a:xfrm>
            <a:off x="7672599" y="2349415"/>
            <a:ext cx="3799067" cy="912702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sp>
        <p:nvSpPr>
          <p:cNvPr id="9" name="Round Diagonal Corner Rectangle 36">
            <a:extLst>
              <a:ext uri="{FF2B5EF4-FFF2-40B4-BE49-F238E27FC236}">
                <a16:creationId xmlns:a16="http://schemas.microsoft.com/office/drawing/2014/main" id="{03C86CA3-FF54-A600-72DF-A37473EBF91D}"/>
              </a:ext>
            </a:extLst>
          </p:cNvPr>
          <p:cNvSpPr/>
          <p:nvPr/>
        </p:nvSpPr>
        <p:spPr>
          <a:xfrm>
            <a:off x="7645617" y="3726562"/>
            <a:ext cx="3799067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750998-CF5B-E02A-62CF-207BF5B02152}"/>
              </a:ext>
            </a:extLst>
          </p:cNvPr>
          <p:cNvGrpSpPr/>
          <p:nvPr/>
        </p:nvGrpSpPr>
        <p:grpSpPr>
          <a:xfrm>
            <a:off x="5002134" y="2190016"/>
            <a:ext cx="2026654" cy="2813684"/>
            <a:chOff x="5002134" y="2190016"/>
            <a:chExt cx="2026654" cy="2813684"/>
          </a:xfrm>
        </p:grpSpPr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36D8F488-3BCD-5109-750D-F05BF1C5FD7C}"/>
                </a:ext>
              </a:extLst>
            </p:cNvPr>
            <p:cNvSpPr/>
            <p:nvPr/>
          </p:nvSpPr>
          <p:spPr>
            <a:xfrm>
              <a:off x="5474308" y="3368258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2" name="Round Diagonal Corner Rectangle 14">
              <a:extLst>
                <a:ext uri="{FF2B5EF4-FFF2-40B4-BE49-F238E27FC236}">
                  <a16:creationId xmlns:a16="http://schemas.microsoft.com/office/drawing/2014/main" id="{C1EC0331-AE04-9E3D-4010-048F3C57B5DF}"/>
                </a:ext>
              </a:extLst>
            </p:cNvPr>
            <p:cNvSpPr/>
            <p:nvPr/>
          </p:nvSpPr>
          <p:spPr>
            <a:xfrm>
              <a:off x="5474308" y="2190016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3" name="Round Diagonal Corner Rectangle 17">
              <a:extLst>
                <a:ext uri="{FF2B5EF4-FFF2-40B4-BE49-F238E27FC236}">
                  <a16:creationId xmlns:a16="http://schemas.microsoft.com/office/drawing/2014/main" id="{26F8C1B5-DE04-20F1-8E0F-7E4EC6643E37}"/>
                </a:ext>
              </a:extLst>
            </p:cNvPr>
            <p:cNvSpPr/>
            <p:nvPr/>
          </p:nvSpPr>
          <p:spPr>
            <a:xfrm>
              <a:off x="5474308" y="2779137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4" name="Round Diagonal Corner Rectangle 20">
              <a:extLst>
                <a:ext uri="{FF2B5EF4-FFF2-40B4-BE49-F238E27FC236}">
                  <a16:creationId xmlns:a16="http://schemas.microsoft.com/office/drawing/2014/main" id="{F3A2750C-BD66-E1EE-6229-009B34DACA96}"/>
                </a:ext>
              </a:extLst>
            </p:cNvPr>
            <p:cNvSpPr/>
            <p:nvPr/>
          </p:nvSpPr>
          <p:spPr>
            <a:xfrm>
              <a:off x="5474308" y="4546500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22" name="Round Diagonal Corner Rectangle 35">
              <a:extLst>
                <a:ext uri="{FF2B5EF4-FFF2-40B4-BE49-F238E27FC236}">
                  <a16:creationId xmlns:a16="http://schemas.microsoft.com/office/drawing/2014/main" id="{FF5D0879-F2BD-B32F-85DB-2E3BFEC3E317}"/>
                </a:ext>
              </a:extLst>
            </p:cNvPr>
            <p:cNvSpPr/>
            <p:nvPr/>
          </p:nvSpPr>
          <p:spPr>
            <a:xfrm>
              <a:off x="5474308" y="3957379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89E077-F2BE-03B9-4811-FAAB2A311205}"/>
                </a:ext>
              </a:extLst>
            </p:cNvPr>
            <p:cNvSpPr/>
            <p:nvPr/>
          </p:nvSpPr>
          <p:spPr>
            <a:xfrm>
              <a:off x="5002134" y="2235526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4B52F6-6F47-47DC-F6BF-C04BE5E604BD}"/>
                </a:ext>
              </a:extLst>
            </p:cNvPr>
            <p:cNvSpPr/>
            <p:nvPr/>
          </p:nvSpPr>
          <p:spPr>
            <a:xfrm>
              <a:off x="5002134" y="2824857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DDA551-8C1E-D334-DC2D-FD94D4BF89C0}"/>
                </a:ext>
              </a:extLst>
            </p:cNvPr>
            <p:cNvSpPr/>
            <p:nvPr/>
          </p:nvSpPr>
          <p:spPr>
            <a:xfrm>
              <a:off x="5002134" y="3413416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D68FA0-C1C7-B3C4-158E-FC5D98A66704}"/>
                </a:ext>
              </a:extLst>
            </p:cNvPr>
            <p:cNvSpPr/>
            <p:nvPr/>
          </p:nvSpPr>
          <p:spPr>
            <a:xfrm>
              <a:off x="5002134" y="4001975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7A627E2-E533-08EE-8501-BC76B77813E4}"/>
                </a:ext>
              </a:extLst>
            </p:cNvPr>
            <p:cNvSpPr/>
            <p:nvPr/>
          </p:nvSpPr>
          <p:spPr>
            <a:xfrm>
              <a:off x="5002134" y="4592220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A34380-CAB2-08C5-3AB9-863ECB158547}"/>
              </a:ext>
            </a:extLst>
          </p:cNvPr>
          <p:cNvGrpSpPr/>
          <p:nvPr/>
        </p:nvGrpSpPr>
        <p:grpSpPr>
          <a:xfrm>
            <a:off x="268443" y="1841744"/>
            <a:ext cx="1870616" cy="2941520"/>
            <a:chOff x="268443" y="1841744"/>
            <a:chExt cx="1870616" cy="2941520"/>
          </a:xfrm>
        </p:grpSpPr>
        <p:cxnSp>
          <p:nvCxnSpPr>
            <p:cNvPr id="28" name="Google Shape;1618;p64">
              <a:extLst>
                <a:ext uri="{FF2B5EF4-FFF2-40B4-BE49-F238E27FC236}">
                  <a16:creationId xmlns:a16="http://schemas.microsoft.com/office/drawing/2014/main" id="{C1BB612C-4701-00DA-8D5D-DF76E1F3DCC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841744"/>
              <a:ext cx="0" cy="294152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" name="Google Shape;1808;p91">
              <a:extLst>
                <a:ext uri="{FF2B5EF4-FFF2-40B4-BE49-F238E27FC236}">
                  <a16:creationId xmlns:a16="http://schemas.microsoft.com/office/drawing/2014/main" id="{C9F72101-BF5C-14E4-1788-7595EF3C6ED4}"/>
                </a:ext>
              </a:extLst>
            </p:cNvPr>
            <p:cNvSpPr/>
            <p:nvPr/>
          </p:nvSpPr>
          <p:spPr>
            <a:xfrm>
              <a:off x="338009" y="3617461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Deep Learning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10" name="Google Shape;1804;p91">
              <a:extLst>
                <a:ext uri="{FF2B5EF4-FFF2-40B4-BE49-F238E27FC236}">
                  <a16:creationId xmlns:a16="http://schemas.microsoft.com/office/drawing/2014/main" id="{6A92086D-DAB0-E830-0F06-E4F0C7DC4408}"/>
                </a:ext>
              </a:extLst>
            </p:cNvPr>
            <p:cNvSpPr/>
            <p:nvPr/>
          </p:nvSpPr>
          <p:spPr>
            <a:xfrm>
              <a:off x="338009" y="21828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Modern NLP Overview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34" name="Google Shape;1810;p91">
              <a:extLst>
                <a:ext uri="{FF2B5EF4-FFF2-40B4-BE49-F238E27FC236}">
                  <a16:creationId xmlns:a16="http://schemas.microsoft.com/office/drawing/2014/main" id="{2660A9A7-DB24-7EF4-CC17-A88EC9C14C3A}"/>
                </a:ext>
              </a:extLst>
            </p:cNvPr>
            <p:cNvSpPr/>
            <p:nvPr/>
          </p:nvSpPr>
          <p:spPr>
            <a:xfrm>
              <a:off x="268443" y="212872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02;p91">
              <a:extLst>
                <a:ext uri="{FF2B5EF4-FFF2-40B4-BE49-F238E27FC236}">
                  <a16:creationId xmlns:a16="http://schemas.microsoft.com/office/drawing/2014/main" id="{5DCB27BF-BEC8-468F-E85D-0EF9783E22DD}"/>
                </a:ext>
              </a:extLst>
            </p:cNvPr>
            <p:cNvSpPr/>
            <p:nvPr/>
          </p:nvSpPr>
          <p:spPr>
            <a:xfrm>
              <a:off x="338009" y="2900160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Neural Networks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2386B14-7665-D3C6-CFAD-FFBABC7CE119}"/>
              </a:ext>
            </a:extLst>
          </p:cNvPr>
          <p:cNvSpPr txBox="1"/>
          <p:nvPr/>
        </p:nvSpPr>
        <p:spPr>
          <a:xfrm>
            <a:off x="7638230" y="4486903"/>
            <a:ext cx="3847257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do you train a NN model in practice?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Using a Python library like scikit-learn (simple models only),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PyTorch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 or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Keras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Specify the details (structure, loss function, optimizer, epochs, batch sizes, etc.)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  <p:sp>
        <p:nvSpPr>
          <p:cNvPr id="25" name="Round Diagonal Corner Rectangle 36">
            <a:extLst>
              <a:ext uri="{FF2B5EF4-FFF2-40B4-BE49-F238E27FC236}">
                <a16:creationId xmlns:a16="http://schemas.microsoft.com/office/drawing/2014/main" id="{E586EB10-F36A-AA56-552F-20B93D57733A}"/>
              </a:ext>
            </a:extLst>
          </p:cNvPr>
          <p:cNvSpPr/>
          <p:nvPr/>
        </p:nvSpPr>
        <p:spPr>
          <a:xfrm>
            <a:off x="7645617" y="4825047"/>
            <a:ext cx="3799067" cy="1062239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</p:spTree>
    <p:extLst>
      <p:ext uri="{BB962C8B-B14F-4D97-AF65-F5344CB8AC3E}">
        <p14:creationId xmlns:p14="http://schemas.microsoft.com/office/powerpoint/2010/main" val="20151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A48B638D-5F10-218A-34FB-D5AC0612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D972B2AE-5104-7423-A304-1CF0C2EE185C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2E6F6CA9-B84A-F561-7718-B602E37FC12D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2192A779-2EC5-18A2-F82F-B4637E4B039B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EXERCISE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DEEP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774;p90">
            <a:extLst>
              <a:ext uri="{FF2B5EF4-FFF2-40B4-BE49-F238E27FC236}">
                <a16:creationId xmlns:a16="http://schemas.microsoft.com/office/drawing/2014/main" id="{3CF249F4-4688-01CC-0F57-6DDB6037169D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4F661AB-ABAC-EF51-E657-C660490E424C}"/>
              </a:ext>
            </a:extLst>
          </p:cNvPr>
          <p:cNvSpPr/>
          <p:nvPr/>
        </p:nvSpPr>
        <p:spPr>
          <a:xfrm>
            <a:off x="739450" y="594353"/>
            <a:ext cx="171712" cy="189987"/>
          </a:xfrm>
          <a:custGeom>
            <a:avLst/>
            <a:gdLst>
              <a:gd name="connsiteX0" fmla="*/ 47700 w 190574"/>
              <a:gd name="connsiteY0" fmla="*/ 95262 h 210857"/>
              <a:gd name="connsiteX1" fmla="*/ 91286 w 190574"/>
              <a:gd name="connsiteY1" fmla="*/ 66687 h 210857"/>
              <a:gd name="connsiteX2" fmla="*/ 133425 w 190574"/>
              <a:gd name="connsiteY2" fmla="*/ 66687 h 210857"/>
              <a:gd name="connsiteX3" fmla="*/ 152475 w 190574"/>
              <a:gd name="connsiteY3" fmla="*/ 85737 h 210857"/>
              <a:gd name="connsiteX4" fmla="*/ 152475 w 190574"/>
              <a:gd name="connsiteY4" fmla="*/ 210857 h 210857"/>
              <a:gd name="connsiteX5" fmla="*/ 182631 w 190574"/>
              <a:gd name="connsiteY5" fmla="*/ 203952 h 210857"/>
              <a:gd name="connsiteX6" fmla="*/ 190575 w 190574"/>
              <a:gd name="connsiteY6" fmla="*/ 179187 h 210857"/>
              <a:gd name="connsiteX7" fmla="*/ 190575 w 190574"/>
              <a:gd name="connsiteY7" fmla="*/ 85737 h 210857"/>
              <a:gd name="connsiteX8" fmla="*/ 133425 w 190574"/>
              <a:gd name="connsiteY8" fmla="*/ 28587 h 210857"/>
              <a:gd name="connsiteX9" fmla="*/ 91286 w 190574"/>
              <a:gd name="connsiteY9" fmla="*/ 28587 h 210857"/>
              <a:gd name="connsiteX10" fmla="*/ 28587 w 190574"/>
              <a:gd name="connsiteY10" fmla="*/ 3988 h 210857"/>
              <a:gd name="connsiteX11" fmla="*/ 3988 w 190574"/>
              <a:gd name="connsiteY11" fmla="*/ 66687 h 210857"/>
              <a:gd name="connsiteX12" fmla="*/ 47700 w 190574"/>
              <a:gd name="connsiteY12" fmla="*/ 95262 h 21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210857">
                <a:moveTo>
                  <a:pt x="47700" y="95262"/>
                </a:moveTo>
                <a:cubicBezTo>
                  <a:pt x="66613" y="95237"/>
                  <a:pt x="83720" y="84022"/>
                  <a:pt x="91286" y="66687"/>
                </a:cubicBezTo>
                <a:lnTo>
                  <a:pt x="133425" y="66687"/>
                </a:lnTo>
                <a:cubicBezTo>
                  <a:pt x="143946" y="66687"/>
                  <a:pt x="152475" y="75216"/>
                  <a:pt x="152475" y="85737"/>
                </a:cubicBezTo>
                <a:lnTo>
                  <a:pt x="152475" y="210857"/>
                </a:lnTo>
                <a:cubicBezTo>
                  <a:pt x="162191" y="207278"/>
                  <a:pt x="172325" y="204957"/>
                  <a:pt x="182631" y="203952"/>
                </a:cubicBezTo>
                <a:cubicBezTo>
                  <a:pt x="184482" y="195462"/>
                  <a:pt x="187142" y="187170"/>
                  <a:pt x="190575" y="179187"/>
                </a:cubicBezTo>
                <a:lnTo>
                  <a:pt x="190575" y="85737"/>
                </a:lnTo>
                <a:cubicBezTo>
                  <a:pt x="190537" y="54189"/>
                  <a:pt x="164972" y="28624"/>
                  <a:pt x="133425" y="28587"/>
                </a:cubicBezTo>
                <a:lnTo>
                  <a:pt x="91286" y="28587"/>
                </a:lnTo>
                <a:cubicBezTo>
                  <a:pt x="80765" y="4480"/>
                  <a:pt x="52693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11572" y="84063"/>
                  <a:pt x="28740" y="95287"/>
                  <a:pt x="47700" y="95262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37D23E-287C-284E-168D-5172A380807E}"/>
              </a:ext>
            </a:extLst>
          </p:cNvPr>
          <p:cNvSpPr/>
          <p:nvPr/>
        </p:nvSpPr>
        <p:spPr>
          <a:xfrm>
            <a:off x="670855" y="783112"/>
            <a:ext cx="168446" cy="180294"/>
          </a:xfrm>
          <a:custGeom>
            <a:avLst/>
            <a:gdLst>
              <a:gd name="connsiteX0" fmla="*/ 160889 w 186949"/>
              <a:gd name="connsiteY0" fmla="*/ 164657 h 200099"/>
              <a:gd name="connsiteX1" fmla="*/ 159718 w 186949"/>
              <a:gd name="connsiteY1" fmla="*/ 162000 h 200099"/>
              <a:gd name="connsiteX2" fmla="*/ 85737 w 186949"/>
              <a:gd name="connsiteY2" fmla="*/ 162000 h 200099"/>
              <a:gd name="connsiteX3" fmla="*/ 66687 w 186949"/>
              <a:gd name="connsiteY3" fmla="*/ 142950 h 200099"/>
              <a:gd name="connsiteX4" fmla="*/ 66687 w 186949"/>
              <a:gd name="connsiteY4" fmla="*/ 91286 h 200099"/>
              <a:gd name="connsiteX5" fmla="*/ 91286 w 186949"/>
              <a:gd name="connsiteY5" fmla="*/ 28587 h 200099"/>
              <a:gd name="connsiteX6" fmla="*/ 28587 w 186949"/>
              <a:gd name="connsiteY6" fmla="*/ 3988 h 200099"/>
              <a:gd name="connsiteX7" fmla="*/ 3988 w 186949"/>
              <a:gd name="connsiteY7" fmla="*/ 66687 h 200099"/>
              <a:gd name="connsiteX8" fmla="*/ 28587 w 186949"/>
              <a:gd name="connsiteY8" fmla="*/ 91286 h 200099"/>
              <a:gd name="connsiteX9" fmla="*/ 28587 w 186949"/>
              <a:gd name="connsiteY9" fmla="*/ 142950 h 200099"/>
              <a:gd name="connsiteX10" fmla="*/ 85737 w 186949"/>
              <a:gd name="connsiteY10" fmla="*/ 200100 h 200099"/>
              <a:gd name="connsiteX11" fmla="*/ 186950 w 186949"/>
              <a:gd name="connsiteY11" fmla="*/ 200100 h 200099"/>
              <a:gd name="connsiteX12" fmla="*/ 160889 w 186949"/>
              <a:gd name="connsiteY12" fmla="*/ 164657 h 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49" h="200099">
                <a:moveTo>
                  <a:pt x="160889" y="164657"/>
                </a:moveTo>
                <a:cubicBezTo>
                  <a:pt x="160461" y="163772"/>
                  <a:pt x="160118" y="162876"/>
                  <a:pt x="159718" y="162000"/>
                </a:cubicBezTo>
                <a:lnTo>
                  <a:pt x="85737" y="162000"/>
                </a:lnTo>
                <a:cubicBezTo>
                  <a:pt x="75216" y="162000"/>
                  <a:pt x="66687" y="153471"/>
                  <a:pt x="66687" y="142950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lnTo>
                  <a:pt x="28587" y="142950"/>
                </a:lnTo>
                <a:cubicBezTo>
                  <a:pt x="28624" y="174498"/>
                  <a:pt x="54189" y="200063"/>
                  <a:pt x="85737" y="200100"/>
                </a:cubicBezTo>
                <a:lnTo>
                  <a:pt x="186950" y="200100"/>
                </a:lnTo>
                <a:cubicBezTo>
                  <a:pt x="176134" y="190009"/>
                  <a:pt x="167297" y="177989"/>
                  <a:pt x="160889" y="164657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AEB9668-8C9B-1CAB-B428-22BBB14E4683}"/>
              </a:ext>
            </a:extLst>
          </p:cNvPr>
          <p:cNvSpPr/>
          <p:nvPr/>
        </p:nvSpPr>
        <p:spPr>
          <a:xfrm>
            <a:off x="1005566" y="491314"/>
            <a:ext cx="85844" cy="195211"/>
          </a:xfrm>
          <a:custGeom>
            <a:avLst/>
            <a:gdLst>
              <a:gd name="connsiteX0" fmla="*/ 28587 w 95273"/>
              <a:gd name="connsiteY0" fmla="*/ 91286 h 216654"/>
              <a:gd name="connsiteX1" fmla="*/ 28587 w 95273"/>
              <a:gd name="connsiteY1" fmla="*/ 209929 h 216654"/>
              <a:gd name="connsiteX2" fmla="*/ 66687 w 95273"/>
              <a:gd name="connsiteY2" fmla="*/ 216654 h 216654"/>
              <a:gd name="connsiteX3" fmla="*/ 66687 w 95273"/>
              <a:gd name="connsiteY3" fmla="*/ 91286 h 216654"/>
              <a:gd name="connsiteX4" fmla="*/ 91286 w 95273"/>
              <a:gd name="connsiteY4" fmla="*/ 28587 h 216654"/>
              <a:gd name="connsiteX5" fmla="*/ 28587 w 95273"/>
              <a:gd name="connsiteY5" fmla="*/ 3988 h 216654"/>
              <a:gd name="connsiteX6" fmla="*/ 3988 w 95273"/>
              <a:gd name="connsiteY6" fmla="*/ 66687 h 216654"/>
              <a:gd name="connsiteX7" fmla="*/ 28587 w 95273"/>
              <a:gd name="connsiteY7" fmla="*/ 91286 h 21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16654">
                <a:moveTo>
                  <a:pt x="28587" y="91286"/>
                </a:moveTo>
                <a:lnTo>
                  <a:pt x="28587" y="209929"/>
                </a:lnTo>
                <a:cubicBezTo>
                  <a:pt x="41536" y="210402"/>
                  <a:pt x="54358" y="212665"/>
                  <a:pt x="66687" y="216654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D52D9C-7410-1339-8AEF-D8B8808D6B8A}"/>
              </a:ext>
            </a:extLst>
          </p:cNvPr>
          <p:cNvSpPr/>
          <p:nvPr/>
        </p:nvSpPr>
        <p:spPr>
          <a:xfrm>
            <a:off x="1177226" y="559973"/>
            <a:ext cx="180239" cy="193339"/>
          </a:xfrm>
          <a:custGeom>
            <a:avLst/>
            <a:gdLst>
              <a:gd name="connsiteX0" fmla="*/ 31052 w 200037"/>
              <a:gd name="connsiteY0" fmla="*/ 209149 h 214577"/>
              <a:gd name="connsiteX1" fmla="*/ 38100 w 200037"/>
              <a:gd name="connsiteY1" fmla="*/ 214578 h 214577"/>
              <a:gd name="connsiteX2" fmla="*/ 38100 w 200037"/>
              <a:gd name="connsiteY2" fmla="*/ 181050 h 214577"/>
              <a:gd name="connsiteX3" fmla="*/ 57150 w 200037"/>
              <a:gd name="connsiteY3" fmla="*/ 162000 h 214577"/>
              <a:gd name="connsiteX4" fmla="*/ 114300 w 200037"/>
              <a:gd name="connsiteY4" fmla="*/ 162000 h 214577"/>
              <a:gd name="connsiteX5" fmla="*/ 171450 w 200037"/>
              <a:gd name="connsiteY5" fmla="*/ 104850 h 214577"/>
              <a:gd name="connsiteX6" fmla="*/ 171450 w 200037"/>
              <a:gd name="connsiteY6" fmla="*/ 91286 h 214577"/>
              <a:gd name="connsiteX7" fmla="*/ 196049 w 200037"/>
              <a:gd name="connsiteY7" fmla="*/ 28587 h 214577"/>
              <a:gd name="connsiteX8" fmla="*/ 133350 w 200037"/>
              <a:gd name="connsiteY8" fmla="*/ 3988 h 214577"/>
              <a:gd name="connsiteX9" fmla="*/ 108751 w 200037"/>
              <a:gd name="connsiteY9" fmla="*/ 66687 h 214577"/>
              <a:gd name="connsiteX10" fmla="*/ 133350 w 200037"/>
              <a:gd name="connsiteY10" fmla="*/ 91286 h 214577"/>
              <a:gd name="connsiteX11" fmla="*/ 133350 w 200037"/>
              <a:gd name="connsiteY11" fmla="*/ 104850 h 214577"/>
              <a:gd name="connsiteX12" fmla="*/ 114300 w 200037"/>
              <a:gd name="connsiteY12" fmla="*/ 123900 h 214577"/>
              <a:gd name="connsiteX13" fmla="*/ 57150 w 200037"/>
              <a:gd name="connsiteY13" fmla="*/ 123900 h 214577"/>
              <a:gd name="connsiteX14" fmla="*/ 0 w 200037"/>
              <a:gd name="connsiteY14" fmla="*/ 181050 h 214577"/>
              <a:gd name="connsiteX15" fmla="*/ 0 w 200037"/>
              <a:gd name="connsiteY15" fmla="*/ 193585 h 214577"/>
              <a:gd name="connsiteX16" fmla="*/ 31052 w 200037"/>
              <a:gd name="connsiteY16" fmla="*/ 209149 h 21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037" h="214577">
                <a:moveTo>
                  <a:pt x="31052" y="209149"/>
                </a:moveTo>
                <a:cubicBezTo>
                  <a:pt x="33490" y="210863"/>
                  <a:pt x="35814" y="212711"/>
                  <a:pt x="38100" y="214578"/>
                </a:cubicBezTo>
                <a:lnTo>
                  <a:pt x="38100" y="181050"/>
                </a:lnTo>
                <a:cubicBezTo>
                  <a:pt x="38100" y="170529"/>
                  <a:pt x="46629" y="162000"/>
                  <a:pt x="57150" y="162000"/>
                </a:cubicBezTo>
                <a:lnTo>
                  <a:pt x="114300" y="162000"/>
                </a:lnTo>
                <a:cubicBezTo>
                  <a:pt x="145848" y="161963"/>
                  <a:pt x="171413" y="136398"/>
                  <a:pt x="171450" y="104850"/>
                </a:cubicBezTo>
                <a:lnTo>
                  <a:pt x="171450" y="91286"/>
                </a:lnTo>
                <a:cubicBezTo>
                  <a:pt x="195557" y="80765"/>
                  <a:pt x="206570" y="52694"/>
                  <a:pt x="196049" y="28587"/>
                </a:cubicBezTo>
                <a:cubicBezTo>
                  <a:pt x="185528" y="4480"/>
                  <a:pt x="157457" y="-6533"/>
                  <a:pt x="133350" y="3988"/>
                </a:cubicBezTo>
                <a:cubicBezTo>
                  <a:pt x="109243" y="14509"/>
                  <a:pt x="98230" y="42580"/>
                  <a:pt x="108751" y="66687"/>
                </a:cubicBezTo>
                <a:cubicBezTo>
                  <a:pt x="113555" y="77695"/>
                  <a:pt x="122342" y="86482"/>
                  <a:pt x="133350" y="91286"/>
                </a:cubicBezTo>
                <a:lnTo>
                  <a:pt x="133350" y="104850"/>
                </a:lnTo>
                <a:cubicBezTo>
                  <a:pt x="133350" y="115371"/>
                  <a:pt x="124821" y="123900"/>
                  <a:pt x="114300" y="123900"/>
                </a:cubicBezTo>
                <a:lnTo>
                  <a:pt x="57150" y="123900"/>
                </a:lnTo>
                <a:cubicBezTo>
                  <a:pt x="25600" y="123931"/>
                  <a:pt x="31" y="149500"/>
                  <a:pt x="0" y="181050"/>
                </a:cubicBezTo>
                <a:lnTo>
                  <a:pt x="0" y="193585"/>
                </a:lnTo>
                <a:cubicBezTo>
                  <a:pt x="11046" y="197250"/>
                  <a:pt x="21505" y="202493"/>
                  <a:pt x="31052" y="209149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814FDF8-C375-B7C2-93F5-B0FD4B30178D}"/>
              </a:ext>
            </a:extLst>
          </p:cNvPr>
          <p:cNvSpPr/>
          <p:nvPr/>
        </p:nvSpPr>
        <p:spPr>
          <a:xfrm>
            <a:off x="799590" y="993085"/>
            <a:ext cx="180238" cy="184946"/>
          </a:xfrm>
          <a:custGeom>
            <a:avLst/>
            <a:gdLst>
              <a:gd name="connsiteX0" fmla="*/ 161937 w 200036"/>
              <a:gd name="connsiteY0" fmla="*/ 0 h 205262"/>
              <a:gd name="connsiteX1" fmla="*/ 161937 w 200036"/>
              <a:gd name="connsiteY1" fmla="*/ 24213 h 205262"/>
              <a:gd name="connsiteX2" fmla="*/ 142887 w 200036"/>
              <a:gd name="connsiteY2" fmla="*/ 43263 h 205262"/>
              <a:gd name="connsiteX3" fmla="*/ 85737 w 200036"/>
              <a:gd name="connsiteY3" fmla="*/ 43263 h 205262"/>
              <a:gd name="connsiteX4" fmla="*/ 28587 w 200036"/>
              <a:gd name="connsiteY4" fmla="*/ 100413 h 205262"/>
              <a:gd name="connsiteX5" fmla="*/ 28587 w 200036"/>
              <a:gd name="connsiteY5" fmla="*/ 113976 h 205262"/>
              <a:gd name="connsiteX6" fmla="*/ 3988 w 200036"/>
              <a:gd name="connsiteY6" fmla="*/ 176675 h 205262"/>
              <a:gd name="connsiteX7" fmla="*/ 66687 w 200036"/>
              <a:gd name="connsiteY7" fmla="*/ 201274 h 205262"/>
              <a:gd name="connsiteX8" fmla="*/ 91286 w 200036"/>
              <a:gd name="connsiteY8" fmla="*/ 138575 h 205262"/>
              <a:gd name="connsiteX9" fmla="*/ 66687 w 200036"/>
              <a:gd name="connsiteY9" fmla="*/ 113976 h 205262"/>
              <a:gd name="connsiteX10" fmla="*/ 66687 w 200036"/>
              <a:gd name="connsiteY10" fmla="*/ 100413 h 205262"/>
              <a:gd name="connsiteX11" fmla="*/ 85737 w 200036"/>
              <a:gd name="connsiteY11" fmla="*/ 81363 h 205262"/>
              <a:gd name="connsiteX12" fmla="*/ 142887 w 200036"/>
              <a:gd name="connsiteY12" fmla="*/ 81363 h 205262"/>
              <a:gd name="connsiteX13" fmla="*/ 200037 w 200036"/>
              <a:gd name="connsiteY13" fmla="*/ 24213 h 205262"/>
              <a:gd name="connsiteX14" fmla="*/ 200037 w 200036"/>
              <a:gd name="connsiteY14" fmla="*/ 0 h 20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036" h="205262">
                <a:moveTo>
                  <a:pt x="161937" y="0"/>
                </a:moveTo>
                <a:lnTo>
                  <a:pt x="161937" y="24213"/>
                </a:lnTo>
                <a:cubicBezTo>
                  <a:pt x="161937" y="34734"/>
                  <a:pt x="153408" y="43263"/>
                  <a:pt x="142887" y="43263"/>
                </a:cubicBezTo>
                <a:lnTo>
                  <a:pt x="85737" y="43263"/>
                </a:lnTo>
                <a:cubicBezTo>
                  <a:pt x="54187" y="43294"/>
                  <a:pt x="28618" y="68863"/>
                  <a:pt x="28587" y="100413"/>
                </a:cubicBezTo>
                <a:lnTo>
                  <a:pt x="28587" y="113976"/>
                </a:lnTo>
                <a:cubicBezTo>
                  <a:pt x="4480" y="124497"/>
                  <a:pt x="-6533" y="152569"/>
                  <a:pt x="3988" y="176675"/>
                </a:cubicBezTo>
                <a:cubicBezTo>
                  <a:pt x="14509" y="200782"/>
                  <a:pt x="42580" y="211795"/>
                  <a:pt x="66687" y="201274"/>
                </a:cubicBezTo>
                <a:cubicBezTo>
                  <a:pt x="90794" y="190753"/>
                  <a:pt x="101807" y="162682"/>
                  <a:pt x="91286" y="138575"/>
                </a:cubicBezTo>
                <a:cubicBezTo>
                  <a:pt x="86482" y="127566"/>
                  <a:pt x="77695" y="118781"/>
                  <a:pt x="66687" y="113976"/>
                </a:cubicBezTo>
                <a:lnTo>
                  <a:pt x="66687" y="100413"/>
                </a:lnTo>
                <a:cubicBezTo>
                  <a:pt x="66687" y="89891"/>
                  <a:pt x="75216" y="81363"/>
                  <a:pt x="85737" y="81363"/>
                </a:cubicBezTo>
                <a:lnTo>
                  <a:pt x="142887" y="81363"/>
                </a:lnTo>
                <a:cubicBezTo>
                  <a:pt x="174435" y="81325"/>
                  <a:pt x="200000" y="55760"/>
                  <a:pt x="200037" y="24213"/>
                </a:cubicBezTo>
                <a:lnTo>
                  <a:pt x="200037" y="0"/>
                </a:ln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E63BED-21C9-EBCA-7E87-5F2173AA80EB}"/>
              </a:ext>
            </a:extLst>
          </p:cNvPr>
          <p:cNvSpPr/>
          <p:nvPr/>
        </p:nvSpPr>
        <p:spPr>
          <a:xfrm>
            <a:off x="1293176" y="808925"/>
            <a:ext cx="167327" cy="85833"/>
          </a:xfrm>
          <a:custGeom>
            <a:avLst/>
            <a:gdLst>
              <a:gd name="connsiteX0" fmla="*/ 138008 w 185707"/>
              <a:gd name="connsiteY0" fmla="*/ 0 h 95262"/>
              <a:gd name="connsiteX1" fmla="*/ 94421 w 185707"/>
              <a:gd name="connsiteY1" fmla="*/ 28575 h 95262"/>
              <a:gd name="connsiteX2" fmla="*/ 0 w 185707"/>
              <a:gd name="connsiteY2" fmla="*/ 28575 h 95262"/>
              <a:gd name="connsiteX3" fmla="*/ 26337 w 185707"/>
              <a:gd name="connsiteY3" fmla="*/ 66675 h 95262"/>
              <a:gd name="connsiteX4" fmla="*/ 94421 w 185707"/>
              <a:gd name="connsiteY4" fmla="*/ 66675 h 95262"/>
              <a:gd name="connsiteX5" fmla="*/ 157121 w 185707"/>
              <a:gd name="connsiteY5" fmla="*/ 91274 h 95262"/>
              <a:gd name="connsiteX6" fmla="*/ 181720 w 185707"/>
              <a:gd name="connsiteY6" fmla="*/ 28575 h 95262"/>
              <a:gd name="connsiteX7" fmla="*/ 138008 w 185707"/>
              <a:gd name="connsiteY7" fmla="*/ 0 h 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707" h="95262">
                <a:moveTo>
                  <a:pt x="138008" y="0"/>
                </a:moveTo>
                <a:cubicBezTo>
                  <a:pt x="119094" y="25"/>
                  <a:pt x="101987" y="11240"/>
                  <a:pt x="94421" y="28575"/>
                </a:cubicBezTo>
                <a:lnTo>
                  <a:pt x="0" y="28575"/>
                </a:lnTo>
                <a:cubicBezTo>
                  <a:pt x="11595" y="39078"/>
                  <a:pt x="20608" y="52117"/>
                  <a:pt x="26337" y="66675"/>
                </a:cubicBezTo>
                <a:lnTo>
                  <a:pt x="94421" y="66675"/>
                </a:lnTo>
                <a:cubicBezTo>
                  <a:pt x="104943" y="90782"/>
                  <a:pt x="133014" y="101795"/>
                  <a:pt x="157121" y="91274"/>
                </a:cubicBezTo>
                <a:cubicBezTo>
                  <a:pt x="181227" y="80753"/>
                  <a:pt x="192240" y="52682"/>
                  <a:pt x="181720" y="28575"/>
                </a:cubicBezTo>
                <a:cubicBezTo>
                  <a:pt x="174136" y="11199"/>
                  <a:pt x="156967" y="-25"/>
                  <a:pt x="138008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7959A8F-64B2-70DC-F63D-5B978C8D886D}"/>
              </a:ext>
            </a:extLst>
          </p:cNvPr>
          <p:cNvSpPr/>
          <p:nvPr/>
        </p:nvSpPr>
        <p:spPr>
          <a:xfrm>
            <a:off x="1211548" y="991787"/>
            <a:ext cx="171712" cy="134692"/>
          </a:xfrm>
          <a:custGeom>
            <a:avLst/>
            <a:gdLst>
              <a:gd name="connsiteX0" fmla="*/ 142875 w 190574"/>
              <a:gd name="connsiteY0" fmla="*/ 54226 h 149487"/>
              <a:gd name="connsiteX1" fmla="*/ 99289 w 190574"/>
              <a:gd name="connsiteY1" fmla="*/ 82801 h 149487"/>
              <a:gd name="connsiteX2" fmla="*/ 57150 w 190574"/>
              <a:gd name="connsiteY2" fmla="*/ 82801 h 149487"/>
              <a:gd name="connsiteX3" fmla="*/ 38100 w 190574"/>
              <a:gd name="connsiteY3" fmla="*/ 63751 h 149487"/>
              <a:gd name="connsiteX4" fmla="*/ 38100 w 190574"/>
              <a:gd name="connsiteY4" fmla="*/ 0 h 149487"/>
              <a:gd name="connsiteX5" fmla="*/ 21631 w 190574"/>
              <a:gd name="connsiteY5" fmla="*/ 1438 h 149487"/>
              <a:gd name="connsiteX6" fmla="*/ 0 w 190574"/>
              <a:gd name="connsiteY6" fmla="*/ 1438 h 149487"/>
              <a:gd name="connsiteX7" fmla="*/ 0 w 190574"/>
              <a:gd name="connsiteY7" fmla="*/ 63751 h 149487"/>
              <a:gd name="connsiteX8" fmla="*/ 57150 w 190574"/>
              <a:gd name="connsiteY8" fmla="*/ 120901 h 149487"/>
              <a:gd name="connsiteX9" fmla="*/ 99289 w 190574"/>
              <a:gd name="connsiteY9" fmla="*/ 120901 h 149487"/>
              <a:gd name="connsiteX10" fmla="*/ 161988 w 190574"/>
              <a:gd name="connsiteY10" fmla="*/ 145500 h 149487"/>
              <a:gd name="connsiteX11" fmla="*/ 186587 w 190574"/>
              <a:gd name="connsiteY11" fmla="*/ 82801 h 149487"/>
              <a:gd name="connsiteX12" fmla="*/ 142875 w 190574"/>
              <a:gd name="connsiteY12" fmla="*/ 54226 h 1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149487">
                <a:moveTo>
                  <a:pt x="142875" y="54226"/>
                </a:moveTo>
                <a:cubicBezTo>
                  <a:pt x="123961" y="54251"/>
                  <a:pt x="106854" y="65466"/>
                  <a:pt x="99289" y="82801"/>
                </a:cubicBezTo>
                <a:lnTo>
                  <a:pt x="57150" y="82801"/>
                </a:lnTo>
                <a:cubicBezTo>
                  <a:pt x="46629" y="82801"/>
                  <a:pt x="38100" y="74272"/>
                  <a:pt x="38100" y="63751"/>
                </a:cubicBezTo>
                <a:lnTo>
                  <a:pt x="38100" y="0"/>
                </a:lnTo>
                <a:cubicBezTo>
                  <a:pt x="32658" y="924"/>
                  <a:pt x="27151" y="1405"/>
                  <a:pt x="21631" y="1438"/>
                </a:cubicBezTo>
                <a:lnTo>
                  <a:pt x="0" y="1438"/>
                </a:lnTo>
                <a:lnTo>
                  <a:pt x="0" y="63751"/>
                </a:lnTo>
                <a:cubicBezTo>
                  <a:pt x="37" y="95299"/>
                  <a:pt x="25602" y="120864"/>
                  <a:pt x="57150" y="120901"/>
                </a:cubicBezTo>
                <a:lnTo>
                  <a:pt x="99289" y="120901"/>
                </a:lnTo>
                <a:cubicBezTo>
                  <a:pt x="109810" y="145008"/>
                  <a:pt x="137881" y="156020"/>
                  <a:pt x="161988" y="145500"/>
                </a:cubicBezTo>
                <a:cubicBezTo>
                  <a:pt x="186095" y="134979"/>
                  <a:pt x="197108" y="106908"/>
                  <a:pt x="186587" y="82801"/>
                </a:cubicBezTo>
                <a:cubicBezTo>
                  <a:pt x="179003" y="65424"/>
                  <a:pt x="161835" y="54201"/>
                  <a:pt x="142875" y="5422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8182A9-ADC4-7142-7287-150E709E7BAD}"/>
              </a:ext>
            </a:extLst>
          </p:cNvPr>
          <p:cNvSpPr/>
          <p:nvPr/>
        </p:nvSpPr>
        <p:spPr>
          <a:xfrm>
            <a:off x="1048474" y="993084"/>
            <a:ext cx="85844" cy="210693"/>
          </a:xfrm>
          <a:custGeom>
            <a:avLst/>
            <a:gdLst>
              <a:gd name="connsiteX0" fmla="*/ 66687 w 95273"/>
              <a:gd name="connsiteY0" fmla="*/ 142551 h 233837"/>
              <a:gd name="connsiteX1" fmla="*/ 66687 w 95273"/>
              <a:gd name="connsiteY1" fmla="*/ 0 h 233837"/>
              <a:gd name="connsiteX2" fmla="*/ 28587 w 95273"/>
              <a:gd name="connsiteY2" fmla="*/ 0 h 233837"/>
              <a:gd name="connsiteX3" fmla="*/ 28587 w 95273"/>
              <a:gd name="connsiteY3" fmla="*/ 142551 h 233837"/>
              <a:gd name="connsiteX4" fmla="*/ 3988 w 95273"/>
              <a:gd name="connsiteY4" fmla="*/ 205250 h 233837"/>
              <a:gd name="connsiteX5" fmla="*/ 66687 w 95273"/>
              <a:gd name="connsiteY5" fmla="*/ 229849 h 233837"/>
              <a:gd name="connsiteX6" fmla="*/ 91286 w 95273"/>
              <a:gd name="connsiteY6" fmla="*/ 167150 h 233837"/>
              <a:gd name="connsiteX7" fmla="*/ 66687 w 95273"/>
              <a:gd name="connsiteY7" fmla="*/ 142551 h 2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33837">
                <a:moveTo>
                  <a:pt x="66687" y="142551"/>
                </a:moveTo>
                <a:lnTo>
                  <a:pt x="66687" y="0"/>
                </a:lnTo>
                <a:lnTo>
                  <a:pt x="28587" y="0"/>
                </a:lnTo>
                <a:lnTo>
                  <a:pt x="28587" y="142551"/>
                </a:lnTo>
                <a:cubicBezTo>
                  <a:pt x="4480" y="153072"/>
                  <a:pt x="-6533" y="181144"/>
                  <a:pt x="3988" y="205250"/>
                </a:cubicBezTo>
                <a:cubicBezTo>
                  <a:pt x="14509" y="229357"/>
                  <a:pt x="42580" y="240370"/>
                  <a:pt x="66687" y="229849"/>
                </a:cubicBezTo>
                <a:cubicBezTo>
                  <a:pt x="90794" y="219328"/>
                  <a:pt x="101807" y="191257"/>
                  <a:pt x="91286" y="167150"/>
                </a:cubicBezTo>
                <a:cubicBezTo>
                  <a:pt x="86482" y="156141"/>
                  <a:pt x="77695" y="147356"/>
                  <a:pt x="66687" y="142551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68B02A-9570-AE17-31F8-F2B5FDE5A216}"/>
              </a:ext>
            </a:extLst>
          </p:cNvPr>
          <p:cNvSpPr/>
          <p:nvPr/>
        </p:nvSpPr>
        <p:spPr>
          <a:xfrm>
            <a:off x="831056" y="705926"/>
            <a:ext cx="466233" cy="261422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C22BF7-8DC4-43D2-26D6-C012C19B069E}"/>
              </a:ext>
            </a:extLst>
          </p:cNvPr>
          <p:cNvGrpSpPr/>
          <p:nvPr/>
        </p:nvGrpSpPr>
        <p:grpSpPr>
          <a:xfrm>
            <a:off x="6933068" y="2758700"/>
            <a:ext cx="597412" cy="1264943"/>
            <a:chOff x="6933068" y="2758700"/>
            <a:chExt cx="597412" cy="12649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4D7CD84-B7CF-A20A-130B-2D1A7DF5CA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6138" y="3391172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Right pointing backhand index with solid fill">
              <a:extLst>
                <a:ext uri="{FF2B5EF4-FFF2-40B4-BE49-F238E27FC236}">
                  <a16:creationId xmlns:a16="http://schemas.microsoft.com/office/drawing/2014/main" id="{367CD5C1-F08A-D5C0-27E0-1BCEB051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815566">
              <a:off x="6933068" y="3023761"/>
              <a:ext cx="597412" cy="597412"/>
            </a:xfrm>
            <a:prstGeom prst="rect">
              <a:avLst/>
            </a:prstGeom>
          </p:spPr>
        </p:pic>
      </p:grp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7A7D560B-1813-770F-1989-741010D7C006}"/>
              </a:ext>
            </a:extLst>
          </p:cNvPr>
          <p:cNvSpPr txBox="1"/>
          <p:nvPr/>
        </p:nvSpPr>
        <p:spPr>
          <a:xfrm>
            <a:off x="2601864" y="1102462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Match each term with its definition: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C41A01-FE26-DC6C-2243-13049FCB5526}"/>
              </a:ext>
            </a:extLst>
          </p:cNvPr>
          <p:cNvGrpSpPr/>
          <p:nvPr/>
        </p:nvGrpSpPr>
        <p:grpSpPr>
          <a:xfrm>
            <a:off x="7921971" y="3382212"/>
            <a:ext cx="3566159" cy="1736659"/>
            <a:chOff x="7921971" y="3382212"/>
            <a:chExt cx="3566159" cy="1736659"/>
          </a:xfrm>
        </p:grpSpPr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359FF33C-5190-DDBD-3E1B-F356FBC35AA8}"/>
                </a:ext>
              </a:extLst>
            </p:cNvPr>
            <p:cNvSpPr/>
            <p:nvPr/>
          </p:nvSpPr>
          <p:spPr>
            <a:xfrm>
              <a:off x="7921971" y="4296144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2" name="Round Diagonal Corner Rectangle 14">
              <a:extLst>
                <a:ext uri="{FF2B5EF4-FFF2-40B4-BE49-F238E27FC236}">
                  <a16:creationId xmlns:a16="http://schemas.microsoft.com/office/drawing/2014/main" id="{C2B247B5-B768-929A-9268-815BC9B4AEAB}"/>
                </a:ext>
              </a:extLst>
            </p:cNvPr>
            <p:cNvSpPr/>
            <p:nvPr/>
          </p:nvSpPr>
          <p:spPr>
            <a:xfrm>
              <a:off x="7921971" y="3382212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Easiest</a:t>
              </a:r>
            </a:p>
          </p:txBody>
        </p:sp>
        <p:sp>
          <p:nvSpPr>
            <p:cNvPr id="13" name="Round Diagonal Corner Rectangle 17">
              <a:extLst>
                <a:ext uri="{FF2B5EF4-FFF2-40B4-BE49-F238E27FC236}">
                  <a16:creationId xmlns:a16="http://schemas.microsoft.com/office/drawing/2014/main" id="{7C1A7655-FEBD-FAD2-9920-BE79E640808C}"/>
                </a:ext>
              </a:extLst>
            </p:cNvPr>
            <p:cNvSpPr/>
            <p:nvPr/>
          </p:nvSpPr>
          <p:spPr>
            <a:xfrm>
              <a:off x="7921971" y="3839178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22" name="Round Diagonal Corner Rectangle 35">
              <a:extLst>
                <a:ext uri="{FF2B5EF4-FFF2-40B4-BE49-F238E27FC236}">
                  <a16:creationId xmlns:a16="http://schemas.microsoft.com/office/drawing/2014/main" id="{AA73448A-45FC-7145-0064-A50160A02E8C}"/>
                </a:ext>
              </a:extLst>
            </p:cNvPr>
            <p:cNvSpPr/>
            <p:nvPr/>
          </p:nvSpPr>
          <p:spPr>
            <a:xfrm>
              <a:off x="7921971" y="4753111"/>
              <a:ext cx="3566159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Hardest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16ECEB-92B8-6A6B-E142-013D275368AC}"/>
              </a:ext>
            </a:extLst>
          </p:cNvPr>
          <p:cNvGrpSpPr/>
          <p:nvPr/>
        </p:nvGrpSpPr>
        <p:grpSpPr>
          <a:xfrm>
            <a:off x="2601864" y="2926640"/>
            <a:ext cx="4101060" cy="3605098"/>
            <a:chOff x="2601864" y="2926640"/>
            <a:chExt cx="4101060" cy="3605098"/>
          </a:xfrm>
        </p:grpSpPr>
        <p:sp>
          <p:nvSpPr>
            <p:cNvPr id="45" name="Round Diagonal Corner Rectangle 13">
              <a:extLst>
                <a:ext uri="{FF2B5EF4-FFF2-40B4-BE49-F238E27FC236}">
                  <a16:creationId xmlns:a16="http://schemas.microsoft.com/office/drawing/2014/main" id="{4900CCA3-D897-0519-7BD0-B6A07DFE597B}"/>
                </a:ext>
              </a:extLst>
            </p:cNvPr>
            <p:cNvSpPr/>
            <p:nvPr/>
          </p:nvSpPr>
          <p:spPr>
            <a:xfrm>
              <a:off x="2601864" y="3846173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6" name="Round Diagonal Corner Rectangle 14">
              <a:extLst>
                <a:ext uri="{FF2B5EF4-FFF2-40B4-BE49-F238E27FC236}">
                  <a16:creationId xmlns:a16="http://schemas.microsoft.com/office/drawing/2014/main" id="{5877A66D-54D7-AE69-178A-C3B771C91A0D}"/>
                </a:ext>
              </a:extLst>
            </p:cNvPr>
            <p:cNvSpPr/>
            <p:nvPr/>
          </p:nvSpPr>
          <p:spPr>
            <a:xfrm>
              <a:off x="2601864" y="2926640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7" name="Round Diagonal Corner Rectangle 17">
              <a:extLst>
                <a:ext uri="{FF2B5EF4-FFF2-40B4-BE49-F238E27FC236}">
                  <a16:creationId xmlns:a16="http://schemas.microsoft.com/office/drawing/2014/main" id="{E3D37398-6E21-88D3-A4F8-6844C5D2B307}"/>
                </a:ext>
              </a:extLst>
            </p:cNvPr>
            <p:cNvSpPr/>
            <p:nvPr/>
          </p:nvSpPr>
          <p:spPr>
            <a:xfrm>
              <a:off x="2601864" y="3382212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9" name="Round Diagonal Corner Rectangle 20">
              <a:extLst>
                <a:ext uri="{FF2B5EF4-FFF2-40B4-BE49-F238E27FC236}">
                  <a16:creationId xmlns:a16="http://schemas.microsoft.com/office/drawing/2014/main" id="{17247FB1-C4D3-6406-700B-A54786BDFE0C}"/>
                </a:ext>
              </a:extLst>
            </p:cNvPr>
            <p:cNvSpPr/>
            <p:nvPr/>
          </p:nvSpPr>
          <p:spPr>
            <a:xfrm>
              <a:off x="2601864" y="4774095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50" name="Round Diagonal Corner Rectangle 35">
              <a:extLst>
                <a:ext uri="{FF2B5EF4-FFF2-40B4-BE49-F238E27FC236}">
                  <a16:creationId xmlns:a16="http://schemas.microsoft.com/office/drawing/2014/main" id="{4235AF6F-90F0-C330-53EF-6E4E4FA67171}"/>
                </a:ext>
              </a:extLst>
            </p:cNvPr>
            <p:cNvSpPr/>
            <p:nvPr/>
          </p:nvSpPr>
          <p:spPr>
            <a:xfrm>
              <a:off x="2601864" y="4310134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3" name="Round Diagonal Corner Rectangle 20">
              <a:extLst>
                <a:ext uri="{FF2B5EF4-FFF2-40B4-BE49-F238E27FC236}">
                  <a16:creationId xmlns:a16="http://schemas.microsoft.com/office/drawing/2014/main" id="{04A0B558-4345-369A-DFF2-73EE897FA651}"/>
                </a:ext>
              </a:extLst>
            </p:cNvPr>
            <p:cNvSpPr/>
            <p:nvPr/>
          </p:nvSpPr>
          <p:spPr>
            <a:xfrm>
              <a:off x="2601864" y="5702017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0" name="Round Diagonal Corner Rectangle 35">
              <a:extLst>
                <a:ext uri="{FF2B5EF4-FFF2-40B4-BE49-F238E27FC236}">
                  <a16:creationId xmlns:a16="http://schemas.microsoft.com/office/drawing/2014/main" id="{07EA9ABB-DC42-56A4-5219-011B3630061B}"/>
                </a:ext>
              </a:extLst>
            </p:cNvPr>
            <p:cNvSpPr/>
            <p:nvPr/>
          </p:nvSpPr>
          <p:spPr>
            <a:xfrm>
              <a:off x="2601864" y="5238056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35" name="Round Diagonal Corner Rectangle 13">
              <a:extLst>
                <a:ext uri="{FF2B5EF4-FFF2-40B4-BE49-F238E27FC236}">
                  <a16:creationId xmlns:a16="http://schemas.microsoft.com/office/drawing/2014/main" id="{79C2DF72-C4A8-AEFF-629F-0DFF29C9C102}"/>
                </a:ext>
              </a:extLst>
            </p:cNvPr>
            <p:cNvSpPr/>
            <p:nvPr/>
          </p:nvSpPr>
          <p:spPr>
            <a:xfrm>
              <a:off x="4051164" y="3846173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Building block for other architectures</a:t>
              </a:r>
            </a:p>
          </p:txBody>
        </p:sp>
        <p:sp>
          <p:nvSpPr>
            <p:cNvPr id="36" name="Round Diagonal Corner Rectangle 14">
              <a:extLst>
                <a:ext uri="{FF2B5EF4-FFF2-40B4-BE49-F238E27FC236}">
                  <a16:creationId xmlns:a16="http://schemas.microsoft.com/office/drawing/2014/main" id="{F7A7FF30-F187-C94B-B31E-EA1A00227DD9}"/>
                </a:ext>
              </a:extLst>
            </p:cNvPr>
            <p:cNvSpPr/>
            <p:nvPr/>
          </p:nvSpPr>
          <p:spPr>
            <a:xfrm>
              <a:off x="4051164" y="2926640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1-2 hidden layers</a:t>
              </a:r>
            </a:p>
          </p:txBody>
        </p:sp>
        <p:sp>
          <p:nvSpPr>
            <p:cNvPr id="37" name="Round Diagonal Corner Rectangle 17">
              <a:extLst>
                <a:ext uri="{FF2B5EF4-FFF2-40B4-BE49-F238E27FC236}">
                  <a16:creationId xmlns:a16="http://schemas.microsoft.com/office/drawing/2014/main" id="{0E0235E3-D024-3F9C-FEE3-804334CF53AD}"/>
                </a:ext>
              </a:extLst>
            </p:cNvPr>
            <p:cNvSpPr/>
            <p:nvPr/>
          </p:nvSpPr>
          <p:spPr>
            <a:xfrm>
              <a:off x="4051164" y="3382212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3+ hidden layers</a:t>
              </a:r>
            </a:p>
          </p:txBody>
        </p:sp>
        <p:sp>
          <p:nvSpPr>
            <p:cNvPr id="38" name="Round Diagonal Corner Rectangle 20">
              <a:extLst>
                <a:ext uri="{FF2B5EF4-FFF2-40B4-BE49-F238E27FC236}">
                  <a16:creationId xmlns:a16="http://schemas.microsoft.com/office/drawing/2014/main" id="{19AEE9BF-ED0F-72A5-0A1C-0708555DB17F}"/>
                </a:ext>
              </a:extLst>
            </p:cNvPr>
            <p:cNvSpPr/>
            <p:nvPr/>
          </p:nvSpPr>
          <p:spPr>
            <a:xfrm>
              <a:off x="4051164" y="4774095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Used for NLP tasks, but is outdated</a:t>
              </a:r>
            </a:p>
          </p:txBody>
        </p:sp>
        <p:sp>
          <p:nvSpPr>
            <p:cNvPr id="39" name="Round Diagonal Corner Rectangle 35">
              <a:extLst>
                <a:ext uri="{FF2B5EF4-FFF2-40B4-BE49-F238E27FC236}">
                  <a16:creationId xmlns:a16="http://schemas.microsoft.com/office/drawing/2014/main" id="{5CDB1BD3-C9F7-585B-90DC-65A1F65D8F5D}"/>
                </a:ext>
              </a:extLst>
            </p:cNvPr>
            <p:cNvSpPr/>
            <p:nvPr/>
          </p:nvSpPr>
          <p:spPr>
            <a:xfrm>
              <a:off x="4051164" y="4310134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Used for image-related tasks</a:t>
              </a:r>
            </a:p>
          </p:txBody>
        </p:sp>
        <p:sp>
          <p:nvSpPr>
            <p:cNvPr id="40" name="Round Diagonal Corner Rectangle 20">
              <a:extLst>
                <a:ext uri="{FF2B5EF4-FFF2-40B4-BE49-F238E27FC236}">
                  <a16:creationId xmlns:a16="http://schemas.microsoft.com/office/drawing/2014/main" id="{11143D29-1B29-E70E-3760-2880B86DD226}"/>
                </a:ext>
              </a:extLst>
            </p:cNvPr>
            <p:cNvSpPr/>
            <p:nvPr/>
          </p:nvSpPr>
          <p:spPr>
            <a:xfrm>
              <a:off x="4051164" y="5702017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Train your own model</a:t>
              </a:r>
            </a:p>
          </p:txBody>
        </p:sp>
        <p:sp>
          <p:nvSpPr>
            <p:cNvPr id="41" name="Round Diagonal Corner Rectangle 35">
              <a:extLst>
                <a:ext uri="{FF2B5EF4-FFF2-40B4-BE49-F238E27FC236}">
                  <a16:creationId xmlns:a16="http://schemas.microsoft.com/office/drawing/2014/main" id="{8B165BD6-09EE-DD32-9072-A38E694B8F2F}"/>
                </a:ext>
              </a:extLst>
            </p:cNvPr>
            <p:cNvSpPr/>
            <p:nvPr/>
          </p:nvSpPr>
          <p:spPr>
            <a:xfrm>
              <a:off x="4051164" y="5238056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Used for NLP tasks</a:t>
              </a:r>
            </a:p>
          </p:txBody>
        </p:sp>
        <p:sp>
          <p:nvSpPr>
            <p:cNvPr id="42" name="Round Diagonal Corner Rectangle 20">
              <a:extLst>
                <a:ext uri="{FF2B5EF4-FFF2-40B4-BE49-F238E27FC236}">
                  <a16:creationId xmlns:a16="http://schemas.microsoft.com/office/drawing/2014/main" id="{7D12B0FD-926C-BB37-52B6-8BA8A57EE1D4}"/>
                </a:ext>
              </a:extLst>
            </p:cNvPr>
            <p:cNvSpPr/>
            <p:nvPr/>
          </p:nvSpPr>
          <p:spPr>
            <a:xfrm>
              <a:off x="2601864" y="6165978"/>
              <a:ext cx="137160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3" name="Round Diagonal Corner Rectangle 20">
              <a:extLst>
                <a:ext uri="{FF2B5EF4-FFF2-40B4-BE49-F238E27FC236}">
                  <a16:creationId xmlns:a16="http://schemas.microsoft.com/office/drawing/2014/main" id="{4386D4F1-AF83-ACBE-B8BD-DCC087C59F34}"/>
                </a:ext>
              </a:extLst>
            </p:cNvPr>
            <p:cNvSpPr/>
            <p:nvPr/>
          </p:nvSpPr>
          <p:spPr>
            <a:xfrm>
              <a:off x="4051164" y="6165978"/>
              <a:ext cx="265176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Use a pretrained model</a:t>
              </a:r>
            </a:p>
          </p:txBody>
        </p:sp>
      </p:grpSp>
      <p:sp>
        <p:nvSpPr>
          <p:cNvPr id="44" name="Round Diagonal Corner Rectangle 13">
            <a:extLst>
              <a:ext uri="{FF2B5EF4-FFF2-40B4-BE49-F238E27FC236}">
                <a16:creationId xmlns:a16="http://schemas.microsoft.com/office/drawing/2014/main" id="{95255D18-20E2-2089-5FCD-F336BDBB7591}"/>
              </a:ext>
            </a:extLst>
          </p:cNvPr>
          <p:cNvSpPr/>
          <p:nvPr/>
        </p:nvSpPr>
        <p:spPr>
          <a:xfrm>
            <a:off x="2601864" y="1924966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CNNs</a:t>
            </a:r>
          </a:p>
        </p:txBody>
      </p:sp>
      <p:sp>
        <p:nvSpPr>
          <p:cNvPr id="48" name="Round Diagonal Corner Rectangle 14">
            <a:extLst>
              <a:ext uri="{FF2B5EF4-FFF2-40B4-BE49-F238E27FC236}">
                <a16:creationId xmlns:a16="http://schemas.microsoft.com/office/drawing/2014/main" id="{0621227F-9022-7E20-B7F0-6F153AC323A0}"/>
              </a:ext>
            </a:extLst>
          </p:cNvPr>
          <p:cNvSpPr/>
          <p:nvPr/>
        </p:nvSpPr>
        <p:spPr>
          <a:xfrm>
            <a:off x="2601864" y="1495283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Traditional NLP</a:t>
            </a:r>
          </a:p>
        </p:txBody>
      </p:sp>
      <p:sp>
        <p:nvSpPr>
          <p:cNvPr id="51" name="Round Diagonal Corner Rectangle 17">
            <a:extLst>
              <a:ext uri="{FF2B5EF4-FFF2-40B4-BE49-F238E27FC236}">
                <a16:creationId xmlns:a16="http://schemas.microsoft.com/office/drawing/2014/main" id="{A7D23A60-34F9-FC1E-D84B-7D0D15049569}"/>
              </a:ext>
            </a:extLst>
          </p:cNvPr>
          <p:cNvSpPr/>
          <p:nvPr/>
        </p:nvSpPr>
        <p:spPr>
          <a:xfrm>
            <a:off x="5498214" y="1495283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Transformers</a:t>
            </a:r>
          </a:p>
        </p:txBody>
      </p:sp>
      <p:sp>
        <p:nvSpPr>
          <p:cNvPr id="54" name="Round Diagonal Corner Rectangle 20">
            <a:extLst>
              <a:ext uri="{FF2B5EF4-FFF2-40B4-BE49-F238E27FC236}">
                <a16:creationId xmlns:a16="http://schemas.microsoft.com/office/drawing/2014/main" id="{9180D8BE-D4F4-230D-7573-D2E78D1A2370}"/>
              </a:ext>
            </a:extLst>
          </p:cNvPr>
          <p:cNvSpPr/>
          <p:nvPr/>
        </p:nvSpPr>
        <p:spPr>
          <a:xfrm>
            <a:off x="5498214" y="1924966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FNNs</a:t>
            </a:r>
          </a:p>
        </p:txBody>
      </p:sp>
      <p:sp>
        <p:nvSpPr>
          <p:cNvPr id="57" name="Round Diagonal Corner Rectangle 35">
            <a:extLst>
              <a:ext uri="{FF2B5EF4-FFF2-40B4-BE49-F238E27FC236}">
                <a16:creationId xmlns:a16="http://schemas.microsoft.com/office/drawing/2014/main" id="{451FB1E9-4593-0DB1-BF56-917B5BB2060E}"/>
              </a:ext>
            </a:extLst>
          </p:cNvPr>
          <p:cNvSpPr/>
          <p:nvPr/>
        </p:nvSpPr>
        <p:spPr>
          <a:xfrm>
            <a:off x="4046264" y="1924966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RNNs / LSTMs</a:t>
            </a:r>
          </a:p>
        </p:txBody>
      </p:sp>
      <p:sp>
        <p:nvSpPr>
          <p:cNvPr id="58" name="Round Diagonal Corner Rectangle 20">
            <a:extLst>
              <a:ext uri="{FF2B5EF4-FFF2-40B4-BE49-F238E27FC236}">
                <a16:creationId xmlns:a16="http://schemas.microsoft.com/office/drawing/2014/main" id="{1FC67F03-CA70-EF03-DE5B-B8AD42FE3E4A}"/>
              </a:ext>
            </a:extLst>
          </p:cNvPr>
          <p:cNvSpPr/>
          <p:nvPr/>
        </p:nvSpPr>
        <p:spPr>
          <a:xfrm>
            <a:off x="4046264" y="2365739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Deep learning</a:t>
            </a:r>
          </a:p>
        </p:txBody>
      </p:sp>
      <p:sp>
        <p:nvSpPr>
          <p:cNvPr id="60" name="Round Diagonal Corner Rectangle 35">
            <a:extLst>
              <a:ext uri="{FF2B5EF4-FFF2-40B4-BE49-F238E27FC236}">
                <a16:creationId xmlns:a16="http://schemas.microsoft.com/office/drawing/2014/main" id="{75BFDCDE-D449-1245-D21F-1CC09DAB016D}"/>
              </a:ext>
            </a:extLst>
          </p:cNvPr>
          <p:cNvSpPr/>
          <p:nvPr/>
        </p:nvSpPr>
        <p:spPr>
          <a:xfrm>
            <a:off x="2601864" y="2365739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Neural networks</a:t>
            </a:r>
          </a:p>
        </p:txBody>
      </p:sp>
      <p:sp>
        <p:nvSpPr>
          <p:cNvPr id="61" name="Round Diagonal Corner Rectangle 20">
            <a:extLst>
              <a:ext uri="{FF2B5EF4-FFF2-40B4-BE49-F238E27FC236}">
                <a16:creationId xmlns:a16="http://schemas.microsoft.com/office/drawing/2014/main" id="{E1C4B4FE-1A85-6059-EF06-8BA3826334A6}"/>
              </a:ext>
            </a:extLst>
          </p:cNvPr>
          <p:cNvSpPr/>
          <p:nvPr/>
        </p:nvSpPr>
        <p:spPr>
          <a:xfrm>
            <a:off x="4046264" y="1495283"/>
            <a:ext cx="137160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Modern NLP</a:t>
            </a:r>
          </a:p>
        </p:txBody>
      </p:sp>
      <p:sp>
        <p:nvSpPr>
          <p:cNvPr id="62" name="Google Shape;428;p29">
            <a:extLst>
              <a:ext uri="{FF2B5EF4-FFF2-40B4-BE49-F238E27FC236}">
                <a16:creationId xmlns:a16="http://schemas.microsoft.com/office/drawing/2014/main" id="{C6524288-936C-F83F-16ED-120B3C02F5DB}"/>
              </a:ext>
            </a:extLst>
          </p:cNvPr>
          <p:cNvSpPr txBox="1"/>
          <p:nvPr/>
        </p:nvSpPr>
        <p:spPr>
          <a:xfrm>
            <a:off x="7921972" y="1100316"/>
            <a:ext cx="305848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Order these from easiest to hardest:</a:t>
            </a:r>
          </a:p>
        </p:txBody>
      </p:sp>
      <p:sp>
        <p:nvSpPr>
          <p:cNvPr id="65" name="Round Diagonal Corner Rectangle 20">
            <a:extLst>
              <a:ext uri="{FF2B5EF4-FFF2-40B4-BE49-F238E27FC236}">
                <a16:creationId xmlns:a16="http://schemas.microsoft.com/office/drawing/2014/main" id="{AEF23535-FB1D-17F9-6329-DF8A0C735811}"/>
              </a:ext>
            </a:extLst>
          </p:cNvPr>
          <p:cNvSpPr/>
          <p:nvPr/>
        </p:nvSpPr>
        <p:spPr>
          <a:xfrm>
            <a:off x="7921972" y="1490029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Training a model from scratch</a:t>
            </a:r>
          </a:p>
        </p:txBody>
      </p:sp>
      <p:sp>
        <p:nvSpPr>
          <p:cNvPr id="66" name="Round Diagonal Corner Rectangle 20">
            <a:extLst>
              <a:ext uri="{FF2B5EF4-FFF2-40B4-BE49-F238E27FC236}">
                <a16:creationId xmlns:a16="http://schemas.microsoft.com/office/drawing/2014/main" id="{46020DA1-A761-DA49-751F-ADF8675127F1}"/>
              </a:ext>
            </a:extLst>
          </p:cNvPr>
          <p:cNvSpPr/>
          <p:nvPr/>
        </p:nvSpPr>
        <p:spPr>
          <a:xfrm>
            <a:off x="7921972" y="1930821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Fine-tuning a pretrained model</a:t>
            </a:r>
          </a:p>
        </p:txBody>
      </p:sp>
      <p:sp>
        <p:nvSpPr>
          <p:cNvPr id="67" name="Round Diagonal Corner Rectangle 20">
            <a:extLst>
              <a:ext uri="{FF2B5EF4-FFF2-40B4-BE49-F238E27FC236}">
                <a16:creationId xmlns:a16="http://schemas.microsoft.com/office/drawing/2014/main" id="{0287FB8B-AE93-E2A8-F165-DCC67AE734F1}"/>
              </a:ext>
            </a:extLst>
          </p:cNvPr>
          <p:cNvSpPr/>
          <p:nvPr/>
        </p:nvSpPr>
        <p:spPr>
          <a:xfrm>
            <a:off x="7921972" y="2370557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ts val="20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Using a pretrained model as is</a:t>
            </a:r>
          </a:p>
        </p:txBody>
      </p:sp>
      <p:sp>
        <p:nvSpPr>
          <p:cNvPr id="68" name="Round Diagonal Corner Rectangle 20">
            <a:extLst>
              <a:ext uri="{FF2B5EF4-FFF2-40B4-BE49-F238E27FC236}">
                <a16:creationId xmlns:a16="http://schemas.microsoft.com/office/drawing/2014/main" id="{B5EB529C-EC37-6A8E-70EF-7419C1EB2643}"/>
              </a:ext>
            </a:extLst>
          </p:cNvPr>
          <p:cNvSpPr/>
          <p:nvPr/>
        </p:nvSpPr>
        <p:spPr>
          <a:xfrm>
            <a:off x="7921972" y="2810293"/>
            <a:ext cx="35661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Using embeddings from a pretrained model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A523EE-8AB2-DAD2-8279-64EAA5115528}"/>
              </a:ext>
            </a:extLst>
          </p:cNvPr>
          <p:cNvGrpSpPr/>
          <p:nvPr/>
        </p:nvGrpSpPr>
        <p:grpSpPr>
          <a:xfrm>
            <a:off x="266741" y="1841744"/>
            <a:ext cx="1872318" cy="2941520"/>
            <a:chOff x="266741" y="1841744"/>
            <a:chExt cx="1872318" cy="2941520"/>
          </a:xfrm>
        </p:grpSpPr>
        <p:sp>
          <p:nvSpPr>
            <p:cNvPr id="26" name="Google Shape;1810;p91">
              <a:extLst>
                <a:ext uri="{FF2B5EF4-FFF2-40B4-BE49-F238E27FC236}">
                  <a16:creationId xmlns:a16="http://schemas.microsoft.com/office/drawing/2014/main" id="{9BE0A7A6-2A0E-D6DF-6657-A27405E02B6E}"/>
                </a:ext>
              </a:extLst>
            </p:cNvPr>
            <p:cNvSpPr/>
            <p:nvPr/>
          </p:nvSpPr>
          <p:spPr>
            <a:xfrm>
              <a:off x="266741" y="213335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810;p91">
              <a:extLst>
                <a:ext uri="{FF2B5EF4-FFF2-40B4-BE49-F238E27FC236}">
                  <a16:creationId xmlns:a16="http://schemas.microsoft.com/office/drawing/2014/main" id="{781DC139-A919-1186-69B4-B8F47AC39A60}"/>
                </a:ext>
              </a:extLst>
            </p:cNvPr>
            <p:cNvSpPr/>
            <p:nvPr/>
          </p:nvSpPr>
          <p:spPr>
            <a:xfrm>
              <a:off x="266741" y="213335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" name="Google Shape;1618;p64">
              <a:extLst>
                <a:ext uri="{FF2B5EF4-FFF2-40B4-BE49-F238E27FC236}">
                  <a16:creationId xmlns:a16="http://schemas.microsoft.com/office/drawing/2014/main" id="{6F1700FF-EA68-B120-4154-D83F48FA63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841744"/>
              <a:ext cx="0" cy="294152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" name="Google Shape;1804;p91">
              <a:extLst>
                <a:ext uri="{FF2B5EF4-FFF2-40B4-BE49-F238E27FC236}">
                  <a16:creationId xmlns:a16="http://schemas.microsoft.com/office/drawing/2014/main" id="{3AAC9637-FADB-3D58-6710-81A8E2B5F2F8}"/>
                </a:ext>
              </a:extLst>
            </p:cNvPr>
            <p:cNvSpPr/>
            <p:nvPr/>
          </p:nvSpPr>
          <p:spPr>
            <a:xfrm>
              <a:off x="338009" y="21828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Modern NLP Overview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802;p91">
              <a:extLst>
                <a:ext uri="{FF2B5EF4-FFF2-40B4-BE49-F238E27FC236}">
                  <a16:creationId xmlns:a16="http://schemas.microsoft.com/office/drawing/2014/main" id="{37580ACE-12FA-D898-B7AD-202574152468}"/>
                </a:ext>
              </a:extLst>
            </p:cNvPr>
            <p:cNvSpPr/>
            <p:nvPr/>
          </p:nvSpPr>
          <p:spPr>
            <a:xfrm>
              <a:off x="338009" y="2900160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Neural Networks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810;p91">
              <a:extLst>
                <a:ext uri="{FF2B5EF4-FFF2-40B4-BE49-F238E27FC236}">
                  <a16:creationId xmlns:a16="http://schemas.microsoft.com/office/drawing/2014/main" id="{5A6A3563-E3DD-4E15-E04A-988E0928EF78}"/>
                </a:ext>
              </a:extLst>
            </p:cNvPr>
            <p:cNvSpPr/>
            <p:nvPr/>
          </p:nvSpPr>
          <p:spPr>
            <a:xfrm>
              <a:off x="266741" y="2016690"/>
              <a:ext cx="1642016" cy="2208178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08;p91">
              <a:extLst>
                <a:ext uri="{FF2B5EF4-FFF2-40B4-BE49-F238E27FC236}">
                  <a16:creationId xmlns:a16="http://schemas.microsoft.com/office/drawing/2014/main" id="{311D086F-E711-5A5B-E81C-9E2BEB1D7818}"/>
                </a:ext>
              </a:extLst>
            </p:cNvPr>
            <p:cNvSpPr/>
            <p:nvPr/>
          </p:nvSpPr>
          <p:spPr>
            <a:xfrm>
              <a:off x="338009" y="3617461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Deep Learning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3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665472E7-B6F6-0F5D-8F1A-D1A296E3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 Diagonal Corner Rectangle 14">
            <a:extLst>
              <a:ext uri="{FF2B5EF4-FFF2-40B4-BE49-F238E27FC236}">
                <a16:creationId xmlns:a16="http://schemas.microsoft.com/office/drawing/2014/main" id="{AAC3538D-5757-4458-331E-2008A9249330}"/>
              </a:ext>
            </a:extLst>
          </p:cNvPr>
          <p:cNvSpPr/>
          <p:nvPr/>
        </p:nvSpPr>
        <p:spPr>
          <a:xfrm>
            <a:off x="3391327" y="3706335"/>
            <a:ext cx="21945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Generates text</a:t>
            </a:r>
          </a:p>
        </p:txBody>
      </p:sp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C08728AB-3836-4678-07B3-7DE56162B820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D5B80AB9-0FD3-B18D-93F9-8A26A03A8B5C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58AB6006-AEDD-E9CE-A787-5F4A7F892615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EXERCISE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TRANSFORMERS &amp; LLMs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DCBD24-83AA-F885-1BB3-E5F238327CA7}"/>
              </a:ext>
            </a:extLst>
          </p:cNvPr>
          <p:cNvGrpSpPr/>
          <p:nvPr/>
        </p:nvGrpSpPr>
        <p:grpSpPr>
          <a:xfrm>
            <a:off x="4081009" y="1613032"/>
            <a:ext cx="348617" cy="1264943"/>
            <a:chOff x="4081009" y="1613032"/>
            <a:chExt cx="348617" cy="12649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A23826-83A9-B773-99E2-008917A99F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9682" y="2245504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Graphic 52" descr="Right pointing backhand index with solid fill">
              <a:extLst>
                <a:ext uri="{FF2B5EF4-FFF2-40B4-BE49-F238E27FC236}">
                  <a16:creationId xmlns:a16="http://schemas.microsoft.com/office/drawing/2014/main" id="{4649A3BA-7E73-3D00-EF1D-4327448B77FE}"/>
                </a:ext>
              </a:extLst>
            </p:cNvPr>
            <p:cNvSpPr/>
            <p:nvPr/>
          </p:nvSpPr>
          <p:spPr>
            <a:xfrm rot="18815566">
              <a:off x="3993950" y="2002426"/>
              <a:ext cx="522735" cy="348617"/>
            </a:xfrm>
            <a:custGeom>
              <a:avLst/>
              <a:gdLst>
                <a:gd name="connsiteX0" fmla="*/ 491620 w 522735"/>
                <a:gd name="connsiteY0" fmla="*/ 87250 h 348617"/>
                <a:gd name="connsiteX1" fmla="*/ 183580 w 522735"/>
                <a:gd name="connsiteY1" fmla="*/ 87250 h 348617"/>
                <a:gd name="connsiteX2" fmla="*/ 298706 w 522735"/>
                <a:gd name="connsiteY2" fmla="*/ 61735 h 348617"/>
                <a:gd name="connsiteX3" fmla="*/ 322354 w 522735"/>
                <a:gd name="connsiteY3" fmla="*/ 24397 h 348617"/>
                <a:gd name="connsiteX4" fmla="*/ 285015 w 522735"/>
                <a:gd name="connsiteY4" fmla="*/ 750 h 348617"/>
                <a:gd name="connsiteX5" fmla="*/ 116993 w 522735"/>
                <a:gd name="connsiteY5" fmla="*/ 38088 h 348617"/>
                <a:gd name="connsiteX6" fmla="*/ 99569 w 522735"/>
                <a:gd name="connsiteY6" fmla="*/ 49912 h 348617"/>
                <a:gd name="connsiteX7" fmla="*/ 46673 w 522735"/>
                <a:gd name="connsiteY7" fmla="*/ 118365 h 348617"/>
                <a:gd name="connsiteX8" fmla="*/ 0 w 522735"/>
                <a:gd name="connsiteY8" fmla="*/ 118365 h 348617"/>
                <a:gd name="connsiteX9" fmla="*/ 0 w 522735"/>
                <a:gd name="connsiteY9" fmla="*/ 298833 h 348617"/>
                <a:gd name="connsiteX10" fmla="*/ 31115 w 522735"/>
                <a:gd name="connsiteY10" fmla="*/ 298833 h 348617"/>
                <a:gd name="connsiteX11" fmla="*/ 161799 w 522735"/>
                <a:gd name="connsiteY11" fmla="*/ 348618 h 348617"/>
                <a:gd name="connsiteX12" fmla="*/ 273814 w 522735"/>
                <a:gd name="connsiteY12" fmla="*/ 348618 h 348617"/>
                <a:gd name="connsiteX13" fmla="*/ 311152 w 522735"/>
                <a:gd name="connsiteY13" fmla="*/ 311279 h 348617"/>
                <a:gd name="connsiteX14" fmla="*/ 301195 w 522735"/>
                <a:gd name="connsiteY14" fmla="*/ 286387 h 348617"/>
                <a:gd name="connsiteX15" fmla="*/ 304929 w 522735"/>
                <a:gd name="connsiteY15" fmla="*/ 286387 h 348617"/>
                <a:gd name="connsiteX16" fmla="*/ 342267 w 522735"/>
                <a:gd name="connsiteY16" fmla="*/ 249049 h 348617"/>
                <a:gd name="connsiteX17" fmla="*/ 331688 w 522735"/>
                <a:gd name="connsiteY17" fmla="*/ 222912 h 348617"/>
                <a:gd name="connsiteX18" fmla="*/ 360936 w 522735"/>
                <a:gd name="connsiteY18" fmla="*/ 186819 h 348617"/>
                <a:gd name="connsiteX19" fmla="*/ 323598 w 522735"/>
                <a:gd name="connsiteY19" fmla="*/ 149480 h 348617"/>
                <a:gd name="connsiteX20" fmla="*/ 491620 w 522735"/>
                <a:gd name="connsiteY20" fmla="*/ 149480 h 348617"/>
                <a:gd name="connsiteX21" fmla="*/ 522736 w 522735"/>
                <a:gd name="connsiteY21" fmla="*/ 118365 h 348617"/>
                <a:gd name="connsiteX22" fmla="*/ 491620 w 522735"/>
                <a:gd name="connsiteY22" fmla="*/ 87250 h 34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2735" h="348617">
                  <a:moveTo>
                    <a:pt x="491620" y="87250"/>
                  </a:moveTo>
                  <a:lnTo>
                    <a:pt x="183580" y="87250"/>
                  </a:lnTo>
                  <a:lnTo>
                    <a:pt x="298706" y="61735"/>
                  </a:lnTo>
                  <a:cubicBezTo>
                    <a:pt x="315508" y="58002"/>
                    <a:pt x="326087" y="41199"/>
                    <a:pt x="322354" y="24397"/>
                  </a:cubicBezTo>
                  <a:cubicBezTo>
                    <a:pt x="318620" y="7595"/>
                    <a:pt x="301818" y="-2984"/>
                    <a:pt x="285015" y="750"/>
                  </a:cubicBezTo>
                  <a:lnTo>
                    <a:pt x="116993" y="38088"/>
                  </a:lnTo>
                  <a:cubicBezTo>
                    <a:pt x="110770" y="39955"/>
                    <a:pt x="104547" y="43689"/>
                    <a:pt x="99569" y="49912"/>
                  </a:cubicBezTo>
                  <a:lnTo>
                    <a:pt x="46673" y="118365"/>
                  </a:lnTo>
                  <a:lnTo>
                    <a:pt x="0" y="118365"/>
                  </a:lnTo>
                  <a:lnTo>
                    <a:pt x="0" y="298833"/>
                  </a:lnTo>
                  <a:lnTo>
                    <a:pt x="31115" y="298833"/>
                  </a:lnTo>
                  <a:cubicBezTo>
                    <a:pt x="75299" y="298833"/>
                    <a:pt x="78410" y="348618"/>
                    <a:pt x="161799" y="348618"/>
                  </a:cubicBezTo>
                  <a:cubicBezTo>
                    <a:pt x="181713" y="348618"/>
                    <a:pt x="247677" y="348618"/>
                    <a:pt x="273814" y="348618"/>
                  </a:cubicBezTo>
                  <a:cubicBezTo>
                    <a:pt x="294350" y="348618"/>
                    <a:pt x="311152" y="331815"/>
                    <a:pt x="311152" y="311279"/>
                  </a:cubicBezTo>
                  <a:cubicBezTo>
                    <a:pt x="311152" y="301322"/>
                    <a:pt x="307418" y="292610"/>
                    <a:pt x="301195" y="286387"/>
                  </a:cubicBezTo>
                  <a:cubicBezTo>
                    <a:pt x="302440" y="286387"/>
                    <a:pt x="303684" y="286387"/>
                    <a:pt x="304929" y="286387"/>
                  </a:cubicBezTo>
                  <a:cubicBezTo>
                    <a:pt x="325465" y="286387"/>
                    <a:pt x="342267" y="269585"/>
                    <a:pt x="342267" y="249049"/>
                  </a:cubicBezTo>
                  <a:cubicBezTo>
                    <a:pt x="342267" y="239092"/>
                    <a:pt x="338533" y="229758"/>
                    <a:pt x="331688" y="222912"/>
                  </a:cubicBezTo>
                  <a:cubicBezTo>
                    <a:pt x="348490" y="219178"/>
                    <a:pt x="360936" y="204243"/>
                    <a:pt x="360936" y="186819"/>
                  </a:cubicBezTo>
                  <a:cubicBezTo>
                    <a:pt x="360936" y="166282"/>
                    <a:pt x="344134" y="149480"/>
                    <a:pt x="323598" y="149480"/>
                  </a:cubicBezTo>
                  <a:lnTo>
                    <a:pt x="491620" y="149480"/>
                  </a:lnTo>
                  <a:cubicBezTo>
                    <a:pt x="509045" y="149480"/>
                    <a:pt x="522736" y="135790"/>
                    <a:pt x="522736" y="118365"/>
                  </a:cubicBezTo>
                  <a:cubicBezTo>
                    <a:pt x="522736" y="100941"/>
                    <a:pt x="509045" y="87250"/>
                    <a:pt x="491620" y="87250"/>
                  </a:cubicBezTo>
                  <a:close/>
                </a:path>
              </a:pathLst>
            </a:custGeom>
            <a:solidFill>
              <a:schemeClr val="bg1"/>
            </a:solidFill>
            <a:ln w="14857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085C10E6-B1BF-F50D-98D3-B5F949EA96EE}"/>
              </a:ext>
            </a:extLst>
          </p:cNvPr>
          <p:cNvSpPr txBox="1"/>
          <p:nvPr/>
        </p:nvSpPr>
        <p:spPr>
          <a:xfrm>
            <a:off x="2601864" y="1229692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Match each layer with its definition: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A62837-F4D9-486C-8834-B3F12AD44313}"/>
              </a:ext>
            </a:extLst>
          </p:cNvPr>
          <p:cNvGrpSpPr/>
          <p:nvPr/>
        </p:nvGrpSpPr>
        <p:grpSpPr>
          <a:xfrm>
            <a:off x="4716027" y="1624627"/>
            <a:ext cx="5166517" cy="1285293"/>
            <a:chOff x="4716027" y="1624627"/>
            <a:chExt cx="5166517" cy="1285293"/>
          </a:xfrm>
        </p:grpSpPr>
        <p:sp>
          <p:nvSpPr>
            <p:cNvPr id="45" name="Round Diagonal Corner Rectangle 13">
              <a:extLst>
                <a:ext uri="{FF2B5EF4-FFF2-40B4-BE49-F238E27FC236}">
                  <a16:creationId xmlns:a16="http://schemas.microsoft.com/office/drawing/2014/main" id="{6786F87B-4908-AD18-0F94-FECF72F7EC82}"/>
                </a:ext>
              </a:extLst>
            </p:cNvPr>
            <p:cNvSpPr/>
            <p:nvPr/>
          </p:nvSpPr>
          <p:spPr>
            <a:xfrm>
              <a:off x="4716027" y="2544160"/>
              <a:ext cx="10972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6" name="Round Diagonal Corner Rectangle 14">
              <a:extLst>
                <a:ext uri="{FF2B5EF4-FFF2-40B4-BE49-F238E27FC236}">
                  <a16:creationId xmlns:a16="http://schemas.microsoft.com/office/drawing/2014/main" id="{4ADE6BA8-C7EB-78D2-E8D8-3CA5F2500CD5}"/>
                </a:ext>
              </a:extLst>
            </p:cNvPr>
            <p:cNvSpPr/>
            <p:nvPr/>
          </p:nvSpPr>
          <p:spPr>
            <a:xfrm>
              <a:off x="4716027" y="1624627"/>
              <a:ext cx="10972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47" name="Round Diagonal Corner Rectangle 17">
              <a:extLst>
                <a:ext uri="{FF2B5EF4-FFF2-40B4-BE49-F238E27FC236}">
                  <a16:creationId xmlns:a16="http://schemas.microsoft.com/office/drawing/2014/main" id="{A333946D-9ACD-97E0-C1EF-12B9DAC083B2}"/>
                </a:ext>
              </a:extLst>
            </p:cNvPr>
            <p:cNvSpPr/>
            <p:nvPr/>
          </p:nvSpPr>
          <p:spPr>
            <a:xfrm>
              <a:off x="4716027" y="2080199"/>
              <a:ext cx="10972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35" name="Round Diagonal Corner Rectangle 13">
              <a:extLst>
                <a:ext uri="{FF2B5EF4-FFF2-40B4-BE49-F238E27FC236}">
                  <a16:creationId xmlns:a16="http://schemas.microsoft.com/office/drawing/2014/main" id="{595E561A-64B0-6638-D2CA-30EE1026536C}"/>
                </a:ext>
              </a:extLst>
            </p:cNvPr>
            <p:cNvSpPr/>
            <p:nvPr/>
          </p:nvSpPr>
          <p:spPr>
            <a:xfrm>
              <a:off x="5810244" y="2544160"/>
              <a:ext cx="407230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Learns patterns from the prior layers and adds complexity</a:t>
              </a:r>
            </a:p>
          </p:txBody>
        </p:sp>
        <p:sp>
          <p:nvSpPr>
            <p:cNvPr id="36" name="Round Diagonal Corner Rectangle 14">
              <a:extLst>
                <a:ext uri="{FF2B5EF4-FFF2-40B4-BE49-F238E27FC236}">
                  <a16:creationId xmlns:a16="http://schemas.microsoft.com/office/drawing/2014/main" id="{4593A6BA-6DA3-7B08-3C82-07EBA0752ABE}"/>
                </a:ext>
              </a:extLst>
            </p:cNvPr>
            <p:cNvSpPr/>
            <p:nvPr/>
          </p:nvSpPr>
          <p:spPr>
            <a:xfrm>
              <a:off x="5810243" y="1624627"/>
              <a:ext cx="2862613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Provides numeric representations of text</a:t>
              </a:r>
            </a:p>
          </p:txBody>
        </p:sp>
        <p:sp>
          <p:nvSpPr>
            <p:cNvPr id="37" name="Round Diagonal Corner Rectangle 17">
              <a:extLst>
                <a:ext uri="{FF2B5EF4-FFF2-40B4-BE49-F238E27FC236}">
                  <a16:creationId xmlns:a16="http://schemas.microsoft.com/office/drawing/2014/main" id="{8D1D8469-0F06-B7FD-4EF6-DC6DCBBC2E52}"/>
                </a:ext>
              </a:extLst>
            </p:cNvPr>
            <p:cNvSpPr/>
            <p:nvPr/>
          </p:nvSpPr>
          <p:spPr>
            <a:xfrm>
              <a:off x="5810244" y="2080199"/>
              <a:ext cx="4072300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  <a:sym typeface="Lato Light"/>
                </a:rPr>
                <a:t>Adjusts the meaning of words based on surrounding words</a:t>
              </a:r>
            </a:p>
          </p:txBody>
        </p:sp>
      </p:grpSp>
      <p:sp>
        <p:nvSpPr>
          <p:cNvPr id="48" name="Round Diagonal Corner Rectangle 14">
            <a:extLst>
              <a:ext uri="{FF2B5EF4-FFF2-40B4-BE49-F238E27FC236}">
                <a16:creationId xmlns:a16="http://schemas.microsoft.com/office/drawing/2014/main" id="{48AE5158-936C-5F50-C007-38187FB3B81E}"/>
              </a:ext>
            </a:extLst>
          </p:cNvPr>
          <p:cNvSpPr/>
          <p:nvPr/>
        </p:nvSpPr>
        <p:spPr>
          <a:xfrm>
            <a:off x="2601864" y="1622513"/>
            <a:ext cx="10972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Attention</a:t>
            </a:r>
          </a:p>
        </p:txBody>
      </p:sp>
      <p:sp>
        <p:nvSpPr>
          <p:cNvPr id="51" name="Round Diagonal Corner Rectangle 17">
            <a:extLst>
              <a:ext uri="{FF2B5EF4-FFF2-40B4-BE49-F238E27FC236}">
                <a16:creationId xmlns:a16="http://schemas.microsoft.com/office/drawing/2014/main" id="{70E06201-9173-CC48-27B5-4C21106544B2}"/>
              </a:ext>
            </a:extLst>
          </p:cNvPr>
          <p:cNvSpPr/>
          <p:nvPr/>
        </p:nvSpPr>
        <p:spPr>
          <a:xfrm>
            <a:off x="2598230" y="2544160"/>
            <a:ext cx="10972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FNN</a:t>
            </a:r>
          </a:p>
        </p:txBody>
      </p:sp>
      <p:sp>
        <p:nvSpPr>
          <p:cNvPr id="61" name="Round Diagonal Corner Rectangle 20">
            <a:extLst>
              <a:ext uri="{FF2B5EF4-FFF2-40B4-BE49-F238E27FC236}">
                <a16:creationId xmlns:a16="http://schemas.microsoft.com/office/drawing/2014/main" id="{F1B8FE2E-8F33-C1F1-13A8-06FEBE6105E2}"/>
              </a:ext>
            </a:extLst>
          </p:cNvPr>
          <p:cNvSpPr/>
          <p:nvPr/>
        </p:nvSpPr>
        <p:spPr>
          <a:xfrm>
            <a:off x="2601864" y="2080199"/>
            <a:ext cx="10972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Embeddings</a:t>
            </a:r>
          </a:p>
        </p:txBody>
      </p:sp>
      <p:sp>
        <p:nvSpPr>
          <p:cNvPr id="27" name="Google Shape;1774;p90">
            <a:extLst>
              <a:ext uri="{FF2B5EF4-FFF2-40B4-BE49-F238E27FC236}">
                <a16:creationId xmlns:a16="http://schemas.microsoft.com/office/drawing/2014/main" id="{E82CAA1E-A24B-C0F3-7D97-B0FEC6A24E57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 descr="A picture containing symbol, graphics, logo, font&#10;&#10;Description automatically generated">
            <a:extLst>
              <a:ext uri="{FF2B5EF4-FFF2-40B4-BE49-F238E27FC236}">
                <a16:creationId xmlns:a16="http://schemas.microsoft.com/office/drawing/2014/main" id="{A7EA42C5-9A28-B278-E1F1-D142D857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" y="371395"/>
            <a:ext cx="964272" cy="9642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6016F3-3CE7-6166-2DE4-7EABB1813350}"/>
              </a:ext>
            </a:extLst>
          </p:cNvPr>
          <p:cNvGrpSpPr/>
          <p:nvPr/>
        </p:nvGrpSpPr>
        <p:grpSpPr>
          <a:xfrm>
            <a:off x="262215" y="1516858"/>
            <a:ext cx="1876844" cy="4937760"/>
            <a:chOff x="262215" y="1516858"/>
            <a:chExt cx="1876844" cy="4937760"/>
          </a:xfrm>
        </p:grpSpPr>
        <p:sp>
          <p:nvSpPr>
            <p:cNvPr id="4" name="Google Shape;1803;p91">
              <a:extLst>
                <a:ext uri="{FF2B5EF4-FFF2-40B4-BE49-F238E27FC236}">
                  <a16:creationId xmlns:a16="http://schemas.microsoft.com/office/drawing/2014/main" id="{A10C0CDE-2D06-4EB5-E0D6-BAB0A1F87D14}"/>
                </a:ext>
              </a:extLst>
            </p:cNvPr>
            <p:cNvSpPr/>
            <p:nvPr/>
          </p:nvSpPr>
          <p:spPr>
            <a:xfrm>
              <a:off x="338009" y="4775316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Encoders &amp; Decoders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803;p91">
              <a:extLst>
                <a:ext uri="{FF2B5EF4-FFF2-40B4-BE49-F238E27FC236}">
                  <a16:creationId xmlns:a16="http://schemas.microsoft.com/office/drawing/2014/main" id="{CB5D4E81-9668-A0BF-669B-007CCD86FB63}"/>
                </a:ext>
              </a:extLst>
            </p:cNvPr>
            <p:cNvSpPr/>
            <p:nvPr/>
          </p:nvSpPr>
          <p:spPr>
            <a:xfrm>
              <a:off x="338009" y="40612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FNNs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808;p91">
              <a:extLst>
                <a:ext uri="{FF2B5EF4-FFF2-40B4-BE49-F238E27FC236}">
                  <a16:creationId xmlns:a16="http://schemas.microsoft.com/office/drawing/2014/main" id="{09BE19CD-E82F-DBC8-DFB2-428033160D08}"/>
                </a:ext>
              </a:extLst>
            </p:cNvPr>
            <p:cNvSpPr/>
            <p:nvPr/>
          </p:nvSpPr>
          <p:spPr>
            <a:xfrm>
              <a:off x="338009" y="3347202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Attention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02;p91">
              <a:extLst>
                <a:ext uri="{FF2B5EF4-FFF2-40B4-BE49-F238E27FC236}">
                  <a16:creationId xmlns:a16="http://schemas.microsoft.com/office/drawing/2014/main" id="{6D0E4CED-35C7-FF25-6148-242E19455552}"/>
                </a:ext>
              </a:extLst>
            </p:cNvPr>
            <p:cNvSpPr/>
            <p:nvPr/>
          </p:nvSpPr>
          <p:spPr>
            <a:xfrm>
              <a:off x="338009" y="2633145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Embeddings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804;p91">
              <a:extLst>
                <a:ext uri="{FF2B5EF4-FFF2-40B4-BE49-F238E27FC236}">
                  <a16:creationId xmlns:a16="http://schemas.microsoft.com/office/drawing/2014/main" id="{928DB5F4-46D1-20E4-F89F-40DD897BF55E}"/>
                </a:ext>
              </a:extLst>
            </p:cNvPr>
            <p:cNvSpPr/>
            <p:nvPr/>
          </p:nvSpPr>
          <p:spPr>
            <a:xfrm>
              <a:off x="338009" y="1919088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Transformers &amp;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810;p91">
              <a:extLst>
                <a:ext uri="{FF2B5EF4-FFF2-40B4-BE49-F238E27FC236}">
                  <a16:creationId xmlns:a16="http://schemas.microsoft.com/office/drawing/2014/main" id="{9F7D5A21-073E-9B4D-B635-28755C61FA74}"/>
                </a:ext>
              </a:extLst>
            </p:cNvPr>
            <p:cNvSpPr/>
            <p:nvPr/>
          </p:nvSpPr>
          <p:spPr>
            <a:xfrm>
              <a:off x="262215" y="1840355"/>
              <a:ext cx="1642016" cy="426468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1801;p91">
              <a:extLst>
                <a:ext uri="{FF2B5EF4-FFF2-40B4-BE49-F238E27FC236}">
                  <a16:creationId xmlns:a16="http://schemas.microsoft.com/office/drawing/2014/main" id="{B200D264-04BA-4EC8-7D34-35E154628E0B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516858"/>
              <a:ext cx="0" cy="49377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" name="Google Shape;1803;p91">
              <a:extLst>
                <a:ext uri="{FF2B5EF4-FFF2-40B4-BE49-F238E27FC236}">
                  <a16:creationId xmlns:a16="http://schemas.microsoft.com/office/drawing/2014/main" id="{175870E1-CC5E-AB6A-516D-E99F044D18E9}"/>
                </a:ext>
              </a:extLst>
            </p:cNvPr>
            <p:cNvSpPr/>
            <p:nvPr/>
          </p:nvSpPr>
          <p:spPr>
            <a:xfrm>
              <a:off x="338009" y="5489373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Pretrained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4" name="Round Diagonal Corner Rectangle 14">
            <a:extLst>
              <a:ext uri="{FF2B5EF4-FFF2-40B4-BE49-F238E27FC236}">
                <a16:creationId xmlns:a16="http://schemas.microsoft.com/office/drawing/2014/main" id="{5B2F825A-7DF3-999B-22BA-07386C859F89}"/>
              </a:ext>
            </a:extLst>
          </p:cNvPr>
          <p:cNvSpPr/>
          <p:nvPr/>
        </p:nvSpPr>
        <p:spPr>
          <a:xfrm>
            <a:off x="4232409" y="4130194"/>
            <a:ext cx="6400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T5</a:t>
            </a:r>
          </a:p>
        </p:txBody>
      </p:sp>
      <p:sp>
        <p:nvSpPr>
          <p:cNvPr id="63" name="Round Diagonal Corner Rectangle 14">
            <a:extLst>
              <a:ext uri="{FF2B5EF4-FFF2-40B4-BE49-F238E27FC236}">
                <a16:creationId xmlns:a16="http://schemas.microsoft.com/office/drawing/2014/main" id="{5A1BDDAE-6CEB-93B7-29A2-1A4833577D6F}"/>
              </a:ext>
            </a:extLst>
          </p:cNvPr>
          <p:cNvSpPr/>
          <p:nvPr/>
        </p:nvSpPr>
        <p:spPr>
          <a:xfrm>
            <a:off x="5663024" y="3706335"/>
            <a:ext cx="6400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GPT</a:t>
            </a:r>
          </a:p>
        </p:txBody>
      </p:sp>
      <p:sp>
        <p:nvSpPr>
          <p:cNvPr id="64" name="Round Diagonal Corner Rectangle 14">
            <a:extLst>
              <a:ext uri="{FF2B5EF4-FFF2-40B4-BE49-F238E27FC236}">
                <a16:creationId xmlns:a16="http://schemas.microsoft.com/office/drawing/2014/main" id="{9BB24FFB-5A96-60F0-22A1-D8175D1910FC}"/>
              </a:ext>
            </a:extLst>
          </p:cNvPr>
          <p:cNvSpPr/>
          <p:nvPr/>
        </p:nvSpPr>
        <p:spPr>
          <a:xfrm>
            <a:off x="2673944" y="3706335"/>
            <a:ext cx="64008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BERT</a:t>
            </a:r>
          </a:p>
        </p:txBody>
      </p:sp>
      <p:sp>
        <p:nvSpPr>
          <p:cNvPr id="74" name="Google Shape;428;p29">
            <a:extLst>
              <a:ext uri="{FF2B5EF4-FFF2-40B4-BE49-F238E27FC236}">
                <a16:creationId xmlns:a16="http://schemas.microsoft.com/office/drawing/2014/main" id="{12380E4B-6FC1-CB7B-ED00-D6E05BB1A798}"/>
              </a:ext>
            </a:extLst>
          </p:cNvPr>
          <p:cNvSpPr txBox="1"/>
          <p:nvPr/>
        </p:nvSpPr>
        <p:spPr>
          <a:xfrm>
            <a:off x="2601863" y="3298102"/>
            <a:ext cx="651696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Match the transformer type to its definition, an application, and a popular LLM: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805C9-739A-7818-2DA3-C890BA60B95F}"/>
              </a:ext>
            </a:extLst>
          </p:cNvPr>
          <p:cNvGrpSpPr/>
          <p:nvPr/>
        </p:nvGrpSpPr>
        <p:grpSpPr>
          <a:xfrm>
            <a:off x="2513337" y="4807910"/>
            <a:ext cx="6023498" cy="1609266"/>
            <a:chOff x="2513337" y="4807910"/>
            <a:chExt cx="6023498" cy="1609266"/>
          </a:xfrm>
        </p:grpSpPr>
        <p:sp>
          <p:nvSpPr>
            <p:cNvPr id="75" name="Round Diagonal Corner Rectangle 13">
              <a:extLst>
                <a:ext uri="{FF2B5EF4-FFF2-40B4-BE49-F238E27FC236}">
                  <a16:creationId xmlns:a16="http://schemas.microsoft.com/office/drawing/2014/main" id="{42E516F9-0C04-EFF2-9F9D-F473241B2048}"/>
                </a:ext>
              </a:extLst>
            </p:cNvPr>
            <p:cNvSpPr/>
            <p:nvPr/>
          </p:nvSpPr>
          <p:spPr>
            <a:xfrm>
              <a:off x="4054719" y="6051416"/>
              <a:ext cx="219456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76" name="Round Diagonal Corner Rectangle 14">
              <a:extLst>
                <a:ext uri="{FF2B5EF4-FFF2-40B4-BE49-F238E27FC236}">
                  <a16:creationId xmlns:a16="http://schemas.microsoft.com/office/drawing/2014/main" id="{E400F66E-FBA6-9C28-4727-0B993F564EF1}"/>
                </a:ext>
              </a:extLst>
            </p:cNvPr>
            <p:cNvSpPr/>
            <p:nvPr/>
          </p:nvSpPr>
          <p:spPr>
            <a:xfrm>
              <a:off x="4054719" y="5131883"/>
              <a:ext cx="219456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77" name="Round Diagonal Corner Rectangle 17">
              <a:extLst>
                <a:ext uri="{FF2B5EF4-FFF2-40B4-BE49-F238E27FC236}">
                  <a16:creationId xmlns:a16="http://schemas.microsoft.com/office/drawing/2014/main" id="{91AE040D-0FF4-08A0-116F-AE96E7448A4A}"/>
                </a:ext>
              </a:extLst>
            </p:cNvPr>
            <p:cNvSpPr/>
            <p:nvPr/>
          </p:nvSpPr>
          <p:spPr>
            <a:xfrm>
              <a:off x="4054719" y="5587455"/>
              <a:ext cx="219456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79" name="Google Shape;428;p29">
              <a:extLst>
                <a:ext uri="{FF2B5EF4-FFF2-40B4-BE49-F238E27FC236}">
                  <a16:creationId xmlns:a16="http://schemas.microsoft.com/office/drawing/2014/main" id="{C447BE0D-E7A6-1516-4104-566508EA2726}"/>
                </a:ext>
              </a:extLst>
            </p:cNvPr>
            <p:cNvSpPr txBox="1"/>
            <p:nvPr/>
          </p:nvSpPr>
          <p:spPr>
            <a:xfrm>
              <a:off x="2598230" y="5176283"/>
              <a:ext cx="137159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Encoder-Only</a:t>
              </a:r>
            </a:p>
          </p:txBody>
        </p:sp>
        <p:sp>
          <p:nvSpPr>
            <p:cNvPr id="80" name="Google Shape;428;p29">
              <a:extLst>
                <a:ext uri="{FF2B5EF4-FFF2-40B4-BE49-F238E27FC236}">
                  <a16:creationId xmlns:a16="http://schemas.microsoft.com/office/drawing/2014/main" id="{446EEDEE-F71D-A3C5-40C8-2F2F619339A0}"/>
                </a:ext>
              </a:extLst>
            </p:cNvPr>
            <p:cNvSpPr txBox="1"/>
            <p:nvPr/>
          </p:nvSpPr>
          <p:spPr>
            <a:xfrm>
              <a:off x="2598230" y="5631855"/>
              <a:ext cx="137159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Decoder-Only</a:t>
              </a:r>
            </a:p>
          </p:txBody>
        </p:sp>
        <p:sp>
          <p:nvSpPr>
            <p:cNvPr id="81" name="Google Shape;428;p29">
              <a:extLst>
                <a:ext uri="{FF2B5EF4-FFF2-40B4-BE49-F238E27FC236}">
                  <a16:creationId xmlns:a16="http://schemas.microsoft.com/office/drawing/2014/main" id="{5BCFCF86-8ACA-A920-8EF2-2C3BBF6D4452}"/>
                </a:ext>
              </a:extLst>
            </p:cNvPr>
            <p:cNvSpPr txBox="1"/>
            <p:nvPr/>
          </p:nvSpPr>
          <p:spPr>
            <a:xfrm>
              <a:off x="2513337" y="6095816"/>
              <a:ext cx="14564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Encoder-Decoder</a:t>
              </a:r>
            </a:p>
          </p:txBody>
        </p:sp>
        <p:sp>
          <p:nvSpPr>
            <p:cNvPr id="82" name="Google Shape;428;p29">
              <a:extLst>
                <a:ext uri="{FF2B5EF4-FFF2-40B4-BE49-F238E27FC236}">
                  <a16:creationId xmlns:a16="http://schemas.microsoft.com/office/drawing/2014/main" id="{CB4596B7-5DB3-FC8E-A5C9-CC23CBA79D56}"/>
                </a:ext>
              </a:extLst>
            </p:cNvPr>
            <p:cNvSpPr txBox="1"/>
            <p:nvPr/>
          </p:nvSpPr>
          <p:spPr>
            <a:xfrm>
              <a:off x="4054719" y="4807910"/>
              <a:ext cx="219456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Definition</a:t>
              </a:r>
            </a:p>
          </p:txBody>
        </p:sp>
        <p:sp>
          <p:nvSpPr>
            <p:cNvPr id="83" name="Round Diagonal Corner Rectangle 13">
              <a:extLst>
                <a:ext uri="{FF2B5EF4-FFF2-40B4-BE49-F238E27FC236}">
                  <a16:creationId xmlns:a16="http://schemas.microsoft.com/office/drawing/2014/main" id="{596D7152-6E37-A4F7-5C87-C1B428BB6630}"/>
                </a:ext>
              </a:extLst>
            </p:cNvPr>
            <p:cNvSpPr/>
            <p:nvPr/>
          </p:nvSpPr>
          <p:spPr>
            <a:xfrm>
              <a:off x="6334172" y="6051416"/>
              <a:ext cx="1481328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4" name="Round Diagonal Corner Rectangle 14">
              <a:extLst>
                <a:ext uri="{FF2B5EF4-FFF2-40B4-BE49-F238E27FC236}">
                  <a16:creationId xmlns:a16="http://schemas.microsoft.com/office/drawing/2014/main" id="{E9EDA045-EE29-1B7C-D69F-33B50D5624C5}"/>
                </a:ext>
              </a:extLst>
            </p:cNvPr>
            <p:cNvSpPr/>
            <p:nvPr/>
          </p:nvSpPr>
          <p:spPr>
            <a:xfrm>
              <a:off x="6334172" y="5131883"/>
              <a:ext cx="1481328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5" name="Round Diagonal Corner Rectangle 17">
              <a:extLst>
                <a:ext uri="{FF2B5EF4-FFF2-40B4-BE49-F238E27FC236}">
                  <a16:creationId xmlns:a16="http://schemas.microsoft.com/office/drawing/2014/main" id="{32C32A72-4AE6-E971-BE7C-7D3709612F8D}"/>
                </a:ext>
              </a:extLst>
            </p:cNvPr>
            <p:cNvSpPr/>
            <p:nvPr/>
          </p:nvSpPr>
          <p:spPr>
            <a:xfrm>
              <a:off x="6334172" y="5587455"/>
              <a:ext cx="1481328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6" name="Google Shape;428;p29">
              <a:extLst>
                <a:ext uri="{FF2B5EF4-FFF2-40B4-BE49-F238E27FC236}">
                  <a16:creationId xmlns:a16="http://schemas.microsoft.com/office/drawing/2014/main" id="{77F4C140-B1BA-FB6F-3546-F63A1B9EC790}"/>
                </a:ext>
              </a:extLst>
            </p:cNvPr>
            <p:cNvSpPr txBox="1"/>
            <p:nvPr/>
          </p:nvSpPr>
          <p:spPr>
            <a:xfrm>
              <a:off x="6334176" y="4807910"/>
              <a:ext cx="1481324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Application</a:t>
              </a:r>
            </a:p>
          </p:txBody>
        </p:sp>
        <p:sp>
          <p:nvSpPr>
            <p:cNvPr id="87" name="Round Diagonal Corner Rectangle 13">
              <a:extLst>
                <a:ext uri="{FF2B5EF4-FFF2-40B4-BE49-F238E27FC236}">
                  <a16:creationId xmlns:a16="http://schemas.microsoft.com/office/drawing/2014/main" id="{293D7B61-7D85-BC00-ECA7-4799321D6BAC}"/>
                </a:ext>
              </a:extLst>
            </p:cNvPr>
            <p:cNvSpPr/>
            <p:nvPr/>
          </p:nvSpPr>
          <p:spPr>
            <a:xfrm>
              <a:off x="7896755" y="6051416"/>
              <a:ext cx="6400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8" name="Round Diagonal Corner Rectangle 14">
              <a:extLst>
                <a:ext uri="{FF2B5EF4-FFF2-40B4-BE49-F238E27FC236}">
                  <a16:creationId xmlns:a16="http://schemas.microsoft.com/office/drawing/2014/main" id="{32156A58-5793-8324-15F5-1BB1A501A308}"/>
                </a:ext>
              </a:extLst>
            </p:cNvPr>
            <p:cNvSpPr/>
            <p:nvPr/>
          </p:nvSpPr>
          <p:spPr>
            <a:xfrm>
              <a:off x="7896755" y="5131883"/>
              <a:ext cx="6400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89" name="Round Diagonal Corner Rectangle 17">
              <a:extLst>
                <a:ext uri="{FF2B5EF4-FFF2-40B4-BE49-F238E27FC236}">
                  <a16:creationId xmlns:a16="http://schemas.microsoft.com/office/drawing/2014/main" id="{3C7A0540-6DCF-610A-2CF1-F82A09016CEC}"/>
                </a:ext>
              </a:extLst>
            </p:cNvPr>
            <p:cNvSpPr/>
            <p:nvPr/>
          </p:nvSpPr>
          <p:spPr>
            <a:xfrm>
              <a:off x="7896755" y="5587455"/>
              <a:ext cx="640080" cy="36576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  <a:buSzPts val="2000"/>
              </a:pPr>
              <a:endParaRPr 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ato Light" panose="020F0502020204030203" pitchFamily="34" charset="0"/>
                <a:sym typeface="Lato Light"/>
              </a:endParaRPr>
            </a:p>
          </p:txBody>
        </p:sp>
        <p:sp>
          <p:nvSpPr>
            <p:cNvPr id="90" name="Google Shape;428;p29">
              <a:extLst>
                <a:ext uri="{FF2B5EF4-FFF2-40B4-BE49-F238E27FC236}">
                  <a16:creationId xmlns:a16="http://schemas.microsoft.com/office/drawing/2014/main" id="{09ADFC18-8548-29D5-A52F-34BC91518F9C}"/>
                </a:ext>
              </a:extLst>
            </p:cNvPr>
            <p:cNvSpPr txBox="1"/>
            <p:nvPr/>
          </p:nvSpPr>
          <p:spPr>
            <a:xfrm>
              <a:off x="7896759" y="4807910"/>
              <a:ext cx="64007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ts val="2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  <a:sym typeface="Lato Light"/>
                </a:rPr>
                <a:t>LLM</a:t>
              </a:r>
            </a:p>
          </p:txBody>
        </p:sp>
      </p:grpSp>
      <p:sp>
        <p:nvSpPr>
          <p:cNvPr id="91" name="Round Diagonal Corner Rectangle 14">
            <a:extLst>
              <a:ext uri="{FF2B5EF4-FFF2-40B4-BE49-F238E27FC236}">
                <a16:creationId xmlns:a16="http://schemas.microsoft.com/office/drawing/2014/main" id="{FBB58787-8BED-D178-256C-18A35424A9C6}"/>
              </a:ext>
            </a:extLst>
          </p:cNvPr>
          <p:cNvSpPr/>
          <p:nvPr/>
        </p:nvSpPr>
        <p:spPr>
          <a:xfrm>
            <a:off x="7221489" y="4130194"/>
            <a:ext cx="21945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Understands &amp; generates text</a:t>
            </a:r>
          </a:p>
        </p:txBody>
      </p:sp>
      <p:sp>
        <p:nvSpPr>
          <p:cNvPr id="92" name="Round Diagonal Corner Rectangle 14">
            <a:extLst>
              <a:ext uri="{FF2B5EF4-FFF2-40B4-BE49-F238E27FC236}">
                <a16:creationId xmlns:a16="http://schemas.microsoft.com/office/drawing/2014/main" id="{B0ECF1FE-397E-3355-525D-611A1FF30564}"/>
              </a:ext>
            </a:extLst>
          </p:cNvPr>
          <p:cNvSpPr/>
          <p:nvPr/>
        </p:nvSpPr>
        <p:spPr>
          <a:xfrm>
            <a:off x="4949792" y="4130194"/>
            <a:ext cx="2194560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Understands text</a:t>
            </a:r>
          </a:p>
        </p:txBody>
      </p:sp>
      <p:sp>
        <p:nvSpPr>
          <p:cNvPr id="94" name="Round Diagonal Corner Rectangle 14">
            <a:extLst>
              <a:ext uri="{FF2B5EF4-FFF2-40B4-BE49-F238E27FC236}">
                <a16:creationId xmlns:a16="http://schemas.microsoft.com/office/drawing/2014/main" id="{CFD14501-C279-867C-968E-B84CFA708F7C}"/>
              </a:ext>
            </a:extLst>
          </p:cNvPr>
          <p:cNvSpPr/>
          <p:nvPr/>
        </p:nvSpPr>
        <p:spPr>
          <a:xfrm>
            <a:off x="6379402" y="3706335"/>
            <a:ext cx="1479187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Text classification</a:t>
            </a:r>
          </a:p>
        </p:txBody>
      </p:sp>
      <p:sp>
        <p:nvSpPr>
          <p:cNvPr id="95" name="Round Diagonal Corner Rectangle 14">
            <a:extLst>
              <a:ext uri="{FF2B5EF4-FFF2-40B4-BE49-F238E27FC236}">
                <a16:creationId xmlns:a16="http://schemas.microsoft.com/office/drawing/2014/main" id="{2B8B5D12-43B4-77C9-331E-A350AAF5C8B1}"/>
              </a:ext>
            </a:extLst>
          </p:cNvPr>
          <p:cNvSpPr/>
          <p:nvPr/>
        </p:nvSpPr>
        <p:spPr>
          <a:xfrm>
            <a:off x="7934721" y="3706335"/>
            <a:ext cx="1481328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Text generation</a:t>
            </a:r>
          </a:p>
        </p:txBody>
      </p:sp>
      <p:sp>
        <p:nvSpPr>
          <p:cNvPr id="96" name="Round Diagonal Corner Rectangle 14">
            <a:extLst>
              <a:ext uri="{FF2B5EF4-FFF2-40B4-BE49-F238E27FC236}">
                <a16:creationId xmlns:a16="http://schemas.microsoft.com/office/drawing/2014/main" id="{297C8E3C-E335-6193-AF0A-691260E1B0E0}"/>
              </a:ext>
            </a:extLst>
          </p:cNvPr>
          <p:cNvSpPr/>
          <p:nvPr/>
        </p:nvSpPr>
        <p:spPr>
          <a:xfrm>
            <a:off x="2673944" y="4130194"/>
            <a:ext cx="1481328" cy="36576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Translation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7E0568-5CC2-B76D-45DB-8CFA4E48541C}"/>
              </a:ext>
            </a:extLst>
          </p:cNvPr>
          <p:cNvGrpSpPr/>
          <p:nvPr/>
        </p:nvGrpSpPr>
        <p:grpSpPr>
          <a:xfrm>
            <a:off x="8793049" y="5057179"/>
            <a:ext cx="348617" cy="1264943"/>
            <a:chOff x="8793049" y="5057179"/>
            <a:chExt cx="348617" cy="1264943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AD45645-A358-C520-11F3-485AA641D5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423172" y="5689651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Graphic 97" descr="Right pointing backhand index with solid fill">
              <a:extLst>
                <a:ext uri="{FF2B5EF4-FFF2-40B4-BE49-F238E27FC236}">
                  <a16:creationId xmlns:a16="http://schemas.microsoft.com/office/drawing/2014/main" id="{2D2FCAEB-4A71-DE52-E241-3A06DA1A51B1}"/>
                </a:ext>
              </a:extLst>
            </p:cNvPr>
            <p:cNvSpPr/>
            <p:nvPr/>
          </p:nvSpPr>
          <p:spPr>
            <a:xfrm rot="2784434">
              <a:off x="8705990" y="5446573"/>
              <a:ext cx="522735" cy="348617"/>
            </a:xfrm>
            <a:custGeom>
              <a:avLst/>
              <a:gdLst>
                <a:gd name="connsiteX0" fmla="*/ 491620 w 522735"/>
                <a:gd name="connsiteY0" fmla="*/ 87250 h 348617"/>
                <a:gd name="connsiteX1" fmla="*/ 183580 w 522735"/>
                <a:gd name="connsiteY1" fmla="*/ 87250 h 348617"/>
                <a:gd name="connsiteX2" fmla="*/ 298706 w 522735"/>
                <a:gd name="connsiteY2" fmla="*/ 61735 h 348617"/>
                <a:gd name="connsiteX3" fmla="*/ 322354 w 522735"/>
                <a:gd name="connsiteY3" fmla="*/ 24397 h 348617"/>
                <a:gd name="connsiteX4" fmla="*/ 285015 w 522735"/>
                <a:gd name="connsiteY4" fmla="*/ 750 h 348617"/>
                <a:gd name="connsiteX5" fmla="*/ 116993 w 522735"/>
                <a:gd name="connsiteY5" fmla="*/ 38088 h 348617"/>
                <a:gd name="connsiteX6" fmla="*/ 99569 w 522735"/>
                <a:gd name="connsiteY6" fmla="*/ 49912 h 348617"/>
                <a:gd name="connsiteX7" fmla="*/ 46673 w 522735"/>
                <a:gd name="connsiteY7" fmla="*/ 118365 h 348617"/>
                <a:gd name="connsiteX8" fmla="*/ 0 w 522735"/>
                <a:gd name="connsiteY8" fmla="*/ 118365 h 348617"/>
                <a:gd name="connsiteX9" fmla="*/ 0 w 522735"/>
                <a:gd name="connsiteY9" fmla="*/ 298833 h 348617"/>
                <a:gd name="connsiteX10" fmla="*/ 31115 w 522735"/>
                <a:gd name="connsiteY10" fmla="*/ 298833 h 348617"/>
                <a:gd name="connsiteX11" fmla="*/ 161799 w 522735"/>
                <a:gd name="connsiteY11" fmla="*/ 348618 h 348617"/>
                <a:gd name="connsiteX12" fmla="*/ 273814 w 522735"/>
                <a:gd name="connsiteY12" fmla="*/ 348618 h 348617"/>
                <a:gd name="connsiteX13" fmla="*/ 311152 w 522735"/>
                <a:gd name="connsiteY13" fmla="*/ 311279 h 348617"/>
                <a:gd name="connsiteX14" fmla="*/ 301195 w 522735"/>
                <a:gd name="connsiteY14" fmla="*/ 286387 h 348617"/>
                <a:gd name="connsiteX15" fmla="*/ 304929 w 522735"/>
                <a:gd name="connsiteY15" fmla="*/ 286387 h 348617"/>
                <a:gd name="connsiteX16" fmla="*/ 342267 w 522735"/>
                <a:gd name="connsiteY16" fmla="*/ 249049 h 348617"/>
                <a:gd name="connsiteX17" fmla="*/ 331688 w 522735"/>
                <a:gd name="connsiteY17" fmla="*/ 222912 h 348617"/>
                <a:gd name="connsiteX18" fmla="*/ 360936 w 522735"/>
                <a:gd name="connsiteY18" fmla="*/ 186819 h 348617"/>
                <a:gd name="connsiteX19" fmla="*/ 323598 w 522735"/>
                <a:gd name="connsiteY19" fmla="*/ 149480 h 348617"/>
                <a:gd name="connsiteX20" fmla="*/ 491620 w 522735"/>
                <a:gd name="connsiteY20" fmla="*/ 149480 h 348617"/>
                <a:gd name="connsiteX21" fmla="*/ 522736 w 522735"/>
                <a:gd name="connsiteY21" fmla="*/ 118365 h 348617"/>
                <a:gd name="connsiteX22" fmla="*/ 491620 w 522735"/>
                <a:gd name="connsiteY22" fmla="*/ 87250 h 34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22735" h="348617">
                  <a:moveTo>
                    <a:pt x="491620" y="87250"/>
                  </a:moveTo>
                  <a:lnTo>
                    <a:pt x="183580" y="87250"/>
                  </a:lnTo>
                  <a:lnTo>
                    <a:pt x="298706" y="61735"/>
                  </a:lnTo>
                  <a:cubicBezTo>
                    <a:pt x="315508" y="58002"/>
                    <a:pt x="326087" y="41199"/>
                    <a:pt x="322354" y="24397"/>
                  </a:cubicBezTo>
                  <a:cubicBezTo>
                    <a:pt x="318620" y="7595"/>
                    <a:pt x="301818" y="-2984"/>
                    <a:pt x="285015" y="750"/>
                  </a:cubicBezTo>
                  <a:lnTo>
                    <a:pt x="116993" y="38088"/>
                  </a:lnTo>
                  <a:cubicBezTo>
                    <a:pt x="110770" y="39955"/>
                    <a:pt x="104547" y="43689"/>
                    <a:pt x="99569" y="49912"/>
                  </a:cubicBezTo>
                  <a:lnTo>
                    <a:pt x="46673" y="118365"/>
                  </a:lnTo>
                  <a:lnTo>
                    <a:pt x="0" y="118365"/>
                  </a:lnTo>
                  <a:lnTo>
                    <a:pt x="0" y="298833"/>
                  </a:lnTo>
                  <a:lnTo>
                    <a:pt x="31115" y="298833"/>
                  </a:lnTo>
                  <a:cubicBezTo>
                    <a:pt x="75299" y="298833"/>
                    <a:pt x="78410" y="348618"/>
                    <a:pt x="161799" y="348618"/>
                  </a:cubicBezTo>
                  <a:cubicBezTo>
                    <a:pt x="181713" y="348618"/>
                    <a:pt x="247677" y="348618"/>
                    <a:pt x="273814" y="348618"/>
                  </a:cubicBezTo>
                  <a:cubicBezTo>
                    <a:pt x="294350" y="348618"/>
                    <a:pt x="311152" y="331815"/>
                    <a:pt x="311152" y="311279"/>
                  </a:cubicBezTo>
                  <a:cubicBezTo>
                    <a:pt x="311152" y="301322"/>
                    <a:pt x="307418" y="292610"/>
                    <a:pt x="301195" y="286387"/>
                  </a:cubicBezTo>
                  <a:cubicBezTo>
                    <a:pt x="302440" y="286387"/>
                    <a:pt x="303684" y="286387"/>
                    <a:pt x="304929" y="286387"/>
                  </a:cubicBezTo>
                  <a:cubicBezTo>
                    <a:pt x="325465" y="286387"/>
                    <a:pt x="342267" y="269585"/>
                    <a:pt x="342267" y="249049"/>
                  </a:cubicBezTo>
                  <a:cubicBezTo>
                    <a:pt x="342267" y="239092"/>
                    <a:pt x="338533" y="229758"/>
                    <a:pt x="331688" y="222912"/>
                  </a:cubicBezTo>
                  <a:cubicBezTo>
                    <a:pt x="348490" y="219178"/>
                    <a:pt x="360936" y="204243"/>
                    <a:pt x="360936" y="186819"/>
                  </a:cubicBezTo>
                  <a:cubicBezTo>
                    <a:pt x="360936" y="166282"/>
                    <a:pt x="344134" y="149480"/>
                    <a:pt x="323598" y="149480"/>
                  </a:cubicBezTo>
                  <a:lnTo>
                    <a:pt x="491620" y="149480"/>
                  </a:lnTo>
                  <a:cubicBezTo>
                    <a:pt x="509045" y="149480"/>
                    <a:pt x="522736" y="135790"/>
                    <a:pt x="522736" y="118365"/>
                  </a:cubicBezTo>
                  <a:cubicBezTo>
                    <a:pt x="522736" y="100941"/>
                    <a:pt x="509045" y="87250"/>
                    <a:pt x="491620" y="87250"/>
                  </a:cubicBezTo>
                  <a:close/>
                </a:path>
              </a:pathLst>
            </a:custGeom>
            <a:solidFill>
              <a:schemeClr val="bg1"/>
            </a:solidFill>
            <a:ln w="14857" cap="flat">
              <a:solidFill>
                <a:schemeClr val="bg1">
                  <a:lumMod val="6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8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0E56F013-BAF3-8B88-1A3B-561FE429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0E026413-5E28-1E79-9802-4FF503097841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AF759072-8809-82F8-EE08-4232ECB189E0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34DB6B18-916C-770C-8438-4444E062C7B6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EXERCISE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TRANSFORMERS &amp; LLMs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74;p90">
            <a:extLst>
              <a:ext uri="{FF2B5EF4-FFF2-40B4-BE49-F238E27FC236}">
                <a16:creationId xmlns:a16="http://schemas.microsoft.com/office/drawing/2014/main" id="{64BEAC07-6BEE-2CAB-72F8-842C36D9EAA9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Picture 28" descr="A picture containing symbol, graphics, logo, font&#10;&#10;Description automatically generated">
            <a:extLst>
              <a:ext uri="{FF2B5EF4-FFF2-40B4-BE49-F238E27FC236}">
                <a16:creationId xmlns:a16="http://schemas.microsoft.com/office/drawing/2014/main" id="{1521FE37-ED7F-7840-351F-89E474B0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1" y="371395"/>
            <a:ext cx="964272" cy="96427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175889-EAB0-FC05-7356-E65DAA98F9A6}"/>
              </a:ext>
            </a:extLst>
          </p:cNvPr>
          <p:cNvGrpSpPr/>
          <p:nvPr/>
        </p:nvGrpSpPr>
        <p:grpSpPr>
          <a:xfrm>
            <a:off x="262215" y="1516858"/>
            <a:ext cx="1876844" cy="4937760"/>
            <a:chOff x="262215" y="1516858"/>
            <a:chExt cx="1876844" cy="4937760"/>
          </a:xfrm>
        </p:grpSpPr>
        <p:sp>
          <p:nvSpPr>
            <p:cNvPr id="4" name="Google Shape;1803;p91">
              <a:extLst>
                <a:ext uri="{FF2B5EF4-FFF2-40B4-BE49-F238E27FC236}">
                  <a16:creationId xmlns:a16="http://schemas.microsoft.com/office/drawing/2014/main" id="{45693B85-05E2-C900-E989-73EE353FD38E}"/>
                </a:ext>
              </a:extLst>
            </p:cNvPr>
            <p:cNvSpPr/>
            <p:nvPr/>
          </p:nvSpPr>
          <p:spPr>
            <a:xfrm>
              <a:off x="338009" y="4775316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Encoders &amp; Decoders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803;p91">
              <a:extLst>
                <a:ext uri="{FF2B5EF4-FFF2-40B4-BE49-F238E27FC236}">
                  <a16:creationId xmlns:a16="http://schemas.microsoft.com/office/drawing/2014/main" id="{FD8E652E-7C42-074A-3CE2-7C3694B738EE}"/>
                </a:ext>
              </a:extLst>
            </p:cNvPr>
            <p:cNvSpPr/>
            <p:nvPr/>
          </p:nvSpPr>
          <p:spPr>
            <a:xfrm>
              <a:off x="338009" y="40612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FNNs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808;p91">
              <a:extLst>
                <a:ext uri="{FF2B5EF4-FFF2-40B4-BE49-F238E27FC236}">
                  <a16:creationId xmlns:a16="http://schemas.microsoft.com/office/drawing/2014/main" id="{ED47F05D-FC22-F2A2-6308-DFC390B5A4BC}"/>
                </a:ext>
              </a:extLst>
            </p:cNvPr>
            <p:cNvSpPr/>
            <p:nvPr/>
          </p:nvSpPr>
          <p:spPr>
            <a:xfrm>
              <a:off x="338009" y="3347202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Attention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802;p91">
              <a:extLst>
                <a:ext uri="{FF2B5EF4-FFF2-40B4-BE49-F238E27FC236}">
                  <a16:creationId xmlns:a16="http://schemas.microsoft.com/office/drawing/2014/main" id="{F8169397-8E5A-4476-7D64-8CF1CA1B927C}"/>
                </a:ext>
              </a:extLst>
            </p:cNvPr>
            <p:cNvSpPr/>
            <p:nvPr/>
          </p:nvSpPr>
          <p:spPr>
            <a:xfrm>
              <a:off x="338009" y="2633145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Embeddings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Google Shape;1804;p91">
              <a:extLst>
                <a:ext uri="{FF2B5EF4-FFF2-40B4-BE49-F238E27FC236}">
                  <a16:creationId xmlns:a16="http://schemas.microsoft.com/office/drawing/2014/main" id="{D58980F2-C4FD-AB2B-8BAF-F5134569CA69}"/>
                </a:ext>
              </a:extLst>
            </p:cNvPr>
            <p:cNvSpPr/>
            <p:nvPr/>
          </p:nvSpPr>
          <p:spPr>
            <a:xfrm>
              <a:off x="338009" y="1919088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Transformers &amp;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  <p:sp>
          <p:nvSpPr>
            <p:cNvPr id="25" name="Google Shape;1810;p91">
              <a:extLst>
                <a:ext uri="{FF2B5EF4-FFF2-40B4-BE49-F238E27FC236}">
                  <a16:creationId xmlns:a16="http://schemas.microsoft.com/office/drawing/2014/main" id="{087A9C65-8C81-9D89-9CD8-6B164D1B7A42}"/>
                </a:ext>
              </a:extLst>
            </p:cNvPr>
            <p:cNvSpPr/>
            <p:nvPr/>
          </p:nvSpPr>
          <p:spPr>
            <a:xfrm>
              <a:off x="262215" y="1840355"/>
              <a:ext cx="1642016" cy="4264685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1801;p91">
              <a:extLst>
                <a:ext uri="{FF2B5EF4-FFF2-40B4-BE49-F238E27FC236}">
                  <a16:creationId xmlns:a16="http://schemas.microsoft.com/office/drawing/2014/main" id="{89673110-CF74-CA76-6351-E0DC1F4704E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516858"/>
              <a:ext cx="0" cy="49377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0" name="Google Shape;1803;p91">
              <a:extLst>
                <a:ext uri="{FF2B5EF4-FFF2-40B4-BE49-F238E27FC236}">
                  <a16:creationId xmlns:a16="http://schemas.microsoft.com/office/drawing/2014/main" id="{A27C2294-9C9C-6AD7-FAC1-F53D64248D1A}"/>
                </a:ext>
              </a:extLst>
            </p:cNvPr>
            <p:cNvSpPr/>
            <p:nvPr/>
          </p:nvSpPr>
          <p:spPr>
            <a:xfrm>
              <a:off x="338009" y="5489373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ea typeface="+mn-ea"/>
                  <a:cs typeface="Arial"/>
                  <a:sym typeface="Lato"/>
                </a:rPr>
                <a:t>Pretrained LLMs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Google Shape;428;p29">
            <a:extLst>
              <a:ext uri="{FF2B5EF4-FFF2-40B4-BE49-F238E27FC236}">
                <a16:creationId xmlns:a16="http://schemas.microsoft.com/office/drawing/2014/main" id="{332E07BE-B3F3-949F-7467-3A398A42B2AF}"/>
              </a:ext>
            </a:extLst>
          </p:cNvPr>
          <p:cNvSpPr txBox="1"/>
          <p:nvPr/>
        </p:nvSpPr>
        <p:spPr>
          <a:xfrm>
            <a:off x="2604364" y="1512319"/>
            <a:ext cx="32637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Answer these questions: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A09998-ECFC-CB95-7101-4CF7B56995CA}"/>
              </a:ext>
            </a:extLst>
          </p:cNvPr>
          <p:cNvSpPr txBox="1"/>
          <p:nvPr/>
        </p:nvSpPr>
        <p:spPr>
          <a:xfrm>
            <a:off x="2604753" y="1909118"/>
            <a:ext cx="30367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are transformers?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Popular deep learning architecture</a:t>
            </a:r>
          </a:p>
        </p:txBody>
      </p:sp>
      <p:sp>
        <p:nvSpPr>
          <p:cNvPr id="10" name="Round Diagonal Corner Rectangle 36">
            <a:extLst>
              <a:ext uri="{FF2B5EF4-FFF2-40B4-BE49-F238E27FC236}">
                <a16:creationId xmlns:a16="http://schemas.microsoft.com/office/drawing/2014/main" id="{3F561FBF-A149-EE7C-CCF2-FD9397B6ED0F}"/>
              </a:ext>
            </a:extLst>
          </p:cNvPr>
          <p:cNvSpPr/>
          <p:nvPr/>
        </p:nvSpPr>
        <p:spPr>
          <a:xfrm>
            <a:off x="2604365" y="2253818"/>
            <a:ext cx="3036762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E98E-541A-2996-FA96-409442DB6811}"/>
              </a:ext>
            </a:extLst>
          </p:cNvPr>
          <p:cNvSpPr txBox="1"/>
          <p:nvPr/>
        </p:nvSpPr>
        <p:spPr>
          <a:xfrm>
            <a:off x="2604753" y="2984048"/>
            <a:ext cx="31321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are LLMs?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Deep learning models pretrained on large amounts of text data for NLP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B9D6A-F5C8-30BF-01D6-FD07C876220D}"/>
              </a:ext>
            </a:extLst>
          </p:cNvPr>
          <p:cNvSpPr txBox="1"/>
          <p:nvPr/>
        </p:nvSpPr>
        <p:spPr>
          <a:xfrm>
            <a:off x="2604753" y="4086532"/>
            <a:ext cx="303676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Where do they overlap?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Most transformers are used for NLP tasks, most LLMs use transformers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D8810-540E-C9EF-A2D8-E7DE3AADCC55}"/>
              </a:ext>
            </a:extLst>
          </p:cNvPr>
          <p:cNvSpPr txBox="1"/>
          <p:nvPr/>
        </p:nvSpPr>
        <p:spPr>
          <a:xfrm>
            <a:off x="6319502" y="1909118"/>
            <a:ext cx="50791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is the most important part of the transformer architecture?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Attention – it provides context to each token, allows for parallel computations and works well for many NLP 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D0595-4EE6-D437-1FDA-D151F4E9E08B}"/>
              </a:ext>
            </a:extLst>
          </p:cNvPr>
          <p:cNvSpPr txBox="1"/>
          <p:nvPr/>
        </p:nvSpPr>
        <p:spPr>
          <a:xfrm>
            <a:off x="6319503" y="2984048"/>
            <a:ext cx="489822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are the main companies that are creating these LLMs?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Google, Hugging Face, Meta, and OpenAI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FC418-C3FA-C93F-0C0A-8D47482D0B51}"/>
              </a:ext>
            </a:extLst>
          </p:cNvPr>
          <p:cNvSpPr txBox="1"/>
          <p:nvPr/>
        </p:nvSpPr>
        <p:spPr>
          <a:xfrm>
            <a:off x="6319502" y="4086532"/>
            <a:ext cx="48410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does it mean to use a pretrained LLM?</a:t>
            </a:r>
          </a:p>
          <a:p>
            <a:pPr marL="0" lvl="1">
              <a:spcAft>
                <a:spcPts val="6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You download the model parameters, plug in your input text, all the matrix calculations are done for you, and you get an output</a:t>
            </a:r>
          </a:p>
        </p:txBody>
      </p:sp>
      <p:sp>
        <p:nvSpPr>
          <p:cNvPr id="18" name="Round Diagonal Corner Rectangle 36">
            <a:extLst>
              <a:ext uri="{FF2B5EF4-FFF2-40B4-BE49-F238E27FC236}">
                <a16:creationId xmlns:a16="http://schemas.microsoft.com/office/drawing/2014/main" id="{3A3481FC-0377-83E0-B64E-CC4660C6E637}"/>
              </a:ext>
            </a:extLst>
          </p:cNvPr>
          <p:cNvSpPr/>
          <p:nvPr/>
        </p:nvSpPr>
        <p:spPr>
          <a:xfrm>
            <a:off x="2652456" y="4450803"/>
            <a:ext cx="3036762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sp>
        <p:nvSpPr>
          <p:cNvPr id="19" name="Round Diagonal Corner Rectangle 36">
            <a:extLst>
              <a:ext uri="{FF2B5EF4-FFF2-40B4-BE49-F238E27FC236}">
                <a16:creationId xmlns:a16="http://schemas.microsoft.com/office/drawing/2014/main" id="{0129C7CE-9B66-8CAA-E054-73AD53669D9E}"/>
              </a:ext>
            </a:extLst>
          </p:cNvPr>
          <p:cNvSpPr/>
          <p:nvPr/>
        </p:nvSpPr>
        <p:spPr>
          <a:xfrm>
            <a:off x="2604365" y="3334497"/>
            <a:ext cx="3036762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sp>
        <p:nvSpPr>
          <p:cNvPr id="20" name="Round Diagonal Corner Rectangle 36">
            <a:extLst>
              <a:ext uri="{FF2B5EF4-FFF2-40B4-BE49-F238E27FC236}">
                <a16:creationId xmlns:a16="http://schemas.microsoft.com/office/drawing/2014/main" id="{24596D6B-6E47-2172-FC1C-C82510AC8B27}"/>
              </a:ext>
            </a:extLst>
          </p:cNvPr>
          <p:cNvSpPr/>
          <p:nvPr/>
        </p:nvSpPr>
        <p:spPr>
          <a:xfrm>
            <a:off x="6319113" y="3343133"/>
            <a:ext cx="4841068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sp>
        <p:nvSpPr>
          <p:cNvPr id="21" name="Round Diagonal Corner Rectangle 36">
            <a:extLst>
              <a:ext uri="{FF2B5EF4-FFF2-40B4-BE49-F238E27FC236}">
                <a16:creationId xmlns:a16="http://schemas.microsoft.com/office/drawing/2014/main" id="{85E4A372-B02F-0676-496E-C65BCC954586}"/>
              </a:ext>
            </a:extLst>
          </p:cNvPr>
          <p:cNvSpPr/>
          <p:nvPr/>
        </p:nvSpPr>
        <p:spPr>
          <a:xfrm>
            <a:off x="6319113" y="2247672"/>
            <a:ext cx="4841068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  <p:sp>
        <p:nvSpPr>
          <p:cNvPr id="22" name="Round Diagonal Corner Rectangle 36">
            <a:extLst>
              <a:ext uri="{FF2B5EF4-FFF2-40B4-BE49-F238E27FC236}">
                <a16:creationId xmlns:a16="http://schemas.microsoft.com/office/drawing/2014/main" id="{99EEE531-BD14-F947-EF47-C8EB430BF01E}"/>
              </a:ext>
            </a:extLst>
          </p:cNvPr>
          <p:cNvSpPr/>
          <p:nvPr/>
        </p:nvSpPr>
        <p:spPr>
          <a:xfrm>
            <a:off x="6319113" y="4450803"/>
            <a:ext cx="4841068" cy="598923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  <a:sym typeface="Lato Light"/>
              </a:rPr>
              <a:t>ANSWER BELOW</a:t>
            </a:r>
          </a:p>
        </p:txBody>
      </p:sp>
    </p:spTree>
    <p:extLst>
      <p:ext uri="{BB962C8B-B14F-4D97-AF65-F5344CB8AC3E}">
        <p14:creationId xmlns:p14="http://schemas.microsoft.com/office/powerpoint/2010/main" val="25341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F5DBB4AF-C3B7-20D6-FC26-57F8007E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3">
            <a:extLst>
              <a:ext uri="{FF2B5EF4-FFF2-40B4-BE49-F238E27FC236}">
                <a16:creationId xmlns:a16="http://schemas.microsoft.com/office/drawing/2014/main" id="{DD314689-6386-2FFD-415D-9C53B57F8034}"/>
              </a:ext>
            </a:extLst>
          </p:cNvPr>
          <p:cNvGrpSpPr/>
          <p:nvPr/>
        </p:nvGrpSpPr>
        <p:grpSpPr>
          <a:xfrm>
            <a:off x="0" y="2771669"/>
            <a:ext cx="12192000" cy="1315348"/>
            <a:chOff x="0" y="2528913"/>
            <a:chExt cx="12192000" cy="1315348"/>
          </a:xfrm>
        </p:grpSpPr>
        <p:grpSp>
          <p:nvGrpSpPr>
            <p:cNvPr id="338" name="Google Shape;338;p13">
              <a:extLst>
                <a:ext uri="{FF2B5EF4-FFF2-40B4-BE49-F238E27FC236}">
                  <a16:creationId xmlns:a16="http://schemas.microsoft.com/office/drawing/2014/main" id="{B21FCC37-EEBD-AC83-E874-A94C3A7309B1}"/>
                </a:ext>
              </a:extLst>
            </p:cNvPr>
            <p:cNvGrpSpPr/>
            <p:nvPr/>
          </p:nvGrpSpPr>
          <p:grpSpPr>
            <a:xfrm>
              <a:off x="0" y="2530619"/>
              <a:ext cx="12192000" cy="1313642"/>
              <a:chOff x="0" y="956665"/>
              <a:chExt cx="12754574" cy="1313642"/>
            </a:xfrm>
          </p:grpSpPr>
          <p:pic>
            <p:nvPicPr>
              <p:cNvPr id="339" name="Google Shape;339;p13">
                <a:extLst>
                  <a:ext uri="{FF2B5EF4-FFF2-40B4-BE49-F238E27FC236}">
                    <a16:creationId xmlns:a16="http://schemas.microsoft.com/office/drawing/2014/main" id="{D1954DBC-FA6A-9DF2-CCDF-5FB32DDF15C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t="31148" r="6354" b="49697"/>
              <a:stretch/>
            </p:blipFill>
            <p:spPr>
              <a:xfrm>
                <a:off x="0" y="956666"/>
                <a:ext cx="6422148" cy="13136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0" name="Google Shape;340;p13">
                <a:extLst>
                  <a:ext uri="{FF2B5EF4-FFF2-40B4-BE49-F238E27FC236}">
                    <a16:creationId xmlns:a16="http://schemas.microsoft.com/office/drawing/2014/main" id="{07813513-5ACC-AFBB-21A4-DFB982BABFA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7664" t="31148" b="49697"/>
              <a:stretch/>
            </p:blipFill>
            <p:spPr>
              <a:xfrm>
                <a:off x="6422148" y="956665"/>
                <a:ext cx="6332426" cy="13136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1" name="Google Shape;341;p13">
              <a:extLst>
                <a:ext uri="{FF2B5EF4-FFF2-40B4-BE49-F238E27FC236}">
                  <a16:creationId xmlns:a16="http://schemas.microsoft.com/office/drawing/2014/main" id="{FBD3810F-D134-ADAE-0E63-2E409DAC37AA}"/>
                </a:ext>
              </a:extLst>
            </p:cNvPr>
            <p:cNvSpPr/>
            <p:nvPr/>
          </p:nvSpPr>
          <p:spPr>
            <a:xfrm>
              <a:off x="0" y="2528913"/>
              <a:ext cx="12192000" cy="1313641"/>
            </a:xfrm>
            <a:prstGeom prst="rect">
              <a:avLst/>
            </a:prstGeom>
            <a:solidFill>
              <a:srgbClr val="3F3F3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192;p6">
            <a:extLst>
              <a:ext uri="{FF2B5EF4-FFF2-40B4-BE49-F238E27FC236}">
                <a16:creationId xmlns:a16="http://schemas.microsoft.com/office/drawing/2014/main" id="{0DE736CE-307E-7315-6B77-19D5D4A4B747}"/>
              </a:ext>
            </a:extLst>
          </p:cNvPr>
          <p:cNvSpPr txBox="1"/>
          <p:nvPr/>
        </p:nvSpPr>
        <p:spPr>
          <a:xfrm>
            <a:off x="0" y="2965734"/>
            <a:ext cx="12192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ea typeface="+mn-ea"/>
                <a:cs typeface="+mn-cs"/>
                <a:sym typeface="Lato"/>
              </a:rPr>
              <a:t>SOLUTIONS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20E2D7"/>
                  </a:gs>
                  <a:gs pos="75000">
                    <a:srgbClr val="C7F8B1"/>
                  </a:gs>
                  <a:gs pos="100000">
                    <a:srgbClr val="F9FEA5"/>
                  </a:gs>
                </a:gsLst>
                <a:lin ang="0" scaled="1"/>
                <a:tileRect/>
              </a:gra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Google Shape;107;p2">
            <a:extLst>
              <a:ext uri="{FF2B5EF4-FFF2-40B4-BE49-F238E27FC236}">
                <a16:creationId xmlns:a16="http://schemas.microsoft.com/office/drawing/2014/main" id="{0B5C85E6-3976-574D-F645-C351415A3E7F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3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5F474E7C-8EE8-DDEE-1CD6-66DF72167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427201E5-FC25-F213-0790-5EFE3A314D47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DBBF18C5-C8C8-5AF2-FD22-061D6423B72F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D583E4FB-0914-6FFE-E984-B1B7D4B75E08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SOLUTIONS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NEURAL NETWORK COMPONENTS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27B73D-8CCE-5AD9-BDC2-96E3931A2DE5}"/>
              </a:ext>
            </a:extLst>
          </p:cNvPr>
          <p:cNvGrpSpPr/>
          <p:nvPr/>
        </p:nvGrpSpPr>
        <p:grpSpPr>
          <a:xfrm>
            <a:off x="538727" y="324768"/>
            <a:ext cx="1053900" cy="1053900"/>
            <a:chOff x="538727" y="324768"/>
            <a:chExt cx="1053900" cy="1053900"/>
          </a:xfrm>
        </p:grpSpPr>
        <p:sp>
          <p:nvSpPr>
            <p:cNvPr id="2" name="Google Shape;1774;p90">
              <a:extLst>
                <a:ext uri="{FF2B5EF4-FFF2-40B4-BE49-F238E27FC236}">
                  <a16:creationId xmlns:a16="http://schemas.microsoft.com/office/drawing/2014/main" id="{5F10B981-22E1-2F48-2280-17B01127C8D3}"/>
                </a:ext>
              </a:extLst>
            </p:cNvPr>
            <p:cNvSpPr/>
            <p:nvPr/>
          </p:nvSpPr>
          <p:spPr>
            <a:xfrm>
              <a:off x="538727" y="324768"/>
              <a:ext cx="1053900" cy="1053900"/>
            </a:xfrm>
            <a:prstGeom prst="ellipse">
              <a:avLst/>
            </a:prstGeom>
            <a:solidFill>
              <a:srgbClr val="403F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229D3B8-8431-062A-1DBC-ED43AAD5DEAE}"/>
                </a:ext>
              </a:extLst>
            </p:cNvPr>
            <p:cNvSpPr/>
            <p:nvPr/>
          </p:nvSpPr>
          <p:spPr>
            <a:xfrm>
              <a:off x="739455" y="594357"/>
              <a:ext cx="171712" cy="189987"/>
            </a:xfrm>
            <a:custGeom>
              <a:avLst/>
              <a:gdLst>
                <a:gd name="connsiteX0" fmla="*/ 47700 w 190574"/>
                <a:gd name="connsiteY0" fmla="*/ 95262 h 210857"/>
                <a:gd name="connsiteX1" fmla="*/ 91286 w 190574"/>
                <a:gd name="connsiteY1" fmla="*/ 66687 h 210857"/>
                <a:gd name="connsiteX2" fmla="*/ 133425 w 190574"/>
                <a:gd name="connsiteY2" fmla="*/ 66687 h 210857"/>
                <a:gd name="connsiteX3" fmla="*/ 152475 w 190574"/>
                <a:gd name="connsiteY3" fmla="*/ 85737 h 210857"/>
                <a:gd name="connsiteX4" fmla="*/ 152475 w 190574"/>
                <a:gd name="connsiteY4" fmla="*/ 210857 h 210857"/>
                <a:gd name="connsiteX5" fmla="*/ 182631 w 190574"/>
                <a:gd name="connsiteY5" fmla="*/ 203952 h 210857"/>
                <a:gd name="connsiteX6" fmla="*/ 190575 w 190574"/>
                <a:gd name="connsiteY6" fmla="*/ 179187 h 210857"/>
                <a:gd name="connsiteX7" fmla="*/ 190575 w 190574"/>
                <a:gd name="connsiteY7" fmla="*/ 85737 h 210857"/>
                <a:gd name="connsiteX8" fmla="*/ 133425 w 190574"/>
                <a:gd name="connsiteY8" fmla="*/ 28587 h 210857"/>
                <a:gd name="connsiteX9" fmla="*/ 91286 w 190574"/>
                <a:gd name="connsiteY9" fmla="*/ 28587 h 210857"/>
                <a:gd name="connsiteX10" fmla="*/ 28587 w 190574"/>
                <a:gd name="connsiteY10" fmla="*/ 3988 h 210857"/>
                <a:gd name="connsiteX11" fmla="*/ 3988 w 190574"/>
                <a:gd name="connsiteY11" fmla="*/ 66687 h 210857"/>
                <a:gd name="connsiteX12" fmla="*/ 47700 w 190574"/>
                <a:gd name="connsiteY12" fmla="*/ 95262 h 21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74" h="210857">
                  <a:moveTo>
                    <a:pt x="47700" y="95262"/>
                  </a:moveTo>
                  <a:cubicBezTo>
                    <a:pt x="66613" y="95237"/>
                    <a:pt x="83720" y="84022"/>
                    <a:pt x="91286" y="66687"/>
                  </a:cubicBezTo>
                  <a:lnTo>
                    <a:pt x="133425" y="66687"/>
                  </a:lnTo>
                  <a:cubicBezTo>
                    <a:pt x="143946" y="66687"/>
                    <a:pt x="152475" y="75216"/>
                    <a:pt x="152475" y="85737"/>
                  </a:cubicBezTo>
                  <a:lnTo>
                    <a:pt x="152475" y="210857"/>
                  </a:lnTo>
                  <a:cubicBezTo>
                    <a:pt x="162191" y="207278"/>
                    <a:pt x="172325" y="204957"/>
                    <a:pt x="182631" y="203952"/>
                  </a:cubicBezTo>
                  <a:cubicBezTo>
                    <a:pt x="184482" y="195462"/>
                    <a:pt x="187142" y="187170"/>
                    <a:pt x="190575" y="179187"/>
                  </a:cubicBezTo>
                  <a:lnTo>
                    <a:pt x="190575" y="85737"/>
                  </a:lnTo>
                  <a:cubicBezTo>
                    <a:pt x="190537" y="54189"/>
                    <a:pt x="164972" y="28624"/>
                    <a:pt x="133425" y="28587"/>
                  </a:cubicBezTo>
                  <a:lnTo>
                    <a:pt x="91286" y="28587"/>
                  </a:lnTo>
                  <a:cubicBezTo>
                    <a:pt x="80765" y="4480"/>
                    <a:pt x="52693" y="-6533"/>
                    <a:pt x="28587" y="3988"/>
                  </a:cubicBezTo>
                  <a:cubicBezTo>
                    <a:pt x="4480" y="14509"/>
                    <a:pt x="-6533" y="42580"/>
                    <a:pt x="3988" y="66687"/>
                  </a:cubicBezTo>
                  <a:cubicBezTo>
                    <a:pt x="11572" y="84063"/>
                    <a:pt x="28740" y="95287"/>
                    <a:pt x="47700" y="95262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AA5304-6C11-F1C6-76AE-18B86564B3D8}"/>
                </a:ext>
              </a:extLst>
            </p:cNvPr>
            <p:cNvSpPr/>
            <p:nvPr/>
          </p:nvSpPr>
          <p:spPr>
            <a:xfrm>
              <a:off x="670853" y="783110"/>
              <a:ext cx="168446" cy="180294"/>
            </a:xfrm>
            <a:custGeom>
              <a:avLst/>
              <a:gdLst>
                <a:gd name="connsiteX0" fmla="*/ 160889 w 186949"/>
                <a:gd name="connsiteY0" fmla="*/ 164657 h 200099"/>
                <a:gd name="connsiteX1" fmla="*/ 159718 w 186949"/>
                <a:gd name="connsiteY1" fmla="*/ 162000 h 200099"/>
                <a:gd name="connsiteX2" fmla="*/ 85737 w 186949"/>
                <a:gd name="connsiteY2" fmla="*/ 162000 h 200099"/>
                <a:gd name="connsiteX3" fmla="*/ 66687 w 186949"/>
                <a:gd name="connsiteY3" fmla="*/ 142950 h 200099"/>
                <a:gd name="connsiteX4" fmla="*/ 66687 w 186949"/>
                <a:gd name="connsiteY4" fmla="*/ 91286 h 200099"/>
                <a:gd name="connsiteX5" fmla="*/ 91286 w 186949"/>
                <a:gd name="connsiteY5" fmla="*/ 28587 h 200099"/>
                <a:gd name="connsiteX6" fmla="*/ 28587 w 186949"/>
                <a:gd name="connsiteY6" fmla="*/ 3988 h 200099"/>
                <a:gd name="connsiteX7" fmla="*/ 3988 w 186949"/>
                <a:gd name="connsiteY7" fmla="*/ 66687 h 200099"/>
                <a:gd name="connsiteX8" fmla="*/ 28587 w 186949"/>
                <a:gd name="connsiteY8" fmla="*/ 91286 h 200099"/>
                <a:gd name="connsiteX9" fmla="*/ 28587 w 186949"/>
                <a:gd name="connsiteY9" fmla="*/ 142950 h 200099"/>
                <a:gd name="connsiteX10" fmla="*/ 85737 w 186949"/>
                <a:gd name="connsiteY10" fmla="*/ 200100 h 200099"/>
                <a:gd name="connsiteX11" fmla="*/ 186950 w 186949"/>
                <a:gd name="connsiteY11" fmla="*/ 200100 h 200099"/>
                <a:gd name="connsiteX12" fmla="*/ 160889 w 186949"/>
                <a:gd name="connsiteY12" fmla="*/ 164657 h 200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949" h="200099">
                  <a:moveTo>
                    <a:pt x="160889" y="164657"/>
                  </a:moveTo>
                  <a:cubicBezTo>
                    <a:pt x="160461" y="163772"/>
                    <a:pt x="160118" y="162876"/>
                    <a:pt x="159718" y="162000"/>
                  </a:cubicBezTo>
                  <a:lnTo>
                    <a:pt x="85737" y="162000"/>
                  </a:lnTo>
                  <a:cubicBezTo>
                    <a:pt x="75216" y="162000"/>
                    <a:pt x="66687" y="153471"/>
                    <a:pt x="66687" y="142950"/>
                  </a:cubicBezTo>
                  <a:lnTo>
                    <a:pt x="66687" y="91286"/>
                  </a:lnTo>
                  <a:cubicBezTo>
                    <a:pt x="90794" y="80765"/>
                    <a:pt x="101807" y="52694"/>
                    <a:pt x="91286" y="28587"/>
                  </a:cubicBezTo>
                  <a:cubicBezTo>
                    <a:pt x="80765" y="4480"/>
                    <a:pt x="52694" y="-6533"/>
                    <a:pt x="28587" y="3988"/>
                  </a:cubicBezTo>
                  <a:cubicBezTo>
                    <a:pt x="4480" y="14509"/>
                    <a:pt x="-6533" y="42580"/>
                    <a:pt x="3988" y="66687"/>
                  </a:cubicBezTo>
                  <a:cubicBezTo>
                    <a:pt x="8792" y="77695"/>
                    <a:pt x="17579" y="86482"/>
                    <a:pt x="28587" y="91286"/>
                  </a:cubicBezTo>
                  <a:lnTo>
                    <a:pt x="28587" y="142950"/>
                  </a:lnTo>
                  <a:cubicBezTo>
                    <a:pt x="28624" y="174498"/>
                    <a:pt x="54189" y="200063"/>
                    <a:pt x="85737" y="200100"/>
                  </a:cubicBezTo>
                  <a:lnTo>
                    <a:pt x="186950" y="200100"/>
                  </a:lnTo>
                  <a:cubicBezTo>
                    <a:pt x="176134" y="190009"/>
                    <a:pt x="167297" y="177989"/>
                    <a:pt x="160889" y="164657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467145-0848-51E8-A166-7724F9AA6165}"/>
                </a:ext>
              </a:extLst>
            </p:cNvPr>
            <p:cNvSpPr/>
            <p:nvPr/>
          </p:nvSpPr>
          <p:spPr>
            <a:xfrm>
              <a:off x="1005563" y="491314"/>
              <a:ext cx="85844" cy="195211"/>
            </a:xfrm>
            <a:custGeom>
              <a:avLst/>
              <a:gdLst>
                <a:gd name="connsiteX0" fmla="*/ 28587 w 95273"/>
                <a:gd name="connsiteY0" fmla="*/ 91286 h 216654"/>
                <a:gd name="connsiteX1" fmla="*/ 28587 w 95273"/>
                <a:gd name="connsiteY1" fmla="*/ 209929 h 216654"/>
                <a:gd name="connsiteX2" fmla="*/ 66687 w 95273"/>
                <a:gd name="connsiteY2" fmla="*/ 216654 h 216654"/>
                <a:gd name="connsiteX3" fmla="*/ 66687 w 95273"/>
                <a:gd name="connsiteY3" fmla="*/ 91286 h 216654"/>
                <a:gd name="connsiteX4" fmla="*/ 91286 w 95273"/>
                <a:gd name="connsiteY4" fmla="*/ 28587 h 216654"/>
                <a:gd name="connsiteX5" fmla="*/ 28587 w 95273"/>
                <a:gd name="connsiteY5" fmla="*/ 3988 h 216654"/>
                <a:gd name="connsiteX6" fmla="*/ 3988 w 95273"/>
                <a:gd name="connsiteY6" fmla="*/ 66687 h 216654"/>
                <a:gd name="connsiteX7" fmla="*/ 28587 w 95273"/>
                <a:gd name="connsiteY7" fmla="*/ 91286 h 2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73" h="216654">
                  <a:moveTo>
                    <a:pt x="28587" y="91286"/>
                  </a:moveTo>
                  <a:lnTo>
                    <a:pt x="28587" y="209929"/>
                  </a:lnTo>
                  <a:cubicBezTo>
                    <a:pt x="41536" y="210402"/>
                    <a:pt x="54358" y="212665"/>
                    <a:pt x="66687" y="216654"/>
                  </a:cubicBezTo>
                  <a:lnTo>
                    <a:pt x="66687" y="91286"/>
                  </a:lnTo>
                  <a:cubicBezTo>
                    <a:pt x="90794" y="80765"/>
                    <a:pt x="101807" y="52694"/>
                    <a:pt x="91286" y="28587"/>
                  </a:cubicBezTo>
                  <a:cubicBezTo>
                    <a:pt x="80765" y="4480"/>
                    <a:pt x="52694" y="-6533"/>
                    <a:pt x="28587" y="3988"/>
                  </a:cubicBezTo>
                  <a:cubicBezTo>
                    <a:pt x="4480" y="14509"/>
                    <a:pt x="-6533" y="42580"/>
                    <a:pt x="3988" y="66687"/>
                  </a:cubicBezTo>
                  <a:cubicBezTo>
                    <a:pt x="8792" y="77695"/>
                    <a:pt x="17579" y="86482"/>
                    <a:pt x="28587" y="91286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394C8C-A736-2895-72C1-F7A1CBFB8A03}"/>
                </a:ext>
              </a:extLst>
            </p:cNvPr>
            <p:cNvSpPr/>
            <p:nvPr/>
          </p:nvSpPr>
          <p:spPr>
            <a:xfrm>
              <a:off x="1177219" y="559971"/>
              <a:ext cx="180239" cy="193339"/>
            </a:xfrm>
            <a:custGeom>
              <a:avLst/>
              <a:gdLst>
                <a:gd name="connsiteX0" fmla="*/ 31052 w 200037"/>
                <a:gd name="connsiteY0" fmla="*/ 209149 h 214577"/>
                <a:gd name="connsiteX1" fmla="*/ 38100 w 200037"/>
                <a:gd name="connsiteY1" fmla="*/ 214578 h 214577"/>
                <a:gd name="connsiteX2" fmla="*/ 38100 w 200037"/>
                <a:gd name="connsiteY2" fmla="*/ 181050 h 214577"/>
                <a:gd name="connsiteX3" fmla="*/ 57150 w 200037"/>
                <a:gd name="connsiteY3" fmla="*/ 162000 h 214577"/>
                <a:gd name="connsiteX4" fmla="*/ 114300 w 200037"/>
                <a:gd name="connsiteY4" fmla="*/ 162000 h 214577"/>
                <a:gd name="connsiteX5" fmla="*/ 171450 w 200037"/>
                <a:gd name="connsiteY5" fmla="*/ 104850 h 214577"/>
                <a:gd name="connsiteX6" fmla="*/ 171450 w 200037"/>
                <a:gd name="connsiteY6" fmla="*/ 91286 h 214577"/>
                <a:gd name="connsiteX7" fmla="*/ 196049 w 200037"/>
                <a:gd name="connsiteY7" fmla="*/ 28587 h 214577"/>
                <a:gd name="connsiteX8" fmla="*/ 133350 w 200037"/>
                <a:gd name="connsiteY8" fmla="*/ 3988 h 214577"/>
                <a:gd name="connsiteX9" fmla="*/ 108751 w 200037"/>
                <a:gd name="connsiteY9" fmla="*/ 66687 h 214577"/>
                <a:gd name="connsiteX10" fmla="*/ 133350 w 200037"/>
                <a:gd name="connsiteY10" fmla="*/ 91286 h 214577"/>
                <a:gd name="connsiteX11" fmla="*/ 133350 w 200037"/>
                <a:gd name="connsiteY11" fmla="*/ 104850 h 214577"/>
                <a:gd name="connsiteX12" fmla="*/ 114300 w 200037"/>
                <a:gd name="connsiteY12" fmla="*/ 123900 h 214577"/>
                <a:gd name="connsiteX13" fmla="*/ 57150 w 200037"/>
                <a:gd name="connsiteY13" fmla="*/ 123900 h 214577"/>
                <a:gd name="connsiteX14" fmla="*/ 0 w 200037"/>
                <a:gd name="connsiteY14" fmla="*/ 181050 h 214577"/>
                <a:gd name="connsiteX15" fmla="*/ 0 w 200037"/>
                <a:gd name="connsiteY15" fmla="*/ 193585 h 214577"/>
                <a:gd name="connsiteX16" fmla="*/ 31052 w 200037"/>
                <a:gd name="connsiteY16" fmla="*/ 209149 h 21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0037" h="214577">
                  <a:moveTo>
                    <a:pt x="31052" y="209149"/>
                  </a:moveTo>
                  <a:cubicBezTo>
                    <a:pt x="33490" y="210863"/>
                    <a:pt x="35814" y="212711"/>
                    <a:pt x="38100" y="214578"/>
                  </a:cubicBezTo>
                  <a:lnTo>
                    <a:pt x="38100" y="181050"/>
                  </a:lnTo>
                  <a:cubicBezTo>
                    <a:pt x="38100" y="170529"/>
                    <a:pt x="46629" y="162000"/>
                    <a:pt x="57150" y="162000"/>
                  </a:cubicBezTo>
                  <a:lnTo>
                    <a:pt x="114300" y="162000"/>
                  </a:lnTo>
                  <a:cubicBezTo>
                    <a:pt x="145848" y="161963"/>
                    <a:pt x="171413" y="136398"/>
                    <a:pt x="171450" y="104850"/>
                  </a:cubicBezTo>
                  <a:lnTo>
                    <a:pt x="171450" y="91286"/>
                  </a:lnTo>
                  <a:cubicBezTo>
                    <a:pt x="195557" y="80765"/>
                    <a:pt x="206570" y="52694"/>
                    <a:pt x="196049" y="28587"/>
                  </a:cubicBezTo>
                  <a:cubicBezTo>
                    <a:pt x="185528" y="4480"/>
                    <a:pt x="157457" y="-6533"/>
                    <a:pt x="133350" y="3988"/>
                  </a:cubicBezTo>
                  <a:cubicBezTo>
                    <a:pt x="109243" y="14509"/>
                    <a:pt x="98230" y="42580"/>
                    <a:pt x="108751" y="66687"/>
                  </a:cubicBezTo>
                  <a:cubicBezTo>
                    <a:pt x="113555" y="77695"/>
                    <a:pt x="122342" y="86482"/>
                    <a:pt x="133350" y="91286"/>
                  </a:cubicBezTo>
                  <a:lnTo>
                    <a:pt x="133350" y="104850"/>
                  </a:lnTo>
                  <a:cubicBezTo>
                    <a:pt x="133350" y="115371"/>
                    <a:pt x="124821" y="123900"/>
                    <a:pt x="114300" y="123900"/>
                  </a:cubicBezTo>
                  <a:lnTo>
                    <a:pt x="57150" y="123900"/>
                  </a:lnTo>
                  <a:cubicBezTo>
                    <a:pt x="25600" y="123931"/>
                    <a:pt x="31" y="149500"/>
                    <a:pt x="0" y="181050"/>
                  </a:cubicBezTo>
                  <a:lnTo>
                    <a:pt x="0" y="193585"/>
                  </a:lnTo>
                  <a:cubicBezTo>
                    <a:pt x="11046" y="197250"/>
                    <a:pt x="21505" y="202493"/>
                    <a:pt x="31052" y="209149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FFE02A-0468-50C8-8F3C-DEEAF971DCD5}"/>
                </a:ext>
              </a:extLst>
            </p:cNvPr>
            <p:cNvSpPr/>
            <p:nvPr/>
          </p:nvSpPr>
          <p:spPr>
            <a:xfrm>
              <a:off x="799588" y="993083"/>
              <a:ext cx="180238" cy="184946"/>
            </a:xfrm>
            <a:custGeom>
              <a:avLst/>
              <a:gdLst>
                <a:gd name="connsiteX0" fmla="*/ 161937 w 200036"/>
                <a:gd name="connsiteY0" fmla="*/ 0 h 205262"/>
                <a:gd name="connsiteX1" fmla="*/ 161937 w 200036"/>
                <a:gd name="connsiteY1" fmla="*/ 24213 h 205262"/>
                <a:gd name="connsiteX2" fmla="*/ 142887 w 200036"/>
                <a:gd name="connsiteY2" fmla="*/ 43263 h 205262"/>
                <a:gd name="connsiteX3" fmla="*/ 85737 w 200036"/>
                <a:gd name="connsiteY3" fmla="*/ 43263 h 205262"/>
                <a:gd name="connsiteX4" fmla="*/ 28587 w 200036"/>
                <a:gd name="connsiteY4" fmla="*/ 100413 h 205262"/>
                <a:gd name="connsiteX5" fmla="*/ 28587 w 200036"/>
                <a:gd name="connsiteY5" fmla="*/ 113976 h 205262"/>
                <a:gd name="connsiteX6" fmla="*/ 3988 w 200036"/>
                <a:gd name="connsiteY6" fmla="*/ 176675 h 205262"/>
                <a:gd name="connsiteX7" fmla="*/ 66687 w 200036"/>
                <a:gd name="connsiteY7" fmla="*/ 201274 h 205262"/>
                <a:gd name="connsiteX8" fmla="*/ 91286 w 200036"/>
                <a:gd name="connsiteY8" fmla="*/ 138575 h 205262"/>
                <a:gd name="connsiteX9" fmla="*/ 66687 w 200036"/>
                <a:gd name="connsiteY9" fmla="*/ 113976 h 205262"/>
                <a:gd name="connsiteX10" fmla="*/ 66687 w 200036"/>
                <a:gd name="connsiteY10" fmla="*/ 100413 h 205262"/>
                <a:gd name="connsiteX11" fmla="*/ 85737 w 200036"/>
                <a:gd name="connsiteY11" fmla="*/ 81363 h 205262"/>
                <a:gd name="connsiteX12" fmla="*/ 142887 w 200036"/>
                <a:gd name="connsiteY12" fmla="*/ 81363 h 205262"/>
                <a:gd name="connsiteX13" fmla="*/ 200037 w 200036"/>
                <a:gd name="connsiteY13" fmla="*/ 24213 h 205262"/>
                <a:gd name="connsiteX14" fmla="*/ 200037 w 200036"/>
                <a:gd name="connsiteY14" fmla="*/ 0 h 20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36" h="205262">
                  <a:moveTo>
                    <a:pt x="161937" y="0"/>
                  </a:moveTo>
                  <a:lnTo>
                    <a:pt x="161937" y="24213"/>
                  </a:lnTo>
                  <a:cubicBezTo>
                    <a:pt x="161937" y="34734"/>
                    <a:pt x="153408" y="43263"/>
                    <a:pt x="142887" y="43263"/>
                  </a:cubicBezTo>
                  <a:lnTo>
                    <a:pt x="85737" y="43263"/>
                  </a:lnTo>
                  <a:cubicBezTo>
                    <a:pt x="54187" y="43294"/>
                    <a:pt x="28618" y="68863"/>
                    <a:pt x="28587" y="100413"/>
                  </a:cubicBezTo>
                  <a:lnTo>
                    <a:pt x="28587" y="113976"/>
                  </a:lnTo>
                  <a:cubicBezTo>
                    <a:pt x="4480" y="124497"/>
                    <a:pt x="-6533" y="152569"/>
                    <a:pt x="3988" y="176675"/>
                  </a:cubicBezTo>
                  <a:cubicBezTo>
                    <a:pt x="14509" y="200782"/>
                    <a:pt x="42580" y="211795"/>
                    <a:pt x="66687" y="201274"/>
                  </a:cubicBezTo>
                  <a:cubicBezTo>
                    <a:pt x="90794" y="190753"/>
                    <a:pt x="101807" y="162682"/>
                    <a:pt x="91286" y="138575"/>
                  </a:cubicBezTo>
                  <a:cubicBezTo>
                    <a:pt x="86482" y="127566"/>
                    <a:pt x="77695" y="118781"/>
                    <a:pt x="66687" y="113976"/>
                  </a:cubicBezTo>
                  <a:lnTo>
                    <a:pt x="66687" y="100413"/>
                  </a:lnTo>
                  <a:cubicBezTo>
                    <a:pt x="66687" y="89891"/>
                    <a:pt x="75216" y="81363"/>
                    <a:pt x="85737" y="81363"/>
                  </a:cubicBezTo>
                  <a:lnTo>
                    <a:pt x="142887" y="81363"/>
                  </a:lnTo>
                  <a:cubicBezTo>
                    <a:pt x="174435" y="81325"/>
                    <a:pt x="200000" y="55760"/>
                    <a:pt x="200037" y="24213"/>
                  </a:cubicBezTo>
                  <a:lnTo>
                    <a:pt x="200037" y="0"/>
                  </a:ln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D7A21A-5C89-9531-9836-423A5096E8CD}"/>
                </a:ext>
              </a:extLst>
            </p:cNvPr>
            <p:cNvSpPr/>
            <p:nvPr/>
          </p:nvSpPr>
          <p:spPr>
            <a:xfrm>
              <a:off x="1293174" y="808924"/>
              <a:ext cx="167327" cy="85833"/>
            </a:xfrm>
            <a:custGeom>
              <a:avLst/>
              <a:gdLst>
                <a:gd name="connsiteX0" fmla="*/ 138008 w 185707"/>
                <a:gd name="connsiteY0" fmla="*/ 0 h 95262"/>
                <a:gd name="connsiteX1" fmla="*/ 94421 w 185707"/>
                <a:gd name="connsiteY1" fmla="*/ 28575 h 95262"/>
                <a:gd name="connsiteX2" fmla="*/ 0 w 185707"/>
                <a:gd name="connsiteY2" fmla="*/ 28575 h 95262"/>
                <a:gd name="connsiteX3" fmla="*/ 26337 w 185707"/>
                <a:gd name="connsiteY3" fmla="*/ 66675 h 95262"/>
                <a:gd name="connsiteX4" fmla="*/ 94421 w 185707"/>
                <a:gd name="connsiteY4" fmla="*/ 66675 h 95262"/>
                <a:gd name="connsiteX5" fmla="*/ 157121 w 185707"/>
                <a:gd name="connsiteY5" fmla="*/ 91274 h 95262"/>
                <a:gd name="connsiteX6" fmla="*/ 181720 w 185707"/>
                <a:gd name="connsiteY6" fmla="*/ 28575 h 95262"/>
                <a:gd name="connsiteX7" fmla="*/ 138008 w 185707"/>
                <a:gd name="connsiteY7" fmla="*/ 0 h 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707" h="95262">
                  <a:moveTo>
                    <a:pt x="138008" y="0"/>
                  </a:moveTo>
                  <a:cubicBezTo>
                    <a:pt x="119094" y="25"/>
                    <a:pt x="101987" y="11240"/>
                    <a:pt x="94421" y="28575"/>
                  </a:cubicBezTo>
                  <a:lnTo>
                    <a:pt x="0" y="28575"/>
                  </a:lnTo>
                  <a:cubicBezTo>
                    <a:pt x="11595" y="39078"/>
                    <a:pt x="20608" y="52117"/>
                    <a:pt x="26337" y="66675"/>
                  </a:cubicBezTo>
                  <a:lnTo>
                    <a:pt x="94421" y="66675"/>
                  </a:lnTo>
                  <a:cubicBezTo>
                    <a:pt x="104943" y="90782"/>
                    <a:pt x="133014" y="101795"/>
                    <a:pt x="157121" y="91274"/>
                  </a:cubicBezTo>
                  <a:cubicBezTo>
                    <a:pt x="181227" y="80753"/>
                    <a:pt x="192240" y="52682"/>
                    <a:pt x="181720" y="28575"/>
                  </a:cubicBezTo>
                  <a:cubicBezTo>
                    <a:pt x="174136" y="11199"/>
                    <a:pt x="156967" y="-25"/>
                    <a:pt x="138008" y="0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E966E7-4800-27EE-080F-40789223F940}"/>
                </a:ext>
              </a:extLst>
            </p:cNvPr>
            <p:cNvSpPr/>
            <p:nvPr/>
          </p:nvSpPr>
          <p:spPr>
            <a:xfrm>
              <a:off x="1211548" y="991786"/>
              <a:ext cx="171712" cy="134692"/>
            </a:xfrm>
            <a:custGeom>
              <a:avLst/>
              <a:gdLst>
                <a:gd name="connsiteX0" fmla="*/ 142875 w 190574"/>
                <a:gd name="connsiteY0" fmla="*/ 54226 h 149487"/>
                <a:gd name="connsiteX1" fmla="*/ 99289 w 190574"/>
                <a:gd name="connsiteY1" fmla="*/ 82801 h 149487"/>
                <a:gd name="connsiteX2" fmla="*/ 57150 w 190574"/>
                <a:gd name="connsiteY2" fmla="*/ 82801 h 149487"/>
                <a:gd name="connsiteX3" fmla="*/ 38100 w 190574"/>
                <a:gd name="connsiteY3" fmla="*/ 63751 h 149487"/>
                <a:gd name="connsiteX4" fmla="*/ 38100 w 190574"/>
                <a:gd name="connsiteY4" fmla="*/ 0 h 149487"/>
                <a:gd name="connsiteX5" fmla="*/ 21631 w 190574"/>
                <a:gd name="connsiteY5" fmla="*/ 1438 h 149487"/>
                <a:gd name="connsiteX6" fmla="*/ 0 w 190574"/>
                <a:gd name="connsiteY6" fmla="*/ 1438 h 149487"/>
                <a:gd name="connsiteX7" fmla="*/ 0 w 190574"/>
                <a:gd name="connsiteY7" fmla="*/ 63751 h 149487"/>
                <a:gd name="connsiteX8" fmla="*/ 57150 w 190574"/>
                <a:gd name="connsiteY8" fmla="*/ 120901 h 149487"/>
                <a:gd name="connsiteX9" fmla="*/ 99289 w 190574"/>
                <a:gd name="connsiteY9" fmla="*/ 120901 h 149487"/>
                <a:gd name="connsiteX10" fmla="*/ 161988 w 190574"/>
                <a:gd name="connsiteY10" fmla="*/ 145500 h 149487"/>
                <a:gd name="connsiteX11" fmla="*/ 186587 w 190574"/>
                <a:gd name="connsiteY11" fmla="*/ 82801 h 149487"/>
                <a:gd name="connsiteX12" fmla="*/ 142875 w 190574"/>
                <a:gd name="connsiteY12" fmla="*/ 54226 h 14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74" h="149487">
                  <a:moveTo>
                    <a:pt x="142875" y="54226"/>
                  </a:moveTo>
                  <a:cubicBezTo>
                    <a:pt x="123961" y="54251"/>
                    <a:pt x="106854" y="65466"/>
                    <a:pt x="99289" y="82801"/>
                  </a:cubicBezTo>
                  <a:lnTo>
                    <a:pt x="57150" y="82801"/>
                  </a:lnTo>
                  <a:cubicBezTo>
                    <a:pt x="46629" y="82801"/>
                    <a:pt x="38100" y="74272"/>
                    <a:pt x="38100" y="63751"/>
                  </a:cubicBezTo>
                  <a:lnTo>
                    <a:pt x="38100" y="0"/>
                  </a:lnTo>
                  <a:cubicBezTo>
                    <a:pt x="32658" y="924"/>
                    <a:pt x="27151" y="1405"/>
                    <a:pt x="21631" y="1438"/>
                  </a:cubicBezTo>
                  <a:lnTo>
                    <a:pt x="0" y="1438"/>
                  </a:lnTo>
                  <a:lnTo>
                    <a:pt x="0" y="63751"/>
                  </a:lnTo>
                  <a:cubicBezTo>
                    <a:pt x="37" y="95299"/>
                    <a:pt x="25602" y="120864"/>
                    <a:pt x="57150" y="120901"/>
                  </a:cubicBezTo>
                  <a:lnTo>
                    <a:pt x="99289" y="120901"/>
                  </a:lnTo>
                  <a:cubicBezTo>
                    <a:pt x="109810" y="145008"/>
                    <a:pt x="137881" y="156020"/>
                    <a:pt x="161988" y="145500"/>
                  </a:cubicBezTo>
                  <a:cubicBezTo>
                    <a:pt x="186095" y="134979"/>
                    <a:pt x="197108" y="106908"/>
                    <a:pt x="186587" y="82801"/>
                  </a:cubicBezTo>
                  <a:cubicBezTo>
                    <a:pt x="179003" y="65424"/>
                    <a:pt x="161835" y="54201"/>
                    <a:pt x="142875" y="54226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8BEA4C-CC56-CBA9-C620-D20ABBFC171B}"/>
                </a:ext>
              </a:extLst>
            </p:cNvPr>
            <p:cNvSpPr/>
            <p:nvPr/>
          </p:nvSpPr>
          <p:spPr>
            <a:xfrm>
              <a:off x="1048474" y="993083"/>
              <a:ext cx="85844" cy="210693"/>
            </a:xfrm>
            <a:custGeom>
              <a:avLst/>
              <a:gdLst>
                <a:gd name="connsiteX0" fmla="*/ 66687 w 95273"/>
                <a:gd name="connsiteY0" fmla="*/ 142551 h 233837"/>
                <a:gd name="connsiteX1" fmla="*/ 66687 w 95273"/>
                <a:gd name="connsiteY1" fmla="*/ 0 h 233837"/>
                <a:gd name="connsiteX2" fmla="*/ 28587 w 95273"/>
                <a:gd name="connsiteY2" fmla="*/ 0 h 233837"/>
                <a:gd name="connsiteX3" fmla="*/ 28587 w 95273"/>
                <a:gd name="connsiteY3" fmla="*/ 142551 h 233837"/>
                <a:gd name="connsiteX4" fmla="*/ 3988 w 95273"/>
                <a:gd name="connsiteY4" fmla="*/ 205250 h 233837"/>
                <a:gd name="connsiteX5" fmla="*/ 66687 w 95273"/>
                <a:gd name="connsiteY5" fmla="*/ 229849 h 233837"/>
                <a:gd name="connsiteX6" fmla="*/ 91286 w 95273"/>
                <a:gd name="connsiteY6" fmla="*/ 167150 h 233837"/>
                <a:gd name="connsiteX7" fmla="*/ 66687 w 95273"/>
                <a:gd name="connsiteY7" fmla="*/ 142551 h 23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73" h="233837">
                  <a:moveTo>
                    <a:pt x="66687" y="142551"/>
                  </a:moveTo>
                  <a:lnTo>
                    <a:pt x="66687" y="0"/>
                  </a:lnTo>
                  <a:lnTo>
                    <a:pt x="28587" y="0"/>
                  </a:lnTo>
                  <a:lnTo>
                    <a:pt x="28587" y="142551"/>
                  </a:lnTo>
                  <a:cubicBezTo>
                    <a:pt x="4480" y="153072"/>
                    <a:pt x="-6533" y="181144"/>
                    <a:pt x="3988" y="205250"/>
                  </a:cubicBezTo>
                  <a:cubicBezTo>
                    <a:pt x="14509" y="229357"/>
                    <a:pt x="42580" y="240370"/>
                    <a:pt x="66687" y="229849"/>
                  </a:cubicBezTo>
                  <a:cubicBezTo>
                    <a:pt x="90794" y="219328"/>
                    <a:pt x="101807" y="191257"/>
                    <a:pt x="91286" y="167150"/>
                  </a:cubicBezTo>
                  <a:cubicBezTo>
                    <a:pt x="86482" y="156141"/>
                    <a:pt x="77695" y="147356"/>
                    <a:pt x="66687" y="142551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FD6B1E-C366-3F1F-D7DC-58A3D4F15033}"/>
                </a:ext>
              </a:extLst>
            </p:cNvPr>
            <p:cNvSpPr/>
            <p:nvPr/>
          </p:nvSpPr>
          <p:spPr>
            <a:xfrm>
              <a:off x="831056" y="705926"/>
              <a:ext cx="466233" cy="261422"/>
            </a:xfrm>
            <a:custGeom>
              <a:avLst/>
              <a:gdLst>
                <a:gd name="connsiteX0" fmla="*/ 443919 w 517446"/>
                <a:gd name="connsiteY0" fmla="*/ 144754 h 290139"/>
                <a:gd name="connsiteX1" fmla="*/ 437785 w 517446"/>
                <a:gd name="connsiteY1" fmla="*/ 145059 h 290139"/>
                <a:gd name="connsiteX2" fmla="*/ 437785 w 517446"/>
                <a:gd name="connsiteY2" fmla="*/ 144754 h 290139"/>
                <a:gd name="connsiteX3" fmla="*/ 398885 w 517446"/>
                <a:gd name="connsiteY3" fmla="*/ 70574 h 290139"/>
                <a:gd name="connsiteX4" fmla="*/ 315065 w 517446"/>
                <a:gd name="connsiteY4" fmla="*/ 59144 h 290139"/>
                <a:gd name="connsiteX5" fmla="*/ 191183 w 517446"/>
                <a:gd name="connsiteY5" fmla="*/ 3051 h 290139"/>
                <a:gd name="connsiteX6" fmla="*/ 106477 w 517446"/>
                <a:gd name="connsiteY6" fmla="*/ 108407 h 290139"/>
                <a:gd name="connsiteX7" fmla="*/ 106477 w 517446"/>
                <a:gd name="connsiteY7" fmla="*/ 109360 h 290139"/>
                <a:gd name="connsiteX8" fmla="*/ 18371 w 517446"/>
                <a:gd name="connsiteY8" fmla="*/ 144602 h 290139"/>
                <a:gd name="connsiteX9" fmla="*/ 8846 w 517446"/>
                <a:gd name="connsiteY9" fmla="*/ 237947 h 290139"/>
                <a:gd name="connsiteX10" fmla="*/ 88065 w 517446"/>
                <a:gd name="connsiteY10" fmla="*/ 289830 h 290139"/>
                <a:gd name="connsiteX11" fmla="*/ 117488 w 517446"/>
                <a:gd name="connsiteY11" fmla="*/ 290135 h 290139"/>
                <a:gd name="connsiteX12" fmla="*/ 443919 w 517446"/>
                <a:gd name="connsiteY12" fmla="*/ 290135 h 290139"/>
                <a:gd name="connsiteX13" fmla="*/ 517442 w 517446"/>
                <a:gd name="connsiteY13" fmla="*/ 218277 h 290139"/>
                <a:gd name="connsiteX14" fmla="*/ 445583 w 517446"/>
                <a:gd name="connsiteY14" fmla="*/ 144754 h 290139"/>
                <a:gd name="connsiteX15" fmla="*/ 443919 w 517446"/>
                <a:gd name="connsiteY15" fmla="*/ 144754 h 29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446" h="290139">
                  <a:moveTo>
                    <a:pt x="443919" y="144754"/>
                  </a:moveTo>
                  <a:cubicBezTo>
                    <a:pt x="441869" y="144702"/>
                    <a:pt x="439820" y="144804"/>
                    <a:pt x="437785" y="145059"/>
                  </a:cubicBezTo>
                  <a:lnTo>
                    <a:pt x="437785" y="144754"/>
                  </a:lnTo>
                  <a:cubicBezTo>
                    <a:pt x="437733" y="115154"/>
                    <a:pt x="423204" y="87449"/>
                    <a:pt x="398885" y="70574"/>
                  </a:cubicBezTo>
                  <a:cubicBezTo>
                    <a:pt x="374392" y="53549"/>
                    <a:pt x="343222" y="49299"/>
                    <a:pt x="315065" y="59144"/>
                  </a:cubicBezTo>
                  <a:cubicBezTo>
                    <a:pt x="291420" y="14356"/>
                    <a:pt x="240440" y="-8727"/>
                    <a:pt x="191183" y="3051"/>
                  </a:cubicBezTo>
                  <a:cubicBezTo>
                    <a:pt x="142017" y="14412"/>
                    <a:pt x="107014" y="57948"/>
                    <a:pt x="106477" y="108407"/>
                  </a:cubicBezTo>
                  <a:lnTo>
                    <a:pt x="106477" y="109360"/>
                  </a:lnTo>
                  <a:cubicBezTo>
                    <a:pt x="72863" y="104024"/>
                    <a:pt x="39031" y="117556"/>
                    <a:pt x="18371" y="144602"/>
                  </a:cubicBezTo>
                  <a:cubicBezTo>
                    <a:pt x="-2077" y="171462"/>
                    <a:pt x="-5755" y="207511"/>
                    <a:pt x="8846" y="237947"/>
                  </a:cubicBezTo>
                  <a:cubicBezTo>
                    <a:pt x="23656" y="268534"/>
                    <a:pt x="54108" y="288478"/>
                    <a:pt x="88065" y="289830"/>
                  </a:cubicBezTo>
                  <a:lnTo>
                    <a:pt x="117488" y="290135"/>
                  </a:lnTo>
                  <a:lnTo>
                    <a:pt x="443919" y="290135"/>
                  </a:lnTo>
                  <a:cubicBezTo>
                    <a:pt x="484065" y="290594"/>
                    <a:pt x="516982" y="258422"/>
                    <a:pt x="517442" y="218277"/>
                  </a:cubicBezTo>
                  <a:cubicBezTo>
                    <a:pt x="517901" y="178131"/>
                    <a:pt x="485729" y="145214"/>
                    <a:pt x="445583" y="144754"/>
                  </a:cubicBezTo>
                  <a:cubicBezTo>
                    <a:pt x="445029" y="144748"/>
                    <a:pt x="444473" y="144748"/>
                    <a:pt x="443919" y="144754"/>
                  </a:cubicBezTo>
                  <a:close/>
                </a:path>
              </a:pathLst>
            </a:custGeom>
            <a:gradFill flip="none" rotWithShape="1">
              <a:gsLst>
                <a:gs pos="75000">
                  <a:srgbClr val="C2F7B2"/>
                </a:gs>
                <a:gs pos="0">
                  <a:srgbClr val="22E2D8"/>
                </a:gs>
                <a:gs pos="100000">
                  <a:srgbClr val="F4FEA6"/>
                </a:gs>
              </a:gsLst>
              <a:lin ang="189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Round Diagonal Corner Rectangle 13">
            <a:extLst>
              <a:ext uri="{FF2B5EF4-FFF2-40B4-BE49-F238E27FC236}">
                <a16:creationId xmlns:a16="http://schemas.microsoft.com/office/drawing/2014/main" id="{17783C02-94E6-BE55-8840-1C37AB794D6E}"/>
              </a:ext>
            </a:extLst>
          </p:cNvPr>
          <p:cNvSpPr/>
          <p:nvPr/>
        </p:nvSpPr>
        <p:spPr>
          <a:xfrm>
            <a:off x="2265132" y="5762020"/>
            <a:ext cx="1005840" cy="387826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Input Layer</a:t>
            </a:r>
          </a:p>
        </p:txBody>
      </p:sp>
      <p:sp>
        <p:nvSpPr>
          <p:cNvPr id="46" name="Round Diagonal Corner Rectangle 14">
            <a:extLst>
              <a:ext uri="{FF2B5EF4-FFF2-40B4-BE49-F238E27FC236}">
                <a16:creationId xmlns:a16="http://schemas.microsoft.com/office/drawing/2014/main" id="{16C0DB55-6B8A-4856-8163-C279F54563BB}"/>
              </a:ext>
            </a:extLst>
          </p:cNvPr>
          <p:cNvSpPr/>
          <p:nvPr/>
        </p:nvSpPr>
        <p:spPr>
          <a:xfrm>
            <a:off x="3080156" y="3640241"/>
            <a:ext cx="660571" cy="387826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Nodes</a:t>
            </a:r>
          </a:p>
        </p:txBody>
      </p:sp>
      <p:sp>
        <p:nvSpPr>
          <p:cNvPr id="47" name="Round Diagonal Corner Rectangle 17">
            <a:extLst>
              <a:ext uri="{FF2B5EF4-FFF2-40B4-BE49-F238E27FC236}">
                <a16:creationId xmlns:a16="http://schemas.microsoft.com/office/drawing/2014/main" id="{CFE13032-A2FE-E9B4-578E-23EEFE275610}"/>
              </a:ext>
            </a:extLst>
          </p:cNvPr>
          <p:cNvSpPr/>
          <p:nvPr/>
        </p:nvSpPr>
        <p:spPr>
          <a:xfrm>
            <a:off x="3846690" y="6344491"/>
            <a:ext cx="1205457" cy="387826"/>
          </a:xfrm>
          <a:prstGeom prst="round2DiagRect">
            <a:avLst>
              <a:gd name="adj1" fmla="val 7300"/>
              <a:gd name="adj2" fmla="val 100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Hidden Layers</a:t>
            </a:r>
          </a:p>
        </p:txBody>
      </p:sp>
      <p:sp>
        <p:nvSpPr>
          <p:cNvPr id="49" name="Round Diagonal Corner Rectangle 20">
            <a:extLst>
              <a:ext uri="{FF2B5EF4-FFF2-40B4-BE49-F238E27FC236}">
                <a16:creationId xmlns:a16="http://schemas.microsoft.com/office/drawing/2014/main" id="{9E4CE00F-28E8-C0AF-9C5A-7926D862586E}"/>
              </a:ext>
            </a:extLst>
          </p:cNvPr>
          <p:cNvSpPr/>
          <p:nvPr/>
        </p:nvSpPr>
        <p:spPr>
          <a:xfrm>
            <a:off x="7645340" y="4473305"/>
            <a:ext cx="751147" cy="369332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Weight</a:t>
            </a:r>
          </a:p>
        </p:txBody>
      </p:sp>
      <p:sp>
        <p:nvSpPr>
          <p:cNvPr id="50" name="Round Diagonal Corner Rectangle 35">
            <a:extLst>
              <a:ext uri="{FF2B5EF4-FFF2-40B4-BE49-F238E27FC236}">
                <a16:creationId xmlns:a16="http://schemas.microsoft.com/office/drawing/2014/main" id="{63365E64-15D7-2DD2-DCE8-63AD27B44A35}"/>
              </a:ext>
            </a:extLst>
          </p:cNvPr>
          <p:cNvSpPr/>
          <p:nvPr/>
        </p:nvSpPr>
        <p:spPr>
          <a:xfrm>
            <a:off x="5356659" y="5469571"/>
            <a:ext cx="1205457" cy="387826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Output Layer</a:t>
            </a:r>
          </a:p>
        </p:txBody>
      </p:sp>
      <p:sp>
        <p:nvSpPr>
          <p:cNvPr id="51" name="Round Diagonal Corner Rectangle 36">
            <a:extLst>
              <a:ext uri="{FF2B5EF4-FFF2-40B4-BE49-F238E27FC236}">
                <a16:creationId xmlns:a16="http://schemas.microsoft.com/office/drawing/2014/main" id="{2438238F-0516-482D-9277-16797A4E6AAE}"/>
              </a:ext>
            </a:extLst>
          </p:cNvPr>
          <p:cNvSpPr/>
          <p:nvPr/>
        </p:nvSpPr>
        <p:spPr>
          <a:xfrm>
            <a:off x="10641265" y="5392688"/>
            <a:ext cx="751147" cy="369332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Bias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6ADF8F-C923-5361-1AE8-1B8BB26452FD}"/>
              </a:ext>
            </a:extLst>
          </p:cNvPr>
          <p:cNvGrpSpPr/>
          <p:nvPr/>
        </p:nvGrpSpPr>
        <p:grpSpPr>
          <a:xfrm>
            <a:off x="4358626" y="2994107"/>
            <a:ext cx="1264943" cy="597412"/>
            <a:chOff x="4358626" y="2994107"/>
            <a:chExt cx="1264943" cy="59741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9E19891-A861-6971-7B15-25764ED77BEA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26" y="3476476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Right pointing backhand index with solid fill">
              <a:extLst>
                <a:ext uri="{FF2B5EF4-FFF2-40B4-BE49-F238E27FC236}">
                  <a16:creationId xmlns:a16="http://schemas.microsoft.com/office/drawing/2014/main" id="{28BF24DC-1A81-23AA-16B3-92B677455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815566">
              <a:off x="4775556" y="2994107"/>
              <a:ext cx="597412" cy="597412"/>
            </a:xfrm>
            <a:prstGeom prst="rect">
              <a:avLst/>
            </a:prstGeom>
          </p:spPr>
        </p:pic>
      </p:grpSp>
      <p:sp>
        <p:nvSpPr>
          <p:cNvPr id="54" name="Round Diagonal Corner Rectangle 36">
            <a:extLst>
              <a:ext uri="{FF2B5EF4-FFF2-40B4-BE49-F238E27FC236}">
                <a16:creationId xmlns:a16="http://schemas.microsoft.com/office/drawing/2014/main" id="{CD270931-5D9C-7063-3BEC-E420B01D26A0}"/>
              </a:ext>
            </a:extLst>
          </p:cNvPr>
          <p:cNvSpPr/>
          <p:nvPr/>
        </p:nvSpPr>
        <p:spPr>
          <a:xfrm>
            <a:off x="7000968" y="5392688"/>
            <a:ext cx="1005840" cy="484308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Activation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Function</a:t>
            </a:r>
          </a:p>
        </p:txBody>
      </p: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F6FF0E6B-D901-56A1-945E-6F24093A1B8D}"/>
              </a:ext>
            </a:extLst>
          </p:cNvPr>
          <p:cNvSpPr txBox="1"/>
          <p:nvPr/>
        </p:nvSpPr>
        <p:spPr>
          <a:xfrm>
            <a:off x="2601864" y="1375252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Drag these labels to the diagram or formula:</a:t>
            </a:r>
          </a:p>
        </p:txBody>
      </p:sp>
      <p:sp>
        <p:nvSpPr>
          <p:cNvPr id="56" name="Google Shape;428;p29">
            <a:extLst>
              <a:ext uri="{FF2B5EF4-FFF2-40B4-BE49-F238E27FC236}">
                <a16:creationId xmlns:a16="http://schemas.microsoft.com/office/drawing/2014/main" id="{5A6890C4-794C-B388-0D69-FF52335A7C76}"/>
              </a:ext>
            </a:extLst>
          </p:cNvPr>
          <p:cNvSpPr txBox="1"/>
          <p:nvPr/>
        </p:nvSpPr>
        <p:spPr>
          <a:xfrm>
            <a:off x="8128689" y="1375252"/>
            <a:ext cx="32637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Answer these questions: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B7D075-41B9-82CC-8B41-593410BE4BA6}"/>
              </a:ext>
            </a:extLst>
          </p:cNvPr>
          <p:cNvSpPr txBox="1"/>
          <p:nvPr/>
        </p:nvSpPr>
        <p:spPr>
          <a:xfrm>
            <a:off x="8129078" y="1772051"/>
            <a:ext cx="33135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layers? 4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hidden layers? 2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nodes? 14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weights? 46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biases? 11</a:t>
            </a:r>
          </a:p>
          <a:p>
            <a:pPr lvl="1" indent="-27432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parameters? 57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many activation functions? 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7696A-D979-B17B-99DC-A7E332C6C7FF}"/>
              </a:ext>
            </a:extLst>
          </p:cNvPr>
          <p:cNvGrpSpPr/>
          <p:nvPr/>
        </p:nvGrpSpPr>
        <p:grpSpPr>
          <a:xfrm>
            <a:off x="2967624" y="3976941"/>
            <a:ext cx="2992012" cy="2229530"/>
            <a:chOff x="2967624" y="3976941"/>
            <a:chExt cx="2992012" cy="2229530"/>
          </a:xfrm>
        </p:grpSpPr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3A3124A5-F336-B2A4-8E9E-9C7E3D35BAE4}"/>
                </a:ext>
              </a:extLst>
            </p:cNvPr>
            <p:cNvSpPr/>
            <p:nvPr/>
          </p:nvSpPr>
          <p:spPr>
            <a:xfrm>
              <a:off x="2967624" y="5345588"/>
              <a:ext cx="274320" cy="274320"/>
            </a:xfrm>
            <a:prstGeom prst="ellipse">
              <a:avLst/>
            </a:prstGeom>
            <a:solidFill>
              <a:srgbClr val="22E2D8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F3E8175A-308E-0D48-F7F6-650D1A250F50}"/>
                </a:ext>
              </a:extLst>
            </p:cNvPr>
            <p:cNvSpPr/>
            <p:nvPr/>
          </p:nvSpPr>
          <p:spPr>
            <a:xfrm>
              <a:off x="2967624" y="4954546"/>
              <a:ext cx="274320" cy="274320"/>
            </a:xfrm>
            <a:prstGeom prst="ellipse">
              <a:avLst/>
            </a:prstGeom>
            <a:solidFill>
              <a:srgbClr val="22E2D8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B4058AA-2EA3-4ECA-3A21-8192BF804A99}"/>
                </a:ext>
              </a:extLst>
            </p:cNvPr>
            <p:cNvSpPr/>
            <p:nvPr/>
          </p:nvSpPr>
          <p:spPr>
            <a:xfrm>
              <a:off x="2967624" y="4563504"/>
              <a:ext cx="274320" cy="274320"/>
            </a:xfrm>
            <a:prstGeom prst="ellipse">
              <a:avLst/>
            </a:prstGeom>
            <a:solidFill>
              <a:srgbClr val="22E2D8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61CB4614-39B1-8089-4FD9-A19C8FD40B09}"/>
                </a:ext>
              </a:extLst>
            </p:cNvPr>
            <p:cNvSpPr/>
            <p:nvPr/>
          </p:nvSpPr>
          <p:spPr>
            <a:xfrm>
              <a:off x="3873521" y="5541109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FC8F4C87-37AE-08B1-3052-FFD8407A27B3}"/>
                </a:ext>
              </a:extLst>
            </p:cNvPr>
            <p:cNvSpPr/>
            <p:nvPr/>
          </p:nvSpPr>
          <p:spPr>
            <a:xfrm>
              <a:off x="3873521" y="5150067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5D5FA761-23B9-0C79-55CF-3B86B7111F81}"/>
                </a:ext>
              </a:extLst>
            </p:cNvPr>
            <p:cNvSpPr/>
            <p:nvPr/>
          </p:nvSpPr>
          <p:spPr>
            <a:xfrm>
              <a:off x="3873521" y="4759025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456096CA-678E-C932-D5A1-EF0D84B9EAEE}"/>
                </a:ext>
              </a:extLst>
            </p:cNvPr>
            <p:cNvSpPr/>
            <p:nvPr/>
          </p:nvSpPr>
          <p:spPr>
            <a:xfrm>
              <a:off x="3873521" y="4367983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5510306A-A2AD-FA51-A6D3-8456FB7710FE}"/>
                </a:ext>
              </a:extLst>
            </p:cNvPr>
            <p:cNvSpPr/>
            <p:nvPr/>
          </p:nvSpPr>
          <p:spPr>
            <a:xfrm>
              <a:off x="3873521" y="3976941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4C83BEE9-DB18-EB9C-5B8C-BA6713D0D81B}"/>
                </a:ext>
              </a:extLst>
            </p:cNvPr>
            <p:cNvSpPr/>
            <p:nvPr/>
          </p:nvSpPr>
          <p:spPr>
            <a:xfrm>
              <a:off x="3873521" y="5932151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CDFADC6E-9083-55C1-075D-A2B02D11284C}"/>
                </a:ext>
              </a:extLst>
            </p:cNvPr>
            <p:cNvSpPr/>
            <p:nvPr/>
          </p:nvSpPr>
          <p:spPr>
            <a:xfrm>
              <a:off x="4779418" y="5541109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71544D2E-220A-F29E-8867-33ED48CD6E02}"/>
                </a:ext>
              </a:extLst>
            </p:cNvPr>
            <p:cNvSpPr/>
            <p:nvPr/>
          </p:nvSpPr>
          <p:spPr>
            <a:xfrm>
              <a:off x="4779418" y="5150067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B19FF7CC-CAE9-4D1D-C744-35B21C95A4A3}"/>
                </a:ext>
              </a:extLst>
            </p:cNvPr>
            <p:cNvSpPr/>
            <p:nvPr/>
          </p:nvSpPr>
          <p:spPr>
            <a:xfrm>
              <a:off x="4779418" y="4759025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7DDEB19A-05B5-3E60-145D-2AF4B34FE2D1}"/>
                </a:ext>
              </a:extLst>
            </p:cNvPr>
            <p:cNvSpPr/>
            <p:nvPr/>
          </p:nvSpPr>
          <p:spPr>
            <a:xfrm>
              <a:off x="4779418" y="4367983"/>
              <a:ext cx="274320" cy="27432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97922B74-852A-7187-D113-1FF17598AFE5}"/>
                </a:ext>
              </a:extLst>
            </p:cNvPr>
            <p:cNvSpPr/>
            <p:nvPr/>
          </p:nvSpPr>
          <p:spPr>
            <a:xfrm>
              <a:off x="5685316" y="4954546"/>
              <a:ext cx="274320" cy="274320"/>
            </a:xfrm>
            <a:prstGeom prst="ellipse">
              <a:avLst/>
            </a:prstGeom>
            <a:solidFill>
              <a:srgbClr val="F4FEA6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F36DFACC-9898-CD09-A957-D1CB0F1C265B}"/>
                </a:ext>
              </a:extLst>
            </p:cNvPr>
            <p:cNvCxnSpPr>
              <a:cxnSpLocks/>
              <a:endCxn id="682" idx="2"/>
            </p:cNvCxnSpPr>
            <p:nvPr/>
          </p:nvCxnSpPr>
          <p:spPr>
            <a:xfrm flipV="1">
              <a:off x="3241944" y="4114101"/>
              <a:ext cx="631577" cy="57857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>
              <a:extLst>
                <a:ext uri="{FF2B5EF4-FFF2-40B4-BE49-F238E27FC236}">
                  <a16:creationId xmlns:a16="http://schemas.microsoft.com/office/drawing/2014/main" id="{3672DD0F-245B-D2A9-F589-4E5A90577E36}"/>
                </a:ext>
              </a:extLst>
            </p:cNvPr>
            <p:cNvCxnSpPr>
              <a:cxnSpLocks/>
              <a:stCxn id="676" idx="6"/>
              <a:endCxn id="681" idx="2"/>
            </p:cNvCxnSpPr>
            <p:nvPr/>
          </p:nvCxnSpPr>
          <p:spPr>
            <a:xfrm flipV="1">
              <a:off x="3241944" y="4505143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>
              <a:extLst>
                <a:ext uri="{FF2B5EF4-FFF2-40B4-BE49-F238E27FC236}">
                  <a16:creationId xmlns:a16="http://schemas.microsoft.com/office/drawing/2014/main" id="{E9CC60E0-CFE1-094E-E24C-E8671FE0B587}"/>
                </a:ext>
              </a:extLst>
            </p:cNvPr>
            <p:cNvCxnSpPr>
              <a:cxnSpLocks/>
              <a:stCxn id="676" idx="6"/>
              <a:endCxn id="680" idx="2"/>
            </p:cNvCxnSpPr>
            <p:nvPr/>
          </p:nvCxnSpPr>
          <p:spPr>
            <a:xfrm>
              <a:off x="3241944" y="4700664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>
              <a:extLst>
                <a:ext uri="{FF2B5EF4-FFF2-40B4-BE49-F238E27FC236}">
                  <a16:creationId xmlns:a16="http://schemas.microsoft.com/office/drawing/2014/main" id="{84A8313E-4E99-8E3E-F2C7-E1A3EC436F0C}"/>
                </a:ext>
              </a:extLst>
            </p:cNvPr>
            <p:cNvCxnSpPr>
              <a:cxnSpLocks/>
              <a:stCxn id="676" idx="6"/>
              <a:endCxn id="679" idx="2"/>
            </p:cNvCxnSpPr>
            <p:nvPr/>
          </p:nvCxnSpPr>
          <p:spPr>
            <a:xfrm>
              <a:off x="3241944" y="4700664"/>
              <a:ext cx="631577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>
              <a:extLst>
                <a:ext uri="{FF2B5EF4-FFF2-40B4-BE49-F238E27FC236}">
                  <a16:creationId xmlns:a16="http://schemas.microsoft.com/office/drawing/2014/main" id="{DE2F88A2-549E-0E63-13B8-9FCA87C6E16D}"/>
                </a:ext>
              </a:extLst>
            </p:cNvPr>
            <p:cNvCxnSpPr>
              <a:cxnSpLocks/>
              <a:stCxn id="676" idx="6"/>
              <a:endCxn id="677" idx="2"/>
            </p:cNvCxnSpPr>
            <p:nvPr/>
          </p:nvCxnSpPr>
          <p:spPr>
            <a:xfrm>
              <a:off x="3241944" y="4700664"/>
              <a:ext cx="631577" cy="97760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7FC0E889-1E55-83BF-A289-B1812F50364E}"/>
                </a:ext>
              </a:extLst>
            </p:cNvPr>
            <p:cNvCxnSpPr>
              <a:cxnSpLocks/>
              <a:stCxn id="676" idx="6"/>
              <a:endCxn id="685" idx="2"/>
            </p:cNvCxnSpPr>
            <p:nvPr/>
          </p:nvCxnSpPr>
          <p:spPr>
            <a:xfrm>
              <a:off x="3241944" y="4700664"/>
              <a:ext cx="631577" cy="136864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55B22B90-E51A-1BD9-A0CF-CD3A4A177E67}"/>
                </a:ext>
              </a:extLst>
            </p:cNvPr>
            <p:cNvCxnSpPr>
              <a:cxnSpLocks/>
              <a:endCxn id="682" idx="2"/>
            </p:cNvCxnSpPr>
            <p:nvPr/>
          </p:nvCxnSpPr>
          <p:spPr>
            <a:xfrm flipV="1">
              <a:off x="3241944" y="4114101"/>
              <a:ext cx="631577" cy="96961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44DC3759-756D-6282-FF55-2521E6671910}"/>
                </a:ext>
              </a:extLst>
            </p:cNvPr>
            <p:cNvCxnSpPr>
              <a:cxnSpLocks/>
              <a:endCxn id="681" idx="2"/>
            </p:cNvCxnSpPr>
            <p:nvPr/>
          </p:nvCxnSpPr>
          <p:spPr>
            <a:xfrm flipV="1">
              <a:off x="3241944" y="4505143"/>
              <a:ext cx="631577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B4FCADC7-80A8-F64C-CAD3-8A0F4A524017}"/>
                </a:ext>
              </a:extLst>
            </p:cNvPr>
            <p:cNvCxnSpPr>
              <a:cxnSpLocks/>
              <a:endCxn id="680" idx="2"/>
            </p:cNvCxnSpPr>
            <p:nvPr/>
          </p:nvCxnSpPr>
          <p:spPr>
            <a:xfrm flipV="1">
              <a:off x="3241944" y="4896185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7CC9ADF7-3E04-4FE8-9594-FCE2BBB78402}"/>
                </a:ext>
              </a:extLst>
            </p:cNvPr>
            <p:cNvCxnSpPr>
              <a:cxnSpLocks/>
              <a:endCxn id="679" idx="2"/>
            </p:cNvCxnSpPr>
            <p:nvPr/>
          </p:nvCxnSpPr>
          <p:spPr>
            <a:xfrm>
              <a:off x="3241944" y="5091706"/>
              <a:ext cx="631577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C5051619-68DA-1275-C132-2F4B7C6F2AF7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3241944" y="5091706"/>
              <a:ext cx="631577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39EFC023-ACC7-F7CC-73CB-6815BF718A8C}"/>
                </a:ext>
              </a:extLst>
            </p:cNvPr>
            <p:cNvCxnSpPr>
              <a:cxnSpLocks/>
              <a:endCxn id="685" idx="2"/>
            </p:cNvCxnSpPr>
            <p:nvPr/>
          </p:nvCxnSpPr>
          <p:spPr>
            <a:xfrm>
              <a:off x="3241944" y="5091706"/>
              <a:ext cx="631577" cy="97760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B0A27E11-FED3-9F88-D9EB-F8C8D59CE2C4}"/>
                </a:ext>
              </a:extLst>
            </p:cNvPr>
            <p:cNvCxnSpPr>
              <a:cxnSpLocks/>
              <a:endCxn id="682" idx="2"/>
            </p:cNvCxnSpPr>
            <p:nvPr/>
          </p:nvCxnSpPr>
          <p:spPr>
            <a:xfrm flipV="1">
              <a:off x="3241944" y="4114101"/>
              <a:ext cx="631577" cy="1368647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DA730276-FA66-CF9D-7741-40F358B85CB7}"/>
                </a:ext>
              </a:extLst>
            </p:cNvPr>
            <p:cNvCxnSpPr>
              <a:cxnSpLocks/>
              <a:endCxn id="681" idx="2"/>
            </p:cNvCxnSpPr>
            <p:nvPr/>
          </p:nvCxnSpPr>
          <p:spPr>
            <a:xfrm flipV="1">
              <a:off x="3241944" y="4505143"/>
              <a:ext cx="631577" cy="98559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>
              <a:extLst>
                <a:ext uri="{FF2B5EF4-FFF2-40B4-BE49-F238E27FC236}">
                  <a16:creationId xmlns:a16="http://schemas.microsoft.com/office/drawing/2014/main" id="{FE5B3DDE-FA0C-49AB-583E-E088FDCCF718}"/>
                </a:ext>
              </a:extLst>
            </p:cNvPr>
            <p:cNvCxnSpPr>
              <a:cxnSpLocks/>
              <a:endCxn id="680" idx="2"/>
            </p:cNvCxnSpPr>
            <p:nvPr/>
          </p:nvCxnSpPr>
          <p:spPr>
            <a:xfrm flipV="1">
              <a:off x="3241944" y="4896185"/>
              <a:ext cx="631577" cy="59455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4624B49D-43C9-325C-2408-1C0A052F7E18}"/>
                </a:ext>
              </a:extLst>
            </p:cNvPr>
            <p:cNvCxnSpPr>
              <a:cxnSpLocks/>
              <a:endCxn id="679" idx="2"/>
            </p:cNvCxnSpPr>
            <p:nvPr/>
          </p:nvCxnSpPr>
          <p:spPr>
            <a:xfrm flipV="1">
              <a:off x="3241944" y="5287227"/>
              <a:ext cx="631577" cy="203509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Arrow Connector 739">
              <a:extLst>
                <a:ext uri="{FF2B5EF4-FFF2-40B4-BE49-F238E27FC236}">
                  <a16:creationId xmlns:a16="http://schemas.microsoft.com/office/drawing/2014/main" id="{732D2427-5E88-63F1-3A05-2CB675C78EB5}"/>
                </a:ext>
              </a:extLst>
            </p:cNvPr>
            <p:cNvCxnSpPr>
              <a:cxnSpLocks/>
              <a:endCxn id="677" idx="2"/>
            </p:cNvCxnSpPr>
            <p:nvPr/>
          </p:nvCxnSpPr>
          <p:spPr>
            <a:xfrm>
              <a:off x="3241944" y="5490736"/>
              <a:ext cx="631577" cy="18753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>
              <a:extLst>
                <a:ext uri="{FF2B5EF4-FFF2-40B4-BE49-F238E27FC236}">
                  <a16:creationId xmlns:a16="http://schemas.microsoft.com/office/drawing/2014/main" id="{1886479E-26F4-AC66-AE1A-629C91C7BC32}"/>
                </a:ext>
              </a:extLst>
            </p:cNvPr>
            <p:cNvCxnSpPr>
              <a:cxnSpLocks/>
              <a:endCxn id="685" idx="2"/>
            </p:cNvCxnSpPr>
            <p:nvPr/>
          </p:nvCxnSpPr>
          <p:spPr>
            <a:xfrm>
              <a:off x="3241944" y="5490736"/>
              <a:ext cx="631577" cy="578575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F290909B-C8D3-E5F2-446E-6416EB266BC1}"/>
                </a:ext>
              </a:extLst>
            </p:cNvPr>
            <p:cNvCxnSpPr>
              <a:cxnSpLocks/>
              <a:stCxn id="682" idx="6"/>
              <a:endCxn id="689" idx="2"/>
            </p:cNvCxnSpPr>
            <p:nvPr/>
          </p:nvCxnSpPr>
          <p:spPr>
            <a:xfrm>
              <a:off x="4147841" y="4114101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754D6B15-B768-2AD5-76AE-F1683AAF2B42}"/>
                </a:ext>
              </a:extLst>
            </p:cNvPr>
            <p:cNvCxnSpPr>
              <a:cxnSpLocks/>
              <a:stCxn id="682" idx="6"/>
              <a:endCxn id="688" idx="2"/>
            </p:cNvCxnSpPr>
            <p:nvPr/>
          </p:nvCxnSpPr>
          <p:spPr>
            <a:xfrm>
              <a:off x="4147841" y="4114101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>
              <a:extLst>
                <a:ext uri="{FF2B5EF4-FFF2-40B4-BE49-F238E27FC236}">
                  <a16:creationId xmlns:a16="http://schemas.microsoft.com/office/drawing/2014/main" id="{A921C52A-E36E-7F7B-FEA3-E17A297711B5}"/>
                </a:ext>
              </a:extLst>
            </p:cNvPr>
            <p:cNvCxnSpPr>
              <a:cxnSpLocks/>
              <a:stCxn id="682" idx="6"/>
              <a:endCxn id="687" idx="2"/>
            </p:cNvCxnSpPr>
            <p:nvPr/>
          </p:nvCxnSpPr>
          <p:spPr>
            <a:xfrm>
              <a:off x="4147841" y="4114101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3DE608DF-14F3-F774-7CC1-B8DC43E56B13}"/>
                </a:ext>
              </a:extLst>
            </p:cNvPr>
            <p:cNvCxnSpPr>
              <a:cxnSpLocks/>
              <a:stCxn id="682" idx="6"/>
              <a:endCxn id="686" idx="2"/>
            </p:cNvCxnSpPr>
            <p:nvPr/>
          </p:nvCxnSpPr>
          <p:spPr>
            <a:xfrm>
              <a:off x="4147841" y="4114101"/>
              <a:ext cx="631577" cy="1564168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4FE9490E-0439-0FD3-53E3-588A95D5FEF9}"/>
                </a:ext>
              </a:extLst>
            </p:cNvPr>
            <p:cNvCxnSpPr>
              <a:cxnSpLocks/>
              <a:stCxn id="681" idx="6"/>
              <a:endCxn id="689" idx="2"/>
            </p:cNvCxnSpPr>
            <p:nvPr/>
          </p:nvCxnSpPr>
          <p:spPr>
            <a:xfrm>
              <a:off x="4147841" y="4505143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>
              <a:extLst>
                <a:ext uri="{FF2B5EF4-FFF2-40B4-BE49-F238E27FC236}">
                  <a16:creationId xmlns:a16="http://schemas.microsoft.com/office/drawing/2014/main" id="{3CE10E91-7F13-BC52-33A6-284904D03C56}"/>
                </a:ext>
              </a:extLst>
            </p:cNvPr>
            <p:cNvCxnSpPr>
              <a:cxnSpLocks/>
              <a:stCxn id="681" idx="6"/>
              <a:endCxn id="688" idx="2"/>
            </p:cNvCxnSpPr>
            <p:nvPr/>
          </p:nvCxnSpPr>
          <p:spPr>
            <a:xfrm>
              <a:off x="4147841" y="4505143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>
              <a:extLst>
                <a:ext uri="{FF2B5EF4-FFF2-40B4-BE49-F238E27FC236}">
                  <a16:creationId xmlns:a16="http://schemas.microsoft.com/office/drawing/2014/main" id="{2B1D1C34-8230-18AC-DAEA-A6D5BE176E0F}"/>
                </a:ext>
              </a:extLst>
            </p:cNvPr>
            <p:cNvCxnSpPr>
              <a:cxnSpLocks/>
              <a:stCxn id="681" idx="6"/>
              <a:endCxn id="687" idx="2"/>
            </p:cNvCxnSpPr>
            <p:nvPr/>
          </p:nvCxnSpPr>
          <p:spPr>
            <a:xfrm>
              <a:off x="4147841" y="4505143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06D66BED-16C5-7320-BCEC-8E3D5AFA5166}"/>
                </a:ext>
              </a:extLst>
            </p:cNvPr>
            <p:cNvCxnSpPr>
              <a:cxnSpLocks/>
              <a:stCxn id="681" idx="6"/>
              <a:endCxn id="686" idx="2"/>
            </p:cNvCxnSpPr>
            <p:nvPr/>
          </p:nvCxnSpPr>
          <p:spPr>
            <a:xfrm>
              <a:off x="4147841" y="4505143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>
              <a:extLst>
                <a:ext uri="{FF2B5EF4-FFF2-40B4-BE49-F238E27FC236}">
                  <a16:creationId xmlns:a16="http://schemas.microsoft.com/office/drawing/2014/main" id="{946C6B82-C6DE-CD5F-1F1C-4CA85F1506A2}"/>
                </a:ext>
              </a:extLst>
            </p:cNvPr>
            <p:cNvCxnSpPr>
              <a:cxnSpLocks/>
              <a:stCxn id="680" idx="6"/>
              <a:endCxn id="689" idx="2"/>
            </p:cNvCxnSpPr>
            <p:nvPr/>
          </p:nvCxnSpPr>
          <p:spPr>
            <a:xfrm flipV="1">
              <a:off x="4147841" y="4505143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Arrow Connector 778">
              <a:extLst>
                <a:ext uri="{FF2B5EF4-FFF2-40B4-BE49-F238E27FC236}">
                  <a16:creationId xmlns:a16="http://schemas.microsoft.com/office/drawing/2014/main" id="{9E5C6A86-C90D-013F-A618-AC89ABB5AE8B}"/>
                </a:ext>
              </a:extLst>
            </p:cNvPr>
            <p:cNvCxnSpPr>
              <a:cxnSpLocks/>
              <a:stCxn id="680" idx="6"/>
              <a:endCxn id="688" idx="2"/>
            </p:cNvCxnSpPr>
            <p:nvPr/>
          </p:nvCxnSpPr>
          <p:spPr>
            <a:xfrm>
              <a:off x="4147841" y="4896185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Arrow Connector 781">
              <a:extLst>
                <a:ext uri="{FF2B5EF4-FFF2-40B4-BE49-F238E27FC236}">
                  <a16:creationId xmlns:a16="http://schemas.microsoft.com/office/drawing/2014/main" id="{AAAEF2AA-9D45-393A-6AA3-B6C2FC05DF85}"/>
                </a:ext>
              </a:extLst>
            </p:cNvPr>
            <p:cNvCxnSpPr>
              <a:cxnSpLocks/>
              <a:stCxn id="680" idx="6"/>
              <a:endCxn id="687" idx="2"/>
            </p:cNvCxnSpPr>
            <p:nvPr/>
          </p:nvCxnSpPr>
          <p:spPr>
            <a:xfrm>
              <a:off x="4147841" y="4896185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Arrow Connector 784">
              <a:extLst>
                <a:ext uri="{FF2B5EF4-FFF2-40B4-BE49-F238E27FC236}">
                  <a16:creationId xmlns:a16="http://schemas.microsoft.com/office/drawing/2014/main" id="{F54D8066-DD08-2AD8-AEB2-E3D4F9222EA5}"/>
                </a:ext>
              </a:extLst>
            </p:cNvPr>
            <p:cNvCxnSpPr>
              <a:cxnSpLocks/>
              <a:stCxn id="680" idx="6"/>
              <a:endCxn id="686" idx="2"/>
            </p:cNvCxnSpPr>
            <p:nvPr/>
          </p:nvCxnSpPr>
          <p:spPr>
            <a:xfrm>
              <a:off x="4147841" y="4896185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>
              <a:extLst>
                <a:ext uri="{FF2B5EF4-FFF2-40B4-BE49-F238E27FC236}">
                  <a16:creationId xmlns:a16="http://schemas.microsoft.com/office/drawing/2014/main" id="{F8C64278-6C4D-A5BB-CD36-6EED055E79F7}"/>
                </a:ext>
              </a:extLst>
            </p:cNvPr>
            <p:cNvCxnSpPr>
              <a:cxnSpLocks/>
              <a:stCxn id="679" idx="6"/>
              <a:endCxn id="686" idx="2"/>
            </p:cNvCxnSpPr>
            <p:nvPr/>
          </p:nvCxnSpPr>
          <p:spPr>
            <a:xfrm>
              <a:off x="4147841" y="5287227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Arrow Connector 790">
              <a:extLst>
                <a:ext uri="{FF2B5EF4-FFF2-40B4-BE49-F238E27FC236}">
                  <a16:creationId xmlns:a16="http://schemas.microsoft.com/office/drawing/2014/main" id="{70C3EA10-4385-FB97-4121-4AC1C77D9C60}"/>
                </a:ext>
              </a:extLst>
            </p:cNvPr>
            <p:cNvCxnSpPr>
              <a:cxnSpLocks/>
              <a:stCxn id="679" idx="6"/>
              <a:endCxn id="687" idx="2"/>
            </p:cNvCxnSpPr>
            <p:nvPr/>
          </p:nvCxnSpPr>
          <p:spPr>
            <a:xfrm>
              <a:off x="4147841" y="5287227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>
              <a:extLst>
                <a:ext uri="{FF2B5EF4-FFF2-40B4-BE49-F238E27FC236}">
                  <a16:creationId xmlns:a16="http://schemas.microsoft.com/office/drawing/2014/main" id="{0C3DF685-956D-4C8F-7E02-608AE50D9EAA}"/>
                </a:ext>
              </a:extLst>
            </p:cNvPr>
            <p:cNvCxnSpPr>
              <a:cxnSpLocks/>
              <a:stCxn id="679" idx="6"/>
              <a:endCxn id="688" idx="2"/>
            </p:cNvCxnSpPr>
            <p:nvPr/>
          </p:nvCxnSpPr>
          <p:spPr>
            <a:xfrm flipV="1">
              <a:off x="4147841" y="4896185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>
              <a:extLst>
                <a:ext uri="{FF2B5EF4-FFF2-40B4-BE49-F238E27FC236}">
                  <a16:creationId xmlns:a16="http://schemas.microsoft.com/office/drawing/2014/main" id="{CDD0CE2F-D798-2CA0-5AC0-3C789FDA9356}"/>
                </a:ext>
              </a:extLst>
            </p:cNvPr>
            <p:cNvCxnSpPr>
              <a:cxnSpLocks/>
              <a:stCxn id="679" idx="6"/>
              <a:endCxn id="689" idx="2"/>
            </p:cNvCxnSpPr>
            <p:nvPr/>
          </p:nvCxnSpPr>
          <p:spPr>
            <a:xfrm flipV="1">
              <a:off x="4147841" y="4505143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Arrow Connector 799">
              <a:extLst>
                <a:ext uri="{FF2B5EF4-FFF2-40B4-BE49-F238E27FC236}">
                  <a16:creationId xmlns:a16="http://schemas.microsoft.com/office/drawing/2014/main" id="{A181616F-23C3-DD3D-7B0F-EC8412E40071}"/>
                </a:ext>
              </a:extLst>
            </p:cNvPr>
            <p:cNvCxnSpPr>
              <a:cxnSpLocks/>
              <a:stCxn id="677" idx="6"/>
              <a:endCxn id="686" idx="2"/>
            </p:cNvCxnSpPr>
            <p:nvPr/>
          </p:nvCxnSpPr>
          <p:spPr>
            <a:xfrm>
              <a:off x="4147841" y="5678269"/>
              <a:ext cx="63157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Arrow Connector 802">
              <a:extLst>
                <a:ext uri="{FF2B5EF4-FFF2-40B4-BE49-F238E27FC236}">
                  <a16:creationId xmlns:a16="http://schemas.microsoft.com/office/drawing/2014/main" id="{AAFA5752-C89A-2932-A729-5BEE00D8BBFF}"/>
                </a:ext>
              </a:extLst>
            </p:cNvPr>
            <p:cNvCxnSpPr>
              <a:cxnSpLocks/>
              <a:stCxn id="677" idx="6"/>
              <a:endCxn id="687" idx="2"/>
            </p:cNvCxnSpPr>
            <p:nvPr/>
          </p:nvCxnSpPr>
          <p:spPr>
            <a:xfrm flipV="1">
              <a:off x="4147841" y="5287227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>
              <a:extLst>
                <a:ext uri="{FF2B5EF4-FFF2-40B4-BE49-F238E27FC236}">
                  <a16:creationId xmlns:a16="http://schemas.microsoft.com/office/drawing/2014/main" id="{9E444434-30AF-9B58-F37F-512EDA1B2DD7}"/>
                </a:ext>
              </a:extLst>
            </p:cNvPr>
            <p:cNvCxnSpPr>
              <a:cxnSpLocks/>
              <a:stCxn id="677" idx="6"/>
              <a:endCxn id="688" idx="2"/>
            </p:cNvCxnSpPr>
            <p:nvPr/>
          </p:nvCxnSpPr>
          <p:spPr>
            <a:xfrm flipV="1">
              <a:off x="4147841" y="4896185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>
              <a:extLst>
                <a:ext uri="{FF2B5EF4-FFF2-40B4-BE49-F238E27FC236}">
                  <a16:creationId xmlns:a16="http://schemas.microsoft.com/office/drawing/2014/main" id="{A4C154FB-E08E-1C85-B6F7-8F5D5E73F77A}"/>
                </a:ext>
              </a:extLst>
            </p:cNvPr>
            <p:cNvCxnSpPr>
              <a:cxnSpLocks/>
              <a:stCxn id="677" idx="6"/>
              <a:endCxn id="689" idx="2"/>
            </p:cNvCxnSpPr>
            <p:nvPr/>
          </p:nvCxnSpPr>
          <p:spPr>
            <a:xfrm flipV="1">
              <a:off x="4147841" y="4505143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Arrow Connector 811">
              <a:extLst>
                <a:ext uri="{FF2B5EF4-FFF2-40B4-BE49-F238E27FC236}">
                  <a16:creationId xmlns:a16="http://schemas.microsoft.com/office/drawing/2014/main" id="{B1C33EC1-8D50-DB16-40CA-624BD339AB85}"/>
                </a:ext>
              </a:extLst>
            </p:cNvPr>
            <p:cNvCxnSpPr>
              <a:cxnSpLocks/>
              <a:stCxn id="685" idx="6"/>
              <a:endCxn id="686" idx="2"/>
            </p:cNvCxnSpPr>
            <p:nvPr/>
          </p:nvCxnSpPr>
          <p:spPr>
            <a:xfrm flipV="1">
              <a:off x="4147841" y="5678269"/>
              <a:ext cx="631577" cy="391042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Arrow Connector 814">
              <a:extLst>
                <a:ext uri="{FF2B5EF4-FFF2-40B4-BE49-F238E27FC236}">
                  <a16:creationId xmlns:a16="http://schemas.microsoft.com/office/drawing/2014/main" id="{DBC4265B-DAC8-8B17-D2B6-69054A49D619}"/>
                </a:ext>
              </a:extLst>
            </p:cNvPr>
            <p:cNvCxnSpPr>
              <a:cxnSpLocks/>
              <a:stCxn id="685" idx="6"/>
              <a:endCxn id="687" idx="2"/>
            </p:cNvCxnSpPr>
            <p:nvPr/>
          </p:nvCxnSpPr>
          <p:spPr>
            <a:xfrm flipV="1">
              <a:off x="4147841" y="5287227"/>
              <a:ext cx="631577" cy="782084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>
              <a:extLst>
                <a:ext uri="{FF2B5EF4-FFF2-40B4-BE49-F238E27FC236}">
                  <a16:creationId xmlns:a16="http://schemas.microsoft.com/office/drawing/2014/main" id="{A00B0FF5-92CC-BAF4-96DE-5690413FD346}"/>
                </a:ext>
              </a:extLst>
            </p:cNvPr>
            <p:cNvCxnSpPr>
              <a:cxnSpLocks/>
              <a:stCxn id="685" idx="6"/>
              <a:endCxn id="688" idx="2"/>
            </p:cNvCxnSpPr>
            <p:nvPr/>
          </p:nvCxnSpPr>
          <p:spPr>
            <a:xfrm flipV="1">
              <a:off x="4147841" y="4896185"/>
              <a:ext cx="631577" cy="1173126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Arrow Connector 820">
              <a:extLst>
                <a:ext uri="{FF2B5EF4-FFF2-40B4-BE49-F238E27FC236}">
                  <a16:creationId xmlns:a16="http://schemas.microsoft.com/office/drawing/2014/main" id="{A12E097A-11B1-8B44-2CE3-E12AF3B52269}"/>
                </a:ext>
              </a:extLst>
            </p:cNvPr>
            <p:cNvCxnSpPr>
              <a:cxnSpLocks/>
              <a:stCxn id="685" idx="6"/>
              <a:endCxn id="689" idx="2"/>
            </p:cNvCxnSpPr>
            <p:nvPr/>
          </p:nvCxnSpPr>
          <p:spPr>
            <a:xfrm flipV="1">
              <a:off x="4147841" y="4505143"/>
              <a:ext cx="631577" cy="1564168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BBB0C194-F961-AB4F-E8AE-0393C801789A}"/>
                </a:ext>
              </a:extLst>
            </p:cNvPr>
            <p:cNvCxnSpPr>
              <a:cxnSpLocks/>
              <a:stCxn id="689" idx="6"/>
              <a:endCxn id="692" idx="2"/>
            </p:cNvCxnSpPr>
            <p:nvPr/>
          </p:nvCxnSpPr>
          <p:spPr>
            <a:xfrm>
              <a:off x="5053738" y="4505143"/>
              <a:ext cx="631578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Arrow Connector 826">
              <a:extLst>
                <a:ext uri="{FF2B5EF4-FFF2-40B4-BE49-F238E27FC236}">
                  <a16:creationId xmlns:a16="http://schemas.microsoft.com/office/drawing/2014/main" id="{FDB12DE1-B235-8681-F330-28AA4FD53480}"/>
                </a:ext>
              </a:extLst>
            </p:cNvPr>
            <p:cNvCxnSpPr>
              <a:cxnSpLocks/>
              <a:stCxn id="688" idx="6"/>
              <a:endCxn id="692" idx="2"/>
            </p:cNvCxnSpPr>
            <p:nvPr/>
          </p:nvCxnSpPr>
          <p:spPr>
            <a:xfrm>
              <a:off x="5053738" y="4896185"/>
              <a:ext cx="631578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Arrow Connector 829">
              <a:extLst>
                <a:ext uri="{FF2B5EF4-FFF2-40B4-BE49-F238E27FC236}">
                  <a16:creationId xmlns:a16="http://schemas.microsoft.com/office/drawing/2014/main" id="{840C5E48-C586-9478-1460-88A27BD2C465}"/>
                </a:ext>
              </a:extLst>
            </p:cNvPr>
            <p:cNvCxnSpPr>
              <a:cxnSpLocks/>
              <a:stCxn id="687" idx="6"/>
              <a:endCxn id="692" idx="2"/>
            </p:cNvCxnSpPr>
            <p:nvPr/>
          </p:nvCxnSpPr>
          <p:spPr>
            <a:xfrm flipV="1">
              <a:off x="5053738" y="5091706"/>
              <a:ext cx="631578" cy="195521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Arrow Connector 832">
              <a:extLst>
                <a:ext uri="{FF2B5EF4-FFF2-40B4-BE49-F238E27FC236}">
                  <a16:creationId xmlns:a16="http://schemas.microsoft.com/office/drawing/2014/main" id="{07B65265-3CB7-943A-0E9A-78DC28138056}"/>
                </a:ext>
              </a:extLst>
            </p:cNvPr>
            <p:cNvCxnSpPr>
              <a:cxnSpLocks/>
              <a:stCxn id="686" idx="6"/>
              <a:endCxn id="692" idx="2"/>
            </p:cNvCxnSpPr>
            <p:nvPr/>
          </p:nvCxnSpPr>
          <p:spPr>
            <a:xfrm flipV="1">
              <a:off x="5053738" y="5091706"/>
              <a:ext cx="631578" cy="586563"/>
            </a:xfrm>
            <a:prstGeom prst="straightConnector1">
              <a:avLst/>
            </a:prstGeom>
            <a:ln>
              <a:solidFill>
                <a:srgbClr val="40404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6385AC-77A3-8F8A-A7AF-D80897E0508B}"/>
              </a:ext>
            </a:extLst>
          </p:cNvPr>
          <p:cNvGrpSpPr/>
          <p:nvPr/>
        </p:nvGrpSpPr>
        <p:grpSpPr>
          <a:xfrm>
            <a:off x="266741" y="1841744"/>
            <a:ext cx="1872318" cy="2941520"/>
            <a:chOff x="266741" y="1841744"/>
            <a:chExt cx="1872318" cy="2941520"/>
          </a:xfrm>
        </p:grpSpPr>
        <p:sp>
          <p:nvSpPr>
            <p:cNvPr id="26" name="Google Shape;1810;p91">
              <a:extLst>
                <a:ext uri="{FF2B5EF4-FFF2-40B4-BE49-F238E27FC236}">
                  <a16:creationId xmlns:a16="http://schemas.microsoft.com/office/drawing/2014/main" id="{11A2916A-5A43-FDB1-B4ED-9C4A91C8559B}"/>
                </a:ext>
              </a:extLst>
            </p:cNvPr>
            <p:cNvSpPr/>
            <p:nvPr/>
          </p:nvSpPr>
          <p:spPr>
            <a:xfrm>
              <a:off x="266741" y="213335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1618;p64">
              <a:extLst>
                <a:ext uri="{FF2B5EF4-FFF2-40B4-BE49-F238E27FC236}">
                  <a16:creationId xmlns:a16="http://schemas.microsoft.com/office/drawing/2014/main" id="{1ECE1717-295D-AB4B-957F-6D5D9ADCE9E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841744"/>
              <a:ext cx="0" cy="294152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" name="Google Shape;1808;p91">
              <a:extLst>
                <a:ext uri="{FF2B5EF4-FFF2-40B4-BE49-F238E27FC236}">
                  <a16:creationId xmlns:a16="http://schemas.microsoft.com/office/drawing/2014/main" id="{7BD432CC-DDEF-81F3-B37A-97E605C96075}"/>
                </a:ext>
              </a:extLst>
            </p:cNvPr>
            <p:cNvSpPr/>
            <p:nvPr/>
          </p:nvSpPr>
          <p:spPr>
            <a:xfrm>
              <a:off x="338009" y="3617461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Deep Learning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4" name="Google Shape;1804;p91">
              <a:extLst>
                <a:ext uri="{FF2B5EF4-FFF2-40B4-BE49-F238E27FC236}">
                  <a16:creationId xmlns:a16="http://schemas.microsoft.com/office/drawing/2014/main" id="{93598451-848E-6914-7DDD-71342499323E}"/>
                </a:ext>
              </a:extLst>
            </p:cNvPr>
            <p:cNvSpPr/>
            <p:nvPr/>
          </p:nvSpPr>
          <p:spPr>
            <a:xfrm>
              <a:off x="338009" y="21828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Modern NLP Overview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6" name="Google Shape;1810;p91">
              <a:extLst>
                <a:ext uri="{FF2B5EF4-FFF2-40B4-BE49-F238E27FC236}">
                  <a16:creationId xmlns:a16="http://schemas.microsoft.com/office/drawing/2014/main" id="{ED308E03-6F05-EE34-7212-60658EB14960}"/>
                </a:ext>
              </a:extLst>
            </p:cNvPr>
            <p:cNvSpPr/>
            <p:nvPr/>
          </p:nvSpPr>
          <p:spPr>
            <a:xfrm>
              <a:off x="268443" y="212872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02;p91">
              <a:extLst>
                <a:ext uri="{FF2B5EF4-FFF2-40B4-BE49-F238E27FC236}">
                  <a16:creationId xmlns:a16="http://schemas.microsoft.com/office/drawing/2014/main" id="{00AB440A-AFDD-58F2-7C5A-3F4920FFB60D}"/>
                </a:ext>
              </a:extLst>
            </p:cNvPr>
            <p:cNvSpPr/>
            <p:nvPr/>
          </p:nvSpPr>
          <p:spPr>
            <a:xfrm>
              <a:off x="338009" y="2900160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Neural Networks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CC553C-550E-FF03-B94B-DE1915D88A0F}"/>
                  </a:ext>
                </a:extLst>
              </p:cNvPr>
              <p:cNvSpPr txBox="1"/>
              <p:nvPr/>
            </p:nvSpPr>
            <p:spPr>
              <a:xfrm>
                <a:off x="6631685" y="4899052"/>
                <a:ext cx="4676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20341B-DE81-D0F1-14CB-67348BFC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85" y="4899052"/>
                <a:ext cx="4676986" cy="369332"/>
              </a:xfrm>
              <a:prstGeom prst="rect">
                <a:avLst/>
              </a:prstGeom>
              <a:blipFill>
                <a:blip r:embed="rId5"/>
                <a:stretch>
                  <a:fillRect l="-1084" t="-3333" r="-162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Diagonal Corner Rectangle 20">
            <a:extLst>
              <a:ext uri="{FF2B5EF4-FFF2-40B4-BE49-F238E27FC236}">
                <a16:creationId xmlns:a16="http://schemas.microsoft.com/office/drawing/2014/main" id="{BFB5EC2F-3FD0-68CA-67C1-4A2FEB97F38C}"/>
              </a:ext>
            </a:extLst>
          </p:cNvPr>
          <p:cNvSpPr/>
          <p:nvPr/>
        </p:nvSpPr>
        <p:spPr>
          <a:xfrm>
            <a:off x="8687442" y="4466710"/>
            <a:ext cx="751147" cy="369332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Weight</a:t>
            </a:r>
          </a:p>
        </p:txBody>
      </p:sp>
      <p:sp>
        <p:nvSpPr>
          <p:cNvPr id="12" name="Round Diagonal Corner Rectangle 20">
            <a:extLst>
              <a:ext uri="{FF2B5EF4-FFF2-40B4-BE49-F238E27FC236}">
                <a16:creationId xmlns:a16="http://schemas.microsoft.com/office/drawing/2014/main" id="{86389822-A2AF-1C6D-1611-5DD2BB0F00A2}"/>
              </a:ext>
            </a:extLst>
          </p:cNvPr>
          <p:cNvSpPr/>
          <p:nvPr/>
        </p:nvSpPr>
        <p:spPr>
          <a:xfrm>
            <a:off x="9661009" y="4469280"/>
            <a:ext cx="751147" cy="369332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4356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>
          <a:extLst>
            <a:ext uri="{FF2B5EF4-FFF2-40B4-BE49-F238E27FC236}">
              <a16:creationId xmlns:a16="http://schemas.microsoft.com/office/drawing/2014/main" id="{66789035-3C6D-9548-0B16-688C6BCC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0ac06654f3_0_165">
            <a:extLst>
              <a:ext uri="{FF2B5EF4-FFF2-40B4-BE49-F238E27FC236}">
                <a16:creationId xmlns:a16="http://schemas.microsoft.com/office/drawing/2014/main" id="{81A0AF76-1E2D-46E9-DB25-9C0E1A3A74EB}"/>
              </a:ext>
            </a:extLst>
          </p:cNvPr>
          <p:cNvSpPr/>
          <p:nvPr/>
        </p:nvSpPr>
        <p:spPr>
          <a:xfrm>
            <a:off x="215737" y="830832"/>
            <a:ext cx="11760600" cy="45600"/>
          </a:xfrm>
          <a:prstGeom prst="rect">
            <a:avLst/>
          </a:prstGeom>
          <a:gradFill>
            <a:gsLst>
              <a:gs pos="0">
                <a:schemeClr val="lt1"/>
              </a:gs>
              <a:gs pos="19000">
                <a:srgbClr val="3F3F3F"/>
              </a:gs>
              <a:gs pos="50000">
                <a:srgbClr val="3F3F3F"/>
              </a:gs>
              <a:gs pos="80000">
                <a:srgbClr val="3F3F3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107;p2">
            <a:extLst>
              <a:ext uri="{FF2B5EF4-FFF2-40B4-BE49-F238E27FC236}">
                <a16:creationId xmlns:a16="http://schemas.microsoft.com/office/drawing/2014/main" id="{EB531329-0A24-EAE4-8B41-B5DFA89A3C77}"/>
              </a:ext>
            </a:extLst>
          </p:cNvPr>
          <p:cNvSpPr txBox="1"/>
          <p:nvPr/>
        </p:nvSpPr>
        <p:spPr>
          <a:xfrm>
            <a:off x="10911840" y="6673334"/>
            <a:ext cx="1280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tabLst/>
              <a:defRPr/>
            </a:pPr>
            <a:r>
              <a:rPr kumimoji="0" lang="en-US" sz="600" b="0" i="1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*Copyright Maven Analytics, LLC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55;p14">
            <a:extLst>
              <a:ext uri="{FF2B5EF4-FFF2-40B4-BE49-F238E27FC236}">
                <a16:creationId xmlns:a16="http://schemas.microsoft.com/office/drawing/2014/main" id="{CF4CC8A4-F77E-7BBC-5705-C3B09277770D}"/>
              </a:ext>
            </a:extLst>
          </p:cNvPr>
          <p:cNvSpPr txBox="1"/>
          <p:nvPr/>
        </p:nvSpPr>
        <p:spPr>
          <a:xfrm>
            <a:off x="1071370" y="235317"/>
            <a:ext cx="1112063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SOLUTIONS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: TRAINING NEURAL NETWORKS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774;p90">
            <a:extLst>
              <a:ext uri="{FF2B5EF4-FFF2-40B4-BE49-F238E27FC236}">
                <a16:creationId xmlns:a16="http://schemas.microsoft.com/office/drawing/2014/main" id="{129F8478-0D88-9608-5252-B43ECB94B2FE}"/>
              </a:ext>
            </a:extLst>
          </p:cNvPr>
          <p:cNvSpPr/>
          <p:nvPr/>
        </p:nvSpPr>
        <p:spPr>
          <a:xfrm>
            <a:off x="538727" y="324768"/>
            <a:ext cx="1053900" cy="1053900"/>
          </a:xfrm>
          <a:prstGeom prst="ellipse">
            <a:avLst/>
          </a:prstGeom>
          <a:solidFill>
            <a:srgbClr val="403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677BD-A2EC-B094-60F4-A1FC64DCF255}"/>
              </a:ext>
            </a:extLst>
          </p:cNvPr>
          <p:cNvSpPr/>
          <p:nvPr/>
        </p:nvSpPr>
        <p:spPr>
          <a:xfrm>
            <a:off x="739455" y="594357"/>
            <a:ext cx="171712" cy="189987"/>
          </a:xfrm>
          <a:custGeom>
            <a:avLst/>
            <a:gdLst>
              <a:gd name="connsiteX0" fmla="*/ 47700 w 190574"/>
              <a:gd name="connsiteY0" fmla="*/ 95262 h 210857"/>
              <a:gd name="connsiteX1" fmla="*/ 91286 w 190574"/>
              <a:gd name="connsiteY1" fmla="*/ 66687 h 210857"/>
              <a:gd name="connsiteX2" fmla="*/ 133425 w 190574"/>
              <a:gd name="connsiteY2" fmla="*/ 66687 h 210857"/>
              <a:gd name="connsiteX3" fmla="*/ 152475 w 190574"/>
              <a:gd name="connsiteY3" fmla="*/ 85737 h 210857"/>
              <a:gd name="connsiteX4" fmla="*/ 152475 w 190574"/>
              <a:gd name="connsiteY4" fmla="*/ 210857 h 210857"/>
              <a:gd name="connsiteX5" fmla="*/ 182631 w 190574"/>
              <a:gd name="connsiteY5" fmla="*/ 203952 h 210857"/>
              <a:gd name="connsiteX6" fmla="*/ 190575 w 190574"/>
              <a:gd name="connsiteY6" fmla="*/ 179187 h 210857"/>
              <a:gd name="connsiteX7" fmla="*/ 190575 w 190574"/>
              <a:gd name="connsiteY7" fmla="*/ 85737 h 210857"/>
              <a:gd name="connsiteX8" fmla="*/ 133425 w 190574"/>
              <a:gd name="connsiteY8" fmla="*/ 28587 h 210857"/>
              <a:gd name="connsiteX9" fmla="*/ 91286 w 190574"/>
              <a:gd name="connsiteY9" fmla="*/ 28587 h 210857"/>
              <a:gd name="connsiteX10" fmla="*/ 28587 w 190574"/>
              <a:gd name="connsiteY10" fmla="*/ 3988 h 210857"/>
              <a:gd name="connsiteX11" fmla="*/ 3988 w 190574"/>
              <a:gd name="connsiteY11" fmla="*/ 66687 h 210857"/>
              <a:gd name="connsiteX12" fmla="*/ 47700 w 190574"/>
              <a:gd name="connsiteY12" fmla="*/ 95262 h 21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210857">
                <a:moveTo>
                  <a:pt x="47700" y="95262"/>
                </a:moveTo>
                <a:cubicBezTo>
                  <a:pt x="66613" y="95237"/>
                  <a:pt x="83720" y="84022"/>
                  <a:pt x="91286" y="66687"/>
                </a:cubicBezTo>
                <a:lnTo>
                  <a:pt x="133425" y="66687"/>
                </a:lnTo>
                <a:cubicBezTo>
                  <a:pt x="143946" y="66687"/>
                  <a:pt x="152475" y="75216"/>
                  <a:pt x="152475" y="85737"/>
                </a:cubicBezTo>
                <a:lnTo>
                  <a:pt x="152475" y="210857"/>
                </a:lnTo>
                <a:cubicBezTo>
                  <a:pt x="162191" y="207278"/>
                  <a:pt x="172325" y="204957"/>
                  <a:pt x="182631" y="203952"/>
                </a:cubicBezTo>
                <a:cubicBezTo>
                  <a:pt x="184482" y="195462"/>
                  <a:pt x="187142" y="187170"/>
                  <a:pt x="190575" y="179187"/>
                </a:cubicBezTo>
                <a:lnTo>
                  <a:pt x="190575" y="85737"/>
                </a:lnTo>
                <a:cubicBezTo>
                  <a:pt x="190537" y="54189"/>
                  <a:pt x="164972" y="28624"/>
                  <a:pt x="133425" y="28587"/>
                </a:cubicBezTo>
                <a:lnTo>
                  <a:pt x="91286" y="28587"/>
                </a:lnTo>
                <a:cubicBezTo>
                  <a:pt x="80765" y="4480"/>
                  <a:pt x="52693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11572" y="84063"/>
                  <a:pt x="28740" y="95287"/>
                  <a:pt x="47700" y="95262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679C86-9CD5-99BD-A1CF-1FEF2EEF8D4E}"/>
              </a:ext>
            </a:extLst>
          </p:cNvPr>
          <p:cNvSpPr/>
          <p:nvPr/>
        </p:nvSpPr>
        <p:spPr>
          <a:xfrm>
            <a:off x="670853" y="783110"/>
            <a:ext cx="168446" cy="180294"/>
          </a:xfrm>
          <a:custGeom>
            <a:avLst/>
            <a:gdLst>
              <a:gd name="connsiteX0" fmla="*/ 160889 w 186949"/>
              <a:gd name="connsiteY0" fmla="*/ 164657 h 200099"/>
              <a:gd name="connsiteX1" fmla="*/ 159718 w 186949"/>
              <a:gd name="connsiteY1" fmla="*/ 162000 h 200099"/>
              <a:gd name="connsiteX2" fmla="*/ 85737 w 186949"/>
              <a:gd name="connsiteY2" fmla="*/ 162000 h 200099"/>
              <a:gd name="connsiteX3" fmla="*/ 66687 w 186949"/>
              <a:gd name="connsiteY3" fmla="*/ 142950 h 200099"/>
              <a:gd name="connsiteX4" fmla="*/ 66687 w 186949"/>
              <a:gd name="connsiteY4" fmla="*/ 91286 h 200099"/>
              <a:gd name="connsiteX5" fmla="*/ 91286 w 186949"/>
              <a:gd name="connsiteY5" fmla="*/ 28587 h 200099"/>
              <a:gd name="connsiteX6" fmla="*/ 28587 w 186949"/>
              <a:gd name="connsiteY6" fmla="*/ 3988 h 200099"/>
              <a:gd name="connsiteX7" fmla="*/ 3988 w 186949"/>
              <a:gd name="connsiteY7" fmla="*/ 66687 h 200099"/>
              <a:gd name="connsiteX8" fmla="*/ 28587 w 186949"/>
              <a:gd name="connsiteY8" fmla="*/ 91286 h 200099"/>
              <a:gd name="connsiteX9" fmla="*/ 28587 w 186949"/>
              <a:gd name="connsiteY9" fmla="*/ 142950 h 200099"/>
              <a:gd name="connsiteX10" fmla="*/ 85737 w 186949"/>
              <a:gd name="connsiteY10" fmla="*/ 200100 h 200099"/>
              <a:gd name="connsiteX11" fmla="*/ 186950 w 186949"/>
              <a:gd name="connsiteY11" fmla="*/ 200100 h 200099"/>
              <a:gd name="connsiteX12" fmla="*/ 160889 w 186949"/>
              <a:gd name="connsiteY12" fmla="*/ 164657 h 20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49" h="200099">
                <a:moveTo>
                  <a:pt x="160889" y="164657"/>
                </a:moveTo>
                <a:cubicBezTo>
                  <a:pt x="160461" y="163772"/>
                  <a:pt x="160118" y="162876"/>
                  <a:pt x="159718" y="162000"/>
                </a:cubicBezTo>
                <a:lnTo>
                  <a:pt x="85737" y="162000"/>
                </a:lnTo>
                <a:cubicBezTo>
                  <a:pt x="75216" y="162000"/>
                  <a:pt x="66687" y="153471"/>
                  <a:pt x="66687" y="142950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lnTo>
                  <a:pt x="28587" y="142950"/>
                </a:lnTo>
                <a:cubicBezTo>
                  <a:pt x="28624" y="174498"/>
                  <a:pt x="54189" y="200063"/>
                  <a:pt x="85737" y="200100"/>
                </a:cubicBezTo>
                <a:lnTo>
                  <a:pt x="186950" y="200100"/>
                </a:lnTo>
                <a:cubicBezTo>
                  <a:pt x="176134" y="190009"/>
                  <a:pt x="167297" y="177989"/>
                  <a:pt x="160889" y="164657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9DA5E9-ECBC-CBEC-DD7A-43EF59EA5363}"/>
              </a:ext>
            </a:extLst>
          </p:cNvPr>
          <p:cNvSpPr/>
          <p:nvPr/>
        </p:nvSpPr>
        <p:spPr>
          <a:xfrm>
            <a:off x="1005563" y="491314"/>
            <a:ext cx="85844" cy="195211"/>
          </a:xfrm>
          <a:custGeom>
            <a:avLst/>
            <a:gdLst>
              <a:gd name="connsiteX0" fmla="*/ 28587 w 95273"/>
              <a:gd name="connsiteY0" fmla="*/ 91286 h 216654"/>
              <a:gd name="connsiteX1" fmla="*/ 28587 w 95273"/>
              <a:gd name="connsiteY1" fmla="*/ 209929 h 216654"/>
              <a:gd name="connsiteX2" fmla="*/ 66687 w 95273"/>
              <a:gd name="connsiteY2" fmla="*/ 216654 h 216654"/>
              <a:gd name="connsiteX3" fmla="*/ 66687 w 95273"/>
              <a:gd name="connsiteY3" fmla="*/ 91286 h 216654"/>
              <a:gd name="connsiteX4" fmla="*/ 91286 w 95273"/>
              <a:gd name="connsiteY4" fmla="*/ 28587 h 216654"/>
              <a:gd name="connsiteX5" fmla="*/ 28587 w 95273"/>
              <a:gd name="connsiteY5" fmla="*/ 3988 h 216654"/>
              <a:gd name="connsiteX6" fmla="*/ 3988 w 95273"/>
              <a:gd name="connsiteY6" fmla="*/ 66687 h 216654"/>
              <a:gd name="connsiteX7" fmla="*/ 28587 w 95273"/>
              <a:gd name="connsiteY7" fmla="*/ 91286 h 21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16654">
                <a:moveTo>
                  <a:pt x="28587" y="91286"/>
                </a:moveTo>
                <a:lnTo>
                  <a:pt x="28587" y="209929"/>
                </a:lnTo>
                <a:cubicBezTo>
                  <a:pt x="41536" y="210402"/>
                  <a:pt x="54358" y="212665"/>
                  <a:pt x="66687" y="216654"/>
                </a:cubicBezTo>
                <a:lnTo>
                  <a:pt x="66687" y="91286"/>
                </a:lnTo>
                <a:cubicBezTo>
                  <a:pt x="90794" y="80765"/>
                  <a:pt x="101807" y="52694"/>
                  <a:pt x="91286" y="28587"/>
                </a:cubicBezTo>
                <a:cubicBezTo>
                  <a:pt x="80765" y="4480"/>
                  <a:pt x="52694" y="-6533"/>
                  <a:pt x="28587" y="3988"/>
                </a:cubicBezTo>
                <a:cubicBezTo>
                  <a:pt x="4480" y="14509"/>
                  <a:pt x="-6533" y="42580"/>
                  <a:pt x="3988" y="66687"/>
                </a:cubicBezTo>
                <a:cubicBezTo>
                  <a:pt x="8792" y="77695"/>
                  <a:pt x="17579" y="86482"/>
                  <a:pt x="28587" y="9128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6389B2-7845-6550-63F0-21F8DF1459AA}"/>
              </a:ext>
            </a:extLst>
          </p:cNvPr>
          <p:cNvSpPr/>
          <p:nvPr/>
        </p:nvSpPr>
        <p:spPr>
          <a:xfrm>
            <a:off x="1177219" y="559971"/>
            <a:ext cx="180239" cy="193339"/>
          </a:xfrm>
          <a:custGeom>
            <a:avLst/>
            <a:gdLst>
              <a:gd name="connsiteX0" fmla="*/ 31052 w 200037"/>
              <a:gd name="connsiteY0" fmla="*/ 209149 h 214577"/>
              <a:gd name="connsiteX1" fmla="*/ 38100 w 200037"/>
              <a:gd name="connsiteY1" fmla="*/ 214578 h 214577"/>
              <a:gd name="connsiteX2" fmla="*/ 38100 w 200037"/>
              <a:gd name="connsiteY2" fmla="*/ 181050 h 214577"/>
              <a:gd name="connsiteX3" fmla="*/ 57150 w 200037"/>
              <a:gd name="connsiteY3" fmla="*/ 162000 h 214577"/>
              <a:gd name="connsiteX4" fmla="*/ 114300 w 200037"/>
              <a:gd name="connsiteY4" fmla="*/ 162000 h 214577"/>
              <a:gd name="connsiteX5" fmla="*/ 171450 w 200037"/>
              <a:gd name="connsiteY5" fmla="*/ 104850 h 214577"/>
              <a:gd name="connsiteX6" fmla="*/ 171450 w 200037"/>
              <a:gd name="connsiteY6" fmla="*/ 91286 h 214577"/>
              <a:gd name="connsiteX7" fmla="*/ 196049 w 200037"/>
              <a:gd name="connsiteY7" fmla="*/ 28587 h 214577"/>
              <a:gd name="connsiteX8" fmla="*/ 133350 w 200037"/>
              <a:gd name="connsiteY8" fmla="*/ 3988 h 214577"/>
              <a:gd name="connsiteX9" fmla="*/ 108751 w 200037"/>
              <a:gd name="connsiteY9" fmla="*/ 66687 h 214577"/>
              <a:gd name="connsiteX10" fmla="*/ 133350 w 200037"/>
              <a:gd name="connsiteY10" fmla="*/ 91286 h 214577"/>
              <a:gd name="connsiteX11" fmla="*/ 133350 w 200037"/>
              <a:gd name="connsiteY11" fmla="*/ 104850 h 214577"/>
              <a:gd name="connsiteX12" fmla="*/ 114300 w 200037"/>
              <a:gd name="connsiteY12" fmla="*/ 123900 h 214577"/>
              <a:gd name="connsiteX13" fmla="*/ 57150 w 200037"/>
              <a:gd name="connsiteY13" fmla="*/ 123900 h 214577"/>
              <a:gd name="connsiteX14" fmla="*/ 0 w 200037"/>
              <a:gd name="connsiteY14" fmla="*/ 181050 h 214577"/>
              <a:gd name="connsiteX15" fmla="*/ 0 w 200037"/>
              <a:gd name="connsiteY15" fmla="*/ 193585 h 214577"/>
              <a:gd name="connsiteX16" fmla="*/ 31052 w 200037"/>
              <a:gd name="connsiteY16" fmla="*/ 209149 h 21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037" h="214577">
                <a:moveTo>
                  <a:pt x="31052" y="209149"/>
                </a:moveTo>
                <a:cubicBezTo>
                  <a:pt x="33490" y="210863"/>
                  <a:pt x="35814" y="212711"/>
                  <a:pt x="38100" y="214578"/>
                </a:cubicBezTo>
                <a:lnTo>
                  <a:pt x="38100" y="181050"/>
                </a:lnTo>
                <a:cubicBezTo>
                  <a:pt x="38100" y="170529"/>
                  <a:pt x="46629" y="162000"/>
                  <a:pt x="57150" y="162000"/>
                </a:cubicBezTo>
                <a:lnTo>
                  <a:pt x="114300" y="162000"/>
                </a:lnTo>
                <a:cubicBezTo>
                  <a:pt x="145848" y="161963"/>
                  <a:pt x="171413" y="136398"/>
                  <a:pt x="171450" y="104850"/>
                </a:cubicBezTo>
                <a:lnTo>
                  <a:pt x="171450" y="91286"/>
                </a:lnTo>
                <a:cubicBezTo>
                  <a:pt x="195557" y="80765"/>
                  <a:pt x="206570" y="52694"/>
                  <a:pt x="196049" y="28587"/>
                </a:cubicBezTo>
                <a:cubicBezTo>
                  <a:pt x="185528" y="4480"/>
                  <a:pt x="157457" y="-6533"/>
                  <a:pt x="133350" y="3988"/>
                </a:cubicBezTo>
                <a:cubicBezTo>
                  <a:pt x="109243" y="14509"/>
                  <a:pt x="98230" y="42580"/>
                  <a:pt x="108751" y="66687"/>
                </a:cubicBezTo>
                <a:cubicBezTo>
                  <a:pt x="113555" y="77695"/>
                  <a:pt x="122342" y="86482"/>
                  <a:pt x="133350" y="91286"/>
                </a:cubicBezTo>
                <a:lnTo>
                  <a:pt x="133350" y="104850"/>
                </a:lnTo>
                <a:cubicBezTo>
                  <a:pt x="133350" y="115371"/>
                  <a:pt x="124821" y="123900"/>
                  <a:pt x="114300" y="123900"/>
                </a:cubicBezTo>
                <a:lnTo>
                  <a:pt x="57150" y="123900"/>
                </a:lnTo>
                <a:cubicBezTo>
                  <a:pt x="25600" y="123931"/>
                  <a:pt x="31" y="149500"/>
                  <a:pt x="0" y="181050"/>
                </a:cubicBezTo>
                <a:lnTo>
                  <a:pt x="0" y="193585"/>
                </a:lnTo>
                <a:cubicBezTo>
                  <a:pt x="11046" y="197250"/>
                  <a:pt x="21505" y="202493"/>
                  <a:pt x="31052" y="209149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35B1AA-7A81-5317-FC72-6CFEB702E624}"/>
              </a:ext>
            </a:extLst>
          </p:cNvPr>
          <p:cNvSpPr/>
          <p:nvPr/>
        </p:nvSpPr>
        <p:spPr>
          <a:xfrm>
            <a:off x="799588" y="993083"/>
            <a:ext cx="180238" cy="184946"/>
          </a:xfrm>
          <a:custGeom>
            <a:avLst/>
            <a:gdLst>
              <a:gd name="connsiteX0" fmla="*/ 161937 w 200036"/>
              <a:gd name="connsiteY0" fmla="*/ 0 h 205262"/>
              <a:gd name="connsiteX1" fmla="*/ 161937 w 200036"/>
              <a:gd name="connsiteY1" fmla="*/ 24213 h 205262"/>
              <a:gd name="connsiteX2" fmla="*/ 142887 w 200036"/>
              <a:gd name="connsiteY2" fmla="*/ 43263 h 205262"/>
              <a:gd name="connsiteX3" fmla="*/ 85737 w 200036"/>
              <a:gd name="connsiteY3" fmla="*/ 43263 h 205262"/>
              <a:gd name="connsiteX4" fmla="*/ 28587 w 200036"/>
              <a:gd name="connsiteY4" fmla="*/ 100413 h 205262"/>
              <a:gd name="connsiteX5" fmla="*/ 28587 w 200036"/>
              <a:gd name="connsiteY5" fmla="*/ 113976 h 205262"/>
              <a:gd name="connsiteX6" fmla="*/ 3988 w 200036"/>
              <a:gd name="connsiteY6" fmla="*/ 176675 h 205262"/>
              <a:gd name="connsiteX7" fmla="*/ 66687 w 200036"/>
              <a:gd name="connsiteY7" fmla="*/ 201274 h 205262"/>
              <a:gd name="connsiteX8" fmla="*/ 91286 w 200036"/>
              <a:gd name="connsiteY8" fmla="*/ 138575 h 205262"/>
              <a:gd name="connsiteX9" fmla="*/ 66687 w 200036"/>
              <a:gd name="connsiteY9" fmla="*/ 113976 h 205262"/>
              <a:gd name="connsiteX10" fmla="*/ 66687 w 200036"/>
              <a:gd name="connsiteY10" fmla="*/ 100413 h 205262"/>
              <a:gd name="connsiteX11" fmla="*/ 85737 w 200036"/>
              <a:gd name="connsiteY11" fmla="*/ 81363 h 205262"/>
              <a:gd name="connsiteX12" fmla="*/ 142887 w 200036"/>
              <a:gd name="connsiteY12" fmla="*/ 81363 h 205262"/>
              <a:gd name="connsiteX13" fmla="*/ 200037 w 200036"/>
              <a:gd name="connsiteY13" fmla="*/ 24213 h 205262"/>
              <a:gd name="connsiteX14" fmla="*/ 200037 w 200036"/>
              <a:gd name="connsiteY14" fmla="*/ 0 h 20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036" h="205262">
                <a:moveTo>
                  <a:pt x="161937" y="0"/>
                </a:moveTo>
                <a:lnTo>
                  <a:pt x="161937" y="24213"/>
                </a:lnTo>
                <a:cubicBezTo>
                  <a:pt x="161937" y="34734"/>
                  <a:pt x="153408" y="43263"/>
                  <a:pt x="142887" y="43263"/>
                </a:cubicBezTo>
                <a:lnTo>
                  <a:pt x="85737" y="43263"/>
                </a:lnTo>
                <a:cubicBezTo>
                  <a:pt x="54187" y="43294"/>
                  <a:pt x="28618" y="68863"/>
                  <a:pt x="28587" y="100413"/>
                </a:cubicBezTo>
                <a:lnTo>
                  <a:pt x="28587" y="113976"/>
                </a:lnTo>
                <a:cubicBezTo>
                  <a:pt x="4480" y="124497"/>
                  <a:pt x="-6533" y="152569"/>
                  <a:pt x="3988" y="176675"/>
                </a:cubicBezTo>
                <a:cubicBezTo>
                  <a:pt x="14509" y="200782"/>
                  <a:pt x="42580" y="211795"/>
                  <a:pt x="66687" y="201274"/>
                </a:cubicBezTo>
                <a:cubicBezTo>
                  <a:pt x="90794" y="190753"/>
                  <a:pt x="101807" y="162682"/>
                  <a:pt x="91286" y="138575"/>
                </a:cubicBezTo>
                <a:cubicBezTo>
                  <a:pt x="86482" y="127566"/>
                  <a:pt x="77695" y="118781"/>
                  <a:pt x="66687" y="113976"/>
                </a:cubicBezTo>
                <a:lnTo>
                  <a:pt x="66687" y="100413"/>
                </a:lnTo>
                <a:cubicBezTo>
                  <a:pt x="66687" y="89891"/>
                  <a:pt x="75216" y="81363"/>
                  <a:pt x="85737" y="81363"/>
                </a:cubicBezTo>
                <a:lnTo>
                  <a:pt x="142887" y="81363"/>
                </a:lnTo>
                <a:cubicBezTo>
                  <a:pt x="174435" y="81325"/>
                  <a:pt x="200000" y="55760"/>
                  <a:pt x="200037" y="24213"/>
                </a:cubicBezTo>
                <a:lnTo>
                  <a:pt x="200037" y="0"/>
                </a:ln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81B357-637A-F06B-B1D6-AD09ECEF92EA}"/>
              </a:ext>
            </a:extLst>
          </p:cNvPr>
          <p:cNvSpPr/>
          <p:nvPr/>
        </p:nvSpPr>
        <p:spPr>
          <a:xfrm>
            <a:off x="1293174" y="808924"/>
            <a:ext cx="167327" cy="85833"/>
          </a:xfrm>
          <a:custGeom>
            <a:avLst/>
            <a:gdLst>
              <a:gd name="connsiteX0" fmla="*/ 138008 w 185707"/>
              <a:gd name="connsiteY0" fmla="*/ 0 h 95262"/>
              <a:gd name="connsiteX1" fmla="*/ 94421 w 185707"/>
              <a:gd name="connsiteY1" fmla="*/ 28575 h 95262"/>
              <a:gd name="connsiteX2" fmla="*/ 0 w 185707"/>
              <a:gd name="connsiteY2" fmla="*/ 28575 h 95262"/>
              <a:gd name="connsiteX3" fmla="*/ 26337 w 185707"/>
              <a:gd name="connsiteY3" fmla="*/ 66675 h 95262"/>
              <a:gd name="connsiteX4" fmla="*/ 94421 w 185707"/>
              <a:gd name="connsiteY4" fmla="*/ 66675 h 95262"/>
              <a:gd name="connsiteX5" fmla="*/ 157121 w 185707"/>
              <a:gd name="connsiteY5" fmla="*/ 91274 h 95262"/>
              <a:gd name="connsiteX6" fmla="*/ 181720 w 185707"/>
              <a:gd name="connsiteY6" fmla="*/ 28575 h 95262"/>
              <a:gd name="connsiteX7" fmla="*/ 138008 w 185707"/>
              <a:gd name="connsiteY7" fmla="*/ 0 h 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707" h="95262">
                <a:moveTo>
                  <a:pt x="138008" y="0"/>
                </a:moveTo>
                <a:cubicBezTo>
                  <a:pt x="119094" y="25"/>
                  <a:pt x="101987" y="11240"/>
                  <a:pt x="94421" y="28575"/>
                </a:cubicBezTo>
                <a:lnTo>
                  <a:pt x="0" y="28575"/>
                </a:lnTo>
                <a:cubicBezTo>
                  <a:pt x="11595" y="39078"/>
                  <a:pt x="20608" y="52117"/>
                  <a:pt x="26337" y="66675"/>
                </a:cubicBezTo>
                <a:lnTo>
                  <a:pt x="94421" y="66675"/>
                </a:lnTo>
                <a:cubicBezTo>
                  <a:pt x="104943" y="90782"/>
                  <a:pt x="133014" y="101795"/>
                  <a:pt x="157121" y="91274"/>
                </a:cubicBezTo>
                <a:cubicBezTo>
                  <a:pt x="181227" y="80753"/>
                  <a:pt x="192240" y="52682"/>
                  <a:pt x="181720" y="28575"/>
                </a:cubicBezTo>
                <a:cubicBezTo>
                  <a:pt x="174136" y="11199"/>
                  <a:pt x="156967" y="-25"/>
                  <a:pt x="138008" y="0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B4CDAD-AEC8-B25F-3990-C2AA613067A8}"/>
              </a:ext>
            </a:extLst>
          </p:cNvPr>
          <p:cNvSpPr/>
          <p:nvPr/>
        </p:nvSpPr>
        <p:spPr>
          <a:xfrm>
            <a:off x="1211548" y="991786"/>
            <a:ext cx="171712" cy="134692"/>
          </a:xfrm>
          <a:custGeom>
            <a:avLst/>
            <a:gdLst>
              <a:gd name="connsiteX0" fmla="*/ 142875 w 190574"/>
              <a:gd name="connsiteY0" fmla="*/ 54226 h 149487"/>
              <a:gd name="connsiteX1" fmla="*/ 99289 w 190574"/>
              <a:gd name="connsiteY1" fmla="*/ 82801 h 149487"/>
              <a:gd name="connsiteX2" fmla="*/ 57150 w 190574"/>
              <a:gd name="connsiteY2" fmla="*/ 82801 h 149487"/>
              <a:gd name="connsiteX3" fmla="*/ 38100 w 190574"/>
              <a:gd name="connsiteY3" fmla="*/ 63751 h 149487"/>
              <a:gd name="connsiteX4" fmla="*/ 38100 w 190574"/>
              <a:gd name="connsiteY4" fmla="*/ 0 h 149487"/>
              <a:gd name="connsiteX5" fmla="*/ 21631 w 190574"/>
              <a:gd name="connsiteY5" fmla="*/ 1438 h 149487"/>
              <a:gd name="connsiteX6" fmla="*/ 0 w 190574"/>
              <a:gd name="connsiteY6" fmla="*/ 1438 h 149487"/>
              <a:gd name="connsiteX7" fmla="*/ 0 w 190574"/>
              <a:gd name="connsiteY7" fmla="*/ 63751 h 149487"/>
              <a:gd name="connsiteX8" fmla="*/ 57150 w 190574"/>
              <a:gd name="connsiteY8" fmla="*/ 120901 h 149487"/>
              <a:gd name="connsiteX9" fmla="*/ 99289 w 190574"/>
              <a:gd name="connsiteY9" fmla="*/ 120901 h 149487"/>
              <a:gd name="connsiteX10" fmla="*/ 161988 w 190574"/>
              <a:gd name="connsiteY10" fmla="*/ 145500 h 149487"/>
              <a:gd name="connsiteX11" fmla="*/ 186587 w 190574"/>
              <a:gd name="connsiteY11" fmla="*/ 82801 h 149487"/>
              <a:gd name="connsiteX12" fmla="*/ 142875 w 190574"/>
              <a:gd name="connsiteY12" fmla="*/ 54226 h 14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74" h="149487">
                <a:moveTo>
                  <a:pt x="142875" y="54226"/>
                </a:moveTo>
                <a:cubicBezTo>
                  <a:pt x="123961" y="54251"/>
                  <a:pt x="106854" y="65466"/>
                  <a:pt x="99289" y="82801"/>
                </a:cubicBezTo>
                <a:lnTo>
                  <a:pt x="57150" y="82801"/>
                </a:lnTo>
                <a:cubicBezTo>
                  <a:pt x="46629" y="82801"/>
                  <a:pt x="38100" y="74272"/>
                  <a:pt x="38100" y="63751"/>
                </a:cubicBezTo>
                <a:lnTo>
                  <a:pt x="38100" y="0"/>
                </a:lnTo>
                <a:cubicBezTo>
                  <a:pt x="32658" y="924"/>
                  <a:pt x="27151" y="1405"/>
                  <a:pt x="21631" y="1438"/>
                </a:cubicBezTo>
                <a:lnTo>
                  <a:pt x="0" y="1438"/>
                </a:lnTo>
                <a:lnTo>
                  <a:pt x="0" y="63751"/>
                </a:lnTo>
                <a:cubicBezTo>
                  <a:pt x="37" y="95299"/>
                  <a:pt x="25602" y="120864"/>
                  <a:pt x="57150" y="120901"/>
                </a:cubicBezTo>
                <a:lnTo>
                  <a:pt x="99289" y="120901"/>
                </a:lnTo>
                <a:cubicBezTo>
                  <a:pt x="109810" y="145008"/>
                  <a:pt x="137881" y="156020"/>
                  <a:pt x="161988" y="145500"/>
                </a:cubicBezTo>
                <a:cubicBezTo>
                  <a:pt x="186095" y="134979"/>
                  <a:pt x="197108" y="106908"/>
                  <a:pt x="186587" y="82801"/>
                </a:cubicBezTo>
                <a:cubicBezTo>
                  <a:pt x="179003" y="65424"/>
                  <a:pt x="161835" y="54201"/>
                  <a:pt x="142875" y="54226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6D0AE5-0EA8-E001-6510-C4299D1DFE9E}"/>
              </a:ext>
            </a:extLst>
          </p:cNvPr>
          <p:cNvSpPr/>
          <p:nvPr/>
        </p:nvSpPr>
        <p:spPr>
          <a:xfrm>
            <a:off x="1048474" y="993083"/>
            <a:ext cx="85844" cy="210693"/>
          </a:xfrm>
          <a:custGeom>
            <a:avLst/>
            <a:gdLst>
              <a:gd name="connsiteX0" fmla="*/ 66687 w 95273"/>
              <a:gd name="connsiteY0" fmla="*/ 142551 h 233837"/>
              <a:gd name="connsiteX1" fmla="*/ 66687 w 95273"/>
              <a:gd name="connsiteY1" fmla="*/ 0 h 233837"/>
              <a:gd name="connsiteX2" fmla="*/ 28587 w 95273"/>
              <a:gd name="connsiteY2" fmla="*/ 0 h 233837"/>
              <a:gd name="connsiteX3" fmla="*/ 28587 w 95273"/>
              <a:gd name="connsiteY3" fmla="*/ 142551 h 233837"/>
              <a:gd name="connsiteX4" fmla="*/ 3988 w 95273"/>
              <a:gd name="connsiteY4" fmla="*/ 205250 h 233837"/>
              <a:gd name="connsiteX5" fmla="*/ 66687 w 95273"/>
              <a:gd name="connsiteY5" fmla="*/ 229849 h 233837"/>
              <a:gd name="connsiteX6" fmla="*/ 91286 w 95273"/>
              <a:gd name="connsiteY6" fmla="*/ 167150 h 233837"/>
              <a:gd name="connsiteX7" fmla="*/ 66687 w 95273"/>
              <a:gd name="connsiteY7" fmla="*/ 142551 h 23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73" h="233837">
                <a:moveTo>
                  <a:pt x="66687" y="142551"/>
                </a:moveTo>
                <a:lnTo>
                  <a:pt x="66687" y="0"/>
                </a:lnTo>
                <a:lnTo>
                  <a:pt x="28587" y="0"/>
                </a:lnTo>
                <a:lnTo>
                  <a:pt x="28587" y="142551"/>
                </a:lnTo>
                <a:cubicBezTo>
                  <a:pt x="4480" y="153072"/>
                  <a:pt x="-6533" y="181144"/>
                  <a:pt x="3988" y="205250"/>
                </a:cubicBezTo>
                <a:cubicBezTo>
                  <a:pt x="14509" y="229357"/>
                  <a:pt x="42580" y="240370"/>
                  <a:pt x="66687" y="229849"/>
                </a:cubicBezTo>
                <a:cubicBezTo>
                  <a:pt x="90794" y="219328"/>
                  <a:pt x="101807" y="191257"/>
                  <a:pt x="91286" y="167150"/>
                </a:cubicBezTo>
                <a:cubicBezTo>
                  <a:pt x="86482" y="156141"/>
                  <a:pt x="77695" y="147356"/>
                  <a:pt x="66687" y="142551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D3BDA1-A34A-6F31-1811-F1D34BC65637}"/>
              </a:ext>
            </a:extLst>
          </p:cNvPr>
          <p:cNvSpPr/>
          <p:nvPr/>
        </p:nvSpPr>
        <p:spPr>
          <a:xfrm>
            <a:off x="831056" y="705926"/>
            <a:ext cx="466233" cy="261422"/>
          </a:xfrm>
          <a:custGeom>
            <a:avLst/>
            <a:gdLst>
              <a:gd name="connsiteX0" fmla="*/ 443919 w 517446"/>
              <a:gd name="connsiteY0" fmla="*/ 144754 h 290139"/>
              <a:gd name="connsiteX1" fmla="*/ 437785 w 517446"/>
              <a:gd name="connsiteY1" fmla="*/ 145059 h 290139"/>
              <a:gd name="connsiteX2" fmla="*/ 437785 w 517446"/>
              <a:gd name="connsiteY2" fmla="*/ 144754 h 290139"/>
              <a:gd name="connsiteX3" fmla="*/ 398885 w 517446"/>
              <a:gd name="connsiteY3" fmla="*/ 70574 h 290139"/>
              <a:gd name="connsiteX4" fmla="*/ 315065 w 517446"/>
              <a:gd name="connsiteY4" fmla="*/ 59144 h 290139"/>
              <a:gd name="connsiteX5" fmla="*/ 191183 w 517446"/>
              <a:gd name="connsiteY5" fmla="*/ 3051 h 290139"/>
              <a:gd name="connsiteX6" fmla="*/ 106477 w 517446"/>
              <a:gd name="connsiteY6" fmla="*/ 108407 h 290139"/>
              <a:gd name="connsiteX7" fmla="*/ 106477 w 517446"/>
              <a:gd name="connsiteY7" fmla="*/ 109360 h 290139"/>
              <a:gd name="connsiteX8" fmla="*/ 18371 w 517446"/>
              <a:gd name="connsiteY8" fmla="*/ 144602 h 290139"/>
              <a:gd name="connsiteX9" fmla="*/ 8846 w 517446"/>
              <a:gd name="connsiteY9" fmla="*/ 237947 h 290139"/>
              <a:gd name="connsiteX10" fmla="*/ 88065 w 517446"/>
              <a:gd name="connsiteY10" fmla="*/ 289830 h 290139"/>
              <a:gd name="connsiteX11" fmla="*/ 117488 w 517446"/>
              <a:gd name="connsiteY11" fmla="*/ 290135 h 290139"/>
              <a:gd name="connsiteX12" fmla="*/ 443919 w 517446"/>
              <a:gd name="connsiteY12" fmla="*/ 290135 h 290139"/>
              <a:gd name="connsiteX13" fmla="*/ 517442 w 517446"/>
              <a:gd name="connsiteY13" fmla="*/ 218277 h 290139"/>
              <a:gd name="connsiteX14" fmla="*/ 445583 w 517446"/>
              <a:gd name="connsiteY14" fmla="*/ 144754 h 290139"/>
              <a:gd name="connsiteX15" fmla="*/ 443919 w 517446"/>
              <a:gd name="connsiteY15" fmla="*/ 144754 h 29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446" h="290139">
                <a:moveTo>
                  <a:pt x="443919" y="144754"/>
                </a:moveTo>
                <a:cubicBezTo>
                  <a:pt x="441869" y="144702"/>
                  <a:pt x="439820" y="144804"/>
                  <a:pt x="437785" y="145059"/>
                </a:cubicBezTo>
                <a:lnTo>
                  <a:pt x="437785" y="144754"/>
                </a:lnTo>
                <a:cubicBezTo>
                  <a:pt x="437733" y="115154"/>
                  <a:pt x="423204" y="87449"/>
                  <a:pt x="398885" y="70574"/>
                </a:cubicBezTo>
                <a:cubicBezTo>
                  <a:pt x="374392" y="53549"/>
                  <a:pt x="343222" y="49299"/>
                  <a:pt x="315065" y="59144"/>
                </a:cubicBezTo>
                <a:cubicBezTo>
                  <a:pt x="291420" y="14356"/>
                  <a:pt x="240440" y="-8727"/>
                  <a:pt x="191183" y="3051"/>
                </a:cubicBezTo>
                <a:cubicBezTo>
                  <a:pt x="142017" y="14412"/>
                  <a:pt x="107014" y="57948"/>
                  <a:pt x="106477" y="108407"/>
                </a:cubicBezTo>
                <a:lnTo>
                  <a:pt x="106477" y="109360"/>
                </a:lnTo>
                <a:cubicBezTo>
                  <a:pt x="72863" y="104024"/>
                  <a:pt x="39031" y="117556"/>
                  <a:pt x="18371" y="144602"/>
                </a:cubicBezTo>
                <a:cubicBezTo>
                  <a:pt x="-2077" y="171462"/>
                  <a:pt x="-5755" y="207511"/>
                  <a:pt x="8846" y="237947"/>
                </a:cubicBezTo>
                <a:cubicBezTo>
                  <a:pt x="23656" y="268534"/>
                  <a:pt x="54108" y="288478"/>
                  <a:pt x="88065" y="289830"/>
                </a:cubicBezTo>
                <a:lnTo>
                  <a:pt x="117488" y="290135"/>
                </a:lnTo>
                <a:lnTo>
                  <a:pt x="443919" y="290135"/>
                </a:lnTo>
                <a:cubicBezTo>
                  <a:pt x="484065" y="290594"/>
                  <a:pt x="516982" y="258422"/>
                  <a:pt x="517442" y="218277"/>
                </a:cubicBezTo>
                <a:cubicBezTo>
                  <a:pt x="517901" y="178131"/>
                  <a:pt x="485729" y="145214"/>
                  <a:pt x="445583" y="144754"/>
                </a:cubicBezTo>
                <a:cubicBezTo>
                  <a:pt x="445029" y="144748"/>
                  <a:pt x="444473" y="144748"/>
                  <a:pt x="443919" y="144754"/>
                </a:cubicBezTo>
                <a:close/>
              </a:path>
            </a:pathLst>
          </a:custGeom>
          <a:gradFill flip="none" rotWithShape="1">
            <a:gsLst>
              <a:gs pos="75000">
                <a:srgbClr val="C2F7B2"/>
              </a:gs>
              <a:gs pos="0">
                <a:srgbClr val="22E2D8"/>
              </a:gs>
              <a:gs pos="100000">
                <a:srgbClr val="F4FEA6"/>
              </a:gs>
            </a:gsLst>
            <a:lin ang="189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ound Diagonal Corner Rectangle 13">
            <a:extLst>
              <a:ext uri="{FF2B5EF4-FFF2-40B4-BE49-F238E27FC236}">
                <a16:creationId xmlns:a16="http://schemas.microsoft.com/office/drawing/2014/main" id="{7682660A-F855-48BF-58F1-7E3A236C320D}"/>
              </a:ext>
            </a:extLst>
          </p:cNvPr>
          <p:cNvSpPr/>
          <p:nvPr/>
        </p:nvSpPr>
        <p:spPr>
          <a:xfrm>
            <a:off x="5474308" y="2190016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Random parameters</a:t>
            </a:r>
          </a:p>
        </p:txBody>
      </p:sp>
      <p:sp>
        <p:nvSpPr>
          <p:cNvPr id="46" name="Round Diagonal Corner Rectangle 14">
            <a:extLst>
              <a:ext uri="{FF2B5EF4-FFF2-40B4-BE49-F238E27FC236}">
                <a16:creationId xmlns:a16="http://schemas.microsoft.com/office/drawing/2014/main" id="{7789D73C-4833-8DEE-F513-A733C6E22669}"/>
              </a:ext>
            </a:extLst>
          </p:cNvPr>
          <p:cNvSpPr/>
          <p:nvPr/>
        </p:nvSpPr>
        <p:spPr>
          <a:xfrm>
            <a:off x="5474308" y="3957379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Adjust parameters</a:t>
            </a:r>
          </a:p>
        </p:txBody>
      </p:sp>
      <p:sp>
        <p:nvSpPr>
          <p:cNvPr id="47" name="Round Diagonal Corner Rectangle 17">
            <a:extLst>
              <a:ext uri="{FF2B5EF4-FFF2-40B4-BE49-F238E27FC236}">
                <a16:creationId xmlns:a16="http://schemas.microsoft.com/office/drawing/2014/main" id="{5D99A5E9-500A-42AB-A5F6-4B47B967F3E3}"/>
              </a:ext>
            </a:extLst>
          </p:cNvPr>
          <p:cNvSpPr/>
          <p:nvPr/>
        </p:nvSpPr>
        <p:spPr>
          <a:xfrm>
            <a:off x="5474308" y="2779137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Forward pass</a:t>
            </a:r>
          </a:p>
        </p:txBody>
      </p:sp>
      <p:sp>
        <p:nvSpPr>
          <p:cNvPr id="49" name="Round Diagonal Corner Rectangle 20">
            <a:extLst>
              <a:ext uri="{FF2B5EF4-FFF2-40B4-BE49-F238E27FC236}">
                <a16:creationId xmlns:a16="http://schemas.microsoft.com/office/drawing/2014/main" id="{6491B157-E943-9774-F398-20F6DD4B1202}"/>
              </a:ext>
            </a:extLst>
          </p:cNvPr>
          <p:cNvSpPr/>
          <p:nvPr/>
        </p:nvSpPr>
        <p:spPr>
          <a:xfrm>
            <a:off x="5474308" y="4546500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Optimal parameters</a:t>
            </a:r>
          </a:p>
        </p:txBody>
      </p:sp>
      <p:sp>
        <p:nvSpPr>
          <p:cNvPr id="50" name="Round Diagonal Corner Rectangle 35">
            <a:extLst>
              <a:ext uri="{FF2B5EF4-FFF2-40B4-BE49-F238E27FC236}">
                <a16:creationId xmlns:a16="http://schemas.microsoft.com/office/drawing/2014/main" id="{08B6405F-C6B0-F684-F3A2-A48D9D8EC884}"/>
              </a:ext>
            </a:extLst>
          </p:cNvPr>
          <p:cNvSpPr/>
          <p:nvPr/>
        </p:nvSpPr>
        <p:spPr>
          <a:xfrm>
            <a:off x="5474308" y="3375177"/>
            <a:ext cx="1554480" cy="457200"/>
          </a:xfrm>
          <a:prstGeom prst="round2DiagRect">
            <a:avLst>
              <a:gd name="adj1" fmla="val 73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rPr>
              <a:t>Loss calculation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3DAEF5-3D2C-AD2E-5D2A-789F09ACC52A}"/>
              </a:ext>
            </a:extLst>
          </p:cNvPr>
          <p:cNvGrpSpPr/>
          <p:nvPr/>
        </p:nvGrpSpPr>
        <p:grpSpPr>
          <a:xfrm>
            <a:off x="4322074" y="2971305"/>
            <a:ext cx="597412" cy="1264943"/>
            <a:chOff x="4322074" y="2971305"/>
            <a:chExt cx="597412" cy="126494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B237CB3-AB63-0901-7F80-40A3511C75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05144" y="3603777"/>
              <a:ext cx="1264943" cy="0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Right pointing backhand index with solid fill">
              <a:extLst>
                <a:ext uri="{FF2B5EF4-FFF2-40B4-BE49-F238E27FC236}">
                  <a16:creationId xmlns:a16="http://schemas.microsoft.com/office/drawing/2014/main" id="{9FC0558F-1489-788B-A059-6B9EC969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815566">
              <a:off x="4322074" y="3236366"/>
              <a:ext cx="597412" cy="597412"/>
            </a:xfrm>
            <a:prstGeom prst="rect">
              <a:avLst/>
            </a:prstGeom>
          </p:spPr>
        </p:pic>
      </p:grpSp>
      <p:sp>
        <p:nvSpPr>
          <p:cNvPr id="55" name="Google Shape;428;p29">
            <a:extLst>
              <a:ext uri="{FF2B5EF4-FFF2-40B4-BE49-F238E27FC236}">
                <a16:creationId xmlns:a16="http://schemas.microsoft.com/office/drawing/2014/main" id="{222B9AB7-C5B9-0E88-DA4F-11D17D2DEAF8}"/>
              </a:ext>
            </a:extLst>
          </p:cNvPr>
          <p:cNvSpPr txBox="1"/>
          <p:nvPr/>
        </p:nvSpPr>
        <p:spPr>
          <a:xfrm>
            <a:off x="2601864" y="1595688"/>
            <a:ext cx="498369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Place these steps in the correct order:</a:t>
            </a:r>
          </a:p>
        </p:txBody>
      </p:sp>
      <p:sp>
        <p:nvSpPr>
          <p:cNvPr id="56" name="Google Shape;428;p29">
            <a:extLst>
              <a:ext uri="{FF2B5EF4-FFF2-40B4-BE49-F238E27FC236}">
                <a16:creationId xmlns:a16="http://schemas.microsoft.com/office/drawing/2014/main" id="{D2F33E26-3ED9-6175-EE57-BC59DB9CF2D3}"/>
              </a:ext>
            </a:extLst>
          </p:cNvPr>
          <p:cNvSpPr txBox="1"/>
          <p:nvPr/>
        </p:nvSpPr>
        <p:spPr>
          <a:xfrm>
            <a:off x="7648117" y="1595688"/>
            <a:ext cx="326372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" panose="020F0502020204030203" pitchFamily="34" charset="77"/>
                <a:ea typeface="Lato Light"/>
                <a:cs typeface="Lato Light"/>
                <a:sym typeface="Lato Light"/>
              </a:rPr>
              <a:t>Answer these questions: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A9E522-33F2-3058-7342-48DCD39EB42E}"/>
              </a:ext>
            </a:extLst>
          </p:cNvPr>
          <p:cNvSpPr txBox="1"/>
          <p:nvPr/>
        </p:nvSpPr>
        <p:spPr>
          <a:xfrm>
            <a:off x="7648505" y="1992487"/>
            <a:ext cx="3847257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do you need to specify before training?</a:t>
            </a:r>
          </a:p>
          <a:p>
            <a:pPr lvl="1" indent="-27432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The neural network structure (layers, nodes, and activation functions)</a:t>
            </a:r>
          </a:p>
          <a:p>
            <a:pPr lvl="1" indent="-27432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The training data (X inputs and y labels)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68508-6919-1D36-F7A5-A1E0DD9D1ACC}"/>
              </a:ext>
            </a:extLst>
          </p:cNvPr>
          <p:cNvSpPr txBox="1"/>
          <p:nvPr/>
        </p:nvSpPr>
        <p:spPr>
          <a:xfrm>
            <a:off x="7655892" y="3385889"/>
            <a:ext cx="38472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What do you get at the end of training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?</a:t>
            </a: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The final parameters (weights &amp; biases) needed to make predictions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117FCF-27F5-39A9-05BA-2CC70CB7D63C}"/>
              </a:ext>
            </a:extLst>
          </p:cNvPr>
          <p:cNvGrpSpPr/>
          <p:nvPr/>
        </p:nvGrpSpPr>
        <p:grpSpPr>
          <a:xfrm>
            <a:off x="5002134" y="2190016"/>
            <a:ext cx="2026654" cy="2813684"/>
            <a:chOff x="5002134" y="2190016"/>
            <a:chExt cx="2026654" cy="2813684"/>
          </a:xfrm>
        </p:grpSpPr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FBE88486-8609-D4D2-36B9-7699C594FEFF}"/>
                </a:ext>
              </a:extLst>
            </p:cNvPr>
            <p:cNvSpPr/>
            <p:nvPr/>
          </p:nvSpPr>
          <p:spPr>
            <a:xfrm>
              <a:off x="5474308" y="3368258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2" name="Round Diagonal Corner Rectangle 14">
              <a:extLst>
                <a:ext uri="{FF2B5EF4-FFF2-40B4-BE49-F238E27FC236}">
                  <a16:creationId xmlns:a16="http://schemas.microsoft.com/office/drawing/2014/main" id="{FD408D15-D2F6-7AFA-06C5-ED2B47E5E41D}"/>
                </a:ext>
              </a:extLst>
            </p:cNvPr>
            <p:cNvSpPr/>
            <p:nvPr/>
          </p:nvSpPr>
          <p:spPr>
            <a:xfrm>
              <a:off x="5474308" y="2190016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3" name="Round Diagonal Corner Rectangle 17">
              <a:extLst>
                <a:ext uri="{FF2B5EF4-FFF2-40B4-BE49-F238E27FC236}">
                  <a16:creationId xmlns:a16="http://schemas.microsoft.com/office/drawing/2014/main" id="{5E5DD5F2-AA11-97BC-E60E-DC6FA0C52BDB}"/>
                </a:ext>
              </a:extLst>
            </p:cNvPr>
            <p:cNvSpPr/>
            <p:nvPr/>
          </p:nvSpPr>
          <p:spPr>
            <a:xfrm>
              <a:off x="5474308" y="2779137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14" name="Round Diagonal Corner Rectangle 20">
              <a:extLst>
                <a:ext uri="{FF2B5EF4-FFF2-40B4-BE49-F238E27FC236}">
                  <a16:creationId xmlns:a16="http://schemas.microsoft.com/office/drawing/2014/main" id="{DC2D161C-4003-8EF2-97B7-424B81ED480D}"/>
                </a:ext>
              </a:extLst>
            </p:cNvPr>
            <p:cNvSpPr/>
            <p:nvPr/>
          </p:nvSpPr>
          <p:spPr>
            <a:xfrm>
              <a:off x="5474308" y="4546500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22" name="Round Diagonal Corner Rectangle 35">
              <a:extLst>
                <a:ext uri="{FF2B5EF4-FFF2-40B4-BE49-F238E27FC236}">
                  <a16:creationId xmlns:a16="http://schemas.microsoft.com/office/drawing/2014/main" id="{442DD887-93D6-8090-D57F-EB78BC293287}"/>
                </a:ext>
              </a:extLst>
            </p:cNvPr>
            <p:cNvSpPr/>
            <p:nvPr/>
          </p:nvSpPr>
          <p:spPr>
            <a:xfrm>
              <a:off x="5474308" y="3957379"/>
              <a:ext cx="1554480" cy="457200"/>
            </a:xfrm>
            <a:prstGeom prst="round2DiagRect">
              <a:avLst>
                <a:gd name="adj1" fmla="val 7300"/>
                <a:gd name="adj2" fmla="val 0"/>
              </a:avLst>
            </a:prstGeom>
            <a:noFill/>
            <a:ln w="9525">
              <a:solidFill>
                <a:srgbClr val="40404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Pts val="2000"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Lato Ligh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A16F205-8C04-0CFC-1EE1-417097504B0A}"/>
                </a:ext>
              </a:extLst>
            </p:cNvPr>
            <p:cNvSpPr/>
            <p:nvPr/>
          </p:nvSpPr>
          <p:spPr>
            <a:xfrm>
              <a:off x="5002134" y="2235526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DC4B5B-E942-C103-360C-C8A52585D044}"/>
                </a:ext>
              </a:extLst>
            </p:cNvPr>
            <p:cNvSpPr/>
            <p:nvPr/>
          </p:nvSpPr>
          <p:spPr>
            <a:xfrm>
              <a:off x="5002134" y="2824857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2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3B80DEC-A1F4-9526-3280-4D8E301C0314}"/>
                </a:ext>
              </a:extLst>
            </p:cNvPr>
            <p:cNvSpPr/>
            <p:nvPr/>
          </p:nvSpPr>
          <p:spPr>
            <a:xfrm>
              <a:off x="5002134" y="3413416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3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CA6CFF-A0CD-6B6B-17B2-36828BA7F7F5}"/>
                </a:ext>
              </a:extLst>
            </p:cNvPr>
            <p:cNvSpPr/>
            <p:nvPr/>
          </p:nvSpPr>
          <p:spPr>
            <a:xfrm>
              <a:off x="5002134" y="4001975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4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F086BB-421B-231C-A1B7-5782137E9378}"/>
                </a:ext>
              </a:extLst>
            </p:cNvPr>
            <p:cNvSpPr/>
            <p:nvPr/>
          </p:nvSpPr>
          <p:spPr>
            <a:xfrm>
              <a:off x="5002134" y="4592220"/>
              <a:ext cx="365760" cy="365760"/>
            </a:xfrm>
            <a:prstGeom prst="ellipse">
              <a:avLst/>
            </a:prstGeom>
            <a:solidFill>
              <a:srgbClr val="20E3D7"/>
            </a:solidFill>
            <a:ln w="6350" cap="flat">
              <a:noFill/>
              <a:prstDash val="solid"/>
              <a:miter/>
            </a:ln>
            <a:effectLst>
              <a:innerShdw blurRad="63500" dist="38100" dir="162000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04040"/>
                  </a:solidFill>
                  <a:latin typeface="Lato Black" panose="020F0A02020204030203" pitchFamily="34" charset="0"/>
                </a:rPr>
                <a:t>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EB9B2-6570-16DA-9BAC-9ABD6AA8FD55}"/>
              </a:ext>
            </a:extLst>
          </p:cNvPr>
          <p:cNvGrpSpPr/>
          <p:nvPr/>
        </p:nvGrpSpPr>
        <p:grpSpPr>
          <a:xfrm>
            <a:off x="268443" y="1841744"/>
            <a:ext cx="1870616" cy="2941520"/>
            <a:chOff x="268443" y="1841744"/>
            <a:chExt cx="1870616" cy="2941520"/>
          </a:xfrm>
        </p:grpSpPr>
        <p:cxnSp>
          <p:nvCxnSpPr>
            <p:cNvPr id="28" name="Google Shape;1618;p64">
              <a:extLst>
                <a:ext uri="{FF2B5EF4-FFF2-40B4-BE49-F238E27FC236}">
                  <a16:creationId xmlns:a16="http://schemas.microsoft.com/office/drawing/2014/main" id="{0BBAE87D-2894-F42A-22E7-1484B164DC09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59" y="1841744"/>
              <a:ext cx="0" cy="294152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" name="Google Shape;1808;p91">
              <a:extLst>
                <a:ext uri="{FF2B5EF4-FFF2-40B4-BE49-F238E27FC236}">
                  <a16:creationId xmlns:a16="http://schemas.microsoft.com/office/drawing/2014/main" id="{FE9B5B85-503F-F832-BAF6-EE4DF8537128}"/>
                </a:ext>
              </a:extLst>
            </p:cNvPr>
            <p:cNvSpPr/>
            <p:nvPr/>
          </p:nvSpPr>
          <p:spPr>
            <a:xfrm>
              <a:off x="338009" y="3617461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Deep Learning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10" name="Google Shape;1804;p91">
              <a:extLst>
                <a:ext uri="{FF2B5EF4-FFF2-40B4-BE49-F238E27FC236}">
                  <a16:creationId xmlns:a16="http://schemas.microsoft.com/office/drawing/2014/main" id="{D05645B3-C01E-C945-F34C-A49E1AFCB37E}"/>
                </a:ext>
              </a:extLst>
            </p:cNvPr>
            <p:cNvSpPr/>
            <p:nvPr/>
          </p:nvSpPr>
          <p:spPr>
            <a:xfrm>
              <a:off x="338009" y="2182859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Modern NLP Overview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  <p:sp>
          <p:nvSpPr>
            <p:cNvPr id="34" name="Google Shape;1810;p91">
              <a:extLst>
                <a:ext uri="{FF2B5EF4-FFF2-40B4-BE49-F238E27FC236}">
                  <a16:creationId xmlns:a16="http://schemas.microsoft.com/office/drawing/2014/main" id="{55FD4F8D-16EC-787B-F200-EE2065305823}"/>
                </a:ext>
              </a:extLst>
            </p:cNvPr>
            <p:cNvSpPr/>
            <p:nvPr/>
          </p:nvSpPr>
          <p:spPr>
            <a:xfrm>
              <a:off x="268443" y="2128722"/>
              <a:ext cx="1642016" cy="2091516"/>
            </a:xfrm>
            <a:prstGeom prst="rect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02;p91">
              <a:extLst>
                <a:ext uri="{FF2B5EF4-FFF2-40B4-BE49-F238E27FC236}">
                  <a16:creationId xmlns:a16="http://schemas.microsoft.com/office/drawing/2014/main" id="{2F4BCDB8-1F00-BCCD-636D-BF4E3DBEE2D0}"/>
                </a:ext>
              </a:extLst>
            </p:cNvPr>
            <p:cNvSpPr/>
            <p:nvPr/>
          </p:nvSpPr>
          <p:spPr>
            <a:xfrm>
              <a:off x="338009" y="2900160"/>
              <a:ext cx="1463040" cy="548640"/>
            </a:xfrm>
            <a:prstGeom prst="round2DiagRect">
              <a:avLst>
                <a:gd name="adj1" fmla="val 23766"/>
                <a:gd name="adj2" fmla="val 0"/>
              </a:avLst>
            </a:prstGeom>
            <a:solidFill>
              <a:srgbClr val="403F40"/>
            </a:soli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20E2D7"/>
                      </a:gs>
                      <a:gs pos="75000">
                        <a:srgbClr val="C7F8B1"/>
                      </a:gs>
                      <a:gs pos="100000">
                        <a:srgbClr val="F9FEA5"/>
                      </a:gs>
                    </a:gsLst>
                    <a:lin ang="0" scaled="1"/>
                    <a:tileRect/>
                  </a:gradFill>
                  <a:effectLst/>
                  <a:uLnTx/>
                  <a:uFillTx/>
                  <a:latin typeface="Lato"/>
                  <a:cs typeface="Arial"/>
                  <a:sym typeface="Lato"/>
                </a:rPr>
                <a:t>Neural Networks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20E2D7"/>
                    </a:gs>
                    <a:gs pos="75000">
                      <a:srgbClr val="C7F8B1"/>
                    </a:gs>
                    <a:gs pos="100000">
                      <a:srgbClr val="F9FEA5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Lato"/>
                <a:cs typeface="Arial"/>
                <a:sym typeface="Arial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17BCA2E-2A75-B398-108A-7CD8C9674F55}"/>
              </a:ext>
            </a:extLst>
          </p:cNvPr>
          <p:cNvSpPr txBox="1"/>
          <p:nvPr/>
        </p:nvSpPr>
        <p:spPr>
          <a:xfrm>
            <a:off x="7638230" y="4486903"/>
            <a:ext cx="3847257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1200"/>
              </a:spcAft>
              <a:buSzPct val="100000"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How do you train a NN model in practice?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Using a Python library like scikit-learn (simple models only),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PyTorch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 or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Keras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  <a:p>
            <a:pPr marL="457200" marR="0" lvl="1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400" i="1" dirty="0">
                <a:solidFill>
                  <a:srgbClr val="000000">
                    <a:lumMod val="75000"/>
                    <a:lumOff val="25000"/>
                  </a:srgbClr>
                </a:solidFill>
                <a:latin typeface="Lato Light" panose="020F0302020204030203" pitchFamily="34" charset="0"/>
                <a:ea typeface="Lato" panose="020B0604020202020204" charset="0"/>
                <a:cs typeface="Lato" panose="020B0604020202020204" charset="0"/>
                <a:sym typeface="Lato Light"/>
              </a:rPr>
              <a:t>Specify the details (structure, loss function, optimizer, epochs, batch sizes, etc.)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Lato Light" panose="020F0302020204030203" pitchFamily="34" charset="0"/>
              <a:ea typeface="Lato" panose="020B0604020202020204" charset="0"/>
              <a:cs typeface="Lato" panose="020B0604020202020204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1920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79034</TotalTime>
  <Words>1203</Words>
  <Application>Microsoft Macintosh PowerPoint</Application>
  <PresentationFormat>Widescreen</PresentationFormat>
  <Paragraphs>281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Lato</vt:lpstr>
      <vt:lpstr>Lato Black</vt:lpstr>
      <vt:lpstr>Lato Light</vt:lpstr>
      <vt:lpstr>Lato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Zhao</dc:creator>
  <cp:lastModifiedBy>Alice  Zhao</cp:lastModifiedBy>
  <cp:revision>2724</cp:revision>
  <cp:lastPrinted>2025-04-21T23:43:02Z</cp:lastPrinted>
  <dcterms:created xsi:type="dcterms:W3CDTF">2024-09-25T21:48:14Z</dcterms:created>
  <dcterms:modified xsi:type="dcterms:W3CDTF">2025-05-03T18:33:09Z</dcterms:modified>
</cp:coreProperties>
</file>