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sldIdLst>
    <p:sldId id="256" r:id="rId5"/>
    <p:sldId id="257" r:id="rId6"/>
    <p:sldId id="260" r:id="rId7"/>
    <p:sldId id="261" r:id="rId8"/>
    <p:sldId id="262" r:id="rId9"/>
    <p:sldId id="263" r:id="rId10"/>
    <p:sldId id="280" r:id="rId11"/>
    <p:sldId id="281" r:id="rId12"/>
    <p:sldId id="282" r:id="rId13"/>
    <p:sldId id="283" r:id="rId14"/>
    <p:sldId id="272" r:id="rId15"/>
    <p:sldId id="276" r:id="rId16"/>
    <p:sldId id="277" r:id="rId17"/>
    <p:sldId id="274" r:id="rId18"/>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4189" autoAdjust="0"/>
  </p:normalViewPr>
  <p:slideViewPr>
    <p:cSldViewPr snapToGrid="0" snapToObjects="1" showGuides="1">
      <p:cViewPr varScale="1">
        <p:scale>
          <a:sx n="68" d="100"/>
          <a:sy n="68" d="100"/>
        </p:scale>
        <p:origin x="1104"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6/29/2021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6432" y="1825625"/>
            <a:ext cx="5421490" cy="1795558"/>
          </a:xfrm>
        </p:spPr>
        <p:txBody>
          <a:bodyPr anchor="ctr">
            <a:normAutofit/>
          </a:bodyPr>
          <a:lstStyle/>
          <a:p>
            <a:r>
              <a:rPr lang="en-US" sz="2800" b="1" dirty="0">
                <a:solidFill>
                  <a:srgbClr val="0E659B"/>
                </a:solidFill>
              </a:rPr>
              <a:t>IBM Data Science Capstone Project</a:t>
            </a:r>
            <a:br>
              <a:rPr lang="en-US" sz="2800" b="1" dirty="0">
                <a:solidFill>
                  <a:srgbClr val="0E659B"/>
                </a:solidFill>
              </a:rPr>
            </a:br>
            <a:br>
              <a:rPr lang="en-US" sz="2800" b="1" dirty="0">
                <a:solidFill>
                  <a:srgbClr val="0E659B"/>
                </a:solidFill>
              </a:rPr>
            </a:br>
            <a:r>
              <a:rPr lang="en-US" sz="2800" b="1" dirty="0">
                <a:solidFill>
                  <a:srgbClr val="0E659B"/>
                </a:solidFill>
              </a:rPr>
              <a:t>        Battle of Neighborhoods</a:t>
            </a:r>
            <a:br>
              <a:rPr lang="en-US" sz="2800" b="1" dirty="0">
                <a:solidFill>
                  <a:srgbClr val="0E659B"/>
                </a:solidFill>
              </a:rPr>
            </a:br>
            <a:r>
              <a:rPr lang="en-US" sz="2800" b="1" dirty="0">
                <a:solidFill>
                  <a:srgbClr val="0E659B"/>
                </a:solidFill>
              </a:rPr>
              <a:t>      </a:t>
            </a:r>
            <a:r>
              <a:rPr lang="en-US" sz="1800" dirty="0">
                <a:effectLst/>
                <a:latin typeface="Calibri" panose="020F0502020204030204" pitchFamily="34" charset="0"/>
                <a:ea typeface="Calibri" panose="020F0502020204030204" pitchFamily="34" charset="0"/>
              </a:rPr>
              <a:t>Finding a better place in North York Canada</a:t>
            </a:r>
            <a:endParaRPr lang="en-US" sz="2800" b="1" dirty="0">
              <a:solidFill>
                <a:srgbClr val="0E659B"/>
              </a:solidFill>
            </a:endParaRP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096000" y="4302252"/>
            <a:ext cx="5181600" cy="1195437"/>
          </a:xfrm>
        </p:spPr>
        <p:txBody>
          <a:bodyPr>
            <a:normAutofit/>
          </a:bodyPr>
          <a:lstStyle/>
          <a:p>
            <a:pPr marL="0" indent="0">
              <a:buNone/>
            </a:pPr>
            <a:r>
              <a:rPr lang="en-US" dirty="0"/>
              <a:t>Syed Sulaiman</a:t>
            </a:r>
          </a:p>
          <a:p>
            <a:pPr marL="0" indent="0">
              <a:buNone/>
            </a:pPr>
            <a:r>
              <a:rPr lang="en-US" sz="2000" dirty="0"/>
              <a:t>29 June 2021</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279EC-25FA-4086-BA85-A36594F1716A}"/>
              </a:ext>
            </a:extLst>
          </p:cNvPr>
          <p:cNvSpPr>
            <a:spLocks noGrp="1"/>
          </p:cNvSpPr>
          <p:nvPr>
            <p:ph type="title"/>
          </p:nvPr>
        </p:nvSpPr>
        <p:spPr/>
        <p:txBody>
          <a:bodyPr>
            <a:normAutofit/>
          </a:bodyPr>
          <a:lstStyle/>
          <a:p>
            <a:r>
              <a:rPr lang="en-IN" sz="2800" dirty="0"/>
              <a:t>Contd.</a:t>
            </a:r>
          </a:p>
        </p:txBody>
      </p:sp>
      <p:sp>
        <p:nvSpPr>
          <p:cNvPr id="5" name="Content Placeholder 3">
            <a:extLst>
              <a:ext uri="{FF2B5EF4-FFF2-40B4-BE49-F238E27FC236}">
                <a16:creationId xmlns:a16="http://schemas.microsoft.com/office/drawing/2014/main" id="{D9179497-9DB7-4F11-90D4-92A1CE1E4474}"/>
              </a:ext>
            </a:extLst>
          </p:cNvPr>
          <p:cNvSpPr>
            <a:spLocks noGrp="1"/>
          </p:cNvSpPr>
          <p:nvPr>
            <p:ph sz="half" idx="1"/>
          </p:nvPr>
        </p:nvSpPr>
        <p:spPr>
          <a:xfrm>
            <a:off x="838200" y="1825625"/>
            <a:ext cx="10515600" cy="4351338"/>
          </a:xfrm>
        </p:spPr>
        <p:txBody>
          <a:bodyPr>
            <a:normAutofit lnSpcReduction="10000"/>
          </a:bodyPr>
          <a:lstStyle/>
          <a:p>
            <a:pPr marL="0" indent="0">
              <a:lnSpc>
                <a:spcPct val="100000"/>
              </a:lnSpc>
              <a:buNone/>
            </a:pPr>
            <a:r>
              <a:rPr lang="en-US" sz="2000" dirty="0"/>
              <a:t>The data retrieved from Foursquare contained information of venues within a specified distance of the longitude and latitude of the postcodes. The information obtained per venue as follows:</a:t>
            </a:r>
          </a:p>
          <a:p>
            <a:pPr marL="0" indent="0">
              <a:lnSpc>
                <a:spcPct val="100000"/>
              </a:lnSpc>
              <a:buNone/>
            </a:pPr>
            <a:endParaRPr lang="en-US" sz="2000" dirty="0"/>
          </a:p>
          <a:p>
            <a:pPr marL="0" indent="0">
              <a:lnSpc>
                <a:spcPct val="100000"/>
              </a:lnSpc>
              <a:buNone/>
            </a:pPr>
            <a:r>
              <a:rPr lang="en-US" sz="2000" dirty="0"/>
              <a:t>1. Neighborhood</a:t>
            </a:r>
          </a:p>
          <a:p>
            <a:pPr marL="0" indent="0">
              <a:lnSpc>
                <a:spcPct val="100000"/>
              </a:lnSpc>
              <a:buNone/>
            </a:pPr>
            <a:r>
              <a:rPr lang="en-US" sz="2000" dirty="0"/>
              <a:t>2. venue </a:t>
            </a:r>
          </a:p>
          <a:p>
            <a:pPr marL="0" indent="0">
              <a:lnSpc>
                <a:spcPct val="100000"/>
              </a:lnSpc>
              <a:buNone/>
            </a:pPr>
            <a:r>
              <a:rPr lang="en-US" sz="2000" dirty="0"/>
              <a:t>3. Neighborhood Longitude</a:t>
            </a:r>
          </a:p>
          <a:p>
            <a:pPr marL="0" indent="0">
              <a:lnSpc>
                <a:spcPct val="100000"/>
              </a:lnSpc>
              <a:buNone/>
            </a:pPr>
            <a:r>
              <a:rPr lang="en-US" sz="2000" dirty="0"/>
              <a:t>4. Neighborhood Latitude</a:t>
            </a:r>
          </a:p>
          <a:p>
            <a:pPr marL="0" indent="0">
              <a:lnSpc>
                <a:spcPct val="100000"/>
              </a:lnSpc>
              <a:buNone/>
            </a:pPr>
            <a:r>
              <a:rPr lang="en-US" sz="2000" dirty="0"/>
              <a:t>5. Name of the venue e.g. the name of a store or restaurant</a:t>
            </a:r>
          </a:p>
          <a:p>
            <a:pPr marL="0" indent="0">
              <a:lnSpc>
                <a:spcPct val="100000"/>
              </a:lnSpc>
              <a:buNone/>
            </a:pPr>
            <a:r>
              <a:rPr lang="en-US" sz="2000" dirty="0"/>
              <a:t>6. Venue Latitude</a:t>
            </a:r>
          </a:p>
          <a:p>
            <a:pPr marL="0" indent="0">
              <a:lnSpc>
                <a:spcPct val="100000"/>
              </a:lnSpc>
              <a:buNone/>
            </a:pPr>
            <a:r>
              <a:rPr lang="en-US" sz="2000" dirty="0"/>
              <a:t>7. Venue Longitude</a:t>
            </a:r>
          </a:p>
          <a:p>
            <a:pPr marL="0" indent="0">
              <a:lnSpc>
                <a:spcPct val="100000"/>
              </a:lnSpc>
              <a:buNone/>
            </a:pPr>
            <a:r>
              <a:rPr lang="en-US" sz="2000" dirty="0"/>
              <a:t>8. Venue Category</a:t>
            </a:r>
            <a:endParaRPr lang="en-IN" sz="2000" dirty="0"/>
          </a:p>
        </p:txBody>
      </p:sp>
    </p:spTree>
    <p:extLst>
      <p:ext uri="{BB962C8B-B14F-4D97-AF65-F5344CB8AC3E}">
        <p14:creationId xmlns:p14="http://schemas.microsoft.com/office/powerpoint/2010/main" val="1180972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096000" y="1588559"/>
            <a:ext cx="5181600" cy="4351338"/>
          </a:xfrm>
        </p:spPr>
        <p:txBody>
          <a:bodyPr>
            <a:normAutofit lnSpcReduction="10000"/>
          </a:bodyPr>
          <a:lstStyle/>
          <a:p>
            <a:pPr marL="0" indent="0">
              <a:lnSpc>
                <a:spcPct val="150000"/>
              </a:lnSpc>
              <a:buNone/>
            </a:pPr>
            <a:r>
              <a:rPr lang="en-US" sz="2000" dirty="0">
                <a:latin typeface="+mn-lt"/>
              </a:rPr>
              <a:t>In this project we are exploring the neighborhoods in North York Toronto in order to help these newcomers in selecting proper neighborhood according to their needs and one which is similar to their native place. The features include are housing price and better school according to ratings, crime rates of that particular area, transportation, emergency services, water resources, sewers and recreational facilities</a:t>
            </a:r>
          </a:p>
        </p:txBody>
      </p:sp>
    </p:spTree>
    <p:extLst>
      <p:ext uri="{BB962C8B-B14F-4D97-AF65-F5344CB8AC3E}">
        <p14:creationId xmlns:p14="http://schemas.microsoft.com/office/powerpoint/2010/main" val="2161130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113981" y="383051"/>
            <a:ext cx="5929053" cy="678105"/>
          </a:xfrm>
        </p:spPr>
        <p:txBody>
          <a:bodyPr anchor="ctr">
            <a:normAutofit fontScale="90000"/>
          </a:bodyPr>
          <a:lstStyle/>
          <a:p>
            <a:r>
              <a:rPr lang="en-US" sz="2800" dirty="0"/>
              <a:t>Avg Housing price in North York Neighbors</a:t>
            </a:r>
          </a:p>
        </p:txBody>
      </p:sp>
      <p:pic>
        <p:nvPicPr>
          <p:cNvPr id="1026" name="Picture 2">
            <a:extLst>
              <a:ext uri="{FF2B5EF4-FFF2-40B4-BE49-F238E27FC236}">
                <a16:creationId xmlns:a16="http://schemas.microsoft.com/office/drawing/2014/main" id="{6DE2D3D9-5209-49F2-9BFB-144FEE82AFB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2178" y="1377243"/>
            <a:ext cx="10668000" cy="4955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551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12800" y="327379"/>
            <a:ext cx="5929053" cy="1381236"/>
          </a:xfrm>
        </p:spPr>
        <p:txBody>
          <a:bodyPr anchor="ctr">
            <a:normAutofit/>
          </a:bodyPr>
          <a:lstStyle/>
          <a:p>
            <a:r>
              <a:rPr lang="en-US" sz="2500" dirty="0"/>
              <a:t>Top School Ratings in North York neighbors</a:t>
            </a:r>
          </a:p>
        </p:txBody>
      </p:sp>
      <p:pic>
        <p:nvPicPr>
          <p:cNvPr id="2050" name="Picture 2">
            <a:extLst>
              <a:ext uri="{FF2B5EF4-FFF2-40B4-BE49-F238E27FC236}">
                <a16:creationId xmlns:a16="http://schemas.microsoft.com/office/drawing/2014/main" id="{B7FCD4E1-9845-458A-A45D-35B3E7EE8ED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4756" y="1498248"/>
            <a:ext cx="10311617" cy="4857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399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2017536"/>
            <a:ext cx="6809509" cy="4351338"/>
          </a:xfrm>
        </p:spPr>
        <p:txBody>
          <a:bodyPr>
            <a:normAutofit/>
          </a:bodyPr>
          <a:lstStyle/>
          <a:p>
            <a:pPr marL="0" indent="0">
              <a:lnSpc>
                <a:spcPct val="200000"/>
              </a:lnSpc>
              <a:buNone/>
            </a:pPr>
            <a:r>
              <a:rPr lang="en-US" sz="2000" dirty="0">
                <a:latin typeface="+mn-lt"/>
              </a:rPr>
              <a:t>Conclusion: In this project, using k-means cluster algorithm I separated the neighborhood into 10(Ten) different clusters and for 103 different latitude and longitude from dataset, which have very-similar neighborhoods around them. Using the charts above results presented to a particular neighborhood based on average house prices and school rating have been made.</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 Clusters</a:t>
            </a:r>
          </a:p>
          <a:p>
            <a:pPr marL="457200" lvl="1" indent="0">
              <a:buNone/>
            </a:pPr>
            <a:endParaRPr lang="en-US" sz="1800" dirty="0"/>
          </a:p>
          <a:p>
            <a:r>
              <a:rPr lang="en-US" sz="2200" dirty="0"/>
              <a:t>Discussion</a:t>
            </a:r>
          </a:p>
          <a:p>
            <a:pPr lvl="1"/>
            <a:r>
              <a:rPr lang="en-US" sz="1800" dirty="0"/>
              <a:t>Findings &amp; Implications</a:t>
            </a:r>
          </a:p>
          <a:p>
            <a:r>
              <a:rPr lang="en-US" sz="2200" dirty="0"/>
              <a:t>Conclusion</a:t>
            </a:r>
          </a:p>
          <a:p>
            <a:pPr marL="0" indent="0">
              <a:buNone/>
            </a:pPr>
            <a:endParaRPr lang="en-US" sz="2200" dirty="0"/>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372564" y="1557868"/>
            <a:ext cx="7243703" cy="4730044"/>
          </a:xfrm>
        </p:spPr>
        <p:txBody>
          <a:bodyPr>
            <a:normAutofit/>
          </a:bodyPr>
          <a:lstStyle/>
          <a:p>
            <a:pPr marL="0" indent="0">
              <a:lnSpc>
                <a:spcPct val="150000"/>
              </a:lnSpc>
              <a:buNone/>
            </a:pPr>
            <a:r>
              <a:rPr lang="en-US" sz="2400" dirty="0">
                <a:latin typeface="+mn-lt"/>
              </a:rPr>
              <a:t>The aim of this project is to help people in finding better alternatives for their neighborhoods based on the number of various facilities available their.</a:t>
            </a:r>
          </a:p>
          <a:p>
            <a:pPr marL="0" indent="0">
              <a:lnSpc>
                <a:spcPct val="150000"/>
              </a:lnSpc>
              <a:buNone/>
            </a:pPr>
            <a:r>
              <a:rPr lang="en-US" sz="2400" dirty="0">
                <a:latin typeface="+mn-lt"/>
              </a:rPr>
              <a:t>It will help people making smart and efficient decision on selecting great neighborhood out of numbers of other neighborhoods in North York, Toronto Canada.</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95902"/>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1574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lang="en-US" sz="2000" dirty="0">
                <a:latin typeface="+mn-lt"/>
              </a:rPr>
              <a:t>According to Aristotle "man is a social animal , who live in a society" , so what is society? in simple words society is nothing but the surrounding environment in which a person live his life. during his life cycle a person is not only influenced by the people's but also by the surrounding environment. </a:t>
            </a:r>
          </a:p>
          <a:p>
            <a:pPr marL="457200" lvl="1" indent="0">
              <a:lnSpc>
                <a:spcPct val="150000"/>
              </a:lnSpc>
              <a:buNone/>
            </a:pPr>
            <a:r>
              <a:rPr lang="en-US" sz="2000" dirty="0">
                <a:latin typeface="+mn-lt"/>
              </a:rPr>
              <a:t>these surrounding environments in other words neighborhoods having adequate venues and facilities plays a vital role in easing the life of a person.</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fontScale="92500" lnSpcReduction="10000"/>
          </a:bodyPr>
          <a:lstStyle/>
          <a:p>
            <a:pPr marL="0" indent="0">
              <a:lnSpc>
                <a:spcPct val="100000"/>
              </a:lnSpc>
              <a:buNone/>
            </a:pPr>
            <a:r>
              <a:rPr lang="en-IN" sz="1800" b="0" i="0" dirty="0">
                <a:solidFill>
                  <a:srgbClr val="0070C0"/>
                </a:solidFill>
                <a:effectLst/>
                <a:latin typeface="ArialMT"/>
              </a:rPr>
              <a:t>•</a:t>
            </a:r>
            <a:r>
              <a:rPr lang="en-IN" sz="1800" b="0" i="0" dirty="0">
                <a:solidFill>
                  <a:srgbClr val="0085CB"/>
                </a:solidFill>
                <a:effectLst/>
                <a:latin typeface="Helvetica" panose="020B0604020202020204" pitchFamily="34" charset="0"/>
              </a:rPr>
              <a:t>  </a:t>
            </a:r>
            <a:r>
              <a:rPr lang="en-IN" sz="2200" b="0" i="0" dirty="0">
                <a:solidFill>
                  <a:srgbClr val="0070C0"/>
                </a:solidFill>
                <a:effectLst/>
                <a:latin typeface="+mj-lt"/>
              </a:rPr>
              <a:t>Data Sources:</a:t>
            </a:r>
          </a:p>
          <a:p>
            <a:pPr marL="0" indent="0">
              <a:lnSpc>
                <a:spcPct val="100000"/>
              </a:lnSpc>
              <a:buNone/>
            </a:pPr>
            <a:br>
              <a:rPr lang="en-IN" sz="1800" b="0" i="0" dirty="0">
                <a:solidFill>
                  <a:srgbClr val="0070C0"/>
                </a:solidFill>
                <a:effectLst/>
                <a:latin typeface="ArialMT"/>
              </a:rPr>
            </a:br>
            <a:r>
              <a:rPr lang="en-IN" sz="1800" b="0" i="0" dirty="0">
                <a:solidFill>
                  <a:srgbClr val="0070C0"/>
                </a:solidFill>
                <a:effectLst/>
                <a:latin typeface="ArialMT"/>
              </a:rPr>
              <a:t>	</a:t>
            </a:r>
            <a:r>
              <a:rPr lang="en-IN" sz="1800" b="0" i="0" dirty="0">
                <a:solidFill>
                  <a:srgbClr val="0070C0"/>
                </a:solidFill>
                <a:effectLst/>
                <a:latin typeface="+mj-lt"/>
              </a:rPr>
              <a:t>•</a:t>
            </a:r>
            <a:r>
              <a:rPr lang="en-IN" sz="1800" b="0" i="0" dirty="0">
                <a:solidFill>
                  <a:srgbClr val="0085CB"/>
                </a:solidFill>
                <a:effectLst/>
                <a:latin typeface="+mj-lt"/>
              </a:rPr>
              <a:t>  </a:t>
            </a:r>
            <a:r>
              <a:rPr lang="en-US" sz="1800" b="0" i="0" dirty="0">
                <a:solidFill>
                  <a:srgbClr val="0085CB"/>
                </a:solidFill>
                <a:effectLst/>
                <a:latin typeface="+mj-lt"/>
              </a:rPr>
              <a:t>Data Link Used to fetch data :     	</a:t>
            </a:r>
            <a:r>
              <a:rPr lang="en-US" sz="1800" b="0" i="0" dirty="0">
                <a:solidFill>
                  <a:srgbClr val="0085CB"/>
                </a:solidFill>
                <a:effectLst/>
                <a:latin typeface="+mj-lt"/>
                <a:hlinkClick r:id="rId2"/>
              </a:rPr>
              <a:t>https://en.wikipedia.org/wiki/List_of_postal_codes_of_Canada:_M</a:t>
            </a:r>
            <a:endParaRPr lang="en-US" sz="1800" b="0" i="0" dirty="0">
              <a:solidFill>
                <a:srgbClr val="0085CB"/>
              </a:solidFill>
              <a:effectLst/>
              <a:latin typeface="+mj-lt"/>
            </a:endParaRPr>
          </a:p>
          <a:p>
            <a:pPr marL="0" indent="0">
              <a:lnSpc>
                <a:spcPct val="100000"/>
              </a:lnSpc>
              <a:buNone/>
            </a:pPr>
            <a:br>
              <a:rPr lang="en-IN" sz="1800" b="0" i="0" dirty="0">
                <a:solidFill>
                  <a:srgbClr val="0070C0"/>
                </a:solidFill>
                <a:effectLst/>
                <a:latin typeface="+mj-lt"/>
              </a:rPr>
            </a:br>
            <a:r>
              <a:rPr lang="en-IN" sz="1800" b="0" i="0" dirty="0">
                <a:solidFill>
                  <a:srgbClr val="0070C0"/>
                </a:solidFill>
                <a:effectLst/>
                <a:latin typeface="+mj-lt"/>
              </a:rPr>
              <a:t>	•</a:t>
            </a:r>
            <a:r>
              <a:rPr lang="en-IN" sz="1800" b="0" i="0" dirty="0">
                <a:solidFill>
                  <a:srgbClr val="0085CB"/>
                </a:solidFill>
                <a:effectLst/>
                <a:latin typeface="+mj-lt"/>
              </a:rPr>
              <a:t>  GeospatialCoordinates</a:t>
            </a:r>
            <a:r>
              <a:rPr lang="en-IN" sz="1800" dirty="0">
                <a:solidFill>
                  <a:srgbClr val="0085CB"/>
                </a:solidFill>
                <a:latin typeface="+mj-lt"/>
              </a:rPr>
              <a:t>.csv </a:t>
            </a:r>
            <a:br>
              <a:rPr lang="en-IN" sz="1800" b="0" i="0" dirty="0">
                <a:solidFill>
                  <a:srgbClr val="0070C0"/>
                </a:solidFill>
                <a:effectLst/>
                <a:latin typeface="+mj-lt"/>
              </a:rPr>
            </a:br>
            <a:r>
              <a:rPr lang="en-IN" sz="1800" b="0" i="0" dirty="0">
                <a:solidFill>
                  <a:srgbClr val="0070C0"/>
                </a:solidFill>
                <a:effectLst/>
                <a:latin typeface="+mj-lt"/>
              </a:rPr>
              <a:t>	</a:t>
            </a:r>
            <a:br>
              <a:rPr lang="en-IN" sz="1800" b="0" i="0" dirty="0">
                <a:solidFill>
                  <a:srgbClr val="0070C0"/>
                </a:solidFill>
                <a:effectLst/>
                <a:latin typeface="+mj-lt"/>
              </a:rPr>
            </a:br>
            <a:r>
              <a:rPr lang="en-IN" sz="2200" b="0" i="0" dirty="0">
                <a:solidFill>
                  <a:srgbClr val="0070C0"/>
                </a:solidFill>
                <a:effectLst/>
                <a:latin typeface="+mj-lt"/>
              </a:rPr>
              <a:t>•</a:t>
            </a:r>
            <a:r>
              <a:rPr lang="en-IN" sz="2200" b="0" i="0" dirty="0">
                <a:solidFill>
                  <a:srgbClr val="0085CB"/>
                </a:solidFill>
                <a:effectLst/>
                <a:latin typeface="+mj-lt"/>
              </a:rPr>
              <a:t>  </a:t>
            </a:r>
            <a:r>
              <a:rPr lang="en-IN" sz="2200" b="0" i="0" dirty="0">
                <a:solidFill>
                  <a:srgbClr val="0070C0"/>
                </a:solidFill>
                <a:effectLst/>
                <a:latin typeface="+mj-lt"/>
              </a:rPr>
              <a:t>Data Exploration and Cleaning</a:t>
            </a:r>
          </a:p>
          <a:p>
            <a:pPr marL="0" indent="0">
              <a:lnSpc>
                <a:spcPct val="100000"/>
              </a:lnSpc>
              <a:buNone/>
            </a:pPr>
            <a:r>
              <a:rPr lang="en-IN" sz="1800" b="0" i="0" dirty="0">
                <a:solidFill>
                  <a:srgbClr val="0070C0"/>
                </a:solidFill>
                <a:effectLst/>
                <a:latin typeface="ArialMT"/>
              </a:rPr>
              <a:t>                 </a:t>
            </a:r>
            <a:r>
              <a:rPr lang="en-IN" sz="1900" b="0" i="0" dirty="0">
                <a:solidFill>
                  <a:srgbClr val="0070C0"/>
                </a:solidFill>
                <a:effectLst/>
                <a:latin typeface="+mj-lt"/>
              </a:rPr>
              <a:t>Foursquare</a:t>
            </a:r>
            <a:r>
              <a:rPr lang="en-IN" sz="1800" b="0" i="0" dirty="0">
                <a:solidFill>
                  <a:srgbClr val="0070C0"/>
                </a:solidFill>
                <a:effectLst/>
                <a:latin typeface="ArialMT"/>
              </a:rPr>
              <a:t> API</a:t>
            </a:r>
            <a:br>
              <a:rPr lang="en-IN" sz="1800" b="0" i="0" dirty="0">
                <a:solidFill>
                  <a:srgbClr val="0070C0"/>
                </a:solidFill>
                <a:effectLst/>
                <a:latin typeface="ArialMT"/>
              </a:rPr>
            </a:br>
            <a:r>
              <a:rPr lang="en-IN" sz="1800" b="0" i="0" dirty="0">
                <a:solidFill>
                  <a:srgbClr val="0070C0"/>
                </a:solidFill>
                <a:effectLst/>
                <a:latin typeface="ArialMT"/>
              </a:rPr>
              <a:t>	</a:t>
            </a:r>
            <a:r>
              <a:rPr lang="en-IN" sz="1800" b="0" i="0" dirty="0">
                <a:solidFill>
                  <a:srgbClr val="0070C0"/>
                </a:solidFill>
                <a:effectLst/>
                <a:latin typeface="+mj-lt"/>
              </a:rPr>
              <a:t>•</a:t>
            </a:r>
            <a:r>
              <a:rPr lang="en-IN" sz="1800" b="0" i="0" dirty="0">
                <a:solidFill>
                  <a:srgbClr val="0085CB"/>
                </a:solidFill>
                <a:effectLst/>
                <a:latin typeface="+mj-lt"/>
              </a:rPr>
              <a:t>  </a:t>
            </a:r>
            <a:r>
              <a:rPr lang="en-IN" sz="1800" b="0" i="0" dirty="0">
                <a:solidFill>
                  <a:srgbClr val="0070C0"/>
                </a:solidFill>
                <a:effectLst/>
                <a:latin typeface="+mj-lt"/>
              </a:rPr>
              <a:t>Python Libraries Pandas</a:t>
            </a:r>
          </a:p>
          <a:p>
            <a:pPr marL="0" indent="0">
              <a:lnSpc>
                <a:spcPct val="100000"/>
              </a:lnSpc>
              <a:buNone/>
            </a:pPr>
            <a:r>
              <a:rPr lang="en-IN" sz="1800" dirty="0">
                <a:latin typeface="+mj-lt"/>
              </a:rPr>
              <a:t>	</a:t>
            </a:r>
            <a:br>
              <a:rPr lang="en-IN" sz="1800" b="0" i="0" dirty="0">
                <a:solidFill>
                  <a:srgbClr val="0070C0"/>
                </a:solidFill>
                <a:effectLst/>
                <a:latin typeface="ArialMT"/>
              </a:rPr>
            </a:br>
            <a:r>
              <a:rPr lang="en-IN" sz="2200" b="0" i="0" dirty="0">
                <a:solidFill>
                  <a:srgbClr val="0070C0"/>
                </a:solidFill>
                <a:effectLst/>
                <a:latin typeface="+mj-lt"/>
              </a:rPr>
              <a:t>•</a:t>
            </a:r>
            <a:r>
              <a:rPr lang="en-IN" sz="2200" b="0" i="0" dirty="0">
                <a:solidFill>
                  <a:srgbClr val="0085CB"/>
                </a:solidFill>
                <a:effectLst/>
                <a:latin typeface="+mj-lt"/>
              </a:rPr>
              <a:t>  </a:t>
            </a:r>
            <a:r>
              <a:rPr lang="en-IN" sz="2200" b="0" i="0" dirty="0">
                <a:solidFill>
                  <a:srgbClr val="0070C0"/>
                </a:solidFill>
                <a:effectLst/>
                <a:latin typeface="+mj-lt"/>
              </a:rPr>
              <a:t>Data Visualization</a:t>
            </a:r>
            <a:br>
              <a:rPr lang="en-IN" sz="1800" b="0" i="0" dirty="0">
                <a:solidFill>
                  <a:srgbClr val="0070C0"/>
                </a:solidFill>
                <a:effectLst/>
                <a:latin typeface="ArialMT"/>
              </a:rPr>
            </a:br>
            <a:r>
              <a:rPr lang="en-IN" sz="1800" b="0" i="0" dirty="0">
                <a:solidFill>
                  <a:srgbClr val="0070C0"/>
                </a:solidFill>
                <a:effectLst/>
                <a:latin typeface="ArialMT"/>
              </a:rPr>
              <a:t>	</a:t>
            </a:r>
            <a:r>
              <a:rPr lang="en-IN" sz="1800" b="0" i="0" dirty="0">
                <a:solidFill>
                  <a:srgbClr val="0070C0"/>
                </a:solidFill>
                <a:effectLst/>
                <a:latin typeface="+mj-lt"/>
              </a:rPr>
              <a:t>•</a:t>
            </a:r>
            <a:r>
              <a:rPr lang="en-IN" sz="1800" b="0" i="0" dirty="0">
                <a:solidFill>
                  <a:srgbClr val="0085CB"/>
                </a:solidFill>
                <a:effectLst/>
                <a:latin typeface="+mj-lt"/>
              </a:rPr>
              <a:t>  </a:t>
            </a:r>
            <a:r>
              <a:rPr lang="en-IN" sz="1800" dirty="0">
                <a:latin typeface="+mj-lt"/>
              </a:rPr>
              <a:t>Matplotlib Library</a:t>
            </a:r>
            <a:br>
              <a:rPr lang="en-IN" sz="1800" b="0" i="0" dirty="0">
                <a:solidFill>
                  <a:srgbClr val="0070C0"/>
                </a:solidFill>
                <a:effectLst/>
                <a:latin typeface="+mj-lt"/>
              </a:rPr>
            </a:br>
            <a:r>
              <a:rPr lang="en-IN" sz="1800" b="0" i="0" dirty="0">
                <a:solidFill>
                  <a:srgbClr val="0070C0"/>
                </a:solidFill>
                <a:effectLst/>
                <a:latin typeface="+mj-lt"/>
              </a:rPr>
              <a:t>	•</a:t>
            </a:r>
            <a:r>
              <a:rPr lang="en-IN" sz="1800" b="0" i="0" dirty="0">
                <a:solidFill>
                  <a:srgbClr val="0085CB"/>
                </a:solidFill>
                <a:effectLst/>
                <a:latin typeface="+mj-lt"/>
              </a:rPr>
              <a:t>  </a:t>
            </a:r>
            <a:r>
              <a:rPr lang="en-IN" sz="1800" dirty="0">
                <a:latin typeface="+mj-lt"/>
              </a:rPr>
              <a:t>Folium Library </a:t>
            </a:r>
            <a:br>
              <a:rPr lang="en-IN" sz="1600" dirty="0"/>
            </a:br>
            <a:endParaRPr lang="en-US" sz="22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3"/>
          <a:stretch>
            <a:fillRect/>
          </a:stretch>
        </p:blipFill>
        <p:spPr>
          <a:xfrm>
            <a:off x="986241" y="19333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Problem Which Tried to Solve: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846667" y="1690688"/>
            <a:ext cx="10507134"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6" name="TextBox 5">
            <a:extLst>
              <a:ext uri="{FF2B5EF4-FFF2-40B4-BE49-F238E27FC236}">
                <a16:creationId xmlns:a16="http://schemas.microsoft.com/office/drawing/2014/main" id="{1110FAA1-C994-49F8-AACE-851C34AFB5A4}"/>
              </a:ext>
            </a:extLst>
          </p:cNvPr>
          <p:cNvSpPr txBox="1"/>
          <p:nvPr/>
        </p:nvSpPr>
        <p:spPr>
          <a:xfrm>
            <a:off x="1106311" y="2077156"/>
            <a:ext cx="9968089" cy="3600986"/>
          </a:xfrm>
          <a:prstGeom prst="rect">
            <a:avLst/>
          </a:prstGeom>
          <a:noFill/>
        </p:spPr>
        <p:txBody>
          <a:bodyPr wrap="square" rtlCol="0">
            <a:spAutoFit/>
          </a:bodyPr>
          <a:lstStyle/>
          <a:p>
            <a:pPr>
              <a:lnSpc>
                <a:spcPct val="150000"/>
              </a:lnSpc>
            </a:pPr>
            <a:r>
              <a:rPr lang="en-IN" sz="2000" dirty="0">
                <a:solidFill>
                  <a:srgbClr val="0070C0"/>
                </a:solidFill>
              </a:rPr>
              <a:t>T</a:t>
            </a:r>
            <a:r>
              <a:rPr lang="en-US" sz="2000" dirty="0">
                <a:solidFill>
                  <a:srgbClr val="0070C0"/>
                </a:solidFill>
              </a:rPr>
              <a:t>he prime objective of the project is to help in decision making by suggesting the best neighborhood available in a new city to the persons who are willing to relocate. suggestions will be based on the number of factors such as </a:t>
            </a:r>
          </a:p>
          <a:p>
            <a:pPr>
              <a:lnSpc>
                <a:spcPct val="150000"/>
              </a:lnSpc>
            </a:pPr>
            <a:r>
              <a:rPr lang="en-US" sz="2000" dirty="0">
                <a:solidFill>
                  <a:srgbClr val="0070C0"/>
                </a:solidFill>
              </a:rPr>
              <a:t>Hotels , malls, transport services, connectivity to airport, markets theaters, gyms etc.</a:t>
            </a:r>
          </a:p>
          <a:p>
            <a:pPr>
              <a:lnSpc>
                <a:spcPct val="150000"/>
              </a:lnSpc>
            </a:pPr>
            <a:endParaRPr lang="en-US" sz="2000" dirty="0">
              <a:solidFill>
                <a:srgbClr val="0070C0"/>
              </a:solidFill>
            </a:endParaRPr>
          </a:p>
          <a:p>
            <a:pPr>
              <a:lnSpc>
                <a:spcPct val="150000"/>
              </a:lnSpc>
            </a:pPr>
            <a:r>
              <a:rPr lang="en-US" sz="2000" dirty="0">
                <a:solidFill>
                  <a:srgbClr val="0070C0"/>
                </a:solidFill>
              </a:rPr>
              <a:t>Sorted list of accommodations in terms of housing prices</a:t>
            </a:r>
          </a:p>
          <a:p>
            <a:pPr>
              <a:lnSpc>
                <a:spcPct val="150000"/>
              </a:lnSpc>
            </a:pPr>
            <a:r>
              <a:rPr lang="en-US" sz="2000" dirty="0">
                <a:solidFill>
                  <a:srgbClr val="0070C0"/>
                </a:solidFill>
              </a:rPr>
              <a:t>Sorted list of schools in terms of location, fees, rating and reviews </a:t>
            </a:r>
          </a:p>
          <a:p>
            <a:endParaRPr lang="en-IN" dirty="0"/>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D8BDC-82B6-4A08-9EB4-C2D7541A46C8}"/>
              </a:ext>
            </a:extLst>
          </p:cNvPr>
          <p:cNvSpPr>
            <a:spLocks noGrp="1"/>
          </p:cNvSpPr>
          <p:nvPr>
            <p:ph type="title"/>
          </p:nvPr>
        </p:nvSpPr>
        <p:spPr/>
        <p:txBody>
          <a:bodyPr>
            <a:normAutofit/>
          </a:bodyPr>
          <a:lstStyle/>
          <a:p>
            <a:r>
              <a:rPr lang="en-US" sz="2400" dirty="0"/>
              <a:t>Some important libraries used in this project are as follows:</a:t>
            </a:r>
            <a:endParaRPr lang="en-IN" sz="2400" dirty="0"/>
          </a:p>
        </p:txBody>
      </p:sp>
      <p:sp>
        <p:nvSpPr>
          <p:cNvPr id="3" name="Content Placeholder 2">
            <a:extLst>
              <a:ext uri="{FF2B5EF4-FFF2-40B4-BE49-F238E27FC236}">
                <a16:creationId xmlns:a16="http://schemas.microsoft.com/office/drawing/2014/main" id="{5EAE2D69-326F-4743-A131-F3A0EE91429A}"/>
              </a:ext>
            </a:extLst>
          </p:cNvPr>
          <p:cNvSpPr>
            <a:spLocks noGrp="1"/>
          </p:cNvSpPr>
          <p:nvPr>
            <p:ph sz="half" idx="1"/>
          </p:nvPr>
        </p:nvSpPr>
        <p:spPr>
          <a:xfrm>
            <a:off x="838200" y="1565980"/>
            <a:ext cx="10515600" cy="4351338"/>
          </a:xfrm>
        </p:spPr>
        <p:txBody>
          <a:bodyPr>
            <a:normAutofit fontScale="70000" lnSpcReduction="20000"/>
          </a:bodyPr>
          <a:lstStyle/>
          <a:p>
            <a:pPr marL="0" indent="0">
              <a:lnSpc>
                <a:spcPct val="160000"/>
              </a:lnSpc>
              <a:buNone/>
            </a:pPr>
            <a:r>
              <a:rPr lang="en-IN" dirty="0">
                <a:latin typeface="+mn-lt"/>
              </a:rPr>
              <a:t>Pandas: For creating and manipulating data frames.</a:t>
            </a:r>
          </a:p>
          <a:p>
            <a:pPr marL="0" indent="0">
              <a:lnSpc>
                <a:spcPct val="160000"/>
              </a:lnSpc>
              <a:buNone/>
            </a:pPr>
            <a:r>
              <a:rPr lang="en-IN" dirty="0">
                <a:latin typeface="+mn-lt"/>
              </a:rPr>
              <a:t>Folium: Python visualization library would be used to visualize the neighbourhood's cluster distribution of using interactive leaflet map.</a:t>
            </a:r>
          </a:p>
          <a:p>
            <a:pPr marL="0" indent="0">
              <a:lnSpc>
                <a:spcPct val="160000"/>
              </a:lnSpc>
              <a:buNone/>
            </a:pPr>
            <a:r>
              <a:rPr lang="en-IN" dirty="0">
                <a:latin typeface="+mn-lt"/>
              </a:rPr>
              <a:t>Scikit Learn: For Machine learning clustering techniques such as k-means clustering.</a:t>
            </a:r>
          </a:p>
          <a:p>
            <a:pPr marL="0" indent="0">
              <a:lnSpc>
                <a:spcPct val="160000"/>
              </a:lnSpc>
              <a:buNone/>
            </a:pPr>
            <a:r>
              <a:rPr lang="en-IN" dirty="0">
                <a:latin typeface="+mn-lt"/>
              </a:rPr>
              <a:t>JSON: Library to handle JSON files.</a:t>
            </a:r>
          </a:p>
          <a:p>
            <a:pPr marL="0" indent="0">
              <a:lnSpc>
                <a:spcPct val="160000"/>
              </a:lnSpc>
              <a:buNone/>
            </a:pPr>
            <a:r>
              <a:rPr lang="en-IN" dirty="0">
                <a:latin typeface="+mn-lt"/>
              </a:rPr>
              <a:t>XML: To separate data from presentation and XML stores data in plain text format</a:t>
            </a:r>
          </a:p>
          <a:p>
            <a:pPr marL="0" indent="0">
              <a:lnSpc>
                <a:spcPct val="160000"/>
              </a:lnSpc>
              <a:buNone/>
            </a:pPr>
            <a:r>
              <a:rPr lang="en-IN" dirty="0">
                <a:latin typeface="+mn-lt"/>
              </a:rPr>
              <a:t>Beautiful Soup and Requests: To handle http requests, and web scraping.</a:t>
            </a:r>
          </a:p>
          <a:p>
            <a:pPr marL="0" indent="0">
              <a:lnSpc>
                <a:spcPct val="160000"/>
              </a:lnSpc>
              <a:buNone/>
            </a:pPr>
            <a:r>
              <a:rPr lang="en-IN" dirty="0">
                <a:latin typeface="+mn-lt"/>
              </a:rPr>
              <a:t>Matplotlib: Python Plotting Module.</a:t>
            </a:r>
          </a:p>
        </p:txBody>
      </p:sp>
    </p:spTree>
    <p:extLst>
      <p:ext uri="{BB962C8B-B14F-4D97-AF65-F5344CB8AC3E}">
        <p14:creationId xmlns:p14="http://schemas.microsoft.com/office/powerpoint/2010/main" val="596458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2228D-D0F7-45BC-A2FB-C811C02CBBC9}"/>
              </a:ext>
            </a:extLst>
          </p:cNvPr>
          <p:cNvSpPr>
            <a:spLocks noGrp="1"/>
          </p:cNvSpPr>
          <p:nvPr>
            <p:ph type="title"/>
          </p:nvPr>
        </p:nvSpPr>
        <p:spPr/>
        <p:txBody>
          <a:bodyPr>
            <a:normAutofit/>
          </a:bodyPr>
          <a:lstStyle/>
          <a:p>
            <a:r>
              <a:rPr lang="en-IN" sz="2400" dirty="0"/>
              <a:t>Data Description:</a:t>
            </a:r>
          </a:p>
        </p:txBody>
      </p:sp>
      <p:sp>
        <p:nvSpPr>
          <p:cNvPr id="3" name="Content Placeholder 2">
            <a:extLst>
              <a:ext uri="{FF2B5EF4-FFF2-40B4-BE49-F238E27FC236}">
                <a16:creationId xmlns:a16="http://schemas.microsoft.com/office/drawing/2014/main" id="{BD3320B0-9260-433D-84CB-B71EA9B1088F}"/>
              </a:ext>
            </a:extLst>
          </p:cNvPr>
          <p:cNvSpPr>
            <a:spLocks noGrp="1"/>
          </p:cNvSpPr>
          <p:nvPr>
            <p:ph sz="half" idx="1"/>
          </p:nvPr>
        </p:nvSpPr>
        <p:spPr>
          <a:xfrm>
            <a:off x="838199" y="1690688"/>
            <a:ext cx="10515599" cy="3174823"/>
          </a:xfrm>
        </p:spPr>
        <p:txBody>
          <a:bodyPr>
            <a:normAutofit/>
          </a:bodyPr>
          <a:lstStyle/>
          <a:p>
            <a:pPr marL="0" indent="0">
              <a:buNone/>
            </a:pPr>
            <a:endParaRPr lang="en-US" sz="2000" dirty="0"/>
          </a:p>
          <a:p>
            <a:pPr marL="0" indent="0">
              <a:lnSpc>
                <a:spcPct val="150000"/>
              </a:lnSpc>
              <a:buNone/>
            </a:pPr>
            <a:r>
              <a:rPr lang="en-US" sz="2000" dirty="0"/>
              <a:t>Data Link Used to fetch data such as Postal code, Borough and Neighborhood : https://en.wikipedia.org/wiki/List_of_postal_codes_of_Canada:_M</a:t>
            </a:r>
          </a:p>
          <a:p>
            <a:pPr marL="0" indent="0">
              <a:lnSpc>
                <a:spcPct val="150000"/>
              </a:lnSpc>
              <a:buNone/>
            </a:pPr>
            <a:endParaRPr lang="en-US" sz="2000" dirty="0"/>
          </a:p>
          <a:p>
            <a:pPr marL="0" indent="0">
              <a:lnSpc>
                <a:spcPct val="150000"/>
              </a:lnSpc>
              <a:buNone/>
            </a:pPr>
            <a:r>
              <a:rPr lang="en-US" sz="2000" dirty="0"/>
              <a:t>Using GeospatialCoordinates CSV data file which contains list of Postal Code Latitude and longitude for North York.</a:t>
            </a:r>
            <a:endParaRPr lang="en-IN" sz="2000" dirty="0"/>
          </a:p>
        </p:txBody>
      </p:sp>
    </p:spTree>
    <p:extLst>
      <p:ext uri="{BB962C8B-B14F-4D97-AF65-F5344CB8AC3E}">
        <p14:creationId xmlns:p14="http://schemas.microsoft.com/office/powerpoint/2010/main" val="2619835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34089-E004-452F-B393-BC069E675473}"/>
              </a:ext>
            </a:extLst>
          </p:cNvPr>
          <p:cNvSpPr>
            <a:spLocks noGrp="1"/>
          </p:cNvSpPr>
          <p:nvPr>
            <p:ph type="title"/>
          </p:nvPr>
        </p:nvSpPr>
        <p:spPr/>
        <p:txBody>
          <a:bodyPr>
            <a:normAutofit/>
          </a:bodyPr>
          <a:lstStyle/>
          <a:p>
            <a:r>
              <a:rPr lang="en-IN" sz="2800" dirty="0"/>
              <a:t>Foursquare API Data:</a:t>
            </a:r>
          </a:p>
        </p:txBody>
      </p:sp>
      <p:sp>
        <p:nvSpPr>
          <p:cNvPr id="3" name="Content Placeholder 2">
            <a:extLst>
              <a:ext uri="{FF2B5EF4-FFF2-40B4-BE49-F238E27FC236}">
                <a16:creationId xmlns:a16="http://schemas.microsoft.com/office/drawing/2014/main" id="{25F05AB9-A415-47AB-9BDD-6557B9603856}"/>
              </a:ext>
            </a:extLst>
          </p:cNvPr>
          <p:cNvSpPr>
            <a:spLocks noGrp="1"/>
          </p:cNvSpPr>
          <p:nvPr>
            <p:ph sz="half" idx="1"/>
          </p:nvPr>
        </p:nvSpPr>
        <p:spPr>
          <a:xfrm>
            <a:off x="838200" y="1825625"/>
            <a:ext cx="10515600" cy="4351338"/>
          </a:xfrm>
        </p:spPr>
        <p:txBody>
          <a:bodyPr>
            <a:normAutofit/>
          </a:bodyPr>
          <a:lstStyle/>
          <a:p>
            <a:pPr marL="0" indent="0">
              <a:lnSpc>
                <a:spcPct val="150000"/>
              </a:lnSpc>
              <a:buNone/>
            </a:pPr>
            <a:r>
              <a:rPr lang="en-US" sz="2000" dirty="0">
                <a:latin typeface="+mn-lt"/>
              </a:rPr>
              <a:t>Foursquare </a:t>
            </a:r>
            <a:r>
              <a:rPr lang="en-US" sz="2000" dirty="0" err="1">
                <a:latin typeface="+mn-lt"/>
              </a:rPr>
              <a:t>Api</a:t>
            </a:r>
            <a:r>
              <a:rPr lang="en-US" sz="2000" dirty="0">
                <a:latin typeface="+mn-lt"/>
              </a:rPr>
              <a:t> is a platform which provides information about nearby places in neighborhoods, using developers account here we are exploring venues in surroundings and help us in finding data about different venues in different neighborhoods of that specific borough. In order to gain that information we will use "Foursquare" locational information. Foursquare is a location data provider with information about all manner of venues and events within an area of interest. Such information includes venue names, locations, menus, ratings , reviews and even photos. As such, the foursquare location platform will be used as the sole data source since all the stated required information can be obtained through their API.</a:t>
            </a:r>
            <a:endParaRPr lang="en-IN" sz="2000" dirty="0">
              <a:latin typeface="+mn-lt"/>
            </a:endParaRPr>
          </a:p>
        </p:txBody>
      </p:sp>
    </p:spTree>
    <p:extLst>
      <p:ext uri="{BB962C8B-B14F-4D97-AF65-F5344CB8AC3E}">
        <p14:creationId xmlns:p14="http://schemas.microsoft.com/office/powerpoint/2010/main" val="972468094"/>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825</TotalTime>
  <Words>850</Words>
  <Application>Microsoft Office PowerPoint</Application>
  <PresentationFormat>Widescreen</PresentationFormat>
  <Paragraphs>67</Paragraphs>
  <Slides>14</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ArialMT</vt:lpstr>
      <vt:lpstr>Calibri</vt:lpstr>
      <vt:lpstr>Helv</vt:lpstr>
      <vt:lpstr>Helvetica</vt:lpstr>
      <vt:lpstr>IBM Plex Mono SemiBold</vt:lpstr>
      <vt:lpstr>IBM Plex Mono Text</vt:lpstr>
      <vt:lpstr>IBM Plex Sans SemiBold</vt:lpstr>
      <vt:lpstr>IBM Plex Sans Text</vt:lpstr>
      <vt:lpstr>SLIDE_TEMPLATE_skill_network</vt:lpstr>
      <vt:lpstr>IBM Data Science Capstone Project          Battle of Neighborhoods       Finding a better place in North York Canada</vt:lpstr>
      <vt:lpstr>OUTLINE</vt:lpstr>
      <vt:lpstr>EXECUTIVE SUMMARY</vt:lpstr>
      <vt:lpstr>INTRODUCTION</vt:lpstr>
      <vt:lpstr>METHODOLOGY</vt:lpstr>
      <vt:lpstr>Problem Which Tried to Solve:</vt:lpstr>
      <vt:lpstr>Some important libraries used in this project are as follows:</vt:lpstr>
      <vt:lpstr>Data Description:</vt:lpstr>
      <vt:lpstr>Foursquare API Data:</vt:lpstr>
      <vt:lpstr>Contd.</vt:lpstr>
      <vt:lpstr>DISCUSSION</vt:lpstr>
      <vt:lpstr>Avg Housing price in North York Neighbors</vt:lpstr>
      <vt:lpstr>Top School Ratings in North York neighbors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syed sulaiman</cp:lastModifiedBy>
  <cp:revision>67</cp:revision>
  <dcterms:created xsi:type="dcterms:W3CDTF">2020-10-28T18:29:43Z</dcterms:created>
  <dcterms:modified xsi:type="dcterms:W3CDTF">2021-06-29T06:48:08Z</dcterms:modified>
</cp:coreProperties>
</file>