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1" r:id="rId3"/>
    <p:sldId id="260" r:id="rId4"/>
    <p:sldId id="259" r:id="rId5"/>
    <p:sldId id="270" r:id="rId6"/>
    <p:sldId id="257" r:id="rId7"/>
    <p:sldId id="272" r:id="rId8"/>
    <p:sldId id="258" r:id="rId9"/>
    <p:sldId id="263" r:id="rId10"/>
    <p:sldId id="267" r:id="rId11"/>
    <p:sldId id="261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5DF"/>
    <a:srgbClr val="9EC4E6"/>
    <a:srgbClr val="F09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34" autoAdjust="0"/>
    <p:restoredTop sz="78826" autoAdjust="0"/>
  </p:normalViewPr>
  <p:slideViewPr>
    <p:cSldViewPr snapToGrid="0">
      <p:cViewPr varScale="1">
        <p:scale>
          <a:sx n="76" d="100"/>
          <a:sy n="76" d="100"/>
        </p:scale>
        <p:origin x="58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C088E-2B03-4C78-ACE7-E164F487B944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F99CC0-6130-4223-99DE-E271468B5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22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Precise the 3</a:t>
            </a:r>
            <a:r>
              <a:rPr lang="en-US" baseline="30000" dirty="0" smtClean="0"/>
              <a:t>rd</a:t>
            </a:r>
            <a:r>
              <a:rPr lang="en-US" dirty="0" smtClean="0"/>
              <a:t> bullet</a:t>
            </a:r>
          </a:p>
          <a:p>
            <a:r>
              <a:rPr lang="en-US" dirty="0" smtClean="0"/>
              <a:t>In our case we have data from millions of customers that needs to be processed</a:t>
            </a:r>
            <a:r>
              <a:rPr lang="en-US" baseline="0" dirty="0" smtClean="0"/>
              <a:t> as batch job across </a:t>
            </a:r>
            <a:r>
              <a:rPr lang="en-US" dirty="0" smtClean="0"/>
              <a:t>several dozen compute</a:t>
            </a:r>
            <a:r>
              <a:rPr lang="en-US" baseline="0" dirty="0" smtClean="0"/>
              <a:t> clusters</a:t>
            </a:r>
            <a:endParaRPr lang="en-US" dirty="0" smtClean="0"/>
          </a:p>
          <a:p>
            <a:r>
              <a:rPr lang="en-US" dirty="0" smtClean="0"/>
              <a:t>We need to process millions of data for millions of customers spread across compute 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99CC0-6130-4223-99DE-E271468B5D8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SWF has two key features that make it easy to scale a workflow application to handle the current load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A complete workflow execution history, which allows you to implement a stateless application.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Task scheduling that is loosely coupled to task execution, which makes it easy to scale your application to meet current demands.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99CC0-6130-4223-99DE-E271468B5D8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08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Create a Network topology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We have 50 clusters and talk about cluster topology. Talk about Admin host and </a:t>
            </a:r>
            <a:r>
              <a:rPr lang="en-US" baseline="0" dirty="0" err="1" smtClean="0"/>
              <a:t>Cron</a:t>
            </a:r>
            <a:r>
              <a:rPr lang="en-US" baseline="0" dirty="0" smtClean="0"/>
              <a:t> Host</a:t>
            </a:r>
            <a:r>
              <a:rPr lang="en-US" baseline="0" dirty="0" smtClean="0"/>
              <a:t>.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Increase font size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99CC0-6130-4223-99DE-E271468B5D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74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One machine dedicated as Admin Host. (SPF)</a:t>
            </a:r>
          </a:p>
          <a:p>
            <a:pPr marL="228600" indent="-228600">
              <a:buAutoNum type="arabicPeriod"/>
            </a:pPr>
            <a:r>
              <a:rPr lang="en-US" dirty="0" smtClean="0"/>
              <a:t>Add</a:t>
            </a:r>
            <a:r>
              <a:rPr lang="en-US" baseline="0" dirty="0" smtClean="0"/>
              <a:t> precise details on Reliability / Scalability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Not an efficient solution. This can lead to uneven distribution of </a:t>
            </a:r>
            <a:r>
              <a:rPr lang="en-US" baseline="0" dirty="0" err="1" smtClean="0"/>
              <a:t>Cron</a:t>
            </a:r>
            <a:r>
              <a:rPr lang="en-US" baseline="0" dirty="0" smtClean="0"/>
              <a:t> machines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Add a blog in Linked 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99CC0-6130-4223-99DE-E271468B5D8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50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r>
              <a:rPr lang="en-US" baseline="0" dirty="0" smtClean="0"/>
              <a:t> Introduce SWF in the context of the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99CC0-6130-4223-99DE-E271468B5D8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88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Add </a:t>
            </a:r>
            <a:r>
              <a:rPr lang="en-US" dirty="0" smtClean="0"/>
              <a:t>one slide as what is SWF </a:t>
            </a:r>
            <a:r>
              <a:rPr lang="en-US" dirty="0" smtClean="0"/>
              <a:t>?</a:t>
            </a:r>
          </a:p>
          <a:p>
            <a:pPr marL="228600" indent="-228600">
              <a:buAutoNum type="arabicPeriod"/>
            </a:pP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Remove Firewall and add trusted boundary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99CC0-6130-4223-99DE-E271468B5D8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81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99CC0-6130-4223-99DE-E271468B5D8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19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99CC0-6130-4223-99DE-E271468B5D8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87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CloudWatch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monitoring service for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cloud resources and the applications you run on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You can use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CloudWatch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collect and track metrics, collect and monitor log files, set alarms, and automatically react to changes in your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resources.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99CC0-6130-4223-99DE-E271468B5D8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64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SWF has two key features that make it easy to scale a workflow application to handle the current load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A complete workflow execution history, which allows you to implement a stateless application.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Task scheduling that is loosely coupled to task execution, which makes it easy to scale your application to meet current demands.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99CC0-6130-4223-99DE-E271468B5D8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58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29A7A-B489-49C2-84B6-8156BC75590F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E4ABC-C7AF-4954-981D-ACACABE82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40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29A7A-B489-49C2-84B6-8156BC75590F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E4ABC-C7AF-4954-981D-ACACABE82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70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29A7A-B489-49C2-84B6-8156BC75590F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E4ABC-C7AF-4954-981D-ACACABE82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05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29A7A-B489-49C2-84B6-8156BC75590F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E4ABC-C7AF-4954-981D-ACACABE82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98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29A7A-B489-49C2-84B6-8156BC75590F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E4ABC-C7AF-4954-981D-ACACABE82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9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29A7A-B489-49C2-84B6-8156BC75590F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E4ABC-C7AF-4954-981D-ACACABE82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09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29A7A-B489-49C2-84B6-8156BC75590F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E4ABC-C7AF-4954-981D-ACACABE82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5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29A7A-B489-49C2-84B6-8156BC75590F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E4ABC-C7AF-4954-981D-ACACABE82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7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29A7A-B489-49C2-84B6-8156BC75590F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E4ABC-C7AF-4954-981D-ACACABE82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29A7A-B489-49C2-84B6-8156BC75590F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E4ABC-C7AF-4954-981D-ACACABE82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22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29A7A-B489-49C2-84B6-8156BC75590F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E4ABC-C7AF-4954-981D-ACACABE82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6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29A7A-B489-49C2-84B6-8156BC75590F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E4ABC-C7AF-4954-981D-ACACABE82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45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85961" y="2890391"/>
            <a:ext cx="7324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Auto Reminder Workflow Architecture</a:t>
            </a:r>
            <a:endParaRPr lang="en-US" sz="3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47234" y="4572000"/>
            <a:ext cx="3388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IMRAN BASHA</a:t>
            </a:r>
          </a:p>
        </p:txBody>
      </p:sp>
    </p:spTree>
    <p:extLst>
      <p:ext uri="{BB962C8B-B14F-4D97-AF65-F5344CB8AC3E}">
        <p14:creationId xmlns:p14="http://schemas.microsoft.com/office/powerpoint/2010/main" val="113142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12663" y="0"/>
            <a:ext cx="3548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Monitoring</a:t>
            </a:r>
            <a:endParaRPr lang="en-US" sz="3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31147" y="805838"/>
            <a:ext cx="103297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AWS </a:t>
            </a:r>
            <a:r>
              <a:rPr lang="en-US" sz="2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CloudWatch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for analytics on SWF 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1">
                    <a:lumMod val="85000"/>
                  </a:schemeClr>
                </a:solidFill>
              </a:rPr>
              <a:t>Splunk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 based alerts for component/process level 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failures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Admin dashboard to 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manage worker</a:t>
            </a:r>
            <a:endParaRPr lang="en-US" sz="2400" b="1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529" y="1909188"/>
            <a:ext cx="7976366" cy="494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01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49567" y="0"/>
            <a:ext cx="3548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SWF </a:t>
            </a: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Benefits</a:t>
            </a:r>
            <a:endParaRPr lang="en-US" sz="3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0909" y="1386038"/>
            <a:ext cx="888061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rgbClr val="00B0F0"/>
                </a:solidFill>
              </a:rPr>
              <a:t>Highly </a:t>
            </a:r>
            <a:r>
              <a:rPr lang="en-US" sz="3200" b="1" dirty="0" smtClean="0">
                <a:solidFill>
                  <a:srgbClr val="00B0F0"/>
                </a:solidFill>
              </a:rPr>
              <a:t>scalable Distributed </a:t>
            </a:r>
            <a:r>
              <a:rPr lang="en-US" sz="3200" b="1" dirty="0" smtClean="0">
                <a:solidFill>
                  <a:srgbClr val="00B0F0"/>
                </a:solidFill>
              </a:rPr>
              <a:t>application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bg1">
                    <a:lumMod val="85000"/>
                  </a:schemeClr>
                </a:solidFill>
              </a:rPr>
              <a:t>Activity workers can be added in run time to offload the work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rgbClr val="00B0F0"/>
                </a:solidFill>
              </a:rPr>
              <a:t>Loose coupling among workers</a:t>
            </a:r>
            <a:endParaRPr lang="en-US" sz="3200" b="1" dirty="0" smtClean="0">
              <a:solidFill>
                <a:srgbClr val="00B0F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B0F0"/>
                </a:solidFill>
              </a:rPr>
              <a:t>Periodic Asynchronous workflow execution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B0F0"/>
                </a:solidFill>
              </a:rPr>
              <a:t>Retry for failed activities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B0F0"/>
                </a:solidFill>
              </a:rPr>
              <a:t>Reliable execution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bg1">
                    <a:lumMod val="85000"/>
                  </a:schemeClr>
                </a:solidFill>
              </a:rPr>
              <a:t>If one worker dies other workers can offload the work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B0F0"/>
                </a:solidFill>
              </a:rPr>
              <a:t>Takes care of Co-ordination among </a:t>
            </a:r>
            <a:r>
              <a:rPr lang="en-US" sz="3200" b="1" dirty="0" smtClean="0">
                <a:solidFill>
                  <a:srgbClr val="00B0F0"/>
                </a:solidFill>
              </a:rPr>
              <a:t>workers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rgbClr val="00B0F0"/>
                </a:solidFill>
              </a:rPr>
              <a:t>Workflow State Management</a:t>
            </a:r>
            <a:endParaRPr lang="en-US" sz="3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58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49567" y="3136613"/>
            <a:ext cx="3548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DEMO</a:t>
            </a:r>
            <a:endParaRPr lang="en-US" sz="3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69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2590" y="130628"/>
            <a:ext cx="5646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Agenda</a:t>
            </a:r>
            <a:endParaRPr lang="en-US" sz="3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0909" y="1386038"/>
            <a:ext cx="1059614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bg1">
                    <a:lumMod val="85000"/>
                  </a:schemeClr>
                </a:solidFill>
              </a:rPr>
              <a:t>Context / Problem statement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bg1">
                    <a:lumMod val="85000"/>
                  </a:schemeClr>
                </a:solidFill>
              </a:rPr>
              <a:t>Existing </a:t>
            </a:r>
            <a:r>
              <a:rPr lang="en-US" sz="3200" b="1" dirty="0" err="1" smtClean="0">
                <a:solidFill>
                  <a:schemeClr val="bg1">
                    <a:lumMod val="85000"/>
                  </a:schemeClr>
                </a:solidFill>
              </a:rPr>
              <a:t>Cron</a:t>
            </a:r>
            <a:r>
              <a:rPr lang="en-US" sz="3200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3200" b="1" dirty="0" smtClean="0">
                <a:solidFill>
                  <a:schemeClr val="bg1">
                    <a:lumMod val="85000"/>
                  </a:schemeClr>
                </a:solidFill>
              </a:rPr>
              <a:t>workflow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bg1">
                    <a:lumMod val="85000"/>
                  </a:schemeClr>
                </a:solidFill>
              </a:rPr>
              <a:t>Issues in </a:t>
            </a:r>
            <a:r>
              <a:rPr lang="en-US" sz="3200" b="1" dirty="0" smtClean="0">
                <a:solidFill>
                  <a:schemeClr val="bg1">
                    <a:lumMod val="85000"/>
                  </a:schemeClr>
                </a:solidFill>
              </a:rPr>
              <a:t>the </a:t>
            </a:r>
            <a:r>
              <a:rPr lang="en-US" sz="3200" b="1" dirty="0" err="1" smtClean="0">
                <a:solidFill>
                  <a:schemeClr val="bg1">
                    <a:lumMod val="85000"/>
                  </a:schemeClr>
                </a:solidFill>
              </a:rPr>
              <a:t>Cron</a:t>
            </a:r>
            <a:r>
              <a:rPr lang="en-US" sz="3200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3200" b="1" dirty="0" smtClean="0">
                <a:solidFill>
                  <a:schemeClr val="bg1">
                    <a:lumMod val="85000"/>
                  </a:schemeClr>
                </a:solidFill>
              </a:rPr>
              <a:t>workflow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bg1">
                    <a:lumMod val="85000"/>
                  </a:schemeClr>
                </a:solidFill>
              </a:rPr>
              <a:t>SWF </a:t>
            </a:r>
            <a:r>
              <a:rPr lang="en-US" sz="3200" b="1" dirty="0" smtClean="0">
                <a:solidFill>
                  <a:schemeClr val="bg1">
                    <a:lumMod val="85000"/>
                  </a:schemeClr>
                </a:solidFill>
              </a:rPr>
              <a:t>Workflow Architecture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bg1">
                    <a:lumMod val="85000"/>
                  </a:schemeClr>
                </a:solidFill>
              </a:rPr>
              <a:t>Monitoring workflows</a:t>
            </a:r>
            <a:endParaRPr lang="en-US" sz="32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bg1">
                    <a:lumMod val="85000"/>
                  </a:schemeClr>
                </a:solidFill>
              </a:rPr>
              <a:t>Demo</a:t>
            </a:r>
            <a:endParaRPr lang="en-US" sz="32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03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2590" y="130628"/>
            <a:ext cx="5646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Context – </a:t>
            </a:r>
            <a:r>
              <a:rPr lang="en-US" sz="32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Cron</a:t>
            </a: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based workflows</a:t>
            </a:r>
            <a:endParaRPr lang="en-US" sz="3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9507" y="1308532"/>
            <a:ext cx="1059614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Scheduled background jobs are typical requirement for any application.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Problems get multipled when the background has to execute as a distributed application in a cluster.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In our case we </a:t>
            </a: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need to send automatic reminders on behalf of Small Business Owners (spread across more than dozen clusters) to millions of their customers when the invoices are overdue.</a:t>
            </a:r>
            <a:endParaRPr lang="en-US" sz="32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In the old way there was a </a:t>
            </a:r>
            <a:r>
              <a:rPr lang="en-US" sz="3200" dirty="0" err="1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sz="3200" dirty="0" err="1" smtClean="0">
                <a:solidFill>
                  <a:schemeClr val="bg1">
                    <a:lumMod val="85000"/>
                  </a:schemeClr>
                </a:solidFill>
              </a:rPr>
              <a:t>ron</a:t>
            </a: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 based workflow approach to achieve this feature “</a:t>
            </a:r>
            <a:r>
              <a:rPr lang="en-US" sz="3200" b="1" dirty="0" smtClean="0">
                <a:solidFill>
                  <a:schemeClr val="bg1">
                    <a:lumMod val="85000"/>
                  </a:schemeClr>
                </a:solidFill>
              </a:rPr>
              <a:t>Auto Reminder</a:t>
            </a: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”.</a:t>
            </a:r>
            <a:endParaRPr lang="en-US" sz="32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12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407" y="0"/>
            <a:ext cx="1009774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15366" y="2391507"/>
            <a:ext cx="3587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Old </a:t>
            </a:r>
            <a:r>
              <a:rPr lang="en-US" sz="32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Cron</a:t>
            </a: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workflow</a:t>
            </a:r>
            <a:endParaRPr lang="en-US" sz="3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08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49567" y="0"/>
            <a:ext cx="5646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Cron</a:t>
            </a: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workflow - Issues</a:t>
            </a:r>
            <a:endParaRPr lang="en-US" sz="3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0425" y="752992"/>
            <a:ext cx="1059614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rgbClr val="00B0F0"/>
                </a:solidFill>
              </a:rPr>
              <a:t>Lost </a:t>
            </a:r>
            <a:r>
              <a:rPr lang="en-US" sz="3200" b="1" dirty="0" smtClean="0">
                <a:solidFill>
                  <a:srgbClr val="00B0F0"/>
                </a:solidFill>
              </a:rPr>
              <a:t>schedules</a:t>
            </a:r>
            <a:endParaRPr lang="en-US" sz="3200" b="1" dirty="0" smtClean="0">
              <a:solidFill>
                <a:srgbClr val="00B0F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B0F0"/>
                </a:solidFill>
              </a:rPr>
              <a:t>Co-ordination among Admin host and </a:t>
            </a:r>
            <a:r>
              <a:rPr lang="en-US" sz="3200" b="1" dirty="0" err="1">
                <a:solidFill>
                  <a:srgbClr val="00B0F0"/>
                </a:solidFill>
              </a:rPr>
              <a:t>Cron</a:t>
            </a:r>
            <a:r>
              <a:rPr lang="en-US" sz="3200" b="1" dirty="0">
                <a:solidFill>
                  <a:srgbClr val="00B0F0"/>
                </a:solidFill>
              </a:rPr>
              <a:t> Hosts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bg1"/>
                </a:solidFill>
              </a:rPr>
              <a:t>Admin host crash can be Single Point of Failure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B0F0"/>
                </a:solidFill>
              </a:rPr>
              <a:t>Reliability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b="1" dirty="0" err="1" smtClean="0">
                <a:solidFill>
                  <a:schemeClr val="bg1"/>
                </a:solidFill>
              </a:rPr>
              <a:t>Cron</a:t>
            </a:r>
            <a:r>
              <a:rPr lang="en-US" sz="3200" b="1" dirty="0" smtClean="0">
                <a:solidFill>
                  <a:schemeClr val="bg1"/>
                </a:solidFill>
              </a:rPr>
              <a:t> host crash/fail can halt the processing</a:t>
            </a:r>
            <a:endParaRPr lang="en-US" sz="3200" b="1" dirty="0" smtClean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B0F0"/>
                </a:solidFill>
              </a:rPr>
              <a:t>Scalability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bg1"/>
                </a:solidFill>
              </a:rPr>
              <a:t>Without configuration change we cannot scale out</a:t>
            </a:r>
            <a:endParaRPr lang="en-US" sz="3200" b="1" dirty="0" smtClean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B0F0"/>
                </a:solidFill>
              </a:rPr>
              <a:t>Failure Handling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bg1"/>
                </a:solidFill>
              </a:rPr>
              <a:t>Failures in </a:t>
            </a:r>
            <a:r>
              <a:rPr lang="en-US" sz="3200" b="1" dirty="0" err="1" smtClean="0">
                <a:solidFill>
                  <a:schemeClr val="bg1"/>
                </a:solidFill>
              </a:rPr>
              <a:t>Cron</a:t>
            </a:r>
            <a:r>
              <a:rPr lang="en-US" sz="3200" b="1" dirty="0" smtClean="0">
                <a:solidFill>
                  <a:schemeClr val="bg1"/>
                </a:solidFill>
              </a:rPr>
              <a:t> hosts cannot be detected by Admin host</a:t>
            </a:r>
            <a:endParaRPr lang="en-US" sz="3200" b="1" dirty="0" smtClean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B0F0"/>
                </a:solidFill>
              </a:rPr>
              <a:t>Inefficient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bg1"/>
                </a:solidFill>
              </a:rPr>
              <a:t>Uneven distribution of </a:t>
            </a:r>
            <a:r>
              <a:rPr lang="en-US" sz="3200" b="1" dirty="0" smtClean="0">
                <a:solidFill>
                  <a:schemeClr val="bg1"/>
                </a:solidFill>
              </a:rPr>
              <a:t>workload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96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2158466" y="127840"/>
            <a:ext cx="7875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How SWF helps</a:t>
            </a:r>
            <a:endParaRPr lang="en-US" sz="3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174" y="1316334"/>
            <a:ext cx="101287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SWF provides framework/services for executing 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distributed workflow </a:t>
            </a: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on a periodic basis</a:t>
            </a:r>
          </a:p>
          <a:p>
            <a:endParaRPr lang="en-US" sz="32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Workflows can offload/divide the work to several workers running altogether in different machines through SWF as the medium</a:t>
            </a:r>
          </a:p>
          <a:p>
            <a:endParaRPr lang="en-US" sz="32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SWF takes care of co-ordination, scalability and failure handling among other things</a:t>
            </a:r>
            <a:endParaRPr lang="en-US" sz="3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61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4213995" y="1247292"/>
            <a:ext cx="3627247" cy="5420497"/>
            <a:chOff x="4860324" y="1247292"/>
            <a:chExt cx="3006811" cy="5420497"/>
          </a:xfrm>
        </p:grpSpPr>
        <p:sp>
          <p:nvSpPr>
            <p:cNvPr id="4" name="Rounded Rectangle 3"/>
            <p:cNvSpPr/>
            <p:nvPr/>
          </p:nvSpPr>
          <p:spPr>
            <a:xfrm>
              <a:off x="4860324" y="1247292"/>
              <a:ext cx="3006811" cy="5420497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702828" y="1373873"/>
              <a:ext cx="10275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9456"/>
                  </a:solidFill>
                </a:rPr>
                <a:t>Amazon </a:t>
              </a:r>
            </a:p>
            <a:p>
              <a:pPr algn="ctr"/>
              <a:r>
                <a:rPr lang="en-US" sz="2000" b="1" dirty="0" smtClean="0">
                  <a:solidFill>
                    <a:srgbClr val="F09456"/>
                  </a:solidFill>
                </a:rPr>
                <a:t>SWF</a:t>
              </a:r>
              <a:endParaRPr lang="en-US" sz="2000" b="1" dirty="0">
                <a:solidFill>
                  <a:srgbClr val="F09456"/>
                </a:solidFill>
              </a:endParaRPr>
            </a:p>
          </p:txBody>
        </p:sp>
        <p:pic>
          <p:nvPicPr>
            <p:cNvPr id="1026" name="Picture 2" descr="Image result for tools and settings image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5241" y="1394800"/>
              <a:ext cx="701441" cy="70144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</p:pic>
      </p:grpSp>
      <p:grpSp>
        <p:nvGrpSpPr>
          <p:cNvPr id="23" name="Group 22"/>
          <p:cNvGrpSpPr/>
          <p:nvPr/>
        </p:nvGrpSpPr>
        <p:grpSpPr>
          <a:xfrm>
            <a:off x="4763401" y="4384225"/>
            <a:ext cx="3194154" cy="2011226"/>
            <a:chOff x="4763401" y="4384225"/>
            <a:chExt cx="3194154" cy="2011226"/>
          </a:xfrm>
        </p:grpSpPr>
        <p:sp>
          <p:nvSpPr>
            <p:cNvPr id="32" name="Snip Diagonal Corner Rectangle 31"/>
            <p:cNvSpPr/>
            <p:nvPr/>
          </p:nvSpPr>
          <p:spPr>
            <a:xfrm>
              <a:off x="4763401" y="4409928"/>
              <a:ext cx="2921166" cy="1985523"/>
            </a:xfrm>
            <a:prstGeom prst="snip2Diag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70876" y="4384225"/>
              <a:ext cx="308667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 smtClean="0"/>
                <a:t>Execution History</a:t>
              </a:r>
              <a:endParaRPr lang="en-US" b="1" u="sng" dirty="0"/>
            </a:p>
            <a:p>
              <a:pPr marL="342900" indent="-342900">
                <a:buAutoNum type="arabicPeriod"/>
              </a:pPr>
              <a:r>
                <a:rPr lang="en-US" b="1" dirty="0" smtClean="0"/>
                <a:t>Input Data</a:t>
              </a:r>
            </a:p>
            <a:p>
              <a:pPr marL="342900" indent="-342900">
                <a:buAutoNum type="arabicPeriod"/>
              </a:pPr>
              <a:r>
                <a:rPr lang="en-US" b="1" dirty="0" smtClean="0"/>
                <a:t>Timer Started</a:t>
              </a:r>
            </a:p>
            <a:p>
              <a:pPr marL="342900" indent="-342900">
                <a:buAutoNum type="arabicPeriod"/>
              </a:pPr>
              <a:r>
                <a:rPr lang="en-US" b="1" dirty="0" smtClean="0"/>
                <a:t>Timer Fired</a:t>
              </a:r>
            </a:p>
            <a:p>
              <a:pPr marL="342900" indent="-342900">
                <a:buAutoNum type="arabicPeriod"/>
              </a:pPr>
              <a:r>
                <a:rPr lang="en-US" b="1" dirty="0" smtClean="0"/>
                <a:t>Company List Completed</a:t>
              </a:r>
            </a:p>
            <a:p>
              <a:pPr marL="342900" indent="-342900">
                <a:buAutoNum type="arabicPeriod"/>
              </a:pPr>
              <a:r>
                <a:rPr lang="en-US" b="1" dirty="0" smtClean="0"/>
                <a:t>Reminder Completed</a:t>
              </a:r>
              <a:endParaRPr lang="en-US" b="1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438274" y="673765"/>
            <a:ext cx="6516303" cy="2225987"/>
            <a:chOff x="5438274" y="673765"/>
            <a:chExt cx="6516303" cy="2225987"/>
          </a:xfrm>
        </p:grpSpPr>
        <p:sp>
          <p:nvSpPr>
            <p:cNvPr id="34" name="TextBox 33"/>
            <p:cNvSpPr txBox="1"/>
            <p:nvPr/>
          </p:nvSpPr>
          <p:spPr>
            <a:xfrm>
              <a:off x="8533143" y="673765"/>
              <a:ext cx="3421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Activity Workers</a:t>
              </a:r>
              <a:endPara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5438274" y="1211509"/>
              <a:ext cx="6220790" cy="1688243"/>
              <a:chOff x="5438274" y="1211509"/>
              <a:chExt cx="6220790" cy="1688243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5438274" y="1469413"/>
                <a:ext cx="6220790" cy="1430339"/>
                <a:chOff x="5438274" y="1469413"/>
                <a:chExt cx="6220790" cy="1430339"/>
              </a:xfrm>
            </p:grpSpPr>
            <p:sp>
              <p:nvSpPr>
                <p:cNvPr id="6" name="Rounded Rectangle 5"/>
                <p:cNvSpPr/>
                <p:nvPr/>
              </p:nvSpPr>
              <p:spPr>
                <a:xfrm>
                  <a:off x="5438274" y="2263271"/>
                  <a:ext cx="1828800" cy="529390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Send Reminder Tasks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6" name="Group 45"/>
                <p:cNvGrpSpPr/>
                <p:nvPr/>
              </p:nvGrpSpPr>
              <p:grpSpPr>
                <a:xfrm>
                  <a:off x="8533143" y="1469413"/>
                  <a:ext cx="3125921" cy="1430339"/>
                  <a:chOff x="8537604" y="4405707"/>
                  <a:chExt cx="3125921" cy="1430339"/>
                </a:xfrm>
              </p:grpSpPr>
              <p:pic>
                <p:nvPicPr>
                  <p:cNvPr id="48" name="Picture 10" descr="Image result for settings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884687" y="5388572"/>
                    <a:ext cx="447474" cy="44747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10553323" y="4531227"/>
                    <a:ext cx="1110202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 smtClean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Send Reminder Worker</a:t>
                    </a:r>
                    <a:endParaRPr lang="en-US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0" name="Left-Right Arrow 49"/>
                  <p:cNvSpPr/>
                  <p:nvPr/>
                </p:nvSpPr>
                <p:spPr>
                  <a:xfrm>
                    <a:off x="8537604" y="4405707"/>
                    <a:ext cx="1420433" cy="611079"/>
                  </a:xfrm>
                  <a:prstGeom prst="leftRightArrow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Long Poll</a:t>
                    </a:r>
                    <a:endParaRPr lang="en-US" dirty="0"/>
                  </a:p>
                </p:txBody>
              </p:sp>
            </p:grpSp>
            <p:cxnSp>
              <p:nvCxnSpPr>
                <p:cNvPr id="1039" name="Elbow Connector 1038"/>
                <p:cNvCxnSpPr/>
                <p:nvPr/>
              </p:nvCxnSpPr>
              <p:spPr>
                <a:xfrm flipV="1">
                  <a:off x="7243912" y="1804333"/>
                  <a:ext cx="1289231" cy="858055"/>
                </a:xfrm>
                <a:prstGeom prst="bentConnector3">
                  <a:avLst>
                    <a:gd name="adj1" fmla="val 68706"/>
                  </a:avLst>
                </a:prstGeom>
                <a:ln w="25400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" name="TextBox 34"/>
              <p:cNvSpPr txBox="1"/>
              <p:nvPr/>
            </p:nvSpPr>
            <p:spPr>
              <a:xfrm>
                <a:off x="8752221" y="1211509"/>
                <a:ext cx="10299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Get Task</a:t>
                </a:r>
                <a:endParaRPr lang="en-US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7267074" y="2527966"/>
            <a:ext cx="4470927" cy="2457834"/>
            <a:chOff x="7267074" y="2527966"/>
            <a:chExt cx="4470927" cy="2457834"/>
          </a:xfrm>
        </p:grpSpPr>
        <p:grpSp>
          <p:nvGrpSpPr>
            <p:cNvPr id="20" name="Group 19"/>
            <p:cNvGrpSpPr/>
            <p:nvPr/>
          </p:nvGrpSpPr>
          <p:grpSpPr>
            <a:xfrm>
              <a:off x="7267074" y="2527966"/>
              <a:ext cx="4470927" cy="2457834"/>
              <a:chOff x="7267074" y="2527966"/>
              <a:chExt cx="4470927" cy="2457834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8541740" y="3525312"/>
                <a:ext cx="3196261" cy="1460488"/>
                <a:chOff x="8537604" y="4405707"/>
                <a:chExt cx="3196261" cy="1460488"/>
              </a:xfrm>
            </p:grpSpPr>
            <p:pic>
              <p:nvPicPr>
                <p:cNvPr id="53" name="Picture 10" descr="Image result for settings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955027" y="5418721"/>
                  <a:ext cx="447474" cy="4474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4" name="TextBox 53"/>
                <p:cNvSpPr txBox="1"/>
                <p:nvPr/>
              </p:nvSpPr>
              <p:spPr>
                <a:xfrm>
                  <a:off x="10623663" y="4571426"/>
                  <a:ext cx="1110202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chemeClr val="bg1">
                          <a:lumMod val="85000"/>
                        </a:schemeClr>
                      </a:solidFill>
                    </a:rPr>
                    <a:t>Send Reminder Worker</a:t>
                  </a:r>
                  <a:endParaRPr lang="en-US" b="1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55" name="Left-Right Arrow 54"/>
                <p:cNvSpPr/>
                <p:nvPr/>
              </p:nvSpPr>
              <p:spPr>
                <a:xfrm>
                  <a:off x="8537604" y="4405707"/>
                  <a:ext cx="1420433" cy="611079"/>
                </a:xfrm>
                <a:prstGeom prst="left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Long Poll</a:t>
                  </a:r>
                  <a:endParaRPr lang="en-US" dirty="0"/>
                </a:p>
              </p:txBody>
            </p:sp>
          </p:grpSp>
          <p:cxnSp>
            <p:nvCxnSpPr>
              <p:cNvPr id="1044" name="Elbow Connector 1043"/>
              <p:cNvCxnSpPr>
                <a:stCxn id="6" idx="3"/>
                <a:endCxn id="55" idx="3"/>
              </p:cNvCxnSpPr>
              <p:nvPr/>
            </p:nvCxnSpPr>
            <p:spPr>
              <a:xfrm>
                <a:off x="7267074" y="2527966"/>
                <a:ext cx="1274666" cy="1302886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/>
            <p:cNvSpPr txBox="1"/>
            <p:nvPr/>
          </p:nvSpPr>
          <p:spPr>
            <a:xfrm>
              <a:off x="8752220" y="3251120"/>
              <a:ext cx="10299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>
                      <a:lumMod val="75000"/>
                    </a:schemeClr>
                  </a:solidFill>
                </a:rPr>
                <a:t>Get Task</a:t>
              </a:r>
              <a:endParaRPr lang="en-US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7377" y="1905799"/>
            <a:ext cx="4399087" cy="1477328"/>
            <a:chOff x="67377" y="1905799"/>
            <a:chExt cx="4399087" cy="1477328"/>
          </a:xfrm>
        </p:grpSpPr>
        <p:sp>
          <p:nvSpPr>
            <p:cNvPr id="39" name="TextBox 38"/>
            <p:cNvSpPr txBox="1"/>
            <p:nvPr/>
          </p:nvSpPr>
          <p:spPr>
            <a:xfrm>
              <a:off x="67377" y="1905799"/>
              <a:ext cx="2473692" cy="1477328"/>
            </a:xfrm>
            <a:prstGeom prst="rect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SWF Console / </a:t>
              </a:r>
              <a:r>
                <a:rPr lang="en-US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Workflow Starter</a:t>
              </a:r>
            </a:p>
            <a:p>
              <a:pPr algn="ctr"/>
              <a:endParaRPr lang="en-US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Starts execution of Cron Workflow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0" name="Right Arrow 39"/>
            <p:cNvSpPr/>
            <p:nvPr/>
          </p:nvSpPr>
          <p:spPr>
            <a:xfrm>
              <a:off x="2608446" y="2425562"/>
              <a:ext cx="1454180" cy="236825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286448" y="2589194"/>
              <a:ext cx="21800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Start Workflow Execution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481714" y="17312"/>
            <a:ext cx="7875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Auto Reminder SWF Workflow Architecture</a:t>
            </a:r>
            <a:endParaRPr lang="en-US" sz="3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439952" y="2959691"/>
            <a:ext cx="6283860" cy="3864264"/>
            <a:chOff x="5439952" y="2959691"/>
            <a:chExt cx="6283860" cy="3864264"/>
          </a:xfrm>
        </p:grpSpPr>
        <p:sp>
          <p:nvSpPr>
            <p:cNvPr id="85" name="TextBox 84"/>
            <p:cNvSpPr txBox="1"/>
            <p:nvPr/>
          </p:nvSpPr>
          <p:spPr>
            <a:xfrm>
              <a:off x="8752219" y="5426800"/>
              <a:ext cx="10299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>
                      <a:lumMod val="75000"/>
                    </a:schemeClr>
                  </a:solidFill>
                </a:rPr>
                <a:t>Get Task</a:t>
              </a:r>
              <a:endParaRPr lang="en-US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5439952" y="2959691"/>
              <a:ext cx="6283860" cy="3864264"/>
              <a:chOff x="5439952" y="2959691"/>
              <a:chExt cx="6283860" cy="3864264"/>
            </a:xfrm>
          </p:grpSpPr>
          <p:grpSp>
            <p:nvGrpSpPr>
              <p:cNvPr id="1031" name="Group 1030"/>
              <p:cNvGrpSpPr/>
              <p:nvPr/>
            </p:nvGrpSpPr>
            <p:grpSpPr>
              <a:xfrm>
                <a:off x="8537604" y="5529186"/>
                <a:ext cx="3186208" cy="1294769"/>
                <a:chOff x="8537604" y="4229779"/>
                <a:chExt cx="3186208" cy="1294769"/>
              </a:xfrm>
            </p:grpSpPr>
            <p:pic>
              <p:nvPicPr>
                <p:cNvPr id="1034" name="Picture 10" descr="Image result for settings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944974" y="5077074"/>
                  <a:ext cx="447474" cy="4474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4" name="TextBox 13"/>
                <p:cNvSpPr txBox="1"/>
                <p:nvPr/>
              </p:nvSpPr>
              <p:spPr>
                <a:xfrm>
                  <a:off x="10613610" y="4229779"/>
                  <a:ext cx="1110202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chemeClr val="bg1">
                          <a:lumMod val="85000"/>
                        </a:schemeClr>
                      </a:solidFill>
                    </a:rPr>
                    <a:t>CompanyList Worker</a:t>
                  </a:r>
                  <a:endParaRPr lang="en-US" b="1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15" name="Left-Right Arrow 14"/>
                <p:cNvSpPr/>
                <p:nvPr/>
              </p:nvSpPr>
              <p:spPr>
                <a:xfrm>
                  <a:off x="8537604" y="4405707"/>
                  <a:ext cx="1420433" cy="611079"/>
                </a:xfrm>
                <a:prstGeom prst="left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Long Poll</a:t>
                  </a:r>
                  <a:endParaRPr lang="en-US" dirty="0"/>
                </a:p>
              </p:txBody>
            </p:sp>
          </p:grpSp>
          <p:grpSp>
            <p:nvGrpSpPr>
              <p:cNvPr id="1055" name="Group 1054"/>
              <p:cNvGrpSpPr/>
              <p:nvPr/>
            </p:nvGrpSpPr>
            <p:grpSpPr>
              <a:xfrm>
                <a:off x="7267074" y="3080081"/>
                <a:ext cx="1260905" cy="2949823"/>
                <a:chOff x="7267074" y="2656573"/>
                <a:chExt cx="1260905" cy="2949823"/>
              </a:xfrm>
            </p:grpSpPr>
            <p:cxnSp>
              <p:nvCxnSpPr>
                <p:cNvPr id="1051" name="Straight Connector 1050"/>
                <p:cNvCxnSpPr/>
                <p:nvPr/>
              </p:nvCxnSpPr>
              <p:spPr>
                <a:xfrm>
                  <a:off x="7267074" y="2656573"/>
                  <a:ext cx="741145" cy="9625"/>
                </a:xfrm>
                <a:prstGeom prst="line">
                  <a:avLst/>
                </a:prstGeom>
                <a:ln w="25400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3" name="Straight Connector 1052"/>
                <p:cNvCxnSpPr/>
                <p:nvPr/>
              </p:nvCxnSpPr>
              <p:spPr>
                <a:xfrm>
                  <a:off x="8008219" y="2656573"/>
                  <a:ext cx="0" cy="2920947"/>
                </a:xfrm>
                <a:prstGeom prst="line">
                  <a:avLst/>
                </a:prstGeom>
                <a:ln w="25400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7999836" y="5587165"/>
                  <a:ext cx="528143" cy="19231"/>
                </a:xfrm>
                <a:prstGeom prst="line">
                  <a:avLst/>
                </a:prstGeom>
                <a:ln w="25400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Rounded Rectangle 43"/>
              <p:cNvSpPr/>
              <p:nvPr/>
            </p:nvSpPr>
            <p:spPr>
              <a:xfrm>
                <a:off x="5439952" y="2959691"/>
                <a:ext cx="1828800" cy="52939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Company List Tasks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311498" y="3717138"/>
            <a:ext cx="6966631" cy="2498022"/>
            <a:chOff x="311498" y="3717138"/>
            <a:chExt cx="6966631" cy="2498022"/>
          </a:xfrm>
        </p:grpSpPr>
        <p:sp>
          <p:nvSpPr>
            <p:cNvPr id="8" name="Rounded Rectangle 7"/>
            <p:cNvSpPr/>
            <p:nvPr/>
          </p:nvSpPr>
          <p:spPr>
            <a:xfrm>
              <a:off x="5449329" y="3717138"/>
              <a:ext cx="1828800" cy="52939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Decision Tasks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11498" y="4850046"/>
              <a:ext cx="4096437" cy="1365114"/>
              <a:chOff x="311498" y="4850046"/>
              <a:chExt cx="4096437" cy="1365114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11498" y="4850046"/>
                <a:ext cx="1656235" cy="1365114"/>
                <a:chOff x="311498" y="4850046"/>
                <a:chExt cx="1656235" cy="1365114"/>
              </a:xfrm>
            </p:grpSpPr>
            <p:pic>
              <p:nvPicPr>
                <p:cNvPr id="80" name="Picture 10" descr="Image result for settings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02607" y="5767686"/>
                  <a:ext cx="447474" cy="4474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1" name="TextBox 80"/>
                <p:cNvSpPr txBox="1"/>
                <p:nvPr/>
              </p:nvSpPr>
              <p:spPr>
                <a:xfrm>
                  <a:off x="311498" y="4850046"/>
                  <a:ext cx="1656235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rPr>
                    <a:t>AutoReminder Workflow Worker</a:t>
                  </a:r>
                  <a:endParaRPr lang="en-US" b="1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p:grpSp>
          <p:sp>
            <p:nvSpPr>
              <p:cNvPr id="82" name="Left-Right Arrow 81"/>
              <p:cNvSpPr/>
              <p:nvPr/>
            </p:nvSpPr>
            <p:spPr>
              <a:xfrm>
                <a:off x="2481715" y="5305926"/>
                <a:ext cx="1926220" cy="611079"/>
              </a:xfrm>
              <a:prstGeom prst="leftRight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Long Poll</a:t>
                </a:r>
                <a:endParaRPr lang="en-US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3253918" y="5048375"/>
                <a:ext cx="10299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Get Task</a:t>
                </a:r>
                <a:endParaRPr lang="en-US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37" name="Elbow Connector 36"/>
            <p:cNvCxnSpPr>
              <a:stCxn id="8" idx="1"/>
              <a:endCxn id="82" idx="7"/>
            </p:cNvCxnSpPr>
            <p:nvPr/>
          </p:nvCxnSpPr>
          <p:spPr>
            <a:xfrm rot="10800000" flipV="1">
              <a:off x="4407935" y="3981832"/>
              <a:ext cx="1041394" cy="1629633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0" name="Picture 4" descr="Image result for cloud tim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966" y="3084611"/>
            <a:ext cx="1038583" cy="1038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79582" y="4409928"/>
            <a:ext cx="2174399" cy="2098248"/>
          </a:xfrm>
          <a:prstGeom prst="rect">
            <a:avLst/>
          </a:prstGeom>
          <a:noFill/>
          <a:ln w="158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74250" y="4408262"/>
            <a:ext cx="1630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Trust boundary</a:t>
            </a:r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9978081" y="3205213"/>
            <a:ext cx="2201524" cy="1930247"/>
            <a:chOff x="1475007" y="3595922"/>
            <a:chExt cx="2256307" cy="2118994"/>
          </a:xfrm>
        </p:grpSpPr>
        <p:sp>
          <p:nvSpPr>
            <p:cNvPr id="65" name="Rectangle 64"/>
            <p:cNvSpPr/>
            <p:nvPr/>
          </p:nvSpPr>
          <p:spPr>
            <a:xfrm>
              <a:off x="1475007" y="3616668"/>
              <a:ext cx="2174399" cy="2098248"/>
            </a:xfrm>
            <a:prstGeom prst="rect">
              <a:avLst/>
            </a:prstGeom>
            <a:noFill/>
            <a:ln w="15875">
              <a:solidFill>
                <a:srgbClr val="FFFF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007328" y="3595922"/>
              <a:ext cx="1723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00"/>
                  </a:solidFill>
                </a:rPr>
                <a:t>Trust boundary</a:t>
              </a:r>
              <a:endParaRPr 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68" name="Rectangle 67"/>
          <p:cNvSpPr/>
          <p:nvPr/>
        </p:nvSpPr>
        <p:spPr>
          <a:xfrm>
            <a:off x="9982806" y="1158708"/>
            <a:ext cx="2121605" cy="1911349"/>
          </a:xfrm>
          <a:prstGeom prst="rect">
            <a:avLst/>
          </a:prstGeom>
          <a:noFill/>
          <a:ln w="158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0509872" y="1138675"/>
            <a:ext cx="1682128" cy="336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Trust boundary</a:t>
            </a:r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10012816" y="5250037"/>
            <a:ext cx="2201524" cy="1607964"/>
            <a:chOff x="1475007" y="3595922"/>
            <a:chExt cx="2256307" cy="2118994"/>
          </a:xfrm>
        </p:grpSpPr>
        <p:sp>
          <p:nvSpPr>
            <p:cNvPr id="71" name="Rectangle 70"/>
            <p:cNvSpPr/>
            <p:nvPr/>
          </p:nvSpPr>
          <p:spPr>
            <a:xfrm>
              <a:off x="1475007" y="3616668"/>
              <a:ext cx="2174399" cy="2098248"/>
            </a:xfrm>
            <a:prstGeom prst="rect">
              <a:avLst/>
            </a:prstGeom>
            <a:noFill/>
            <a:ln w="15875">
              <a:solidFill>
                <a:srgbClr val="FFFF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007328" y="3595922"/>
              <a:ext cx="1723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00"/>
                  </a:solidFill>
                </a:rPr>
                <a:t>Trust boundary</a:t>
              </a:r>
              <a:endParaRPr lang="en-US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291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-187480" y="1600555"/>
            <a:ext cx="32014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Auto Reminder SWF Workflow</a:t>
            </a:r>
            <a:endParaRPr lang="en-US" sz="3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37774" y="5203877"/>
            <a:ext cx="1491915" cy="5197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290646" y="401934"/>
            <a:ext cx="944545" cy="8541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255287" y="401934"/>
            <a:ext cx="258105" cy="3114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347" y="-40193"/>
            <a:ext cx="9706350" cy="6898194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10903263" y="1506240"/>
            <a:ext cx="40193" cy="4371033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569491" y="1508963"/>
            <a:ext cx="40193" cy="4371033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111660" y="1516288"/>
            <a:ext cx="4034937" cy="434340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97418" y="20096"/>
            <a:ext cx="1708220" cy="3697794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4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1322" y="-80265"/>
            <a:ext cx="4818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Infrastructure Architecture</a:t>
            </a:r>
            <a:endParaRPr lang="en-US" sz="3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821507" y="1234430"/>
            <a:ext cx="1656235" cy="1402069"/>
            <a:chOff x="-149322" y="4798623"/>
            <a:chExt cx="1656235" cy="1402069"/>
          </a:xfrm>
        </p:grpSpPr>
        <p:pic>
          <p:nvPicPr>
            <p:cNvPr id="17" name="Picture 10" descr="Image result for setting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827" y="5753218"/>
              <a:ext cx="447474" cy="44747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-149322" y="4798623"/>
              <a:ext cx="1656235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>
                      <a:lumMod val="85000"/>
                    </a:schemeClr>
                  </a:solidFill>
                </a:rPr>
                <a:t>AutoReminder Workflow Worker</a:t>
              </a:r>
              <a:endParaRPr lang="en-US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668563" y="1152004"/>
            <a:ext cx="1962125" cy="170938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653348" y="6107910"/>
            <a:ext cx="1619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Workflow </a:t>
            </a:r>
            <a:r>
              <a:rPr lang="en-US" dirty="0" smtClean="0">
                <a:solidFill>
                  <a:srgbClr val="00B0F0"/>
                </a:solidFill>
              </a:rPr>
              <a:t>Host</a:t>
            </a:r>
            <a:endParaRPr lang="en-US" dirty="0">
              <a:solidFill>
                <a:srgbClr val="00B0F0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6567108" y="406010"/>
            <a:ext cx="5476606" cy="1688763"/>
            <a:chOff x="6558484" y="718418"/>
            <a:chExt cx="5476606" cy="1688763"/>
          </a:xfrm>
        </p:grpSpPr>
        <p:sp>
          <p:nvSpPr>
            <p:cNvPr id="24" name="Rounded Rectangle 23"/>
            <p:cNvSpPr/>
            <p:nvPr/>
          </p:nvSpPr>
          <p:spPr>
            <a:xfrm>
              <a:off x="6558484" y="718418"/>
              <a:ext cx="5377703" cy="1671491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586335" y="2037849"/>
              <a:ext cx="14487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Activity Host</a:t>
              </a:r>
              <a:endParaRPr lang="en-US" dirty="0">
                <a:solidFill>
                  <a:srgbClr val="00B0F0"/>
                </a:solidFill>
              </a:endParaRPr>
            </a:p>
          </p:txBody>
        </p:sp>
      </p:grpSp>
      <p:sp>
        <p:nvSpPr>
          <p:cNvPr id="35" name="Rounded Rectangle 34"/>
          <p:cNvSpPr/>
          <p:nvPr/>
        </p:nvSpPr>
        <p:spPr>
          <a:xfrm>
            <a:off x="197427" y="284480"/>
            <a:ext cx="3179169" cy="6251403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/>
          <p:cNvGrpSpPr/>
          <p:nvPr/>
        </p:nvGrpSpPr>
        <p:grpSpPr>
          <a:xfrm>
            <a:off x="761189" y="3757192"/>
            <a:ext cx="1895819" cy="1630083"/>
            <a:chOff x="878550" y="3535843"/>
            <a:chExt cx="1895819" cy="1630083"/>
          </a:xfrm>
        </p:grpSpPr>
        <p:grpSp>
          <p:nvGrpSpPr>
            <p:cNvPr id="2" name="Group 1"/>
            <p:cNvGrpSpPr/>
            <p:nvPr/>
          </p:nvGrpSpPr>
          <p:grpSpPr>
            <a:xfrm>
              <a:off x="939694" y="3692224"/>
              <a:ext cx="1815584" cy="1221652"/>
              <a:chOff x="11041231" y="881508"/>
              <a:chExt cx="1647718" cy="1105110"/>
            </a:xfrm>
          </p:grpSpPr>
          <p:pic>
            <p:nvPicPr>
              <p:cNvPr id="5" name="Picture 10" descr="Image result for settings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622270" y="1539144"/>
                <a:ext cx="447474" cy="447474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11041231" y="881508"/>
                <a:ext cx="1647718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>
                        <a:lumMod val="85000"/>
                      </a:schemeClr>
                    </a:solidFill>
                  </a:rPr>
                  <a:t>CompanyList Activity Worker</a:t>
                </a:r>
                <a:endParaRPr lang="en-US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sp>
          <p:nvSpPr>
            <p:cNvPr id="38" name="Rounded Rectangle 37"/>
            <p:cNvSpPr/>
            <p:nvPr/>
          </p:nvSpPr>
          <p:spPr>
            <a:xfrm>
              <a:off x="878550" y="3535843"/>
              <a:ext cx="1895819" cy="1630083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8548330" y="3943483"/>
            <a:ext cx="904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2"/>
                </a:solidFill>
              </a:rPr>
              <a:t>:</a:t>
            </a:r>
          </a:p>
          <a:p>
            <a:pPr algn="ctr"/>
            <a:r>
              <a:rPr lang="en-US" sz="2000" b="1" dirty="0" smtClean="0">
                <a:solidFill>
                  <a:schemeClr val="accent2"/>
                </a:solidFill>
              </a:rPr>
              <a:t>: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6558484" y="2324178"/>
            <a:ext cx="5438684" cy="1683517"/>
            <a:chOff x="6558484" y="718418"/>
            <a:chExt cx="5438684" cy="1683517"/>
          </a:xfrm>
        </p:grpSpPr>
        <p:sp>
          <p:nvSpPr>
            <p:cNvPr id="58" name="Rounded Rectangle 57"/>
            <p:cNvSpPr/>
            <p:nvPr/>
          </p:nvSpPr>
          <p:spPr>
            <a:xfrm>
              <a:off x="6558484" y="718418"/>
              <a:ext cx="5377703" cy="1671491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0548413" y="2032603"/>
              <a:ext cx="14487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Activity Host</a:t>
              </a:r>
              <a:endParaRPr lang="en-US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6558484" y="4637062"/>
            <a:ext cx="5395627" cy="1717727"/>
            <a:chOff x="6558484" y="5002822"/>
            <a:chExt cx="5395627" cy="1717727"/>
          </a:xfrm>
        </p:grpSpPr>
        <p:grpSp>
          <p:nvGrpSpPr>
            <p:cNvPr id="63" name="Group 62"/>
            <p:cNvGrpSpPr/>
            <p:nvPr/>
          </p:nvGrpSpPr>
          <p:grpSpPr>
            <a:xfrm>
              <a:off x="6558484" y="5002822"/>
              <a:ext cx="5395627" cy="1717727"/>
              <a:chOff x="6558484" y="718418"/>
              <a:chExt cx="5395627" cy="1717727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6558484" y="718418"/>
                <a:ext cx="5377703" cy="1671491"/>
                <a:chOff x="3949567" y="883227"/>
                <a:chExt cx="5287951" cy="1717694"/>
              </a:xfrm>
            </p:grpSpPr>
            <p:grpSp>
              <p:nvGrpSpPr>
                <p:cNvPr id="69" name="Group 68"/>
                <p:cNvGrpSpPr/>
                <p:nvPr/>
              </p:nvGrpSpPr>
              <p:grpSpPr>
                <a:xfrm>
                  <a:off x="4205292" y="1052419"/>
                  <a:ext cx="1647718" cy="1182775"/>
                  <a:chOff x="11041231" y="732016"/>
                  <a:chExt cx="1647718" cy="1182775"/>
                </a:xfrm>
              </p:grpSpPr>
              <p:pic>
                <p:nvPicPr>
                  <p:cNvPr id="70" name="Picture 10" descr="Image result for settings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1641353" y="1467317"/>
                    <a:ext cx="447474" cy="447474"/>
                  </a:xfrm>
                  <a:prstGeom prst="rect">
                    <a:avLst/>
                  </a:prstGeom>
                  <a:noFill/>
                  <a:ln>
                    <a:solidFill>
                      <a:schemeClr val="bg1">
                        <a:lumMod val="85000"/>
                      </a:schemeClr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11041231" y="732016"/>
                    <a:ext cx="1647718" cy="92333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 smtClean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Send Reminder Activity Worker</a:t>
                    </a:r>
                    <a:endParaRPr lang="en-US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67" name="Rounded Rectangle 66"/>
                <p:cNvSpPr/>
                <p:nvPr/>
              </p:nvSpPr>
              <p:spPr>
                <a:xfrm>
                  <a:off x="3949567" y="883227"/>
                  <a:ext cx="5287951" cy="1717694"/>
                </a:xfrm>
                <a:prstGeom prst="round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5" name="TextBox 64"/>
              <p:cNvSpPr txBox="1"/>
              <p:nvPr/>
            </p:nvSpPr>
            <p:spPr>
              <a:xfrm>
                <a:off x="10505356" y="2066813"/>
                <a:ext cx="14487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F0"/>
                    </a:solidFill>
                  </a:rPr>
                  <a:t>Activity Host</a:t>
                </a:r>
                <a:endParaRPr lang="en-US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76" name="Rounded Rectangle 75"/>
            <p:cNvSpPr/>
            <p:nvPr/>
          </p:nvSpPr>
          <p:spPr>
            <a:xfrm>
              <a:off x="6818549" y="5165926"/>
              <a:ext cx="1675685" cy="1369957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6878797" y="2493994"/>
            <a:ext cx="1675685" cy="1369957"/>
            <a:chOff x="6878797" y="2839434"/>
            <a:chExt cx="1675685" cy="1369957"/>
          </a:xfrm>
        </p:grpSpPr>
        <p:pic>
          <p:nvPicPr>
            <p:cNvPr id="82" name="Picture 10" descr="Image result for setting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9105" y="3556494"/>
              <a:ext cx="455069" cy="43543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3" name="TextBox 82"/>
            <p:cNvSpPr txBox="1"/>
            <p:nvPr/>
          </p:nvSpPr>
          <p:spPr>
            <a:xfrm>
              <a:off x="6878797" y="2840971"/>
              <a:ext cx="1675685" cy="898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>
                      <a:lumMod val="85000"/>
                    </a:schemeClr>
                  </a:solidFill>
                </a:rPr>
                <a:t>Send Reminder Activity Worker</a:t>
              </a:r>
              <a:endParaRPr lang="en-US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6878797" y="2839434"/>
              <a:ext cx="1675685" cy="1369957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6787199" y="546331"/>
            <a:ext cx="1696467" cy="1369957"/>
            <a:chOff x="6787199" y="912091"/>
            <a:chExt cx="1696467" cy="1369957"/>
          </a:xfrm>
        </p:grpSpPr>
        <p:pic>
          <p:nvPicPr>
            <p:cNvPr id="85" name="Picture 10" descr="Image result for setting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7116" y="1629151"/>
              <a:ext cx="455069" cy="43543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" name="TextBox 85"/>
            <p:cNvSpPr txBox="1"/>
            <p:nvPr/>
          </p:nvSpPr>
          <p:spPr>
            <a:xfrm>
              <a:off x="6787199" y="913628"/>
              <a:ext cx="1675685" cy="898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>
                      <a:lumMod val="85000"/>
                    </a:schemeClr>
                  </a:solidFill>
                </a:rPr>
                <a:t>Send Reminder Activity Worker</a:t>
              </a:r>
              <a:endParaRPr lang="en-US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6807981" y="912091"/>
              <a:ext cx="1675685" cy="1369957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3838484" y="814163"/>
            <a:ext cx="2443576" cy="5420497"/>
            <a:chOff x="3608808" y="946356"/>
            <a:chExt cx="2443576" cy="5420497"/>
          </a:xfrm>
        </p:grpSpPr>
        <p:sp>
          <p:nvSpPr>
            <p:cNvPr id="90" name="Rounded Rectangle 89"/>
            <p:cNvSpPr/>
            <p:nvPr/>
          </p:nvSpPr>
          <p:spPr>
            <a:xfrm>
              <a:off x="3608808" y="946356"/>
              <a:ext cx="2443576" cy="5420497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179133" y="4303709"/>
              <a:ext cx="1229681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9456"/>
                  </a:solidFill>
                </a:rPr>
                <a:t>Amazon </a:t>
              </a:r>
            </a:p>
            <a:p>
              <a:pPr algn="ctr"/>
              <a:r>
                <a:rPr lang="en-US" sz="2000" b="1" dirty="0" smtClean="0">
                  <a:solidFill>
                    <a:srgbClr val="F09456"/>
                  </a:solidFill>
                </a:rPr>
                <a:t>SWF</a:t>
              </a:r>
              <a:endParaRPr lang="en-US" sz="2000" b="1" dirty="0">
                <a:solidFill>
                  <a:srgbClr val="F09456"/>
                </a:solidFill>
              </a:endParaRPr>
            </a:p>
          </p:txBody>
        </p:sp>
        <p:pic>
          <p:nvPicPr>
            <p:cNvPr id="92" name="Picture 2" descr="Image result for tools and settings images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3768" y="3515212"/>
              <a:ext cx="537367" cy="66122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</p:pic>
      </p:grpSp>
      <p:cxnSp>
        <p:nvCxnSpPr>
          <p:cNvPr id="95" name="Straight Connector 94"/>
          <p:cNvCxnSpPr/>
          <p:nvPr/>
        </p:nvCxnSpPr>
        <p:spPr>
          <a:xfrm>
            <a:off x="3605646" y="519546"/>
            <a:ext cx="51955" cy="6109856"/>
          </a:xfrm>
          <a:prstGeom prst="line">
            <a:avLst/>
          </a:prstGeom>
          <a:ln w="15875">
            <a:solidFill>
              <a:srgbClr val="FFFF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6416250" y="577188"/>
            <a:ext cx="51955" cy="6109856"/>
          </a:xfrm>
          <a:prstGeom prst="line">
            <a:avLst/>
          </a:prstGeom>
          <a:ln w="15875">
            <a:solidFill>
              <a:srgbClr val="FFFF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850976" y="3336631"/>
            <a:ext cx="1784808" cy="20503"/>
          </a:xfrm>
          <a:prstGeom prst="line">
            <a:avLst/>
          </a:prstGeom>
          <a:ln w="15875">
            <a:solidFill>
              <a:srgbClr val="FFFF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8940999" y="6622191"/>
            <a:ext cx="639881" cy="0"/>
          </a:xfrm>
          <a:prstGeom prst="line">
            <a:avLst/>
          </a:prstGeom>
          <a:ln w="15875">
            <a:solidFill>
              <a:srgbClr val="FFFF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9552989" y="6447008"/>
            <a:ext cx="1938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Process boundary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loud Callout 2"/>
          <p:cNvSpPr/>
          <p:nvPr/>
        </p:nvSpPr>
        <p:spPr>
          <a:xfrm>
            <a:off x="4229271" y="1006367"/>
            <a:ext cx="1717138" cy="1855025"/>
          </a:xfrm>
          <a:prstGeom prst="cloudCallou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Running in Cloud</a:t>
            </a:r>
            <a:endParaRPr lang="en-US" sz="2000" b="1" dirty="0"/>
          </a:p>
        </p:txBody>
      </p:sp>
      <p:grpSp>
        <p:nvGrpSpPr>
          <p:cNvPr id="77" name="Group 76"/>
          <p:cNvGrpSpPr/>
          <p:nvPr/>
        </p:nvGrpSpPr>
        <p:grpSpPr>
          <a:xfrm>
            <a:off x="8898492" y="563922"/>
            <a:ext cx="1696467" cy="1369957"/>
            <a:chOff x="6787199" y="912091"/>
            <a:chExt cx="1696467" cy="1369957"/>
          </a:xfrm>
        </p:grpSpPr>
        <p:pic>
          <p:nvPicPr>
            <p:cNvPr id="78" name="Picture 10" descr="Image result for setting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7116" y="1629151"/>
              <a:ext cx="455069" cy="43543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TextBox 78"/>
            <p:cNvSpPr txBox="1"/>
            <p:nvPr/>
          </p:nvSpPr>
          <p:spPr>
            <a:xfrm>
              <a:off x="6787199" y="913628"/>
              <a:ext cx="1675685" cy="898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>
                      <a:lumMod val="85000"/>
                    </a:schemeClr>
                  </a:solidFill>
                </a:rPr>
                <a:t>Send Reminder Activity Worker</a:t>
              </a:r>
              <a:endParaRPr lang="en-US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6807981" y="912091"/>
              <a:ext cx="1675685" cy="1369957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8908882" y="2474944"/>
            <a:ext cx="1696467" cy="1369957"/>
            <a:chOff x="6787199" y="912091"/>
            <a:chExt cx="1696467" cy="1369957"/>
          </a:xfrm>
        </p:grpSpPr>
        <p:pic>
          <p:nvPicPr>
            <p:cNvPr id="100" name="Picture 10" descr="Image result for setting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7116" y="1629151"/>
              <a:ext cx="455069" cy="43543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1" name="TextBox 100"/>
            <p:cNvSpPr txBox="1"/>
            <p:nvPr/>
          </p:nvSpPr>
          <p:spPr>
            <a:xfrm>
              <a:off x="6787199" y="913628"/>
              <a:ext cx="1675685" cy="898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>
                      <a:lumMod val="85000"/>
                    </a:schemeClr>
                  </a:solidFill>
                </a:rPr>
                <a:t>Send Reminder Activity Worker</a:t>
              </a:r>
              <a:endParaRPr lang="en-US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6807981" y="912091"/>
              <a:ext cx="1675685" cy="1369957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8862414" y="4826552"/>
            <a:ext cx="1696467" cy="1369957"/>
            <a:chOff x="6787199" y="912091"/>
            <a:chExt cx="1696467" cy="1369957"/>
          </a:xfrm>
        </p:grpSpPr>
        <p:pic>
          <p:nvPicPr>
            <p:cNvPr id="108" name="Picture 10" descr="Image result for setting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7116" y="1629151"/>
              <a:ext cx="455069" cy="43543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" name="TextBox 108"/>
            <p:cNvSpPr txBox="1"/>
            <p:nvPr/>
          </p:nvSpPr>
          <p:spPr>
            <a:xfrm>
              <a:off x="6787199" y="913628"/>
              <a:ext cx="1675685" cy="898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>
                      <a:lumMod val="85000"/>
                    </a:schemeClr>
                  </a:solidFill>
                </a:rPr>
                <a:t>Send Reminder Activity Worker</a:t>
              </a:r>
              <a:endParaRPr lang="en-US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10" name="Rounded Rectangle 109"/>
            <p:cNvSpPr/>
            <p:nvPr/>
          </p:nvSpPr>
          <p:spPr>
            <a:xfrm>
              <a:off x="6807981" y="912091"/>
              <a:ext cx="1675685" cy="1369957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1" name="Straight Connector 110"/>
          <p:cNvCxnSpPr/>
          <p:nvPr/>
        </p:nvCxnSpPr>
        <p:spPr>
          <a:xfrm>
            <a:off x="8699364" y="639146"/>
            <a:ext cx="8786" cy="1087509"/>
          </a:xfrm>
          <a:prstGeom prst="line">
            <a:avLst/>
          </a:prstGeom>
          <a:ln w="15875">
            <a:solidFill>
              <a:srgbClr val="FFFF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8739779" y="2667299"/>
            <a:ext cx="8786" cy="1087509"/>
          </a:xfrm>
          <a:prstGeom prst="line">
            <a:avLst/>
          </a:prstGeom>
          <a:ln w="15875">
            <a:solidFill>
              <a:srgbClr val="FFFF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8651410" y="4967775"/>
            <a:ext cx="8786" cy="1087509"/>
          </a:xfrm>
          <a:prstGeom prst="line">
            <a:avLst/>
          </a:prstGeom>
          <a:ln w="15875">
            <a:solidFill>
              <a:srgbClr val="FFFF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02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26420</TotalTime>
  <Words>681</Words>
  <Application>Microsoft Office PowerPoint</Application>
  <PresentationFormat>Widescreen</PresentationFormat>
  <Paragraphs>134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Intuit,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Basha, Imran</dc:creator>
  <cp:lastModifiedBy>Basha, Imran</cp:lastModifiedBy>
  <cp:revision>422</cp:revision>
  <dcterms:created xsi:type="dcterms:W3CDTF">2016-12-18T18:59:21Z</dcterms:created>
  <dcterms:modified xsi:type="dcterms:W3CDTF">2017-02-16T07:52:58Z</dcterms:modified>
</cp:coreProperties>
</file>