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9" r:id="rId4"/>
    <p:sldId id="270" r:id="rId5"/>
    <p:sldId id="258" r:id="rId6"/>
    <p:sldId id="257" r:id="rId7"/>
    <p:sldId id="263" r:id="rId8"/>
    <p:sldId id="266" r:id="rId9"/>
    <p:sldId id="269" r:id="rId10"/>
    <p:sldId id="267" r:id="rId11"/>
    <p:sldId id="26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5DF"/>
    <a:srgbClr val="9EC4E6"/>
    <a:srgbClr val="F09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4" autoAdjust="0"/>
    <p:restoredTop sz="78826" autoAdjust="0"/>
  </p:normalViewPr>
  <p:slideViewPr>
    <p:cSldViewPr snapToGrid="0">
      <p:cViewPr varScale="1">
        <p:scale>
          <a:sx n="76" d="100"/>
          <a:sy n="76" d="100"/>
        </p:scale>
        <p:origin x="10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C088E-2B03-4C78-ACE7-E164F487B944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99CC0-6130-4223-99DE-E271468B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22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99CC0-6130-4223-99DE-E271468B5D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74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99CC0-6130-4223-99DE-E271468B5D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19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99CC0-6130-4223-99DE-E271468B5D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8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99CC0-6130-4223-99DE-E271468B5D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87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99CC0-6130-4223-99DE-E271468B5D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03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99CC0-6130-4223-99DE-E271468B5D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29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CloudWatch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monitoring service for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cloud resources and the applications you run on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You can use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CloudWatch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collect and track metrics, collect and monitor log files, set alarms, and automatically react to changes in your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99CC0-6130-4223-99DE-E271468B5D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64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SWF has two key features that make it easy to scale a workflow application to handle the current load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A complete workflow execution history, which allows you to implement a stateless application.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Task scheduling that is loosely coupled to task execution, which makes it easy to scale your application to meet current demands.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99CC0-6130-4223-99DE-E271468B5D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58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SWF has two key features that make it easy to scale a workflow application to handle the current load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A complete workflow execution history, which allows you to implement a stateless application.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Task scheduling that is loosely coupled to task execution, which makes it easy to scale your application to meet current demands.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99CC0-6130-4223-99DE-E271468B5D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0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9A7A-B489-49C2-84B6-8156BC75590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4ABC-C7AF-4954-981D-ACACABE8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4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9A7A-B489-49C2-84B6-8156BC75590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4ABC-C7AF-4954-981D-ACACABE8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7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9A7A-B489-49C2-84B6-8156BC75590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4ABC-C7AF-4954-981D-ACACABE8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0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9A7A-B489-49C2-84B6-8156BC75590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4ABC-C7AF-4954-981D-ACACABE8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9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9A7A-B489-49C2-84B6-8156BC75590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4ABC-C7AF-4954-981D-ACACABE8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9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9A7A-B489-49C2-84B6-8156BC75590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4ABC-C7AF-4954-981D-ACACABE8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0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9A7A-B489-49C2-84B6-8156BC75590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4ABC-C7AF-4954-981D-ACACABE8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5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9A7A-B489-49C2-84B6-8156BC75590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4ABC-C7AF-4954-981D-ACACABE8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7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9A7A-B489-49C2-84B6-8156BC75590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4ABC-C7AF-4954-981D-ACACABE8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9A7A-B489-49C2-84B6-8156BC75590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4ABC-C7AF-4954-981D-ACACABE8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2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9A7A-B489-49C2-84B6-8156BC75590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4ABC-C7AF-4954-981D-ACACABE8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6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29A7A-B489-49C2-84B6-8156BC75590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E4ABC-C7AF-4954-981D-ACACABE8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4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85961" y="2890391"/>
            <a:ext cx="7324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Auto Reminder Workflow Architecture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7234" y="4572000"/>
            <a:ext cx="338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IMRAN BASHA</a:t>
            </a:r>
          </a:p>
        </p:txBody>
      </p:sp>
    </p:spTree>
    <p:extLst>
      <p:ext uri="{BB962C8B-B14F-4D97-AF65-F5344CB8AC3E}">
        <p14:creationId xmlns:p14="http://schemas.microsoft.com/office/powerpoint/2010/main" val="113142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2663" y="0"/>
            <a:ext cx="35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Monitoring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1147" y="805838"/>
            <a:ext cx="10329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Amazon 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CloudWatch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for analytics on SWF 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</a:rPr>
              <a:t>Splunk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 based alerts for component/process level 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failures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Admin dashboard to restart worker</a:t>
            </a:r>
            <a:endParaRPr lang="en-US" sz="2400" b="1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529" y="2143328"/>
            <a:ext cx="8329382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1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9567" y="0"/>
            <a:ext cx="35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SWF Features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0909" y="1386038"/>
            <a:ext cx="88806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High scalable Distributed application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Periodic Asynchronous workflow execution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Retry for failed activities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Reliable execution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Results wont be lost</a:t>
            </a:r>
          </a:p>
        </p:txBody>
      </p:sp>
    </p:spTree>
    <p:extLst>
      <p:ext uri="{BB962C8B-B14F-4D97-AF65-F5344CB8AC3E}">
        <p14:creationId xmlns:p14="http://schemas.microsoft.com/office/powerpoint/2010/main" val="24255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9567" y="3136613"/>
            <a:ext cx="35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DEMO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6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2590" y="130628"/>
            <a:ext cx="5646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Agenda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0909" y="1386038"/>
            <a:ext cx="105961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Existing </a:t>
            </a:r>
            <a:r>
              <a:rPr lang="en-US" sz="3200" b="1" dirty="0" err="1" smtClean="0">
                <a:solidFill>
                  <a:schemeClr val="bg1">
                    <a:lumMod val="85000"/>
                  </a:schemeClr>
                </a:solidFill>
              </a:rPr>
              <a:t>Autoreminder</a:t>
            </a: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 Cron workflow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Issues in Cron workflow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solidFill>
                  <a:schemeClr val="bg1">
                    <a:lumMod val="85000"/>
                  </a:schemeClr>
                </a:solidFill>
              </a:rPr>
              <a:t>Autoreminder</a:t>
            </a: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 SWF Workflow Architecture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Workflow setup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Monitoring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Demo</a:t>
            </a:r>
            <a:endParaRPr lang="en-US" sz="3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1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1" y="1790301"/>
            <a:ext cx="4292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Existing Cron workflow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376" y="119132"/>
            <a:ext cx="9136068" cy="673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8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9567" y="0"/>
            <a:ext cx="5646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Existing Cron workflow - Issues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0909" y="1386038"/>
            <a:ext cx="105961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Lost schedules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Co-ordination among Admin host and Cron Hosts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Reliability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Scalability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Failure Handling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Pre assigning </a:t>
            </a:r>
            <a:r>
              <a:rPr lang="en-US" sz="3200" b="1" dirty="0" err="1" smtClean="0">
                <a:solidFill>
                  <a:schemeClr val="bg1"/>
                </a:solidFill>
              </a:rPr>
              <a:t>CompanyID’s</a:t>
            </a:r>
            <a:r>
              <a:rPr lang="en-US" sz="3200" b="1" dirty="0" smtClean="0">
                <a:solidFill>
                  <a:schemeClr val="bg1"/>
                </a:solidFill>
              </a:rPr>
              <a:t> to JVM’s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96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-46949" y="3258533"/>
            <a:ext cx="32014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Auto Reminder SWF 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Workflow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37774" y="5203877"/>
            <a:ext cx="1491915" cy="5197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290646" y="401934"/>
            <a:ext cx="944545" cy="8541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55287" y="401934"/>
            <a:ext cx="258105" cy="3114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898" y="15284"/>
            <a:ext cx="9332102" cy="679749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0903263" y="1506240"/>
            <a:ext cx="40193" cy="437103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569491" y="1508963"/>
            <a:ext cx="40193" cy="437103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131760" y="1516288"/>
            <a:ext cx="4034937" cy="434340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28042" y="20096"/>
            <a:ext cx="1708220" cy="3697794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4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213995" y="1247292"/>
            <a:ext cx="3627247" cy="5420497"/>
            <a:chOff x="4860324" y="1247292"/>
            <a:chExt cx="3006811" cy="5420497"/>
          </a:xfrm>
        </p:grpSpPr>
        <p:sp>
          <p:nvSpPr>
            <p:cNvPr id="4" name="Rounded Rectangle 3"/>
            <p:cNvSpPr/>
            <p:nvPr/>
          </p:nvSpPr>
          <p:spPr>
            <a:xfrm>
              <a:off x="4860324" y="1247292"/>
              <a:ext cx="3006811" cy="542049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02828" y="1373873"/>
              <a:ext cx="10275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9456"/>
                  </a:solidFill>
                </a:rPr>
                <a:t>Amazon </a:t>
              </a:r>
            </a:p>
            <a:p>
              <a:pPr algn="ctr"/>
              <a:r>
                <a:rPr lang="en-US" sz="2000" b="1" dirty="0" smtClean="0">
                  <a:solidFill>
                    <a:srgbClr val="F09456"/>
                  </a:solidFill>
                </a:rPr>
                <a:t>SWF</a:t>
              </a:r>
              <a:endParaRPr lang="en-US" sz="2000" b="1" dirty="0">
                <a:solidFill>
                  <a:srgbClr val="F09456"/>
                </a:solidFill>
              </a:endParaRPr>
            </a:p>
          </p:txBody>
        </p:sp>
        <p:pic>
          <p:nvPicPr>
            <p:cNvPr id="1026" name="Picture 2" descr="Image result for tools and settings image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5241" y="1394800"/>
              <a:ext cx="701441" cy="70144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</p:pic>
      </p:grpSp>
      <p:grpSp>
        <p:nvGrpSpPr>
          <p:cNvPr id="23" name="Group 22"/>
          <p:cNvGrpSpPr/>
          <p:nvPr/>
        </p:nvGrpSpPr>
        <p:grpSpPr>
          <a:xfrm>
            <a:off x="4763401" y="4384225"/>
            <a:ext cx="3194154" cy="2011226"/>
            <a:chOff x="4763401" y="4384225"/>
            <a:chExt cx="3194154" cy="2011226"/>
          </a:xfrm>
        </p:grpSpPr>
        <p:sp>
          <p:nvSpPr>
            <p:cNvPr id="32" name="Snip Diagonal Corner Rectangle 31"/>
            <p:cNvSpPr/>
            <p:nvPr/>
          </p:nvSpPr>
          <p:spPr>
            <a:xfrm>
              <a:off x="4763401" y="4409928"/>
              <a:ext cx="2921166" cy="1985523"/>
            </a:xfrm>
            <a:prstGeom prst="snip2Diag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70876" y="4384225"/>
              <a:ext cx="308667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/>
                <a:t>Execution History</a:t>
              </a:r>
              <a:endParaRPr lang="en-US" b="1" u="sng" dirty="0"/>
            </a:p>
            <a:p>
              <a:pPr marL="342900" indent="-342900">
                <a:buAutoNum type="arabicPeriod"/>
              </a:pPr>
              <a:r>
                <a:rPr lang="en-US" b="1" dirty="0" smtClean="0"/>
                <a:t>Input Data</a:t>
              </a:r>
            </a:p>
            <a:p>
              <a:pPr marL="342900" indent="-342900">
                <a:buAutoNum type="arabicPeriod"/>
              </a:pPr>
              <a:r>
                <a:rPr lang="en-US" b="1" dirty="0" smtClean="0"/>
                <a:t>Timer Started</a:t>
              </a:r>
            </a:p>
            <a:p>
              <a:pPr marL="342900" indent="-342900">
                <a:buAutoNum type="arabicPeriod"/>
              </a:pPr>
              <a:r>
                <a:rPr lang="en-US" b="1" dirty="0" smtClean="0"/>
                <a:t>Timer Fired</a:t>
              </a:r>
            </a:p>
            <a:p>
              <a:pPr marL="342900" indent="-342900">
                <a:buAutoNum type="arabicPeriod"/>
              </a:pPr>
              <a:r>
                <a:rPr lang="en-US" b="1" dirty="0" smtClean="0"/>
                <a:t>Company List Completed</a:t>
              </a:r>
            </a:p>
            <a:p>
              <a:pPr marL="342900" indent="-342900">
                <a:buAutoNum type="arabicPeriod"/>
              </a:pPr>
              <a:r>
                <a:rPr lang="en-US" b="1" dirty="0" smtClean="0"/>
                <a:t>Reminder Completed</a:t>
              </a:r>
              <a:endParaRPr lang="en-US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38274" y="673765"/>
            <a:ext cx="6713159" cy="2118896"/>
            <a:chOff x="5438274" y="673765"/>
            <a:chExt cx="6713159" cy="2118896"/>
          </a:xfrm>
        </p:grpSpPr>
        <p:sp>
          <p:nvSpPr>
            <p:cNvPr id="34" name="TextBox 33"/>
            <p:cNvSpPr txBox="1"/>
            <p:nvPr/>
          </p:nvSpPr>
          <p:spPr>
            <a:xfrm>
              <a:off x="8533143" y="673765"/>
              <a:ext cx="3421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Activity Workers</a:t>
              </a:r>
              <a:endPara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438274" y="1211509"/>
              <a:ext cx="6713159" cy="1581152"/>
              <a:chOff x="5438274" y="1211509"/>
              <a:chExt cx="6713159" cy="1581152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5438274" y="1223147"/>
                <a:ext cx="6713159" cy="1569514"/>
                <a:chOff x="5438274" y="1223147"/>
                <a:chExt cx="6713159" cy="1569514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5438274" y="2263271"/>
                  <a:ext cx="1828800" cy="52939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Send Reminder Tasks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8533143" y="1223147"/>
                  <a:ext cx="3618290" cy="1304819"/>
                  <a:chOff x="8537604" y="4159441"/>
                  <a:chExt cx="3618290" cy="1304819"/>
                </a:xfrm>
              </p:grpSpPr>
              <p:pic>
                <p:nvPicPr>
                  <p:cNvPr id="47" name="Picture 46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0025414" y="4405707"/>
                    <a:ext cx="1020278" cy="1058553"/>
                  </a:xfrm>
                  <a:prstGeom prst="rect">
                    <a:avLst/>
                  </a:prstGeom>
                </p:spPr>
              </p:pic>
              <p:pic>
                <p:nvPicPr>
                  <p:cNvPr id="48" name="Picture 10" descr="Image result for settings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377056" y="5016786"/>
                    <a:ext cx="447474" cy="44747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1045692" y="4159441"/>
                    <a:ext cx="1110202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Send Reminder Worker</a:t>
                    </a:r>
                    <a:endParaRPr lang="en-US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0" name="Left-Right Arrow 49"/>
                  <p:cNvSpPr/>
                  <p:nvPr/>
                </p:nvSpPr>
                <p:spPr>
                  <a:xfrm>
                    <a:off x="8537604" y="4405707"/>
                    <a:ext cx="1420433" cy="611079"/>
                  </a:xfrm>
                  <a:prstGeom prst="leftRightArrow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Long Poll</a:t>
                    </a:r>
                    <a:endParaRPr lang="en-US" dirty="0"/>
                  </a:p>
                </p:txBody>
              </p:sp>
            </p:grpSp>
            <p:cxnSp>
              <p:nvCxnSpPr>
                <p:cNvPr id="1039" name="Elbow Connector 1038"/>
                <p:cNvCxnSpPr/>
                <p:nvPr/>
              </p:nvCxnSpPr>
              <p:spPr>
                <a:xfrm flipV="1">
                  <a:off x="7243912" y="1804333"/>
                  <a:ext cx="1289231" cy="858055"/>
                </a:xfrm>
                <a:prstGeom prst="bentConnector3">
                  <a:avLst>
                    <a:gd name="adj1" fmla="val 68706"/>
                  </a:avLst>
                </a:prstGeom>
                <a:ln w="2540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/>
              <p:cNvSpPr txBox="1"/>
              <p:nvPr/>
            </p:nvSpPr>
            <p:spPr>
              <a:xfrm>
                <a:off x="8752221" y="1211509"/>
                <a:ext cx="1029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Get Task</a:t>
                </a:r>
                <a:endParaRPr lang="en-US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7267074" y="2527966"/>
            <a:ext cx="4892956" cy="2055899"/>
            <a:chOff x="7267074" y="2527966"/>
            <a:chExt cx="4892956" cy="2055899"/>
          </a:xfrm>
        </p:grpSpPr>
        <p:grpSp>
          <p:nvGrpSpPr>
            <p:cNvPr id="20" name="Group 19"/>
            <p:cNvGrpSpPr/>
            <p:nvPr/>
          </p:nvGrpSpPr>
          <p:grpSpPr>
            <a:xfrm>
              <a:off x="7267074" y="2527966"/>
              <a:ext cx="4892956" cy="2055899"/>
              <a:chOff x="7267074" y="2527966"/>
              <a:chExt cx="4892956" cy="2055899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8541740" y="3289096"/>
                <a:ext cx="3618290" cy="1294769"/>
                <a:chOff x="8537604" y="4169491"/>
                <a:chExt cx="3618290" cy="1294769"/>
              </a:xfrm>
            </p:grpSpPr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025414" y="4405707"/>
                  <a:ext cx="1020278" cy="1058553"/>
                </a:xfrm>
                <a:prstGeom prst="rect">
                  <a:avLst/>
                </a:prstGeom>
              </p:spPr>
            </p:pic>
            <p:pic>
              <p:nvPicPr>
                <p:cNvPr id="53" name="Picture 10" descr="Image result for settings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77056" y="5016786"/>
                  <a:ext cx="447474" cy="4474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4" name="TextBox 53"/>
                <p:cNvSpPr txBox="1"/>
                <p:nvPr/>
              </p:nvSpPr>
              <p:spPr>
                <a:xfrm>
                  <a:off x="11045692" y="4169491"/>
                  <a:ext cx="1110202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Send Reminder Worker</a:t>
                  </a:r>
                  <a:endParaRPr lang="en-US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55" name="Left-Right Arrow 54"/>
                <p:cNvSpPr/>
                <p:nvPr/>
              </p:nvSpPr>
              <p:spPr>
                <a:xfrm>
                  <a:off x="8537604" y="4405707"/>
                  <a:ext cx="1420433" cy="611079"/>
                </a:xfrm>
                <a:prstGeom prst="left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Long Poll</a:t>
                  </a:r>
                  <a:endParaRPr lang="en-US" dirty="0"/>
                </a:p>
              </p:txBody>
            </p:sp>
          </p:grpSp>
          <p:cxnSp>
            <p:nvCxnSpPr>
              <p:cNvPr id="1044" name="Elbow Connector 1043"/>
              <p:cNvCxnSpPr>
                <a:stCxn id="6" idx="3"/>
                <a:endCxn id="55" idx="3"/>
              </p:cNvCxnSpPr>
              <p:nvPr/>
            </p:nvCxnSpPr>
            <p:spPr>
              <a:xfrm>
                <a:off x="7267074" y="2527966"/>
                <a:ext cx="1274666" cy="1302886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8752220" y="3251120"/>
              <a:ext cx="1029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75000"/>
                    </a:schemeClr>
                  </a:solidFill>
                </a:rPr>
                <a:t>Get Task</a:t>
              </a:r>
              <a:endParaRPr 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377" y="1905799"/>
            <a:ext cx="4399087" cy="1477328"/>
            <a:chOff x="67377" y="1905799"/>
            <a:chExt cx="4399087" cy="1477328"/>
          </a:xfrm>
        </p:grpSpPr>
        <p:sp>
          <p:nvSpPr>
            <p:cNvPr id="39" name="TextBox 38"/>
            <p:cNvSpPr txBox="1"/>
            <p:nvPr/>
          </p:nvSpPr>
          <p:spPr>
            <a:xfrm>
              <a:off x="67377" y="1905799"/>
              <a:ext cx="2473692" cy="1477328"/>
            </a:xfrm>
            <a:prstGeom prst="rect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SWF Console / </a:t>
              </a:r>
              <a:r>
                <a:rPr lang="en-US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Workflow Starter</a:t>
              </a:r>
            </a:p>
            <a:p>
              <a:pPr algn="ctr"/>
              <a:endParaRPr lang="en-US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Starts execution of Cron Workflow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2608446" y="2425562"/>
              <a:ext cx="1454180" cy="236825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86448" y="2589194"/>
              <a:ext cx="2180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Start Workflow Execution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81714" y="17312"/>
            <a:ext cx="7875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Auto Reminder SWF Workflow Architecture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439952" y="2959691"/>
            <a:ext cx="6715942" cy="3803976"/>
            <a:chOff x="5439952" y="2959691"/>
            <a:chExt cx="6715942" cy="3803976"/>
          </a:xfrm>
        </p:grpSpPr>
        <p:sp>
          <p:nvSpPr>
            <p:cNvPr id="85" name="TextBox 84"/>
            <p:cNvSpPr txBox="1"/>
            <p:nvPr/>
          </p:nvSpPr>
          <p:spPr>
            <a:xfrm>
              <a:off x="8752219" y="5426800"/>
              <a:ext cx="1029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75000"/>
                    </a:schemeClr>
                  </a:solidFill>
                </a:rPr>
                <a:t>Get Task</a:t>
              </a:r>
              <a:endParaRPr 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439952" y="2959691"/>
              <a:ext cx="6715942" cy="3803976"/>
              <a:chOff x="5439952" y="2959691"/>
              <a:chExt cx="6715942" cy="3803976"/>
            </a:xfrm>
          </p:grpSpPr>
          <p:grpSp>
            <p:nvGrpSpPr>
              <p:cNvPr id="1031" name="Group 1030"/>
              <p:cNvGrpSpPr/>
              <p:nvPr/>
            </p:nvGrpSpPr>
            <p:grpSpPr>
              <a:xfrm>
                <a:off x="8537604" y="5468898"/>
                <a:ext cx="3618290" cy="1294769"/>
                <a:chOff x="8537604" y="4169491"/>
                <a:chExt cx="3618290" cy="1294769"/>
              </a:xfrm>
            </p:grpSpPr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025414" y="4405707"/>
                  <a:ext cx="1020278" cy="1058553"/>
                </a:xfrm>
                <a:prstGeom prst="rect">
                  <a:avLst/>
                </a:prstGeom>
              </p:spPr>
            </p:pic>
            <p:pic>
              <p:nvPicPr>
                <p:cNvPr id="1034" name="Picture 10" descr="Image result for settings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77056" y="5016786"/>
                  <a:ext cx="447474" cy="4474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TextBox 13"/>
                <p:cNvSpPr txBox="1"/>
                <p:nvPr/>
              </p:nvSpPr>
              <p:spPr>
                <a:xfrm>
                  <a:off x="11045692" y="4169491"/>
                  <a:ext cx="1110202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CompanyList Worker</a:t>
                  </a:r>
                  <a:endParaRPr lang="en-US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5" name="Left-Right Arrow 14"/>
                <p:cNvSpPr/>
                <p:nvPr/>
              </p:nvSpPr>
              <p:spPr>
                <a:xfrm>
                  <a:off x="8537604" y="4405707"/>
                  <a:ext cx="1420433" cy="611079"/>
                </a:xfrm>
                <a:prstGeom prst="left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Long Poll</a:t>
                  </a:r>
                  <a:endParaRPr lang="en-US" dirty="0"/>
                </a:p>
              </p:txBody>
            </p:sp>
          </p:grpSp>
          <p:grpSp>
            <p:nvGrpSpPr>
              <p:cNvPr id="1055" name="Group 1054"/>
              <p:cNvGrpSpPr/>
              <p:nvPr/>
            </p:nvGrpSpPr>
            <p:grpSpPr>
              <a:xfrm>
                <a:off x="7267074" y="3080081"/>
                <a:ext cx="1260905" cy="2949823"/>
                <a:chOff x="7267074" y="2656573"/>
                <a:chExt cx="1260905" cy="2949823"/>
              </a:xfrm>
            </p:grpSpPr>
            <p:cxnSp>
              <p:nvCxnSpPr>
                <p:cNvPr id="1051" name="Straight Connector 1050"/>
                <p:cNvCxnSpPr/>
                <p:nvPr/>
              </p:nvCxnSpPr>
              <p:spPr>
                <a:xfrm>
                  <a:off x="7267074" y="2656573"/>
                  <a:ext cx="741145" cy="9625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3" name="Straight Connector 1052"/>
                <p:cNvCxnSpPr/>
                <p:nvPr/>
              </p:nvCxnSpPr>
              <p:spPr>
                <a:xfrm>
                  <a:off x="8008219" y="2656573"/>
                  <a:ext cx="0" cy="2920947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7999836" y="5587165"/>
                  <a:ext cx="528143" cy="19231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Rounded Rectangle 43"/>
              <p:cNvSpPr/>
              <p:nvPr/>
            </p:nvSpPr>
            <p:spPr>
              <a:xfrm>
                <a:off x="5439952" y="2959691"/>
                <a:ext cx="1828800" cy="52939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Company List Tasks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11498" y="3717138"/>
            <a:ext cx="6966631" cy="2517252"/>
            <a:chOff x="311498" y="3717138"/>
            <a:chExt cx="6966631" cy="2517252"/>
          </a:xfrm>
        </p:grpSpPr>
        <p:sp>
          <p:nvSpPr>
            <p:cNvPr id="8" name="Rounded Rectangle 7"/>
            <p:cNvSpPr/>
            <p:nvPr/>
          </p:nvSpPr>
          <p:spPr>
            <a:xfrm>
              <a:off x="5449329" y="3717138"/>
              <a:ext cx="1828800" cy="5293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Decision Tasks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11498" y="4850046"/>
              <a:ext cx="4096436" cy="1384344"/>
              <a:chOff x="311498" y="4850046"/>
              <a:chExt cx="4096436" cy="1384344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11498" y="4850046"/>
                <a:ext cx="2461388" cy="1384344"/>
                <a:chOff x="311498" y="4850046"/>
                <a:chExt cx="2461388" cy="1384344"/>
              </a:xfrm>
            </p:grpSpPr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52608" y="5175837"/>
                  <a:ext cx="1020278" cy="1058553"/>
                </a:xfrm>
                <a:prstGeom prst="rect">
                  <a:avLst/>
                </a:prstGeom>
              </p:spPr>
            </p:pic>
            <p:pic>
              <p:nvPicPr>
                <p:cNvPr id="80" name="Picture 10" descr="Image result for settings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02607" y="5767686"/>
                  <a:ext cx="447474" cy="4474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311498" y="4850046"/>
                  <a:ext cx="165623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AutoReminder Workflow Worker</a:t>
                  </a:r>
                  <a:endParaRPr lang="en-US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p:grpSp>
          <p:sp>
            <p:nvSpPr>
              <p:cNvPr id="82" name="Left-Right Arrow 81"/>
              <p:cNvSpPr/>
              <p:nvPr/>
            </p:nvSpPr>
            <p:spPr>
              <a:xfrm>
                <a:off x="2987501" y="5305926"/>
                <a:ext cx="1420433" cy="611079"/>
              </a:xfrm>
              <a:prstGeom prst="left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Long Poll</a:t>
                </a:r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253918" y="5048375"/>
                <a:ext cx="1029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Get Task</a:t>
                </a:r>
                <a:endParaRPr lang="en-US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37" name="Elbow Connector 36"/>
            <p:cNvCxnSpPr>
              <a:stCxn id="8" idx="1"/>
              <a:endCxn id="82" idx="7"/>
            </p:cNvCxnSpPr>
            <p:nvPr/>
          </p:nvCxnSpPr>
          <p:spPr>
            <a:xfrm rot="10800000" flipV="1">
              <a:off x="4407935" y="3981832"/>
              <a:ext cx="1041395" cy="1629633"/>
            </a:xfrm>
            <a:prstGeom prst="bentConnector3">
              <a:avLst>
                <a:gd name="adj1" fmla="val 75087"/>
              </a:avLst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0" name="Picture 4" descr="Image result for cloud tim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966" y="3084611"/>
            <a:ext cx="1038583" cy="103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61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1322" y="-80265"/>
            <a:ext cx="4818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Infrastructure Architecture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21507" y="1234430"/>
            <a:ext cx="1656235" cy="1402069"/>
            <a:chOff x="-149322" y="4798623"/>
            <a:chExt cx="1656235" cy="1402069"/>
          </a:xfrm>
        </p:grpSpPr>
        <p:pic>
          <p:nvPicPr>
            <p:cNvPr id="17" name="Picture 10" descr="Image result for setting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27" y="5753218"/>
              <a:ext cx="447474" cy="44747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-149322" y="4798623"/>
              <a:ext cx="1656235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</a:rPr>
                <a:t>AutoReminder Workflow Worker</a:t>
              </a:r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668563" y="1152004"/>
            <a:ext cx="1962125" cy="170938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53228" y="6134068"/>
            <a:ext cx="142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Admin Host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567108" y="406010"/>
            <a:ext cx="5633516" cy="1671491"/>
            <a:chOff x="6558484" y="718418"/>
            <a:chExt cx="5633516" cy="1671491"/>
          </a:xfrm>
        </p:grpSpPr>
        <p:grpSp>
          <p:nvGrpSpPr>
            <p:cNvPr id="27" name="Group 26"/>
            <p:cNvGrpSpPr/>
            <p:nvPr/>
          </p:nvGrpSpPr>
          <p:grpSpPr>
            <a:xfrm>
              <a:off x="6558484" y="718418"/>
              <a:ext cx="5377703" cy="1671491"/>
              <a:chOff x="3949567" y="883227"/>
              <a:chExt cx="5287951" cy="171769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350665" y="1372700"/>
                <a:ext cx="2724555" cy="379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“</a:t>
                </a:r>
                <a:r>
                  <a:rPr lang="en-US" b="1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RunSendAutoReminder</a:t>
                </a:r>
                <a:r>
                  <a:rPr lang="en-US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”</a:t>
                </a:r>
                <a:endParaRPr lang="en-US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949567" y="883227"/>
                <a:ext cx="5287951" cy="1717694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0743245" y="2008749"/>
              <a:ext cx="1448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Cron Host</a:t>
              </a:r>
              <a:endParaRPr lang="en-US" dirty="0">
                <a:solidFill>
                  <a:srgbClr val="00B0F0"/>
                </a:solidFill>
              </a:endParaRP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197427" y="284480"/>
            <a:ext cx="3179169" cy="6251403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465462" y="5342143"/>
            <a:ext cx="2269204" cy="777713"/>
            <a:chOff x="3300323" y="3763690"/>
            <a:chExt cx="2269204" cy="777713"/>
          </a:xfrm>
        </p:grpSpPr>
        <p:sp>
          <p:nvSpPr>
            <p:cNvPr id="12" name="TextBox 11"/>
            <p:cNvSpPr txBox="1"/>
            <p:nvPr/>
          </p:nvSpPr>
          <p:spPr>
            <a:xfrm>
              <a:off x="3300323" y="3765871"/>
              <a:ext cx="21807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</a:rPr>
                <a:t>QBO “GetCompaniesList”</a:t>
              </a:r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300323" y="3763690"/>
              <a:ext cx="2269204" cy="777713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80690" y="3165758"/>
            <a:ext cx="1895819" cy="1630083"/>
            <a:chOff x="878550" y="3535843"/>
            <a:chExt cx="1895819" cy="1630083"/>
          </a:xfrm>
        </p:grpSpPr>
        <p:grpSp>
          <p:nvGrpSpPr>
            <p:cNvPr id="2" name="Group 1"/>
            <p:cNvGrpSpPr/>
            <p:nvPr/>
          </p:nvGrpSpPr>
          <p:grpSpPr>
            <a:xfrm>
              <a:off x="939694" y="3692224"/>
              <a:ext cx="1815584" cy="1221652"/>
              <a:chOff x="11041231" y="881508"/>
              <a:chExt cx="1647718" cy="1105110"/>
            </a:xfrm>
          </p:grpSpPr>
          <p:pic>
            <p:nvPicPr>
              <p:cNvPr id="5" name="Picture 10" descr="Image result for settings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22270" y="1539144"/>
                <a:ext cx="447474" cy="44747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1041231" y="881508"/>
                <a:ext cx="1647718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CompanyList Activity Worker</a:t>
                </a:r>
                <a:endParaRPr lang="en-US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878550" y="3535843"/>
              <a:ext cx="1895819" cy="1630083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8548330" y="3943483"/>
            <a:ext cx="904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:</a:t>
            </a:r>
          </a:p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: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9100670" y="741507"/>
            <a:ext cx="2597727" cy="82099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/>
          <p:cNvGrpSpPr/>
          <p:nvPr/>
        </p:nvGrpSpPr>
        <p:grpSpPr>
          <a:xfrm>
            <a:off x="6558484" y="2324178"/>
            <a:ext cx="5633516" cy="1671491"/>
            <a:chOff x="6558484" y="2324178"/>
            <a:chExt cx="5633516" cy="1671491"/>
          </a:xfrm>
        </p:grpSpPr>
        <p:grpSp>
          <p:nvGrpSpPr>
            <p:cNvPr id="54" name="Group 53"/>
            <p:cNvGrpSpPr/>
            <p:nvPr/>
          </p:nvGrpSpPr>
          <p:grpSpPr>
            <a:xfrm>
              <a:off x="6558484" y="2324178"/>
              <a:ext cx="5633516" cy="1671491"/>
              <a:chOff x="6558484" y="718418"/>
              <a:chExt cx="5633516" cy="1671491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6558484" y="718418"/>
                <a:ext cx="5377703" cy="1671491"/>
                <a:chOff x="3949567" y="883227"/>
                <a:chExt cx="5287951" cy="1717694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6350665" y="1362259"/>
                  <a:ext cx="2724555" cy="3795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“</a:t>
                  </a:r>
                  <a:r>
                    <a:rPr lang="en-US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RunSendAutoReminder”</a:t>
                  </a:r>
                  <a:endParaRPr lang="en-US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3949567" y="883227"/>
                  <a:ext cx="5287951" cy="1717694"/>
                </a:xfrm>
                <a:prstGeom prst="round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10743245" y="1998589"/>
                <a:ext cx="1448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F0"/>
                    </a:solidFill>
                  </a:rPr>
                  <a:t>Cron Host</a:t>
                </a:r>
                <a:endParaRPr lang="en-US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74" name="Rounded Rectangle 73"/>
            <p:cNvSpPr/>
            <p:nvPr/>
          </p:nvSpPr>
          <p:spPr>
            <a:xfrm>
              <a:off x="9100670" y="2758154"/>
              <a:ext cx="2597727" cy="82099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ounded Rectangle 74"/>
          <p:cNvSpPr/>
          <p:nvPr/>
        </p:nvSpPr>
        <p:spPr>
          <a:xfrm>
            <a:off x="9100670" y="5081567"/>
            <a:ext cx="2597727" cy="82099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6558484" y="4637062"/>
            <a:ext cx="5633516" cy="1700303"/>
            <a:chOff x="6558484" y="5002822"/>
            <a:chExt cx="5633516" cy="1700303"/>
          </a:xfrm>
        </p:grpSpPr>
        <p:grpSp>
          <p:nvGrpSpPr>
            <p:cNvPr id="63" name="Group 62"/>
            <p:cNvGrpSpPr/>
            <p:nvPr/>
          </p:nvGrpSpPr>
          <p:grpSpPr>
            <a:xfrm>
              <a:off x="6558484" y="5002822"/>
              <a:ext cx="5633516" cy="1700303"/>
              <a:chOff x="6558484" y="718418"/>
              <a:chExt cx="5633516" cy="1700303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6558484" y="718418"/>
                <a:ext cx="5377703" cy="1671491"/>
                <a:chOff x="3949567" y="883227"/>
                <a:chExt cx="5287951" cy="1717694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4205292" y="1052419"/>
                  <a:ext cx="4869928" cy="1182775"/>
                  <a:chOff x="4413112" y="1696658"/>
                  <a:chExt cx="4869928" cy="1182775"/>
                </a:xfrm>
              </p:grpSpPr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6558485" y="2069143"/>
                    <a:ext cx="2724555" cy="37954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“</a:t>
                    </a:r>
                    <a:r>
                      <a:rPr lang="en-US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RunSendAutoReminder”</a:t>
                    </a:r>
                    <a:endParaRPr lang="en-US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4413112" y="1696658"/>
                    <a:ext cx="1647718" cy="1182775"/>
                    <a:chOff x="11041231" y="732016"/>
                    <a:chExt cx="1647718" cy="1182775"/>
                  </a:xfrm>
                </p:grpSpPr>
                <p:pic>
                  <p:nvPicPr>
                    <p:cNvPr id="70" name="Picture 10" descr="Image result for settings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1641353" y="1467317"/>
                      <a:ext cx="447474" cy="44747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11041231" y="732016"/>
                      <a:ext cx="1647718" cy="92333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Send Reminder Activity Worker</a:t>
                      </a:r>
                      <a:endParaRPr lang="en-US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67" name="Rounded Rectangle 66"/>
                <p:cNvSpPr/>
                <p:nvPr/>
              </p:nvSpPr>
              <p:spPr>
                <a:xfrm>
                  <a:off x="3949567" y="883227"/>
                  <a:ext cx="5287951" cy="1717694"/>
                </a:xfrm>
                <a:prstGeom prst="round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10743245" y="2049389"/>
                <a:ext cx="1448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F0"/>
                    </a:solidFill>
                  </a:rPr>
                  <a:t>Cron Host</a:t>
                </a:r>
                <a:endParaRPr lang="en-US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76" name="Rounded Rectangle 75"/>
            <p:cNvSpPr/>
            <p:nvPr/>
          </p:nvSpPr>
          <p:spPr>
            <a:xfrm>
              <a:off x="6818549" y="5165926"/>
              <a:ext cx="1675685" cy="1369957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878797" y="2493994"/>
            <a:ext cx="1675685" cy="1369957"/>
            <a:chOff x="6878797" y="2839434"/>
            <a:chExt cx="1675685" cy="1369957"/>
          </a:xfrm>
        </p:grpSpPr>
        <p:pic>
          <p:nvPicPr>
            <p:cNvPr id="82" name="Picture 10" descr="Image result for setting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9105" y="3556494"/>
              <a:ext cx="455069" cy="43543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6878797" y="2840971"/>
              <a:ext cx="1675685" cy="898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</a:rPr>
                <a:t>Send Reminder Activity Worker</a:t>
              </a:r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6878797" y="2839434"/>
              <a:ext cx="1675685" cy="1369957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787199" y="546331"/>
            <a:ext cx="1696467" cy="1369957"/>
            <a:chOff x="6787199" y="912091"/>
            <a:chExt cx="1696467" cy="1369957"/>
          </a:xfrm>
        </p:grpSpPr>
        <p:pic>
          <p:nvPicPr>
            <p:cNvPr id="85" name="Picture 10" descr="Image result for setting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7116" y="1629151"/>
              <a:ext cx="455069" cy="43543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/>
            <p:cNvSpPr txBox="1"/>
            <p:nvPr/>
          </p:nvSpPr>
          <p:spPr>
            <a:xfrm>
              <a:off x="6787199" y="913628"/>
              <a:ext cx="1675685" cy="898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</a:rPr>
                <a:t>Send Reminder Activity Worker</a:t>
              </a:r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6807981" y="912091"/>
              <a:ext cx="1675685" cy="1369957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838484" y="814163"/>
            <a:ext cx="2443576" cy="5420497"/>
            <a:chOff x="3608808" y="946356"/>
            <a:chExt cx="2443576" cy="5420497"/>
          </a:xfrm>
        </p:grpSpPr>
        <p:sp>
          <p:nvSpPr>
            <p:cNvPr id="90" name="Rounded Rectangle 89"/>
            <p:cNvSpPr/>
            <p:nvPr/>
          </p:nvSpPr>
          <p:spPr>
            <a:xfrm>
              <a:off x="3608808" y="946356"/>
              <a:ext cx="2443576" cy="542049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179133" y="4303709"/>
              <a:ext cx="122968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9456"/>
                  </a:solidFill>
                </a:rPr>
                <a:t>Amazon </a:t>
              </a:r>
            </a:p>
            <a:p>
              <a:pPr algn="ctr"/>
              <a:r>
                <a:rPr lang="en-US" sz="2000" b="1" dirty="0" smtClean="0">
                  <a:solidFill>
                    <a:srgbClr val="F09456"/>
                  </a:solidFill>
                </a:rPr>
                <a:t>SWF</a:t>
              </a:r>
              <a:endParaRPr lang="en-US" sz="2000" b="1" dirty="0">
                <a:solidFill>
                  <a:srgbClr val="F09456"/>
                </a:solidFill>
              </a:endParaRPr>
            </a:p>
          </p:txBody>
        </p:sp>
        <p:pic>
          <p:nvPicPr>
            <p:cNvPr id="92" name="Picture 2" descr="Image result for tools and settings image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768" y="3515212"/>
              <a:ext cx="537367" cy="6612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</p:pic>
      </p:grpSp>
      <p:cxnSp>
        <p:nvCxnSpPr>
          <p:cNvPr id="95" name="Straight Connector 94"/>
          <p:cNvCxnSpPr/>
          <p:nvPr/>
        </p:nvCxnSpPr>
        <p:spPr>
          <a:xfrm>
            <a:off x="3605646" y="519546"/>
            <a:ext cx="51955" cy="6109856"/>
          </a:xfrm>
          <a:prstGeom prst="line">
            <a:avLst/>
          </a:prstGeom>
          <a:ln w="15875"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416250" y="577188"/>
            <a:ext cx="51955" cy="6109856"/>
          </a:xfrm>
          <a:prstGeom prst="line">
            <a:avLst/>
          </a:prstGeom>
          <a:ln w="15875"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00630" y="3016054"/>
            <a:ext cx="1784808" cy="20503"/>
          </a:xfrm>
          <a:prstGeom prst="line">
            <a:avLst/>
          </a:prstGeom>
          <a:ln w="15875"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ight Arrow 104"/>
          <p:cNvSpPr/>
          <p:nvPr/>
        </p:nvSpPr>
        <p:spPr>
          <a:xfrm>
            <a:off x="8561787" y="1032436"/>
            <a:ext cx="498503" cy="279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Arrow 105"/>
          <p:cNvSpPr/>
          <p:nvPr/>
        </p:nvSpPr>
        <p:spPr>
          <a:xfrm>
            <a:off x="8586032" y="3102151"/>
            <a:ext cx="498503" cy="279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5400000">
            <a:off x="1314525" y="4906500"/>
            <a:ext cx="490110" cy="352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ight Arrow 106"/>
          <p:cNvSpPr/>
          <p:nvPr/>
        </p:nvSpPr>
        <p:spPr>
          <a:xfrm>
            <a:off x="8594569" y="5383997"/>
            <a:ext cx="498503" cy="279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8940999" y="6622191"/>
            <a:ext cx="639881" cy="0"/>
          </a:xfrm>
          <a:prstGeom prst="line">
            <a:avLst/>
          </a:prstGeom>
          <a:ln w="15875"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9552989" y="6447008"/>
            <a:ext cx="193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Process boundary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4229271" y="1006367"/>
            <a:ext cx="1717138" cy="1855025"/>
          </a:xfrm>
          <a:prstGeom prst="cloud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Running in Cloud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720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9567" y="0"/>
            <a:ext cx="5646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Autoreminder SWF setup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951672" y="5802437"/>
            <a:ext cx="1895819" cy="921823"/>
            <a:chOff x="1317746" y="1117791"/>
            <a:chExt cx="1895819" cy="1630083"/>
          </a:xfrm>
        </p:grpSpPr>
        <p:sp>
          <p:nvSpPr>
            <p:cNvPr id="6" name="TextBox 5"/>
            <p:cNvSpPr txBox="1"/>
            <p:nvPr/>
          </p:nvSpPr>
          <p:spPr>
            <a:xfrm>
              <a:off x="1357863" y="1724077"/>
              <a:ext cx="18155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</a:rPr>
                <a:t>Setup.sh</a:t>
              </a:r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317746" y="1117791"/>
              <a:ext cx="1895819" cy="1630083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134947" y="999091"/>
            <a:ext cx="2525957" cy="3590985"/>
            <a:chOff x="7406640" y="584775"/>
            <a:chExt cx="2525957" cy="3590985"/>
          </a:xfrm>
        </p:grpSpPr>
        <p:sp>
          <p:nvSpPr>
            <p:cNvPr id="65" name="TextBox 64"/>
            <p:cNvSpPr txBox="1"/>
            <p:nvPr/>
          </p:nvSpPr>
          <p:spPr>
            <a:xfrm>
              <a:off x="8483842" y="3755251"/>
              <a:ext cx="1448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Cron Host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677173" y="2316966"/>
              <a:ext cx="1675685" cy="1369957"/>
              <a:chOff x="6878797" y="2839434"/>
              <a:chExt cx="1675685" cy="1369957"/>
            </a:xfrm>
          </p:grpSpPr>
          <p:pic>
            <p:nvPicPr>
              <p:cNvPr id="82" name="Picture 10" descr="Image result for settings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9105" y="3556494"/>
                <a:ext cx="455069" cy="43543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6878797" y="2840971"/>
                <a:ext cx="1675685" cy="898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Send Reminder Activity Worker</a:t>
                </a:r>
                <a:endParaRPr lang="en-US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6878797" y="2839434"/>
                <a:ext cx="1675685" cy="136995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656391" y="756246"/>
              <a:ext cx="1696467" cy="1369957"/>
              <a:chOff x="6787199" y="912091"/>
              <a:chExt cx="1696467" cy="1369957"/>
            </a:xfrm>
          </p:grpSpPr>
          <p:pic>
            <p:nvPicPr>
              <p:cNvPr id="85" name="Picture 10" descr="Image result for settings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7116" y="1629151"/>
                <a:ext cx="455069" cy="43543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6" name="TextBox 85"/>
              <p:cNvSpPr txBox="1"/>
              <p:nvPr/>
            </p:nvSpPr>
            <p:spPr>
              <a:xfrm>
                <a:off x="6787199" y="913628"/>
                <a:ext cx="1675685" cy="898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Send Reminder Activity Worker</a:t>
                </a:r>
                <a:endParaRPr lang="en-US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6807981" y="912091"/>
                <a:ext cx="1675685" cy="136995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7406640" y="584775"/>
              <a:ext cx="2189747" cy="359098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75544" y="1177952"/>
            <a:ext cx="1962125" cy="1709388"/>
            <a:chOff x="668563" y="1152004"/>
            <a:chExt cx="1962125" cy="1709388"/>
          </a:xfrm>
        </p:grpSpPr>
        <p:grpSp>
          <p:nvGrpSpPr>
            <p:cNvPr id="19" name="Group 18"/>
            <p:cNvGrpSpPr/>
            <p:nvPr/>
          </p:nvGrpSpPr>
          <p:grpSpPr>
            <a:xfrm>
              <a:off x="821507" y="1234430"/>
              <a:ext cx="1656235" cy="1402069"/>
              <a:chOff x="-149322" y="4798623"/>
              <a:chExt cx="1656235" cy="1402069"/>
            </a:xfrm>
          </p:grpSpPr>
          <p:pic>
            <p:nvPicPr>
              <p:cNvPr id="17" name="Picture 10" descr="Image result for settings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827" y="5753218"/>
                <a:ext cx="447474" cy="44747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-149322" y="4798623"/>
                <a:ext cx="1656235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AutoReminder Workflow Worker</a:t>
                </a:r>
                <a:endParaRPr lang="en-US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668563" y="1152004"/>
              <a:ext cx="1962125" cy="1709388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891558" y="5921688"/>
            <a:ext cx="142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Admin Host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875544" y="3212043"/>
            <a:ext cx="1895819" cy="1630083"/>
            <a:chOff x="878550" y="3535843"/>
            <a:chExt cx="1895819" cy="1630083"/>
          </a:xfrm>
        </p:grpSpPr>
        <p:grpSp>
          <p:nvGrpSpPr>
            <p:cNvPr id="94" name="Group 93"/>
            <p:cNvGrpSpPr/>
            <p:nvPr/>
          </p:nvGrpSpPr>
          <p:grpSpPr>
            <a:xfrm>
              <a:off x="939694" y="3692224"/>
              <a:ext cx="1815584" cy="1221652"/>
              <a:chOff x="11041231" y="881508"/>
              <a:chExt cx="1647718" cy="1105110"/>
            </a:xfrm>
          </p:grpSpPr>
          <p:pic>
            <p:nvPicPr>
              <p:cNvPr id="99" name="Picture 10" descr="Image result for settings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22270" y="1539144"/>
                <a:ext cx="447474" cy="44747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11041231" y="881508"/>
                <a:ext cx="1647718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CompanyList Activity Worker</a:t>
                </a:r>
                <a:endParaRPr lang="en-US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98" name="Rounded Rectangle 97"/>
            <p:cNvSpPr/>
            <p:nvPr/>
          </p:nvSpPr>
          <p:spPr>
            <a:xfrm>
              <a:off x="878550" y="3535843"/>
              <a:ext cx="1895819" cy="1630083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572556" y="1007363"/>
            <a:ext cx="2638004" cy="53558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3480574" y="999091"/>
            <a:ext cx="2525957" cy="3590985"/>
            <a:chOff x="7406640" y="584775"/>
            <a:chExt cx="2525957" cy="3590985"/>
          </a:xfrm>
        </p:grpSpPr>
        <p:sp>
          <p:nvSpPr>
            <p:cNvPr id="109" name="TextBox 108"/>
            <p:cNvSpPr txBox="1"/>
            <p:nvPr/>
          </p:nvSpPr>
          <p:spPr>
            <a:xfrm>
              <a:off x="8483842" y="3755251"/>
              <a:ext cx="1448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Cron Host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7677173" y="2316966"/>
              <a:ext cx="1675685" cy="1369957"/>
              <a:chOff x="6878797" y="2839434"/>
              <a:chExt cx="1675685" cy="1369957"/>
            </a:xfrm>
          </p:grpSpPr>
          <p:pic>
            <p:nvPicPr>
              <p:cNvPr id="116" name="Picture 10" descr="Image result for settings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9105" y="3556494"/>
                <a:ext cx="455069" cy="43543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7" name="TextBox 116"/>
              <p:cNvSpPr txBox="1"/>
              <p:nvPr/>
            </p:nvSpPr>
            <p:spPr>
              <a:xfrm>
                <a:off x="6878797" y="2840971"/>
                <a:ext cx="1675685" cy="898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Send Reminder Activity Worker</a:t>
                </a:r>
                <a:endParaRPr lang="en-US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6878797" y="2839434"/>
                <a:ext cx="1675685" cy="136995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7656391" y="756246"/>
              <a:ext cx="1696467" cy="1369957"/>
              <a:chOff x="6787199" y="912091"/>
              <a:chExt cx="1696467" cy="1369957"/>
            </a:xfrm>
          </p:grpSpPr>
          <p:pic>
            <p:nvPicPr>
              <p:cNvPr id="113" name="Picture 10" descr="Image result for settings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7116" y="1629151"/>
                <a:ext cx="455069" cy="43543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4" name="TextBox 113"/>
              <p:cNvSpPr txBox="1"/>
              <p:nvPr/>
            </p:nvSpPr>
            <p:spPr>
              <a:xfrm>
                <a:off x="6787199" y="913628"/>
                <a:ext cx="1675685" cy="898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Send Reminder Activity Worker</a:t>
                </a:r>
                <a:endParaRPr lang="en-US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6807981" y="912091"/>
                <a:ext cx="1675685" cy="136995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Rectangle 111"/>
            <p:cNvSpPr/>
            <p:nvPr/>
          </p:nvSpPr>
          <p:spPr>
            <a:xfrm>
              <a:off x="7406640" y="584775"/>
              <a:ext cx="2189747" cy="359098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393835" y="1007363"/>
            <a:ext cx="2525957" cy="3590985"/>
            <a:chOff x="7406640" y="584775"/>
            <a:chExt cx="2525957" cy="3590985"/>
          </a:xfrm>
        </p:grpSpPr>
        <p:sp>
          <p:nvSpPr>
            <p:cNvPr id="120" name="TextBox 119"/>
            <p:cNvSpPr txBox="1"/>
            <p:nvPr/>
          </p:nvSpPr>
          <p:spPr>
            <a:xfrm>
              <a:off x="8483842" y="3755251"/>
              <a:ext cx="1448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Cron Host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7677173" y="2316966"/>
              <a:ext cx="1675685" cy="1369957"/>
              <a:chOff x="6878797" y="2839434"/>
              <a:chExt cx="1675685" cy="1369957"/>
            </a:xfrm>
          </p:grpSpPr>
          <p:pic>
            <p:nvPicPr>
              <p:cNvPr id="127" name="Picture 10" descr="Image result for settings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9105" y="3556494"/>
                <a:ext cx="455069" cy="43543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8" name="TextBox 127"/>
              <p:cNvSpPr txBox="1"/>
              <p:nvPr/>
            </p:nvSpPr>
            <p:spPr>
              <a:xfrm>
                <a:off x="6878797" y="2840971"/>
                <a:ext cx="1675685" cy="898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Send Reminder Activity Worker</a:t>
                </a:r>
                <a:endParaRPr lang="en-US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29" name="Rounded Rectangle 128"/>
              <p:cNvSpPr/>
              <p:nvPr/>
            </p:nvSpPr>
            <p:spPr>
              <a:xfrm>
                <a:off x="6878797" y="2839434"/>
                <a:ext cx="1675685" cy="136995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7656391" y="756246"/>
              <a:ext cx="1696467" cy="1369957"/>
              <a:chOff x="6787199" y="912091"/>
              <a:chExt cx="1696467" cy="1369957"/>
            </a:xfrm>
          </p:grpSpPr>
          <p:pic>
            <p:nvPicPr>
              <p:cNvPr id="124" name="Picture 10" descr="Image result for settings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7116" y="1629151"/>
                <a:ext cx="455069" cy="43543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5" name="TextBox 124"/>
              <p:cNvSpPr txBox="1"/>
              <p:nvPr/>
            </p:nvSpPr>
            <p:spPr>
              <a:xfrm>
                <a:off x="6787199" y="913628"/>
                <a:ext cx="1675685" cy="898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Send Reminder Activity Worker</a:t>
                </a:r>
                <a:endParaRPr lang="en-US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26" name="Rounded Rectangle 125"/>
              <p:cNvSpPr/>
              <p:nvPr/>
            </p:nvSpPr>
            <p:spPr>
              <a:xfrm>
                <a:off x="6807981" y="912091"/>
                <a:ext cx="1675685" cy="136995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Rectangle 122"/>
            <p:cNvSpPr/>
            <p:nvPr/>
          </p:nvSpPr>
          <p:spPr>
            <a:xfrm>
              <a:off x="7406640" y="584775"/>
              <a:ext cx="2189747" cy="359098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851777" y="5204434"/>
            <a:ext cx="2034036" cy="524182"/>
            <a:chOff x="3300323" y="3763690"/>
            <a:chExt cx="2269204" cy="777713"/>
          </a:xfrm>
        </p:grpSpPr>
        <p:sp>
          <p:nvSpPr>
            <p:cNvPr id="131" name="TextBox 130"/>
            <p:cNvSpPr txBox="1"/>
            <p:nvPr/>
          </p:nvSpPr>
          <p:spPr>
            <a:xfrm>
              <a:off x="3300323" y="3765871"/>
              <a:ext cx="21807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</a:rPr>
                <a:t>Workflow Starter</a:t>
              </a:r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3300323" y="3763690"/>
              <a:ext cx="2269204" cy="777713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>
            <a:stCxn id="38" idx="1"/>
            <a:endCxn id="15" idx="3"/>
          </p:cNvCxnSpPr>
          <p:nvPr/>
        </p:nvCxnSpPr>
        <p:spPr>
          <a:xfrm flipH="1" flipV="1">
            <a:off x="3210560" y="3685301"/>
            <a:ext cx="2741112" cy="2578048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8" idx="0"/>
          </p:cNvCxnSpPr>
          <p:nvPr/>
        </p:nvCxnSpPr>
        <p:spPr>
          <a:xfrm flipH="1" flipV="1">
            <a:off x="4870300" y="4598348"/>
            <a:ext cx="2029282" cy="1204089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8" idx="0"/>
          </p:cNvCxnSpPr>
          <p:nvPr/>
        </p:nvCxnSpPr>
        <p:spPr>
          <a:xfrm flipV="1">
            <a:off x="6899582" y="4607227"/>
            <a:ext cx="571455" cy="1195210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</p:cNvCxnSpPr>
          <p:nvPr/>
        </p:nvCxnSpPr>
        <p:spPr>
          <a:xfrm flipV="1">
            <a:off x="6899582" y="4615499"/>
            <a:ext cx="3343740" cy="1186938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1"/>
            <a:endCxn id="132" idx="3"/>
          </p:cNvCxnSpPr>
          <p:nvPr/>
        </p:nvCxnSpPr>
        <p:spPr>
          <a:xfrm flipH="1" flipV="1">
            <a:off x="2885813" y="5466525"/>
            <a:ext cx="3065859" cy="796824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14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9567" y="0"/>
            <a:ext cx="5646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Autoreminder SWF setup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951672" y="5802437"/>
            <a:ext cx="1895819" cy="921823"/>
            <a:chOff x="1317746" y="1117791"/>
            <a:chExt cx="1895819" cy="1630083"/>
          </a:xfrm>
        </p:grpSpPr>
        <p:sp>
          <p:nvSpPr>
            <p:cNvPr id="6" name="TextBox 5"/>
            <p:cNvSpPr txBox="1"/>
            <p:nvPr/>
          </p:nvSpPr>
          <p:spPr>
            <a:xfrm>
              <a:off x="1357863" y="1724077"/>
              <a:ext cx="18155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</a:rPr>
                <a:t>Setup.sh</a:t>
              </a:r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317746" y="1117791"/>
              <a:ext cx="1895819" cy="1630083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134947" y="999091"/>
            <a:ext cx="2525957" cy="3590985"/>
            <a:chOff x="7406640" y="584775"/>
            <a:chExt cx="2525957" cy="3590985"/>
          </a:xfrm>
        </p:grpSpPr>
        <p:sp>
          <p:nvSpPr>
            <p:cNvPr id="65" name="TextBox 64"/>
            <p:cNvSpPr txBox="1"/>
            <p:nvPr/>
          </p:nvSpPr>
          <p:spPr>
            <a:xfrm>
              <a:off x="8483842" y="3755251"/>
              <a:ext cx="1448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Cron Host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677173" y="2316966"/>
              <a:ext cx="1675685" cy="1369957"/>
              <a:chOff x="6878797" y="2839434"/>
              <a:chExt cx="1675685" cy="1369957"/>
            </a:xfrm>
          </p:grpSpPr>
          <p:pic>
            <p:nvPicPr>
              <p:cNvPr id="82" name="Picture 10" descr="Image result for settings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9105" y="3556494"/>
                <a:ext cx="455069" cy="43543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6878797" y="2840971"/>
                <a:ext cx="1675685" cy="898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Send Reminder Activity Worker</a:t>
                </a:r>
                <a:endParaRPr lang="en-US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6878797" y="2839434"/>
                <a:ext cx="1675685" cy="136995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656391" y="756246"/>
              <a:ext cx="1696467" cy="1369957"/>
              <a:chOff x="6787199" y="912091"/>
              <a:chExt cx="1696467" cy="1369957"/>
            </a:xfrm>
          </p:grpSpPr>
          <p:pic>
            <p:nvPicPr>
              <p:cNvPr id="85" name="Picture 10" descr="Image result for settings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7116" y="1629151"/>
                <a:ext cx="455069" cy="43543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6" name="TextBox 85"/>
              <p:cNvSpPr txBox="1"/>
              <p:nvPr/>
            </p:nvSpPr>
            <p:spPr>
              <a:xfrm>
                <a:off x="6787199" y="913628"/>
                <a:ext cx="1675685" cy="898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Send Reminder Activity Worker</a:t>
                </a:r>
                <a:endParaRPr lang="en-US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6807981" y="912091"/>
                <a:ext cx="1675685" cy="136995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7406640" y="584775"/>
              <a:ext cx="2189747" cy="359098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75544" y="1177952"/>
            <a:ext cx="1962125" cy="1709388"/>
            <a:chOff x="668563" y="1152004"/>
            <a:chExt cx="1962125" cy="1709388"/>
          </a:xfrm>
        </p:grpSpPr>
        <p:grpSp>
          <p:nvGrpSpPr>
            <p:cNvPr id="19" name="Group 18"/>
            <p:cNvGrpSpPr/>
            <p:nvPr/>
          </p:nvGrpSpPr>
          <p:grpSpPr>
            <a:xfrm>
              <a:off x="821507" y="1234430"/>
              <a:ext cx="1656235" cy="1402069"/>
              <a:chOff x="-149322" y="4798623"/>
              <a:chExt cx="1656235" cy="1402069"/>
            </a:xfrm>
          </p:grpSpPr>
          <p:pic>
            <p:nvPicPr>
              <p:cNvPr id="17" name="Picture 10" descr="Image result for settings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827" y="5753218"/>
                <a:ext cx="447474" cy="44747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-149322" y="4798623"/>
                <a:ext cx="1656235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AutoReminder Workflow Worker</a:t>
                </a:r>
                <a:endParaRPr lang="en-US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668563" y="1152004"/>
              <a:ext cx="1962125" cy="1709388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891558" y="5921688"/>
            <a:ext cx="142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Admin Host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875544" y="3212043"/>
            <a:ext cx="1895819" cy="1630083"/>
            <a:chOff x="878550" y="3535843"/>
            <a:chExt cx="1895819" cy="1630083"/>
          </a:xfrm>
        </p:grpSpPr>
        <p:grpSp>
          <p:nvGrpSpPr>
            <p:cNvPr id="94" name="Group 93"/>
            <p:cNvGrpSpPr/>
            <p:nvPr/>
          </p:nvGrpSpPr>
          <p:grpSpPr>
            <a:xfrm>
              <a:off x="939694" y="3692224"/>
              <a:ext cx="1815584" cy="1221652"/>
              <a:chOff x="11041231" y="881508"/>
              <a:chExt cx="1647718" cy="1105110"/>
            </a:xfrm>
          </p:grpSpPr>
          <p:pic>
            <p:nvPicPr>
              <p:cNvPr id="99" name="Picture 10" descr="Image result for settings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22270" y="1539144"/>
                <a:ext cx="447474" cy="44747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11041231" y="881508"/>
                <a:ext cx="1647718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CompanyList Activity Worker</a:t>
                </a:r>
                <a:endParaRPr lang="en-US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98" name="Rounded Rectangle 97"/>
            <p:cNvSpPr/>
            <p:nvPr/>
          </p:nvSpPr>
          <p:spPr>
            <a:xfrm>
              <a:off x="878550" y="3535843"/>
              <a:ext cx="1895819" cy="1630083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572556" y="1007363"/>
            <a:ext cx="2638004" cy="53558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3761925" y="999091"/>
            <a:ext cx="2525957" cy="3590985"/>
            <a:chOff x="7406640" y="584775"/>
            <a:chExt cx="2525957" cy="3590985"/>
          </a:xfrm>
        </p:grpSpPr>
        <p:sp>
          <p:nvSpPr>
            <p:cNvPr id="109" name="TextBox 108"/>
            <p:cNvSpPr txBox="1"/>
            <p:nvPr/>
          </p:nvSpPr>
          <p:spPr>
            <a:xfrm>
              <a:off x="8483842" y="3755251"/>
              <a:ext cx="1448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Cron Host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7677173" y="2316966"/>
              <a:ext cx="1675685" cy="1369957"/>
              <a:chOff x="6878797" y="2839434"/>
              <a:chExt cx="1675685" cy="1369957"/>
            </a:xfrm>
          </p:grpSpPr>
          <p:pic>
            <p:nvPicPr>
              <p:cNvPr id="116" name="Picture 10" descr="Image result for settings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9105" y="3556494"/>
                <a:ext cx="455069" cy="43543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7" name="TextBox 116"/>
              <p:cNvSpPr txBox="1"/>
              <p:nvPr/>
            </p:nvSpPr>
            <p:spPr>
              <a:xfrm>
                <a:off x="6878797" y="2840971"/>
                <a:ext cx="1675685" cy="898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Send Reminder Activity Worker</a:t>
                </a:r>
                <a:endParaRPr lang="en-US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6878797" y="2839434"/>
                <a:ext cx="1675685" cy="136995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7656391" y="756246"/>
              <a:ext cx="1696467" cy="1369957"/>
              <a:chOff x="6787199" y="912091"/>
              <a:chExt cx="1696467" cy="1369957"/>
            </a:xfrm>
          </p:grpSpPr>
          <p:pic>
            <p:nvPicPr>
              <p:cNvPr id="113" name="Picture 10" descr="Image result for settings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7116" y="1629151"/>
                <a:ext cx="455069" cy="43543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4" name="TextBox 113"/>
              <p:cNvSpPr txBox="1"/>
              <p:nvPr/>
            </p:nvSpPr>
            <p:spPr>
              <a:xfrm>
                <a:off x="6787199" y="913628"/>
                <a:ext cx="1675685" cy="898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Send Reminder Activity Worker</a:t>
                </a:r>
                <a:endParaRPr lang="en-US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6807981" y="912091"/>
                <a:ext cx="1675685" cy="136995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Rectangle 111"/>
            <p:cNvSpPr/>
            <p:nvPr/>
          </p:nvSpPr>
          <p:spPr>
            <a:xfrm>
              <a:off x="7406640" y="584775"/>
              <a:ext cx="2189747" cy="359098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393835" y="1007363"/>
            <a:ext cx="2525957" cy="3590985"/>
            <a:chOff x="7406640" y="584775"/>
            <a:chExt cx="2525957" cy="3590985"/>
          </a:xfrm>
        </p:grpSpPr>
        <p:sp>
          <p:nvSpPr>
            <p:cNvPr id="120" name="TextBox 119"/>
            <p:cNvSpPr txBox="1"/>
            <p:nvPr/>
          </p:nvSpPr>
          <p:spPr>
            <a:xfrm>
              <a:off x="8483842" y="3755251"/>
              <a:ext cx="1448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Cron Host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7677173" y="2316966"/>
              <a:ext cx="1675685" cy="1369957"/>
              <a:chOff x="6878797" y="2839434"/>
              <a:chExt cx="1675685" cy="1369957"/>
            </a:xfrm>
          </p:grpSpPr>
          <p:pic>
            <p:nvPicPr>
              <p:cNvPr id="127" name="Picture 10" descr="Image result for settings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9105" y="3556494"/>
                <a:ext cx="455069" cy="43543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8" name="TextBox 127"/>
              <p:cNvSpPr txBox="1"/>
              <p:nvPr/>
            </p:nvSpPr>
            <p:spPr>
              <a:xfrm>
                <a:off x="6878797" y="2840971"/>
                <a:ext cx="1675685" cy="898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Send Reminder Activity Worker</a:t>
                </a:r>
                <a:endParaRPr lang="en-US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29" name="Rounded Rectangle 128"/>
              <p:cNvSpPr/>
              <p:nvPr/>
            </p:nvSpPr>
            <p:spPr>
              <a:xfrm>
                <a:off x="6878797" y="2839434"/>
                <a:ext cx="1675685" cy="136995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7656391" y="756246"/>
              <a:ext cx="1696467" cy="1369957"/>
              <a:chOff x="6787199" y="912091"/>
              <a:chExt cx="1696467" cy="1369957"/>
            </a:xfrm>
          </p:grpSpPr>
          <p:pic>
            <p:nvPicPr>
              <p:cNvPr id="124" name="Picture 10" descr="Image result for settings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7116" y="1629151"/>
                <a:ext cx="455069" cy="43543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5" name="TextBox 124"/>
              <p:cNvSpPr txBox="1"/>
              <p:nvPr/>
            </p:nvSpPr>
            <p:spPr>
              <a:xfrm>
                <a:off x="6787199" y="913628"/>
                <a:ext cx="1675685" cy="898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Send Reminder Activity Worker</a:t>
                </a:r>
                <a:endParaRPr lang="en-US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26" name="Rounded Rectangle 125"/>
              <p:cNvSpPr/>
              <p:nvPr/>
            </p:nvSpPr>
            <p:spPr>
              <a:xfrm>
                <a:off x="6807981" y="912091"/>
                <a:ext cx="1675685" cy="136995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Rectangle 122"/>
            <p:cNvSpPr/>
            <p:nvPr/>
          </p:nvSpPr>
          <p:spPr>
            <a:xfrm>
              <a:off x="7406640" y="584775"/>
              <a:ext cx="2189747" cy="359098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851777" y="5204434"/>
            <a:ext cx="2034036" cy="524182"/>
            <a:chOff x="3300323" y="3763690"/>
            <a:chExt cx="2269204" cy="777713"/>
          </a:xfrm>
        </p:grpSpPr>
        <p:sp>
          <p:nvSpPr>
            <p:cNvPr id="131" name="TextBox 130"/>
            <p:cNvSpPr txBox="1"/>
            <p:nvPr/>
          </p:nvSpPr>
          <p:spPr>
            <a:xfrm>
              <a:off x="3300323" y="3765871"/>
              <a:ext cx="21807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</a:rPr>
                <a:t>Workflow Starter</a:t>
              </a:r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3300323" y="3763690"/>
              <a:ext cx="2269204" cy="777713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>
            <a:stCxn id="38" idx="1"/>
            <a:endCxn id="15" idx="3"/>
          </p:cNvCxnSpPr>
          <p:nvPr/>
        </p:nvCxnSpPr>
        <p:spPr>
          <a:xfrm flipH="1" flipV="1">
            <a:off x="3210560" y="3685301"/>
            <a:ext cx="2741112" cy="2578048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8" idx="0"/>
          </p:cNvCxnSpPr>
          <p:nvPr/>
        </p:nvCxnSpPr>
        <p:spPr>
          <a:xfrm flipH="1" flipV="1">
            <a:off x="4870300" y="4598348"/>
            <a:ext cx="2029282" cy="1204089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8" idx="0"/>
          </p:cNvCxnSpPr>
          <p:nvPr/>
        </p:nvCxnSpPr>
        <p:spPr>
          <a:xfrm flipV="1">
            <a:off x="6899582" y="4607227"/>
            <a:ext cx="571455" cy="1195210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</p:cNvCxnSpPr>
          <p:nvPr/>
        </p:nvCxnSpPr>
        <p:spPr>
          <a:xfrm flipV="1">
            <a:off x="6899582" y="4615499"/>
            <a:ext cx="3343740" cy="1186938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1"/>
            <a:endCxn id="132" idx="3"/>
          </p:cNvCxnSpPr>
          <p:nvPr/>
        </p:nvCxnSpPr>
        <p:spPr>
          <a:xfrm flipH="1" flipV="1">
            <a:off x="2885813" y="5466525"/>
            <a:ext cx="3065859" cy="796824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1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24839</TotalTime>
  <Words>438</Words>
  <Application>Microsoft Office PowerPoint</Application>
  <PresentationFormat>Widescreen</PresentationFormat>
  <Paragraphs>124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Intuit,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Basha, Imran</dc:creator>
  <cp:lastModifiedBy>Basha, Imran</cp:lastModifiedBy>
  <cp:revision>285</cp:revision>
  <dcterms:created xsi:type="dcterms:W3CDTF">2016-12-18T18:59:21Z</dcterms:created>
  <dcterms:modified xsi:type="dcterms:W3CDTF">2017-02-06T05:28:30Z</dcterms:modified>
</cp:coreProperties>
</file>