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4" r:id="rId3"/>
    <p:sldId id="283" r:id="rId4"/>
    <p:sldId id="258" r:id="rId5"/>
    <p:sldId id="275" r:id="rId6"/>
    <p:sldId id="276" r:id="rId7"/>
    <p:sldId id="279" r:id="rId8"/>
    <p:sldId id="285" r:id="rId9"/>
    <p:sldId id="284" r:id="rId10"/>
    <p:sldId id="281" r:id="rId11"/>
    <p:sldId id="282" r:id="rId12"/>
    <p:sldId id="27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23" autoAdjust="0"/>
  </p:normalViewPr>
  <p:slideViewPr>
    <p:cSldViewPr>
      <p:cViewPr>
        <p:scale>
          <a:sx n="66" d="100"/>
          <a:sy n="66" d="100"/>
        </p:scale>
        <p:origin x="-150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2/11/2019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2/11/2019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2/11/2019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2/11/2019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2/11/2019</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smtClean="0"/>
              <a:t>Click icon to add chart</a:t>
            </a:r>
            <a:endParaRPr lang="en-US" noProof="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2/11/2019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2/11/2019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2/11/2019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2/11/2019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2/11/2019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2/11/2019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2/11/2019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2/11/2019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2/11/2019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2/11/2019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AGRI AIUTO</a:t>
            </a:r>
            <a:endParaRPr lang="en-IN" dirty="0"/>
          </a:p>
        </p:txBody>
      </p:sp>
      <p:sp>
        <p:nvSpPr>
          <p:cNvPr id="5" name="Subtitle 4"/>
          <p:cNvSpPr>
            <a:spLocks noGrp="1"/>
          </p:cNvSpPr>
          <p:nvPr>
            <p:ph type="subTitle" idx="1"/>
          </p:nvPr>
        </p:nvSpPr>
        <p:spPr>
          <a:xfrm>
            <a:off x="228600" y="3886200"/>
            <a:ext cx="8763000" cy="2057400"/>
          </a:xfrm>
        </p:spPr>
        <p:txBody>
          <a:bodyPr/>
          <a:lstStyle/>
          <a:p>
            <a:r>
              <a:rPr lang="en-US" sz="2200" dirty="0" smtClean="0">
                <a:latin typeface="Times New Roman" pitchFamily="18" charset="0"/>
                <a:cs typeface="Times New Roman" pitchFamily="18" charset="0"/>
              </a:rPr>
              <a:t>S.Ishrath Unnisa   [154G1A0533]              </a:t>
            </a:r>
            <a:r>
              <a:rPr lang="en-US" sz="2200" b="1" dirty="0" smtClean="0">
                <a:latin typeface="Times New Roman" pitchFamily="18" charset="0"/>
                <a:cs typeface="Times New Roman" pitchFamily="18" charset="0"/>
              </a:rPr>
              <a:t>Batch No</a:t>
            </a:r>
            <a:r>
              <a:rPr lang="en-US" sz="2200" dirty="0" smtClean="0">
                <a:latin typeface="Times New Roman" pitchFamily="18" charset="0"/>
                <a:cs typeface="Times New Roman" pitchFamily="18" charset="0"/>
              </a:rPr>
              <a:t>: A2</a:t>
            </a:r>
          </a:p>
          <a:p>
            <a:r>
              <a:rPr lang="en-US" sz="2200" dirty="0" smtClean="0">
                <a:latin typeface="Times New Roman" pitchFamily="18" charset="0"/>
                <a:cs typeface="Times New Roman" pitchFamily="18" charset="0"/>
              </a:rPr>
              <a:t>K.Bhavitha            [154G1A0514]</a:t>
            </a:r>
          </a:p>
          <a:p>
            <a:r>
              <a:rPr lang="en-US" sz="2200" dirty="0" smtClean="0">
                <a:latin typeface="Times New Roman" pitchFamily="18" charset="0"/>
                <a:cs typeface="Times New Roman" pitchFamily="18" charset="0"/>
              </a:rPr>
              <a:t>G.Bhuvaneswari    [154G1A0516]             </a:t>
            </a:r>
            <a:r>
              <a:rPr lang="en-US" sz="2200" b="1" dirty="0" smtClean="0">
                <a:latin typeface="Times New Roman" pitchFamily="18" charset="0"/>
                <a:cs typeface="Times New Roman" pitchFamily="18" charset="0"/>
              </a:rPr>
              <a:t>Project Guide</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P.Baba Fakruddin  [154G1A0508]             G.Hemanth Kumar Yadav</a:t>
            </a:r>
            <a:r>
              <a:rPr lang="en-US" sz="12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M.Tech</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Assistant  Professor</a:t>
            </a:r>
          </a:p>
          <a:p>
            <a:endParaRPr lang="en-US" sz="2200" dirty="0" smtClean="0">
              <a:latin typeface="Times New Roman" pitchFamily="18" charset="0"/>
              <a:cs typeface="Times New Roman" pitchFamily="18" charset="0"/>
            </a:endParaRPr>
          </a:p>
        </p:txBody>
      </p:sp>
      <p:sp>
        <p:nvSpPr>
          <p:cNvPr id="6" name="TextBox 5"/>
          <p:cNvSpPr txBox="1"/>
          <p:nvPr/>
        </p:nvSpPr>
        <p:spPr>
          <a:xfrm>
            <a:off x="1524000" y="5842337"/>
            <a:ext cx="7086600" cy="1015663"/>
          </a:xfrm>
          <a:prstGeom prst="rect">
            <a:avLst/>
          </a:prstGeom>
          <a:noFill/>
        </p:spPr>
        <p:txBody>
          <a:bodyPr wrap="square" rtlCol="0">
            <a:spAutoFit/>
          </a:bodyPr>
          <a:lstStyle/>
          <a:p>
            <a:pPr algn="ctr"/>
            <a:r>
              <a:rPr lang="en-US" sz="2400" b="1" dirty="0" smtClean="0"/>
              <a:t>Srinivasa Ramanujan Institute of Technology</a:t>
            </a:r>
          </a:p>
          <a:p>
            <a:pPr algn="ctr"/>
            <a:r>
              <a:rPr lang="en-US" b="1" dirty="0" smtClean="0"/>
              <a:t>Department of Computer Science &amp; Engineering</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457200" y="5791200"/>
            <a:ext cx="958103" cy="814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a:t>
            </a:r>
            <a:endParaRPr lang="en-IN" dirty="0"/>
          </a:p>
        </p:txBody>
      </p:sp>
      <p:sp>
        <p:nvSpPr>
          <p:cNvPr id="3" name="Content Placeholder 2"/>
          <p:cNvSpPr>
            <a:spLocks noGrp="1"/>
          </p:cNvSpPr>
          <p:nvPr>
            <p:ph idx="1"/>
          </p:nvPr>
        </p:nvSpPr>
        <p:spPr>
          <a:xfrm>
            <a:off x="381000" y="1295400"/>
            <a:ext cx="8229600" cy="4724400"/>
          </a:xfrm>
        </p:spPr>
        <p:txBody>
          <a:bodyPr/>
          <a:lstStyle/>
          <a:p>
            <a:pPr algn="just">
              <a:buFont typeface="Wingdings" pitchFamily="2" charset="2"/>
              <a:buChar char="Ø"/>
            </a:pPr>
            <a:r>
              <a:rPr lang="en-US" sz="2600" dirty="0" smtClean="0">
                <a:latin typeface="Times New Roman" pitchFamily="18" charset="0"/>
                <a:cs typeface="Times New Roman" pitchFamily="18" charset="0"/>
              </a:rPr>
              <a:t>Providing user authentication using Firebase database.</a:t>
            </a:r>
          </a:p>
          <a:p>
            <a:pPr algn="just">
              <a:buFont typeface="Wingdings" pitchFamily="2" charset="2"/>
              <a:buChar char="Ø"/>
            </a:pPr>
            <a:r>
              <a:rPr lang="en-US" sz="2600" dirty="0" smtClean="0">
                <a:latin typeface="Times New Roman" pitchFamily="18" charset="0"/>
                <a:cs typeface="Times New Roman" pitchFamily="18" charset="0"/>
              </a:rPr>
              <a:t>To make the users aware of  merchants and the availability of pesticides.</a:t>
            </a:r>
          </a:p>
          <a:p>
            <a:pPr algn="just">
              <a:buFont typeface="Wingdings" pitchFamily="2" charset="2"/>
              <a:buChar char="Ø"/>
            </a:pPr>
            <a:r>
              <a:rPr lang="en-US" sz="2600" dirty="0" smtClean="0">
                <a:latin typeface="Times New Roman" pitchFamily="18" charset="0"/>
                <a:cs typeface="Times New Roman" pitchFamily="18" charset="0"/>
              </a:rPr>
              <a:t>To make the users understand the context using Text to speech.</a:t>
            </a:r>
          </a:p>
          <a:p>
            <a:pPr algn="just">
              <a:buFont typeface="Wingdings" pitchFamily="2" charset="2"/>
              <a:buChar char="Ø"/>
            </a:pPr>
            <a:r>
              <a:rPr lang="en-US" sz="2600" dirty="0" smtClean="0">
                <a:latin typeface="Times New Roman" pitchFamily="18" charset="0"/>
                <a:cs typeface="Times New Roman" pitchFamily="18" charset="0"/>
              </a:rPr>
              <a:t>To make the users interact with experts by taking suggestions either by asking question or by  uploading images</a:t>
            </a:r>
          </a:p>
          <a:p>
            <a:pPr algn="just">
              <a:buFont typeface="Wingdings" pitchFamily="2" charset="2"/>
              <a:buChar char="Ø"/>
            </a:pPr>
            <a:endParaRPr lang="en-IN" sz="2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IN" dirty="0"/>
          </a:p>
        </p:txBody>
      </p:sp>
      <p:sp>
        <p:nvSpPr>
          <p:cNvPr id="3" name="Content Placeholder 2"/>
          <p:cNvSpPr>
            <a:spLocks noGrp="1"/>
          </p:cNvSpPr>
          <p:nvPr>
            <p:ph idx="1"/>
          </p:nvPr>
        </p:nvSpPr>
        <p:spPr>
          <a:xfrm>
            <a:off x="381000" y="990600"/>
            <a:ext cx="8229600" cy="5064125"/>
          </a:xfrm>
        </p:spPr>
        <p:txBody>
          <a:bodyPr/>
          <a:lstStyle/>
          <a:p>
            <a:pPr algn="just">
              <a:buNone/>
            </a:pPr>
            <a:r>
              <a:rPr lang="en-US" sz="2600" dirty="0" smtClean="0">
                <a:solidFill>
                  <a:srgbClr val="0070C0"/>
                </a:solidFill>
                <a:latin typeface="Times New Roman" pitchFamily="18" charset="0"/>
                <a:cs typeface="Times New Roman" pitchFamily="18" charset="0"/>
              </a:rPr>
              <a:t>Hardware requirements</a:t>
            </a:r>
            <a:r>
              <a:rPr lang="en-US" sz="2600" dirty="0" smtClean="0">
                <a:latin typeface="Times New Roman" pitchFamily="18" charset="0"/>
                <a:cs typeface="Times New Roman" pitchFamily="18" charset="0"/>
              </a:rPr>
              <a:t>:</a:t>
            </a:r>
          </a:p>
          <a:p>
            <a:pPr algn="just">
              <a:buFont typeface="Wingdings" pitchFamily="2" charset="2"/>
              <a:buChar char="Ø"/>
            </a:pPr>
            <a:r>
              <a:rPr lang="en-US" sz="2600" dirty="0" smtClean="0">
                <a:latin typeface="Times New Roman" pitchFamily="18" charset="0"/>
                <a:cs typeface="Times New Roman" pitchFamily="18" charset="0"/>
              </a:rPr>
              <a:t>RAM Capacity: 8GB or 6GB</a:t>
            </a:r>
          </a:p>
          <a:p>
            <a:pPr algn="just">
              <a:buFont typeface="Wingdings" pitchFamily="2" charset="2"/>
              <a:buChar char="Ø"/>
            </a:pPr>
            <a:r>
              <a:rPr lang="en-US" sz="2600" dirty="0" smtClean="0">
                <a:latin typeface="Times New Roman" pitchFamily="18" charset="0"/>
                <a:cs typeface="Times New Roman" pitchFamily="18" charset="0"/>
              </a:rPr>
              <a:t>Hard disk Capacity:1 GB</a:t>
            </a:r>
          </a:p>
          <a:p>
            <a:pPr algn="just">
              <a:buFont typeface="Wingdings" pitchFamily="2" charset="2"/>
              <a:buChar char="Ø"/>
            </a:pPr>
            <a:r>
              <a:rPr lang="en-US" sz="2600" dirty="0" smtClean="0">
                <a:latin typeface="Times New Roman" pitchFamily="18" charset="0"/>
                <a:cs typeface="Times New Roman" pitchFamily="18" charset="0"/>
              </a:rPr>
              <a:t>i3 Processor</a:t>
            </a:r>
          </a:p>
          <a:p>
            <a:pPr algn="just">
              <a:buNone/>
            </a:pPr>
            <a:r>
              <a:rPr lang="en-US" sz="2600" dirty="0" smtClean="0">
                <a:solidFill>
                  <a:srgbClr val="0070C0"/>
                </a:solidFill>
                <a:latin typeface="Times New Roman" pitchFamily="18" charset="0"/>
                <a:cs typeface="Times New Roman" pitchFamily="18" charset="0"/>
              </a:rPr>
              <a:t>Software requirements:</a:t>
            </a:r>
          </a:p>
          <a:p>
            <a:pPr algn="just">
              <a:buFont typeface="Wingdings" pitchFamily="2" charset="2"/>
              <a:buChar char="Ø"/>
            </a:pPr>
            <a:r>
              <a:rPr lang="en-US" sz="2600" dirty="0" smtClean="0">
                <a:solidFill>
                  <a:schemeClr val="tx1">
                    <a:lumMod val="95000"/>
                    <a:lumOff val="5000"/>
                  </a:schemeClr>
                </a:solidFill>
                <a:latin typeface="Times New Roman" pitchFamily="18" charset="0"/>
                <a:cs typeface="Times New Roman" pitchFamily="18" charset="0"/>
              </a:rPr>
              <a:t>Windows 10- 64 bit</a:t>
            </a:r>
          </a:p>
          <a:p>
            <a:pPr algn="just">
              <a:buNone/>
            </a:pPr>
            <a:r>
              <a:rPr lang="en-US" sz="2600" b="1" dirty="0" smtClean="0">
                <a:solidFill>
                  <a:schemeClr val="tx1">
                    <a:lumMod val="95000"/>
                    <a:lumOff val="5000"/>
                  </a:schemeClr>
                </a:solidFill>
                <a:latin typeface="Times New Roman" pitchFamily="18" charset="0"/>
                <a:cs typeface="Times New Roman" pitchFamily="18" charset="0"/>
              </a:rPr>
              <a:t>Technologies</a:t>
            </a:r>
            <a:r>
              <a:rPr lang="en-US" sz="2600" dirty="0" smtClean="0">
                <a:solidFill>
                  <a:schemeClr val="tx1">
                    <a:lumMod val="95000"/>
                    <a:lumOff val="5000"/>
                  </a:schemeClr>
                </a:solidFill>
                <a:latin typeface="Times New Roman" pitchFamily="18" charset="0"/>
                <a:cs typeface="Times New Roman" pitchFamily="18" charset="0"/>
              </a:rPr>
              <a:t>:</a:t>
            </a:r>
          </a:p>
          <a:p>
            <a:pPr>
              <a:buFont typeface="Wingdings" pitchFamily="2" charset="2"/>
              <a:buChar char="q"/>
            </a:pPr>
            <a:r>
              <a:rPr lang="en-US" sz="2600" dirty="0" smtClean="0">
                <a:latin typeface="Times New Roman" pitchFamily="18" charset="0"/>
                <a:cs typeface="Times New Roman" pitchFamily="18" charset="0"/>
              </a:rPr>
              <a:t>Java</a:t>
            </a:r>
          </a:p>
          <a:p>
            <a:pPr>
              <a:buFont typeface="Wingdings" pitchFamily="2" charset="2"/>
              <a:buChar char="q"/>
            </a:pPr>
            <a:r>
              <a:rPr lang="en-US" sz="2600" dirty="0" smtClean="0">
                <a:latin typeface="Times New Roman" pitchFamily="18" charset="0"/>
                <a:cs typeface="Times New Roman" pitchFamily="18" charset="0"/>
              </a:rPr>
              <a:t>Extensible Markup Language(XML)</a:t>
            </a:r>
          </a:p>
          <a:p>
            <a:pPr algn="just">
              <a:buNone/>
            </a:pPr>
            <a:r>
              <a:rPr lang="en-US" sz="2600" b="1" dirty="0" smtClean="0">
                <a:latin typeface="Times New Roman" pitchFamily="18" charset="0"/>
                <a:cs typeface="Times New Roman" pitchFamily="18" charset="0"/>
              </a:rPr>
              <a:t>Tools:</a:t>
            </a:r>
          </a:p>
          <a:p>
            <a:pPr algn="just">
              <a:buFont typeface="Wingdings" pitchFamily="2" charset="2"/>
              <a:buChar char="q"/>
            </a:pPr>
            <a:r>
              <a:rPr lang="en-US" sz="2600" dirty="0" smtClean="0">
                <a:latin typeface="Times New Roman" pitchFamily="18" charset="0"/>
                <a:cs typeface="Times New Roman" pitchFamily="18" charset="0"/>
              </a:rPr>
              <a:t>Android Studio 3.3</a:t>
            </a:r>
          </a:p>
          <a:p>
            <a:pPr algn="just">
              <a:buFont typeface="Wingdings" pitchFamily="2" charset="2"/>
              <a:buChar char="Ø"/>
            </a:pPr>
            <a:endParaRPr lang="en-US" sz="26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endParaRPr lang="en-US" sz="2600" dirty="0" smtClean="0">
              <a:solidFill>
                <a:schemeClr val="tx1">
                  <a:lumMod val="95000"/>
                  <a:lumOff val="5000"/>
                </a:schemeClr>
              </a:solidFill>
              <a:latin typeface="Times New Roman" pitchFamily="18" charset="0"/>
              <a:cs typeface="Times New Roman" pitchFamily="18" charset="0"/>
            </a:endParaRPr>
          </a:p>
          <a:p>
            <a:pPr algn="just">
              <a:buNone/>
            </a:pPr>
            <a:endParaRPr lang="en-US" sz="2600" dirty="0" smtClean="0">
              <a:latin typeface="Times New Roman" pitchFamily="18" charset="0"/>
              <a:cs typeface="Times New Roman" pitchFamily="18" charset="0"/>
            </a:endParaRPr>
          </a:p>
          <a:p>
            <a:pPr algn="just">
              <a:buFont typeface="Wingdings" pitchFamily="2" charset="2"/>
              <a:buChar char="Ø"/>
            </a:pPr>
            <a:endParaRPr lang="en-US" sz="2600" dirty="0" smtClean="0">
              <a:latin typeface="Times New Roman" pitchFamily="18" charset="0"/>
              <a:cs typeface="Times New Roman" pitchFamily="18" charset="0"/>
            </a:endParaRPr>
          </a:p>
          <a:p>
            <a:pPr algn="just">
              <a:buNone/>
            </a:pPr>
            <a:endParaRPr lang="en-US" sz="2600" dirty="0" smtClean="0">
              <a:latin typeface="Times New Roman" pitchFamily="18" charset="0"/>
              <a:cs typeface="Times New Roman" pitchFamily="18" charset="0"/>
            </a:endParaRPr>
          </a:p>
          <a:p>
            <a:pPr algn="just">
              <a:buNone/>
            </a:pP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Queries</a:t>
            </a:r>
            <a:endParaRPr lang="en-US" sz="5400" dirty="0"/>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57200" y="1371600"/>
            <a:ext cx="8229600" cy="5029200"/>
          </a:xfrm>
        </p:spPr>
        <p:txBody>
          <a:bodyPr/>
          <a:lstStyle/>
          <a:p>
            <a:pPr algn="just">
              <a:buFont typeface="Wingdings" pitchFamily="2" charset="2"/>
              <a:buChar char="q"/>
            </a:pPr>
            <a:r>
              <a:rPr lang="en-IN" sz="2600" dirty="0" smtClean="0">
                <a:latin typeface="Times New Roman" pitchFamily="18" charset="0"/>
                <a:cs typeface="Times New Roman" pitchFamily="18" charset="0"/>
              </a:rPr>
              <a:t>The "AGRIAIUTO" application delivers the detail information about which crop to grow in which season and which crop is suitable for that particular soil in which the farmer wishes to start. </a:t>
            </a:r>
          </a:p>
          <a:p>
            <a:pPr algn="just">
              <a:buFont typeface="Wingdings" pitchFamily="2" charset="2"/>
              <a:buChar char="q"/>
            </a:pPr>
            <a:r>
              <a:rPr lang="en-IN" sz="2600" dirty="0" smtClean="0">
                <a:latin typeface="Times New Roman" pitchFamily="18" charset="0"/>
                <a:cs typeface="Times New Roman" pitchFamily="18" charset="0"/>
              </a:rPr>
              <a:t>This application helps the farmer to choose the perfect pesticide in order to maintain a healthy crop and also provides the climatic conditions so that we can select the seasonal crop to get benefited.</a:t>
            </a:r>
          </a:p>
          <a:p>
            <a:pPr algn="just">
              <a:buFont typeface="Wingdings" pitchFamily="2" charset="2"/>
              <a:buChar char="q"/>
            </a:pPr>
            <a:r>
              <a:rPr lang="en-IN" sz="2600" dirty="0" smtClean="0">
                <a:latin typeface="Times New Roman" pitchFamily="18" charset="0"/>
                <a:cs typeface="Times New Roman" pitchFamily="18" charset="0"/>
              </a:rPr>
              <a:t> We are using Firebase database to store comments posed by users. We use Room Database to store the information which is liked by the user.</a:t>
            </a:r>
          </a:p>
          <a:p>
            <a:pPr>
              <a:buNone/>
            </a:pPr>
            <a:r>
              <a:rPr lang="en-IN" sz="2600" dirty="0" smtClean="0">
                <a:latin typeface="Times New Roman" pitchFamily="18" charset="0"/>
                <a:cs typeface="Times New Roman" pitchFamily="18" charset="0"/>
              </a:rPr>
              <a:t/>
            </a:r>
            <a:br>
              <a:rPr lang="en-IN" sz="2600" dirty="0" smtClean="0">
                <a:latin typeface="Times New Roman" pitchFamily="18" charset="0"/>
                <a:cs typeface="Times New Roman" pitchFamily="18" charset="0"/>
              </a:rPr>
            </a:b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a:t>
            </a:r>
            <a:endParaRPr lang="en-IN" dirty="0"/>
          </a:p>
        </p:txBody>
      </p:sp>
      <p:sp>
        <p:nvSpPr>
          <p:cNvPr id="3" name="Content Placeholder 2"/>
          <p:cNvSpPr>
            <a:spLocks noGrp="1"/>
          </p:cNvSpPr>
          <p:nvPr>
            <p:ph idx="1"/>
          </p:nvPr>
        </p:nvSpPr>
        <p:spPr/>
        <p:txBody>
          <a:bodyPr/>
          <a:lstStyle/>
          <a:p>
            <a:pPr>
              <a:buFont typeface="Wingdings" pitchFamily="2" charset="2"/>
              <a:buChar char="q"/>
            </a:pPr>
            <a:r>
              <a:rPr lang="en-IN" sz="2600" dirty="0" smtClean="0">
                <a:latin typeface="Times New Roman" pitchFamily="18" charset="0"/>
                <a:cs typeface="Times New Roman" pitchFamily="18" charset="0"/>
              </a:rPr>
              <a:t>Now-a-days mobile being a common device, with this application we aim to make it friendly for farmers .</a:t>
            </a: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381000" y="1066800"/>
            <a:ext cx="8458200" cy="5486400"/>
          </a:xfrm>
        </p:spPr>
        <p:txBody>
          <a:bodyPr/>
          <a:lstStyle/>
          <a:p>
            <a:pPr algn="just">
              <a:buFont typeface="Wingdings" pitchFamily="2" charset="2"/>
              <a:buChar char="q"/>
            </a:pPr>
            <a:r>
              <a:rPr lang="en-US" sz="2800" dirty="0" smtClean="0">
                <a:latin typeface="Times New Roman" pitchFamily="18" charset="0"/>
                <a:cs typeface="Times New Roman" pitchFamily="18" charset="0"/>
              </a:rPr>
              <a:t>Introduction</a:t>
            </a:r>
          </a:p>
          <a:p>
            <a:pPr algn="just">
              <a:buFont typeface="Wingdings" pitchFamily="2" charset="2"/>
              <a:buChar char="q"/>
            </a:pPr>
            <a:r>
              <a:rPr lang="en-US" sz="2800" dirty="0" smtClean="0">
                <a:latin typeface="Times New Roman" pitchFamily="18" charset="0"/>
                <a:cs typeface="Times New Roman" pitchFamily="18" charset="0"/>
              </a:rPr>
              <a:t>Objective</a:t>
            </a:r>
          </a:p>
          <a:p>
            <a:pPr algn="just">
              <a:buFont typeface="Wingdings" pitchFamily="2" charset="2"/>
              <a:buChar char="q"/>
            </a:pPr>
            <a:r>
              <a:rPr lang="en-US" sz="2800" dirty="0" smtClean="0">
                <a:latin typeface="Times New Roman" pitchFamily="18" charset="0"/>
                <a:cs typeface="Times New Roman" pitchFamily="18" charset="0"/>
              </a:rPr>
              <a:t>Existing System</a:t>
            </a:r>
          </a:p>
          <a:p>
            <a:pPr algn="just">
              <a:buFont typeface="Wingdings" pitchFamily="2" charset="2"/>
              <a:buChar char="q"/>
            </a:pPr>
            <a:r>
              <a:rPr lang="en-US" sz="2800" dirty="0" smtClean="0">
                <a:latin typeface="Times New Roman" pitchFamily="18" charset="0"/>
                <a:cs typeface="Times New Roman" pitchFamily="18" charset="0"/>
              </a:rPr>
              <a:t>Limitations of  Existing System</a:t>
            </a:r>
          </a:p>
          <a:p>
            <a:pPr algn="just">
              <a:buFont typeface="Wingdings" pitchFamily="2" charset="2"/>
              <a:buChar char="q"/>
            </a:pPr>
            <a:r>
              <a:rPr lang="en-US" sz="2800" dirty="0" smtClean="0">
                <a:latin typeface="Times New Roman" pitchFamily="18" charset="0"/>
                <a:cs typeface="Times New Roman" pitchFamily="18" charset="0"/>
              </a:rPr>
              <a:t>Proposed System</a:t>
            </a:r>
          </a:p>
          <a:p>
            <a:pPr algn="just">
              <a:buFont typeface="Wingdings" pitchFamily="2" charset="2"/>
              <a:buChar char="q"/>
            </a:pPr>
            <a:r>
              <a:rPr lang="en-US" sz="2800" dirty="0" smtClean="0">
                <a:latin typeface="Times New Roman" pitchFamily="18" charset="0"/>
                <a:cs typeface="Times New Roman" pitchFamily="18" charset="0"/>
              </a:rPr>
              <a:t>Benefits of Proposed System</a:t>
            </a:r>
          </a:p>
          <a:p>
            <a:pPr algn="just">
              <a:buFont typeface="Wingdings" pitchFamily="2" charset="2"/>
              <a:buChar char="q"/>
            </a:pPr>
            <a:r>
              <a:rPr lang="en-US" sz="2800" dirty="0" smtClean="0">
                <a:latin typeface="Times New Roman" pitchFamily="18" charset="0"/>
                <a:cs typeface="Times New Roman" pitchFamily="18" charset="0"/>
              </a:rPr>
              <a:t>Requirements</a:t>
            </a:r>
          </a:p>
          <a:p>
            <a:pPr algn="just">
              <a:buFont typeface="Wingdings" pitchFamily="2" charset="2"/>
              <a:buChar char="q"/>
            </a:pPr>
            <a:endParaRPr lang="en-IN"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143000"/>
            <a:ext cx="8229600" cy="4911725"/>
          </a:xfrm>
        </p:spPr>
        <p:txBody>
          <a:bodyPr/>
          <a:lstStyle/>
          <a:p>
            <a:pPr algn="just">
              <a:buFont typeface="Wingdings" pitchFamily="2" charset="2"/>
              <a:buChar char="q"/>
            </a:pPr>
            <a:r>
              <a:rPr lang="en-IN" sz="2600" dirty="0" smtClean="0">
                <a:latin typeface="Times New Roman" pitchFamily="18" charset="0"/>
                <a:cs typeface="Times New Roman" pitchFamily="18" charset="0"/>
              </a:rPr>
              <a:t>Agriculture is the most healthful, useful and noble employment of man.</a:t>
            </a:r>
          </a:p>
          <a:p>
            <a:pPr algn="just">
              <a:buFont typeface="Wingdings" pitchFamily="2" charset="2"/>
              <a:buChar char="q"/>
            </a:pPr>
            <a:r>
              <a:rPr lang="en-IN" sz="2600" dirty="0" smtClean="0">
                <a:latin typeface="Times New Roman" pitchFamily="18" charset="0"/>
                <a:cs typeface="Times New Roman" pitchFamily="18" charset="0"/>
              </a:rPr>
              <a:t> We need agriculture to satisfy our hunger and thirst, good or bad people on this planet who earn their livelihood by agriculture.</a:t>
            </a:r>
          </a:p>
          <a:p>
            <a:pPr algn="just">
              <a:buFont typeface="Wingdings" pitchFamily="2" charset="2"/>
              <a:buChar char="q"/>
            </a:pPr>
            <a:r>
              <a:rPr lang="en-IN" sz="2600" dirty="0" smtClean="0">
                <a:latin typeface="Times New Roman" pitchFamily="18" charset="0"/>
                <a:cs typeface="Times New Roman" pitchFamily="18" charset="0"/>
              </a:rPr>
              <a:t>AGRIAIUTO is a mobile application built by keeping the farmers in mind and also a common man who want to grow crops for his daily needs.</a:t>
            </a:r>
          </a:p>
          <a:p>
            <a:pPr algn="just"/>
            <a:endParaRPr lang="en-IN" sz="2600" dirty="0" smtClean="0">
              <a:latin typeface="Times New Roman" pitchFamily="18" charset="0"/>
              <a:cs typeface="Times New Roman" pitchFamily="18" charset="0"/>
            </a:endParaRPr>
          </a:p>
          <a:p>
            <a:pPr algn="just"/>
            <a:endParaRPr lang="en-IN" sz="2600" dirty="0" smtClean="0">
              <a:latin typeface="Times New Roman" pitchFamily="18" charset="0"/>
              <a:cs typeface="Times New Roman" pitchFamily="18" charset="0"/>
            </a:endParaRPr>
          </a:p>
          <a:p>
            <a:pPr algn="just"/>
            <a:endParaRPr lang="en-IN" sz="2600" dirty="0" smtClean="0">
              <a:latin typeface="Times New Roman" pitchFamily="18" charset="0"/>
              <a:cs typeface="Times New Roman" pitchFamily="18" charset="0"/>
            </a:endParaRPr>
          </a:p>
          <a:p>
            <a:pPr algn="just">
              <a:buNone/>
            </a:pPr>
            <a:r>
              <a:rPr lang="en-IN" sz="2600" dirty="0" smtClean="0">
                <a:latin typeface="Times New Roman" pitchFamily="18" charset="0"/>
                <a:cs typeface="Times New Roman" pitchFamily="18" charset="0"/>
              </a:rPr>
              <a:t/>
            </a:r>
            <a:br>
              <a:rPr lang="en-IN" sz="2600" dirty="0" smtClean="0">
                <a:latin typeface="Times New Roman" pitchFamily="18" charset="0"/>
                <a:cs typeface="Times New Roman" pitchFamily="18" charset="0"/>
              </a:rPr>
            </a:b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algn="just">
              <a:buFont typeface="Wingdings" pitchFamily="2" charset="2"/>
              <a:buChar char="q"/>
            </a:pPr>
            <a:r>
              <a:rPr lang="en-IN" sz="2600" dirty="0" err="1" smtClean="0">
                <a:latin typeface="Times New Roman" pitchFamily="18" charset="0"/>
                <a:cs typeface="Times New Roman" pitchFamily="18" charset="0"/>
              </a:rPr>
              <a:t>Agriaiuto</a:t>
            </a:r>
            <a:r>
              <a:rPr lang="en-IN" sz="2600" dirty="0" smtClean="0">
                <a:latin typeface="Times New Roman" pitchFamily="18" charset="0"/>
                <a:cs typeface="Times New Roman" pitchFamily="18" charset="0"/>
              </a:rPr>
              <a:t> is to keep a farmer updated with all the information related to crop, pesticides ,insecticides, Merchant and Climatic conditions.</a:t>
            </a:r>
          </a:p>
          <a:p>
            <a:pPr algn="just">
              <a:buFont typeface="Wingdings" pitchFamily="2" charset="2"/>
              <a:buChar char="q"/>
            </a:pPr>
            <a:r>
              <a:rPr lang="en-US" sz="2600" dirty="0" err="1" smtClean="0">
                <a:latin typeface="Times New Roman" pitchFamily="18" charset="0"/>
                <a:cs typeface="Times New Roman" pitchFamily="18" charset="0"/>
              </a:rPr>
              <a:t>Agriaiuto</a:t>
            </a:r>
            <a:r>
              <a:rPr lang="en-US" sz="2600" dirty="0" smtClean="0">
                <a:latin typeface="Times New Roman" pitchFamily="18" charset="0"/>
                <a:cs typeface="Times New Roman" pitchFamily="18" charset="0"/>
              </a:rPr>
              <a:t> helps the farmers to interact with the experts and take suggestions from them.</a:t>
            </a:r>
            <a:endParaRPr lang="en-IN" sz="2600" dirty="0" smtClean="0">
              <a:latin typeface="Times New Roman" pitchFamily="18" charset="0"/>
              <a:cs typeface="Times New Roman" pitchFamily="18" charset="0"/>
            </a:endParaRPr>
          </a:p>
          <a:p>
            <a:pPr>
              <a:buFont typeface="Wingdings" pitchFamily="2" charset="2"/>
              <a:buChar char="q"/>
            </a:pPr>
            <a:endParaRPr lang="en-US" sz="2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 &amp; Limitations</a:t>
            </a:r>
            <a:endParaRPr lang="en-IN" dirty="0"/>
          </a:p>
        </p:txBody>
      </p:sp>
      <p:sp>
        <p:nvSpPr>
          <p:cNvPr id="3" name="Content Placeholder 2"/>
          <p:cNvSpPr>
            <a:spLocks noGrp="1"/>
          </p:cNvSpPr>
          <p:nvPr>
            <p:ph idx="1"/>
          </p:nvPr>
        </p:nvSpPr>
        <p:spPr/>
        <p:txBody>
          <a:bodyPr/>
          <a:lstStyle/>
          <a:p>
            <a:pPr>
              <a:buFont typeface="Wingdings" pitchFamily="2" charset="2"/>
              <a:buChar char="q"/>
            </a:pPr>
            <a:r>
              <a:rPr lang="en-US" sz="2600" dirty="0" err="1" smtClean="0">
                <a:latin typeface="Times New Roman" pitchFamily="18" charset="0"/>
                <a:cs typeface="Times New Roman" pitchFamily="18" charset="0"/>
              </a:rPr>
              <a:t>MyAgriGuru</a:t>
            </a:r>
            <a:endParaRPr lang="en-US" sz="2600" dirty="0" smtClean="0">
              <a:latin typeface="Times New Roman" pitchFamily="18" charset="0"/>
              <a:cs typeface="Times New Roman" pitchFamily="18" charset="0"/>
            </a:endParaRPr>
          </a:p>
          <a:p>
            <a:pPr>
              <a:buFont typeface="Wingdings" pitchFamily="2" charset="2"/>
              <a:buChar char="q"/>
            </a:pPr>
            <a:r>
              <a:rPr lang="en-US" sz="2600" dirty="0" err="1" smtClean="0">
                <a:latin typeface="Times New Roman" pitchFamily="18" charset="0"/>
                <a:cs typeface="Times New Roman" pitchFamily="18" charset="0"/>
              </a:rPr>
              <a:t>Plantix</a:t>
            </a:r>
            <a:endParaRPr lang="en-US" sz="2600" dirty="0" smtClean="0">
              <a:latin typeface="Times New Roman" pitchFamily="18" charset="0"/>
              <a:cs typeface="Times New Roman" pitchFamily="18" charset="0"/>
            </a:endParaRPr>
          </a:p>
          <a:p>
            <a:pPr>
              <a:buFont typeface="Wingdings" pitchFamily="2" charset="2"/>
              <a:buChar char="q"/>
            </a:pPr>
            <a:r>
              <a:rPr lang="en-US" sz="2600" dirty="0" smtClean="0">
                <a:latin typeface="Times New Roman" pitchFamily="18" charset="0"/>
                <a:cs typeface="Times New Roman" pitchFamily="18" charset="0"/>
              </a:rPr>
              <a:t>Agro App</a:t>
            </a:r>
          </a:p>
          <a:p>
            <a:pPr>
              <a:buFont typeface="Wingdings" pitchFamily="2" charset="2"/>
              <a:buChar char="q"/>
            </a:pPr>
            <a:r>
              <a:rPr lang="en-US" sz="2600" dirty="0" err="1" smtClean="0">
                <a:latin typeface="Times New Roman" pitchFamily="18" charset="0"/>
                <a:cs typeface="Times New Roman" pitchFamily="18" charset="0"/>
              </a:rPr>
              <a:t>Kisan</a:t>
            </a:r>
            <a:r>
              <a:rPr lang="en-US" sz="2600" dirty="0" smtClean="0">
                <a:latin typeface="Times New Roman" pitchFamily="18" charset="0"/>
                <a:cs typeface="Times New Roman" pitchFamily="18" charset="0"/>
              </a:rPr>
              <a:t> Network</a:t>
            </a: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Existing System</a:t>
            </a:r>
            <a:endParaRPr lang="en-IN" dirty="0"/>
          </a:p>
        </p:txBody>
      </p:sp>
      <p:sp>
        <p:nvSpPr>
          <p:cNvPr id="3" name="Content Placeholder 2"/>
          <p:cNvSpPr>
            <a:spLocks noGrp="1"/>
          </p:cNvSpPr>
          <p:nvPr>
            <p:ph idx="1"/>
          </p:nvPr>
        </p:nvSpPr>
        <p:spPr/>
        <p:txBody>
          <a:bodyPr/>
          <a:lstStyle/>
          <a:p>
            <a:pPr algn="just">
              <a:buFont typeface="Wingdings" pitchFamily="2" charset="2"/>
              <a:buChar char="Ø"/>
            </a:pPr>
            <a:r>
              <a:rPr lang="en-US" sz="2600" dirty="0" smtClean="0">
                <a:latin typeface="Times New Roman" pitchFamily="18" charset="0"/>
                <a:cs typeface="Times New Roman" pitchFamily="18" charset="0"/>
              </a:rPr>
              <a:t> Pesticide and seasonal data is not provided and  takes more details of user  in order to access it. </a:t>
            </a:r>
          </a:p>
          <a:p>
            <a:pPr algn="just">
              <a:buFont typeface="Wingdings" pitchFamily="2" charset="2"/>
              <a:buChar char="Ø"/>
            </a:pPr>
            <a:r>
              <a:rPr lang="en-US" sz="2600" dirty="0" smtClean="0">
                <a:latin typeface="Times New Roman" pitchFamily="18" charset="0"/>
                <a:cs typeface="Times New Roman" pitchFamily="18" charset="0"/>
              </a:rPr>
              <a:t>Details of Merchants is not mentioned and information is available in only one language.</a:t>
            </a:r>
          </a:p>
          <a:p>
            <a:pPr algn="just">
              <a:buFont typeface="Wingdings" pitchFamily="2" charset="2"/>
              <a:buChar char="Ø"/>
            </a:pPr>
            <a:r>
              <a:rPr lang="en-US" sz="2600" dirty="0" smtClean="0">
                <a:latin typeface="Times New Roman" pitchFamily="18" charset="0"/>
                <a:cs typeface="Times New Roman" pitchFamily="18" charset="0"/>
              </a:rPr>
              <a:t>No suggestions from either experts or other individuals.</a:t>
            </a:r>
          </a:p>
          <a:p>
            <a:pPr algn="just">
              <a:buFont typeface="Wingdings" pitchFamily="2" charset="2"/>
              <a:buChar char="Ø"/>
            </a:pPr>
            <a:r>
              <a:rPr lang="en-US" sz="2600" dirty="0" smtClean="0">
                <a:latin typeface="Times New Roman" pitchFamily="18" charset="0"/>
                <a:cs typeface="Times New Roman" pitchFamily="18" charset="0"/>
              </a:rPr>
              <a:t>Illiterate people are unable  to read the information.</a:t>
            </a:r>
          </a:p>
          <a:p>
            <a:pPr algn="just">
              <a:buFont typeface="Wingdings" pitchFamily="2" charset="2"/>
              <a:buChar char="Ø"/>
            </a:pPr>
            <a:endParaRPr lang="en-US" sz="2600" dirty="0" smtClean="0">
              <a:latin typeface="Times New Roman" pitchFamily="18" charset="0"/>
              <a:cs typeface="Times New Roman" pitchFamily="18" charset="0"/>
            </a:endParaRPr>
          </a:p>
          <a:p>
            <a:pPr algn="just">
              <a:buFont typeface="Wingdings" pitchFamily="2" charset="2"/>
              <a:buChar char="Ø"/>
            </a:pPr>
            <a:endParaRPr lang="en-US" sz="2600" dirty="0" smtClean="0">
              <a:latin typeface="Times New Roman" pitchFamily="18" charset="0"/>
              <a:cs typeface="Times New Roman" pitchFamily="18" charset="0"/>
            </a:endParaRPr>
          </a:p>
          <a:p>
            <a:pPr algn="just">
              <a:buFont typeface="Wingdings" pitchFamily="2" charset="2"/>
              <a:buChar char="Ø"/>
            </a:pPr>
            <a:endParaRPr lang="en-US" sz="2600" dirty="0" smtClean="0">
              <a:latin typeface="Times New Roman" pitchFamily="18" charset="0"/>
              <a:cs typeface="Times New Roman" pitchFamily="18" charset="0"/>
            </a:endParaRPr>
          </a:p>
          <a:p>
            <a:pPr algn="just">
              <a:buFont typeface="Wingdings" pitchFamily="2" charset="2"/>
              <a:buChar char="Ø"/>
            </a:pPr>
            <a:endParaRPr lang="en-US" sz="2600" dirty="0" smtClean="0">
              <a:latin typeface="Times New Roman" pitchFamily="18" charset="0"/>
              <a:cs typeface="Times New Roman" pitchFamily="18" charset="0"/>
            </a:endParaRPr>
          </a:p>
          <a:p>
            <a:pPr algn="just">
              <a:buFont typeface="Wingdings" pitchFamily="2" charset="2"/>
              <a:buChar char="Ø"/>
            </a:pPr>
            <a:endParaRPr lang="en-IN"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IN" dirty="0"/>
          </a:p>
        </p:txBody>
      </p:sp>
      <p:sp>
        <p:nvSpPr>
          <p:cNvPr id="3" name="Content Placeholder 2"/>
          <p:cNvSpPr>
            <a:spLocks noGrp="1"/>
          </p:cNvSpPr>
          <p:nvPr>
            <p:ph idx="1"/>
          </p:nvPr>
        </p:nvSpPr>
        <p:spPr/>
        <p:txBody>
          <a:bodyPr/>
          <a:lstStyle/>
          <a:p>
            <a:pPr>
              <a:buFont typeface="Wingdings" pitchFamily="2" charset="2"/>
              <a:buChar char="q"/>
            </a:pPr>
            <a:r>
              <a:rPr lang="en-US" sz="2600" dirty="0" smtClean="0">
                <a:latin typeface="Times New Roman" pitchFamily="18" charset="0"/>
                <a:cs typeface="Times New Roman" pitchFamily="18" charset="0"/>
              </a:rPr>
              <a:t>It provides the information about which crop to grow in which soil based  upon the season to gain profit.</a:t>
            </a:r>
          </a:p>
          <a:p>
            <a:pPr>
              <a:buFont typeface="Wingdings" pitchFamily="2" charset="2"/>
              <a:buChar char="q"/>
            </a:pPr>
            <a:r>
              <a:rPr lang="en-US" sz="2600" dirty="0" smtClean="0">
                <a:latin typeface="Times New Roman" pitchFamily="18" charset="0"/>
                <a:cs typeface="Times New Roman" pitchFamily="18" charset="0"/>
              </a:rPr>
              <a:t>It provides information about the merchants.</a:t>
            </a:r>
          </a:p>
          <a:p>
            <a:pPr>
              <a:buFont typeface="Wingdings" pitchFamily="2" charset="2"/>
              <a:buChar char="q"/>
            </a:pPr>
            <a:r>
              <a:rPr lang="en-US" sz="2600" dirty="0" smtClean="0">
                <a:latin typeface="Times New Roman" pitchFamily="18" charset="0"/>
                <a:cs typeface="Times New Roman" pitchFamily="18" charset="0"/>
              </a:rPr>
              <a:t>Information about the  pesticides and their usage.</a:t>
            </a:r>
          </a:p>
          <a:p>
            <a:pPr>
              <a:buFont typeface="Wingdings" pitchFamily="2" charset="2"/>
              <a:buChar char="q"/>
            </a:pPr>
            <a:r>
              <a:rPr lang="en-US" sz="2600" dirty="0" smtClean="0">
                <a:latin typeface="Times New Roman" pitchFamily="18" charset="0"/>
                <a:cs typeface="Times New Roman" pitchFamily="18" charset="0"/>
              </a:rPr>
              <a:t>Suggestions from experts or other individuals either  by text message or image.</a:t>
            </a:r>
          </a:p>
          <a:p>
            <a:pPr>
              <a:buFont typeface="Wingdings" pitchFamily="2" charset="2"/>
              <a:buChar char="q"/>
            </a:pPr>
            <a:r>
              <a:rPr lang="en-US" sz="2600" dirty="0" smtClean="0">
                <a:latin typeface="Times New Roman" pitchFamily="18" charset="0"/>
                <a:cs typeface="Times New Roman" pitchFamily="18" charset="0"/>
              </a:rPr>
              <a:t>Making the user understand the information using Text to Speech.</a:t>
            </a:r>
          </a:p>
          <a:p>
            <a:pPr>
              <a:buNone/>
            </a:pPr>
            <a:endParaRPr lang="en-US" sz="2600" dirty="0" smtClean="0">
              <a:latin typeface="Times New Roman" pitchFamily="18" charset="0"/>
              <a:cs typeface="Times New Roman" pitchFamily="18" charset="0"/>
            </a:endParaRPr>
          </a:p>
          <a:p>
            <a:pPr>
              <a:buFont typeface="Wingdings" pitchFamily="2" charset="2"/>
              <a:buChar char="q"/>
            </a:pPr>
            <a:endParaRPr lang="en-US" sz="2600" dirty="0" smtClean="0">
              <a:latin typeface="Times New Roman" pitchFamily="18" charset="0"/>
              <a:cs typeface="Times New Roman" pitchFamily="18" charset="0"/>
            </a:endParaRPr>
          </a:p>
          <a:p>
            <a:pPr>
              <a:buFont typeface="Wingdings" pitchFamily="2" charset="2"/>
              <a:buChar char="q"/>
            </a:pPr>
            <a:endParaRPr lang="en-US" sz="2600" dirty="0" smtClean="0">
              <a:latin typeface="Times New Roman" pitchFamily="18" charset="0"/>
              <a:cs typeface="Times New Roman" pitchFamily="18" charset="0"/>
            </a:endParaRPr>
          </a:p>
          <a:p>
            <a:pPr>
              <a:buFont typeface="Wingdings" pitchFamily="2" charset="2"/>
              <a:buChar char="q"/>
            </a:pPr>
            <a:endParaRPr lang="en-IN" sz="26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SRIT_PPT_Theme</Template>
  <TotalTime>853</TotalTime>
  <Words>505</Words>
  <Application>Microsoft Office PowerPoint</Application>
  <PresentationFormat>On-screen Show (4:3)</PresentationFormat>
  <Paragraphs>79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SRIT_PPT_Theme</vt:lpstr>
      <vt:lpstr>AGRI AIUTO</vt:lpstr>
      <vt:lpstr>Abstract</vt:lpstr>
      <vt:lpstr>Continued …..</vt:lpstr>
      <vt:lpstr>Contents:</vt:lpstr>
      <vt:lpstr>Introduction</vt:lpstr>
      <vt:lpstr>Objective</vt:lpstr>
      <vt:lpstr>Existing System &amp; Limitations</vt:lpstr>
      <vt:lpstr>Limitations of Existing System</vt:lpstr>
      <vt:lpstr>Proposed System</vt:lpstr>
      <vt:lpstr>Proposed</vt:lpstr>
      <vt:lpstr>Requirements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 </dc:title>
  <dc:creator>Hitendra</dc:creator>
  <cp:lastModifiedBy>thousif</cp:lastModifiedBy>
  <cp:revision>175</cp:revision>
  <dcterms:created xsi:type="dcterms:W3CDTF">2006-08-16T00:00:00Z</dcterms:created>
  <dcterms:modified xsi:type="dcterms:W3CDTF">2019-02-11T09:19:12Z</dcterms:modified>
</cp:coreProperties>
</file>