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8" r:id="rId3"/>
    <p:sldId id="287" r:id="rId4"/>
    <p:sldId id="276" r:id="rId5"/>
    <p:sldId id="303" r:id="rId6"/>
    <p:sldId id="304" r:id="rId7"/>
    <p:sldId id="295" r:id="rId8"/>
    <p:sldId id="298" r:id="rId9"/>
    <p:sldId id="279" r:id="rId10"/>
    <p:sldId id="290" r:id="rId11"/>
    <p:sldId id="292" r:id="rId12"/>
    <p:sldId id="293" r:id="rId13"/>
    <p:sldId id="288" r:id="rId14"/>
    <p:sldId id="299" r:id="rId15"/>
    <p:sldId id="301" r:id="rId16"/>
    <p:sldId id="302"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223" autoAdjust="0"/>
  </p:normalViewPr>
  <p:slideViewPr>
    <p:cSldViewPr>
      <p:cViewPr>
        <p:scale>
          <a:sx n="66" d="100"/>
          <a:sy n="66" d="100"/>
        </p:scale>
        <p:origin x="-150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6DDB5E-0F55-4209-BA12-AC1568E6AABC}" type="datetimeFigureOut">
              <a:rPr lang="en-US" smtClean="0"/>
              <a:pPr/>
              <a:t>2/26/2019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62AD65-149F-4E72-80B5-71F94CB31DC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662AD65-149F-4E72-80B5-71F94CB31DC0}" type="slidenum">
              <a:rPr lang="en-IN" smtClean="0"/>
              <a:pPr/>
              <a:t>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662AD65-149F-4E72-80B5-71F94CB31DC0}" type="slidenum">
              <a:rPr lang="en-IN" smtClean="0"/>
              <a:pPr/>
              <a:t>13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2/26/2019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smtClean="0"/>
              <a:t>Click icon to add chart</a:t>
            </a:r>
            <a:endParaRPr lang="en-US" noProof="0"/>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2/26/2019</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eeexplore.ieee.org/document/7358528/" TargetMode="External"/><Relationship Id="rId2" Type="http://schemas.openxmlformats.org/officeDocument/2006/relationships/hyperlink" Target="https://ieeexplore.ieee.org/document/6965213/" TargetMode="External"/><Relationship Id="rId1" Type="http://schemas.openxmlformats.org/officeDocument/2006/relationships/slideLayout" Target="../slideLayouts/slideLayout2.xml"/><Relationship Id="rId4" Type="http://schemas.openxmlformats.org/officeDocument/2006/relationships/hyperlink" Target="http://ieeexplore.ieee.org/abstract/document/807369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AGRI AIUTO</a:t>
            </a:r>
            <a:endParaRPr lang="en-IN" dirty="0"/>
          </a:p>
        </p:txBody>
      </p:sp>
      <p:sp>
        <p:nvSpPr>
          <p:cNvPr id="5" name="Subtitle 4"/>
          <p:cNvSpPr>
            <a:spLocks noGrp="1"/>
          </p:cNvSpPr>
          <p:nvPr>
            <p:ph type="subTitle" idx="1"/>
          </p:nvPr>
        </p:nvSpPr>
        <p:spPr>
          <a:xfrm>
            <a:off x="228600" y="3886200"/>
            <a:ext cx="8763000" cy="2057400"/>
          </a:xfrm>
        </p:spPr>
        <p:txBody>
          <a:bodyPr/>
          <a:lstStyle/>
          <a:p>
            <a:r>
              <a:rPr lang="en-US" sz="2200" dirty="0" smtClean="0">
                <a:latin typeface="Times New Roman" pitchFamily="18" charset="0"/>
                <a:cs typeface="Times New Roman" pitchFamily="18" charset="0"/>
              </a:rPr>
              <a:t>S.Ishrath Unnisa   [154G1A0533]              </a:t>
            </a:r>
            <a:r>
              <a:rPr lang="en-US" sz="2200" b="1" dirty="0" smtClean="0">
                <a:latin typeface="Times New Roman" pitchFamily="18" charset="0"/>
                <a:cs typeface="Times New Roman" pitchFamily="18" charset="0"/>
              </a:rPr>
              <a:t>Batch No</a:t>
            </a:r>
            <a:r>
              <a:rPr lang="en-US" sz="2200" dirty="0" smtClean="0">
                <a:latin typeface="Times New Roman" pitchFamily="18" charset="0"/>
                <a:cs typeface="Times New Roman" pitchFamily="18" charset="0"/>
              </a:rPr>
              <a:t>: A2</a:t>
            </a:r>
          </a:p>
          <a:p>
            <a:r>
              <a:rPr lang="en-US" sz="2200" dirty="0" smtClean="0">
                <a:latin typeface="Times New Roman" pitchFamily="18" charset="0"/>
                <a:cs typeface="Times New Roman" pitchFamily="18" charset="0"/>
              </a:rPr>
              <a:t>K.Bhavitha            [154G1A0514]</a:t>
            </a:r>
          </a:p>
          <a:p>
            <a:r>
              <a:rPr lang="en-US" sz="2200" dirty="0" smtClean="0">
                <a:latin typeface="Times New Roman" pitchFamily="18" charset="0"/>
                <a:cs typeface="Times New Roman" pitchFamily="18" charset="0"/>
              </a:rPr>
              <a:t>G.Bhuvaneswari    [154G1A0516]             </a:t>
            </a:r>
            <a:r>
              <a:rPr lang="en-US" sz="2200" b="1" dirty="0" smtClean="0">
                <a:latin typeface="Times New Roman" pitchFamily="18" charset="0"/>
                <a:cs typeface="Times New Roman" pitchFamily="18" charset="0"/>
              </a:rPr>
              <a:t>Project Guide</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P.Baba Fakruddin  [154G1A0508]             G.Hemanth Kumar Yadav</a:t>
            </a:r>
            <a:r>
              <a:rPr lang="en-US" sz="12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M.Tech</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Assistant  Professor</a:t>
            </a:r>
          </a:p>
          <a:p>
            <a:endParaRPr lang="en-US" sz="2200" dirty="0" smtClean="0">
              <a:latin typeface="Times New Roman" pitchFamily="18" charset="0"/>
              <a:cs typeface="Times New Roman" pitchFamily="18" charset="0"/>
            </a:endParaRPr>
          </a:p>
        </p:txBody>
      </p:sp>
      <p:sp>
        <p:nvSpPr>
          <p:cNvPr id="6" name="TextBox 5"/>
          <p:cNvSpPr txBox="1"/>
          <p:nvPr/>
        </p:nvSpPr>
        <p:spPr>
          <a:xfrm>
            <a:off x="1524000" y="5842337"/>
            <a:ext cx="7086600" cy="1015663"/>
          </a:xfrm>
          <a:prstGeom prst="rect">
            <a:avLst/>
          </a:prstGeom>
          <a:noFill/>
        </p:spPr>
        <p:txBody>
          <a:bodyPr wrap="square" rtlCol="0">
            <a:spAutoFit/>
          </a:bodyPr>
          <a:lstStyle/>
          <a:p>
            <a:pPr algn="ctr"/>
            <a:r>
              <a:rPr lang="en-US" sz="2400" b="1" dirty="0" smtClean="0"/>
              <a:t>Srinivasa Ramanujan Institute of Technology</a:t>
            </a:r>
          </a:p>
          <a:p>
            <a:pPr algn="ctr"/>
            <a:r>
              <a:rPr lang="en-US" b="1" dirty="0" smtClean="0"/>
              <a:t>Department of Computer Science &amp; Engineering</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457200" y="5791200"/>
            <a:ext cx="958103" cy="814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pPr lvl="1" algn="just">
              <a:buClr>
                <a:schemeClr val="accent1"/>
              </a:buClr>
              <a:buNone/>
            </a:pPr>
            <a:r>
              <a:rPr lang="en-US" sz="3600" dirty="0" smtClean="0">
                <a:solidFill>
                  <a:schemeClr val="accent5">
                    <a:lumMod val="50000"/>
                  </a:schemeClr>
                </a:solidFill>
                <a:latin typeface="Times New Roman" pitchFamily="18" charset="0"/>
                <a:cs typeface="Times New Roman" pitchFamily="18" charset="0"/>
              </a:rPr>
              <a:t>Limitations</a:t>
            </a:r>
          </a:p>
          <a:p>
            <a:pPr lvl="1" algn="just">
              <a:buClr>
                <a:schemeClr val="accent1"/>
              </a:buClr>
            </a:pPr>
            <a:r>
              <a:rPr lang="en-US" dirty="0" smtClean="0">
                <a:latin typeface="Times New Roman" pitchFamily="18" charset="0"/>
                <a:cs typeface="Times New Roman" pitchFamily="18" charset="0"/>
              </a:rPr>
              <a:t>Information about the pesticides and seasonal data is not provided.</a:t>
            </a:r>
          </a:p>
          <a:p>
            <a:pPr lvl="1" algn="just">
              <a:buClr>
                <a:schemeClr val="accent1"/>
              </a:buClr>
            </a:pPr>
            <a:r>
              <a:rPr lang="en-US" dirty="0" smtClean="0">
                <a:latin typeface="Times New Roman" pitchFamily="18" charset="0"/>
                <a:cs typeface="Times New Roman" pitchFamily="18" charset="0"/>
              </a:rPr>
              <a:t>Information of Merchants  and their availability is not provided.</a:t>
            </a:r>
          </a:p>
          <a:p>
            <a:pPr lvl="1" algn="just">
              <a:buClr>
                <a:schemeClr val="accent1"/>
              </a:buClr>
            </a:pPr>
            <a:r>
              <a:rPr lang="en-US" dirty="0" smtClean="0">
                <a:latin typeface="Times New Roman" pitchFamily="18" charset="0"/>
                <a:cs typeface="Times New Roman" pitchFamily="18" charset="0"/>
              </a:rPr>
              <a:t>Request for more user details in order to access the application.</a:t>
            </a:r>
          </a:p>
          <a:p>
            <a:pPr lvl="1" algn="just">
              <a:buClr>
                <a:schemeClr val="accent1"/>
              </a:buClr>
            </a:pPr>
            <a:r>
              <a:rPr lang="en-US" dirty="0" smtClean="0">
                <a:latin typeface="Times New Roman" pitchFamily="18" charset="0"/>
                <a:cs typeface="Times New Roman" pitchFamily="18" charset="0"/>
              </a:rPr>
              <a:t>Provided in only one language.</a:t>
            </a:r>
          </a:p>
          <a:p>
            <a:pPr lvl="1" algn="just">
              <a:buClr>
                <a:schemeClr val="accent1"/>
              </a:buClr>
            </a:pPr>
            <a:endParaRPr lang="en-IN" dirty="0" smtClean="0">
              <a:latin typeface="Times New Roman" pitchFamily="18" charset="0"/>
              <a:cs typeface="Times New Roman" pitchFamily="18" charset="0"/>
            </a:endParaRPr>
          </a:p>
          <a:p>
            <a:pPr lvl="1" algn="just">
              <a:buClr>
                <a:schemeClr val="accent1"/>
              </a:buClr>
            </a:pPr>
            <a:endParaRPr lang="en-IN" dirty="0" smtClean="0">
              <a:latin typeface="Times New Roman" pitchFamily="18" charset="0"/>
              <a:cs typeface="Times New Roman" pitchFamily="18" charset="0"/>
            </a:endParaRPr>
          </a:p>
          <a:p>
            <a:pPr lvl="1" algn="just">
              <a:buClr>
                <a:schemeClr val="accent1"/>
              </a:buClr>
            </a:pPr>
            <a:endParaRPr lang="en-US"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pPr marL="0" algn="justLow">
              <a:spcBef>
                <a:spcPts val="0"/>
              </a:spcBef>
              <a:buNone/>
            </a:pPr>
            <a:r>
              <a:rPr lang="en-US" sz="3600" dirty="0" smtClean="0">
                <a:solidFill>
                  <a:schemeClr val="accent5">
                    <a:lumMod val="50000"/>
                  </a:schemeClr>
                </a:solidFill>
                <a:latin typeface="Times New Roman" pitchFamily="18" charset="0"/>
                <a:cs typeface="Times New Roman" pitchFamily="18" charset="0"/>
              </a:rPr>
              <a:t>Agro </a:t>
            </a:r>
            <a:r>
              <a:rPr lang="en-US" sz="3600" dirty="0" smtClean="0">
                <a:solidFill>
                  <a:schemeClr val="accent5">
                    <a:lumMod val="50000"/>
                  </a:schemeClr>
                </a:solidFill>
                <a:latin typeface="Times New Roman" pitchFamily="18" charset="0"/>
                <a:cs typeface="Times New Roman" pitchFamily="18" charset="0"/>
              </a:rPr>
              <a:t>App</a:t>
            </a:r>
            <a:endParaRPr lang="en-IN" sz="3600" dirty="0" smtClean="0">
              <a:solidFill>
                <a:schemeClr val="accent5">
                  <a:lumMod val="50000"/>
                </a:schemeClr>
              </a:solidFill>
              <a:latin typeface="Times New Roman" pitchFamily="18" charset="0"/>
              <a:cs typeface="Times New Roman" pitchFamily="18" charset="0"/>
            </a:endParaRPr>
          </a:p>
          <a:p>
            <a:pPr marL="0" algn="justLow">
              <a:spcBef>
                <a:spcPts val="0"/>
              </a:spcBef>
              <a:buFont typeface="Wingdings" pitchFamily="2" charset="2"/>
              <a:buChar char="q"/>
            </a:pPr>
            <a:r>
              <a:rPr lang="en-IN" sz="2600" dirty="0" smtClean="0">
                <a:latin typeface="Times New Roman" pitchFamily="18" charset="0"/>
                <a:cs typeface="Times New Roman" pitchFamily="18" charset="0"/>
              </a:rPr>
              <a:t>Agro </a:t>
            </a:r>
            <a:r>
              <a:rPr lang="en-IN" sz="2600" dirty="0" smtClean="0">
                <a:latin typeface="Times New Roman" pitchFamily="18" charset="0"/>
                <a:cs typeface="Times New Roman" pitchFamily="18" charset="0"/>
              </a:rPr>
              <a:t>App </a:t>
            </a:r>
            <a:r>
              <a:rPr lang="en-IN" sz="2600" dirty="0" smtClean="0">
                <a:latin typeface="Times New Roman" pitchFamily="18" charset="0"/>
                <a:cs typeface="Times New Roman" pitchFamily="18" charset="0"/>
              </a:rPr>
              <a:t>is a mobile application that is basically built on </a:t>
            </a:r>
            <a:r>
              <a:rPr lang="en-IN" sz="2600" dirty="0" smtClean="0">
                <a:latin typeface="Times New Roman" pitchFamily="18" charset="0"/>
                <a:cs typeface="Times New Roman" pitchFamily="18" charset="0"/>
              </a:rPr>
              <a:t>          </a:t>
            </a:r>
          </a:p>
          <a:p>
            <a:pPr marL="0" algn="just">
              <a:spcBef>
                <a:spcPts val="0"/>
              </a:spcBef>
              <a:buNone/>
            </a:pPr>
            <a:r>
              <a:rPr lang="en-IN" sz="26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the </a:t>
            </a:r>
            <a:r>
              <a:rPr lang="en-IN" sz="2600" dirty="0" smtClean="0">
                <a:latin typeface="Times New Roman" pitchFamily="18" charset="0"/>
                <a:cs typeface="Times New Roman" pitchFamily="18" charset="0"/>
              </a:rPr>
              <a:t>idea that an app </a:t>
            </a:r>
            <a:r>
              <a:rPr lang="en-IN" sz="2600" dirty="0" smtClean="0">
                <a:latin typeface="Times New Roman" pitchFamily="18" charset="0"/>
                <a:cs typeface="Times New Roman" pitchFamily="18" charset="0"/>
              </a:rPr>
              <a:t>to provide the </a:t>
            </a:r>
            <a:r>
              <a:rPr lang="en-IN" sz="2600" dirty="0" smtClean="0">
                <a:latin typeface="Times New Roman" pitchFamily="18" charset="0"/>
                <a:cs typeface="Times New Roman" pitchFamily="18" charset="0"/>
              </a:rPr>
              <a:t>information related </a:t>
            </a:r>
            <a:r>
              <a:rPr lang="en-IN" sz="2600" dirty="0" smtClean="0">
                <a:latin typeface="Times New Roman" pitchFamily="18" charset="0"/>
                <a:cs typeface="Times New Roman" pitchFamily="18" charset="0"/>
              </a:rPr>
              <a:t>to</a:t>
            </a:r>
          </a:p>
          <a:p>
            <a:pPr marL="0" algn="just">
              <a:spcBef>
                <a:spcPts val="0"/>
              </a:spcBef>
              <a:buNone/>
            </a:pPr>
            <a:r>
              <a:rPr lang="en-IN" sz="26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crop</a:t>
            </a:r>
            <a:r>
              <a:rPr lang="en-IN" sz="26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pesticides  and </a:t>
            </a:r>
            <a:r>
              <a:rPr lang="en-IN" sz="2600" dirty="0" smtClean="0">
                <a:latin typeface="Times New Roman" pitchFamily="18" charset="0"/>
                <a:cs typeface="Times New Roman" pitchFamily="18" charset="0"/>
              </a:rPr>
              <a:t>financial </a:t>
            </a:r>
            <a:r>
              <a:rPr lang="en-IN" sz="2600" dirty="0" smtClean="0">
                <a:latin typeface="Times New Roman" pitchFamily="18" charset="0"/>
                <a:cs typeface="Times New Roman" pitchFamily="18" charset="0"/>
              </a:rPr>
              <a:t>sector.</a:t>
            </a:r>
          </a:p>
          <a:p>
            <a:pPr marL="0" algn="just">
              <a:spcBef>
                <a:spcPts val="0"/>
              </a:spcBef>
              <a:buFont typeface="Wingdings" pitchFamily="2" charset="2"/>
              <a:buChar char="q"/>
            </a:pPr>
            <a:r>
              <a:rPr lang="en-US" sz="2600" dirty="0" smtClean="0">
                <a:latin typeface="Times New Roman" pitchFamily="18" charset="0"/>
                <a:cs typeface="Times New Roman" pitchFamily="18" charset="0"/>
              </a:rPr>
              <a:t>It contains  online paying or selling of the crop.</a:t>
            </a:r>
            <a:endParaRPr lang="en-IN" sz="2600" dirty="0" smtClean="0">
              <a:latin typeface="Times New Roman" pitchFamily="18" charset="0"/>
              <a:cs typeface="Times New Roman" pitchFamily="18" charset="0"/>
            </a:endParaRPr>
          </a:p>
          <a:p>
            <a:pPr marL="0" algn="justLow">
              <a:spcBef>
                <a:spcPts val="0"/>
              </a:spcBef>
              <a:buNone/>
            </a:pPr>
            <a:endParaRPr lang="en-IN" sz="2600" dirty="0" smtClean="0">
              <a:latin typeface="Times New Roman" pitchFamily="18" charset="0"/>
              <a:cs typeface="Times New Roman" pitchFamily="18" charset="0"/>
            </a:endParaRPr>
          </a:p>
          <a:p>
            <a:pPr marL="0" algn="justLow">
              <a:spcBef>
                <a:spcPts val="0"/>
              </a:spcBef>
              <a:buNone/>
            </a:pPr>
            <a:r>
              <a:rPr lang="en-IN" sz="2300" dirty="0" smtClean="0"/>
              <a:t/>
            </a:r>
            <a:br>
              <a:rPr lang="en-IN" sz="2300" dirty="0" smtClean="0"/>
            </a:br>
            <a:endParaRPr lang="en-IN" sz="2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pPr algn="just">
              <a:buNone/>
            </a:pPr>
            <a:r>
              <a:rPr lang="en-US" sz="3600" dirty="0" smtClean="0">
                <a:solidFill>
                  <a:schemeClr val="accent5">
                    <a:lumMod val="50000"/>
                  </a:schemeClr>
                </a:solidFill>
                <a:latin typeface="Times New Roman" pitchFamily="18" charset="0"/>
                <a:cs typeface="Times New Roman" pitchFamily="18" charset="0"/>
              </a:rPr>
              <a:t>Limitations</a:t>
            </a:r>
          </a:p>
          <a:p>
            <a:pPr algn="just">
              <a:buFont typeface="Wingdings" pitchFamily="2" charset="2"/>
              <a:buChar char="q"/>
            </a:pPr>
            <a:r>
              <a:rPr lang="en-US" sz="2600" dirty="0" smtClean="0">
                <a:latin typeface="Times New Roman" pitchFamily="18" charset="0"/>
                <a:cs typeface="Times New Roman" pitchFamily="18" charset="0"/>
              </a:rPr>
              <a:t>The Information of crops and soils  is not provided properly.</a:t>
            </a:r>
          </a:p>
          <a:p>
            <a:pPr algn="just">
              <a:buFont typeface="Wingdings" pitchFamily="2" charset="2"/>
              <a:buChar char="q"/>
            </a:pPr>
            <a:r>
              <a:rPr lang="en-US" sz="2600" dirty="0" smtClean="0">
                <a:latin typeface="Times New Roman" pitchFamily="18" charset="0"/>
                <a:cs typeface="Times New Roman" pitchFamily="18" charset="0"/>
              </a:rPr>
              <a:t>Usage of Pesticide is not mentioned.</a:t>
            </a:r>
          </a:p>
          <a:p>
            <a:pPr algn="just">
              <a:buFont typeface="Wingdings" pitchFamily="2" charset="2"/>
              <a:buChar char="q"/>
            </a:pPr>
            <a:r>
              <a:rPr lang="en-US" sz="2600" dirty="0" smtClean="0">
                <a:latin typeface="Times New Roman" pitchFamily="18" charset="0"/>
                <a:cs typeface="Times New Roman" pitchFamily="18" charset="0"/>
              </a:rPr>
              <a:t>Illiterate people is unable to understand the information about the app.</a:t>
            </a:r>
          </a:p>
          <a:p>
            <a:pPr algn="just">
              <a:buFont typeface="Wingdings" pitchFamily="2" charset="2"/>
              <a:buChar char="q"/>
            </a:pPr>
            <a:r>
              <a:rPr lang="en-US" sz="2600" dirty="0" smtClean="0">
                <a:latin typeface="Times New Roman" pitchFamily="18" charset="0"/>
                <a:cs typeface="Times New Roman" pitchFamily="18" charset="0"/>
              </a:rPr>
              <a:t>No Suggestions from </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other individuals</a:t>
            </a:r>
            <a:r>
              <a:rPr lang="en-US" sz="2600" dirty="0" smtClean="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pPr algn="just">
              <a:buFont typeface="Wingdings" pitchFamily="2" charset="2"/>
              <a:buChar char="q"/>
            </a:pPr>
            <a:endParaRPr lang="en-IN" sz="26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IN" dirty="0"/>
          </a:p>
        </p:txBody>
      </p:sp>
      <p:sp>
        <p:nvSpPr>
          <p:cNvPr id="3" name="Content Placeholder 2"/>
          <p:cNvSpPr>
            <a:spLocks noGrp="1"/>
          </p:cNvSpPr>
          <p:nvPr>
            <p:ph idx="1"/>
          </p:nvPr>
        </p:nvSpPr>
        <p:spPr/>
        <p:txBody>
          <a:bodyPr/>
          <a:lstStyle/>
          <a:p>
            <a:pPr>
              <a:buFont typeface="Wingdings" pitchFamily="2" charset="2"/>
              <a:buChar char="q"/>
            </a:pPr>
            <a:r>
              <a:rPr lang="en-US" sz="2600" dirty="0" smtClean="0">
                <a:latin typeface="Times New Roman" pitchFamily="18" charset="0"/>
                <a:cs typeface="Times New Roman" pitchFamily="18" charset="0"/>
              </a:rPr>
              <a:t>User Authentication by </a:t>
            </a:r>
            <a:r>
              <a:rPr lang="en-US" sz="2600" dirty="0" smtClean="0">
                <a:latin typeface="Times New Roman" pitchFamily="18" charset="0"/>
                <a:cs typeface="Times New Roman" pitchFamily="18" charset="0"/>
              </a:rPr>
              <a:t>mobile </a:t>
            </a:r>
            <a:r>
              <a:rPr lang="en-US" sz="2600" dirty="0" smtClean="0">
                <a:latin typeface="Times New Roman" pitchFamily="18" charset="0"/>
                <a:cs typeface="Times New Roman" pitchFamily="18" charset="0"/>
              </a:rPr>
              <a:t>number for flexibility.</a:t>
            </a:r>
          </a:p>
          <a:p>
            <a:pPr>
              <a:buFont typeface="Wingdings" pitchFamily="2" charset="2"/>
              <a:buChar char="q"/>
            </a:pPr>
            <a:r>
              <a:rPr lang="en-US" sz="2600" dirty="0" smtClean="0">
                <a:latin typeface="Times New Roman" pitchFamily="18" charset="0"/>
                <a:cs typeface="Times New Roman" pitchFamily="18" charset="0"/>
              </a:rPr>
              <a:t>It provides the information about which crop to grow in which soil based  upon the season to gain profit.</a:t>
            </a:r>
          </a:p>
          <a:p>
            <a:pPr>
              <a:buFont typeface="Wingdings" pitchFamily="2" charset="2"/>
              <a:buChar char="q"/>
            </a:pPr>
            <a:r>
              <a:rPr lang="en-US" sz="2600" dirty="0" smtClean="0">
                <a:latin typeface="Times New Roman" pitchFamily="18" charset="0"/>
                <a:cs typeface="Times New Roman" pitchFamily="18" charset="0"/>
              </a:rPr>
              <a:t>Storing the list of the crop in favorites for revisiting them.</a:t>
            </a:r>
          </a:p>
          <a:p>
            <a:pPr>
              <a:buFont typeface="Wingdings" pitchFamily="2" charset="2"/>
              <a:buChar char="q"/>
            </a:pPr>
            <a:r>
              <a:rPr lang="en-US" sz="2600" dirty="0" smtClean="0">
                <a:latin typeface="Times New Roman" pitchFamily="18" charset="0"/>
                <a:cs typeface="Times New Roman" pitchFamily="18" charset="0"/>
              </a:rPr>
              <a:t>It provides information about the merchants.</a:t>
            </a:r>
          </a:p>
          <a:p>
            <a:pPr>
              <a:buFont typeface="Wingdings" pitchFamily="2" charset="2"/>
              <a:buChar char="q"/>
            </a:pPr>
            <a:r>
              <a:rPr lang="en-US" sz="2600" dirty="0" smtClean="0">
                <a:latin typeface="Times New Roman" pitchFamily="18" charset="0"/>
                <a:cs typeface="Times New Roman" pitchFamily="18" charset="0"/>
              </a:rPr>
              <a:t>Information about the </a:t>
            </a:r>
            <a:r>
              <a:rPr lang="en-US" sz="2600" dirty="0" smtClean="0">
                <a:latin typeface="Times New Roman" pitchFamily="18" charset="0"/>
                <a:cs typeface="Times New Roman" pitchFamily="18" charset="0"/>
              </a:rPr>
              <a:t>pesticides </a:t>
            </a:r>
            <a:r>
              <a:rPr lang="en-US" sz="2600" dirty="0" smtClean="0">
                <a:latin typeface="Times New Roman" pitchFamily="18" charset="0"/>
                <a:cs typeface="Times New Roman" pitchFamily="18" charset="0"/>
              </a:rPr>
              <a:t>and their usage.</a:t>
            </a:r>
          </a:p>
          <a:p>
            <a:pPr>
              <a:buFont typeface="Wingdings" pitchFamily="2" charset="2"/>
              <a:buChar char="q"/>
            </a:pPr>
            <a:r>
              <a:rPr lang="en-US" sz="2600" dirty="0" smtClean="0">
                <a:latin typeface="Times New Roman" pitchFamily="18" charset="0"/>
                <a:cs typeface="Times New Roman" pitchFamily="18" charset="0"/>
              </a:rPr>
              <a:t>Suggestions from </a:t>
            </a:r>
            <a:r>
              <a:rPr lang="en-US" sz="2600" dirty="0" smtClean="0">
                <a:latin typeface="Times New Roman" pitchFamily="18" charset="0"/>
                <a:cs typeface="Times New Roman" pitchFamily="18" charset="0"/>
              </a:rPr>
              <a:t>other </a:t>
            </a:r>
            <a:r>
              <a:rPr lang="en-US" sz="2600" dirty="0" smtClean="0">
                <a:latin typeface="Times New Roman" pitchFamily="18" charset="0"/>
                <a:cs typeface="Times New Roman" pitchFamily="18" charset="0"/>
              </a:rPr>
              <a:t>individuals either  by text message or image.</a:t>
            </a:r>
          </a:p>
          <a:p>
            <a:pPr>
              <a:buFont typeface="Wingdings" pitchFamily="2" charset="2"/>
              <a:buChar char="q"/>
            </a:pPr>
            <a:r>
              <a:rPr lang="en-US" sz="2600" dirty="0" smtClean="0">
                <a:latin typeface="Times New Roman" pitchFamily="18" charset="0"/>
                <a:cs typeface="Times New Roman" pitchFamily="18" charset="0"/>
              </a:rPr>
              <a:t>App requires an Active Internet Connection for fetching the information.</a:t>
            </a:r>
          </a:p>
          <a:p>
            <a:pPr>
              <a:buNone/>
            </a:pPr>
            <a:r>
              <a:rPr lang="en-IN" sz="2800" dirty="0" smtClean="0"/>
              <a:t/>
            </a:r>
            <a:br>
              <a:rPr lang="en-IN" sz="2800" dirty="0" smtClean="0"/>
            </a:br>
            <a:endParaRPr lang="en-US" sz="2600" dirty="0" smtClean="0">
              <a:latin typeface="Times New Roman" pitchFamily="18" charset="0"/>
              <a:cs typeface="Times New Roman" pitchFamily="18" charset="0"/>
            </a:endParaRPr>
          </a:p>
          <a:p>
            <a:pPr>
              <a:buFont typeface="Wingdings" pitchFamily="2" charset="2"/>
              <a:buChar char="q"/>
            </a:pPr>
            <a:endParaRPr lang="en-IN" sz="26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pPr>
              <a:buFont typeface="Wingdings" pitchFamily="2" charset="2"/>
              <a:buChar char="q"/>
            </a:pPr>
            <a:r>
              <a:rPr lang="en-US" sz="2600" dirty="0" smtClean="0">
                <a:latin typeface="Times New Roman" pitchFamily="18" charset="0"/>
                <a:cs typeface="Times New Roman" pitchFamily="18" charset="0"/>
              </a:rPr>
              <a:t>Making </a:t>
            </a:r>
            <a:r>
              <a:rPr lang="en-US" sz="2600" dirty="0" smtClean="0">
                <a:latin typeface="Times New Roman" pitchFamily="18" charset="0"/>
                <a:cs typeface="Times New Roman" pitchFamily="18" charset="0"/>
              </a:rPr>
              <a:t>the user understand the information using Text to Speech</a:t>
            </a:r>
            <a:r>
              <a:rPr lang="en-US" sz="2600" dirty="0" smtClean="0">
                <a:latin typeface="Times New Roman" pitchFamily="18" charset="0"/>
                <a:cs typeface="Times New Roman" pitchFamily="18" charset="0"/>
              </a:rPr>
              <a:t>.</a:t>
            </a:r>
          </a:p>
          <a:p>
            <a:pPr>
              <a:buFont typeface="Wingdings" pitchFamily="2" charset="2"/>
              <a:buChar char="q"/>
            </a:pPr>
            <a:r>
              <a:rPr lang="en-US" sz="2600" dirty="0" smtClean="0">
                <a:latin typeface="Times New Roman" pitchFamily="18" charset="0"/>
                <a:cs typeface="Times New Roman" pitchFamily="18" charset="0"/>
              </a:rPr>
              <a:t>Weather Forecasting based on the region.</a:t>
            </a:r>
            <a:endParaRPr lang="en-US" sz="2600" dirty="0" smtClean="0">
              <a:latin typeface="Times New Roman" pitchFamily="18" charset="0"/>
              <a:cs typeface="Times New Roman" pitchFamily="18" charset="0"/>
            </a:endParaRPr>
          </a:p>
          <a:p>
            <a:pPr>
              <a:buNone/>
            </a:pPr>
            <a:r>
              <a:rPr lang="en-IN" sz="2600" dirty="0" smtClean="0"/>
              <a:t/>
            </a:r>
            <a:br>
              <a:rPr lang="en-IN" sz="2600" dirty="0" smtClean="0"/>
            </a:br>
            <a:endParaRPr lang="en-IN" sz="2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IN" dirty="0"/>
          </a:p>
        </p:txBody>
      </p:sp>
      <p:sp>
        <p:nvSpPr>
          <p:cNvPr id="3" name="Content Placeholder 2"/>
          <p:cNvSpPr>
            <a:spLocks noGrp="1"/>
          </p:cNvSpPr>
          <p:nvPr>
            <p:ph idx="1"/>
          </p:nvPr>
        </p:nvSpPr>
        <p:spPr>
          <a:xfrm>
            <a:off x="457200" y="990600"/>
            <a:ext cx="8229600" cy="4683125"/>
          </a:xfrm>
        </p:spPr>
        <p:txBody>
          <a:bodyPr/>
          <a:lstStyle/>
          <a:p>
            <a:pPr algn="just">
              <a:buNone/>
            </a:pPr>
            <a:r>
              <a:rPr lang="en-US" sz="2600" dirty="0" smtClean="0">
                <a:solidFill>
                  <a:srgbClr val="0070C0"/>
                </a:solidFill>
                <a:latin typeface="Times New Roman" pitchFamily="18" charset="0"/>
                <a:cs typeface="Times New Roman" pitchFamily="18" charset="0"/>
              </a:rPr>
              <a:t>Hardware requirements</a:t>
            </a:r>
            <a:r>
              <a:rPr lang="en-US" sz="2600" dirty="0" smtClean="0">
                <a:latin typeface="Times New Roman" pitchFamily="18" charset="0"/>
                <a:cs typeface="Times New Roman" pitchFamily="18" charset="0"/>
              </a:rPr>
              <a:t>:</a:t>
            </a:r>
          </a:p>
          <a:p>
            <a:pPr algn="just">
              <a:buFont typeface="Wingdings" pitchFamily="2" charset="2"/>
              <a:buChar char="Ø"/>
            </a:pPr>
            <a:r>
              <a:rPr lang="en-US" sz="2600" dirty="0" smtClean="0">
                <a:latin typeface="Times New Roman" pitchFamily="18" charset="0"/>
                <a:cs typeface="Times New Roman" pitchFamily="18" charset="0"/>
              </a:rPr>
              <a:t>RAM Capacity: 8GB or 6GB</a:t>
            </a:r>
          </a:p>
          <a:p>
            <a:pPr algn="just">
              <a:buFont typeface="Wingdings" pitchFamily="2" charset="2"/>
              <a:buChar char="Ø"/>
            </a:pPr>
            <a:r>
              <a:rPr lang="en-US" sz="2600" dirty="0" smtClean="0">
                <a:latin typeface="Times New Roman" pitchFamily="18" charset="0"/>
                <a:cs typeface="Times New Roman" pitchFamily="18" charset="0"/>
              </a:rPr>
              <a:t>Hard disk </a:t>
            </a:r>
            <a:r>
              <a:rPr lang="en-US" sz="2600" dirty="0" smtClean="0">
                <a:latin typeface="Times New Roman" pitchFamily="18" charset="0"/>
                <a:cs typeface="Times New Roman" pitchFamily="18" charset="0"/>
              </a:rPr>
              <a:t>Capacity:2 GB or 4GB</a:t>
            </a:r>
            <a:endParaRPr lang="en-US" sz="2600" dirty="0" smtClean="0">
              <a:latin typeface="Times New Roman" pitchFamily="18" charset="0"/>
              <a:cs typeface="Times New Roman" pitchFamily="18" charset="0"/>
            </a:endParaRPr>
          </a:p>
          <a:p>
            <a:pPr algn="just">
              <a:buFont typeface="Wingdings" pitchFamily="2" charset="2"/>
              <a:buChar char="Ø"/>
            </a:pPr>
            <a:r>
              <a:rPr lang="en-US" sz="2600" dirty="0" smtClean="0">
                <a:latin typeface="Times New Roman" pitchFamily="18" charset="0"/>
                <a:cs typeface="Times New Roman" pitchFamily="18" charset="0"/>
              </a:rPr>
              <a:t>Processor:i3 or above</a:t>
            </a:r>
            <a:endParaRPr lang="en-US" sz="2600" dirty="0" smtClean="0">
              <a:latin typeface="Times New Roman" pitchFamily="18" charset="0"/>
              <a:cs typeface="Times New Roman" pitchFamily="18" charset="0"/>
            </a:endParaRPr>
          </a:p>
          <a:p>
            <a:pPr algn="just">
              <a:buNone/>
            </a:pPr>
            <a:r>
              <a:rPr lang="en-US" sz="2600" dirty="0" smtClean="0">
                <a:solidFill>
                  <a:srgbClr val="0070C0"/>
                </a:solidFill>
                <a:latin typeface="Times New Roman" pitchFamily="18" charset="0"/>
                <a:cs typeface="Times New Roman" pitchFamily="18" charset="0"/>
              </a:rPr>
              <a:t>Software requirements</a:t>
            </a:r>
            <a:r>
              <a:rPr lang="en-US" sz="2600" dirty="0" smtClean="0">
                <a:solidFill>
                  <a:srgbClr val="0070C0"/>
                </a:solidFill>
                <a:latin typeface="Times New Roman" pitchFamily="18" charset="0"/>
                <a:cs typeface="Times New Roman" pitchFamily="18" charset="0"/>
              </a:rPr>
              <a:t>:</a:t>
            </a:r>
          </a:p>
          <a:p>
            <a:pPr>
              <a:buFont typeface="Wingdings" pitchFamily="2" charset="2"/>
              <a:buChar char="Ø"/>
            </a:pPr>
            <a:r>
              <a:rPr lang="en-IN" sz="3200" dirty="0" smtClean="0">
                <a:solidFill>
                  <a:srgbClr val="0070C0"/>
                </a:solidFill>
              </a:rPr>
              <a:t> </a:t>
            </a:r>
            <a:r>
              <a:rPr lang="en-IN" sz="2600" dirty="0" smtClean="0">
                <a:latin typeface="Times New Roman" pitchFamily="18" charset="0"/>
                <a:cs typeface="Times New Roman" pitchFamily="18" charset="0"/>
              </a:rPr>
              <a:t>Operating Systems – Windows7/8/10(32-bit or 64-bit</a:t>
            </a:r>
            <a:r>
              <a:rPr lang="en-IN" sz="2600" dirty="0" smtClean="0">
                <a:latin typeface="Times New Roman" pitchFamily="18" charset="0"/>
                <a:cs typeface="Times New Roman" pitchFamily="18" charset="0"/>
              </a:rPr>
              <a:t>)</a:t>
            </a:r>
          </a:p>
          <a:p>
            <a:pPr>
              <a:buFont typeface="Wingdings" pitchFamily="2" charset="2"/>
              <a:buChar char="Ø"/>
            </a:pPr>
            <a:r>
              <a:rPr lang="en-IN" sz="26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Platform – </a:t>
            </a:r>
            <a:r>
              <a:rPr lang="en-US" sz="2600" dirty="0" smtClean="0">
                <a:latin typeface="Times New Roman" pitchFamily="18" charset="0"/>
                <a:cs typeface="Times New Roman" pitchFamily="18" charset="0"/>
              </a:rPr>
              <a:t>Android Studio </a:t>
            </a:r>
            <a:r>
              <a:rPr lang="en-US" sz="2600" dirty="0" smtClean="0">
                <a:latin typeface="Times New Roman" pitchFamily="18" charset="0"/>
                <a:cs typeface="Times New Roman" pitchFamily="18" charset="0"/>
              </a:rPr>
              <a:t>3.3</a:t>
            </a:r>
          </a:p>
          <a:p>
            <a:pPr>
              <a:buFont typeface="Wingdings" pitchFamily="2" charset="2"/>
              <a:buChar char="Ø"/>
            </a:pPr>
            <a:r>
              <a:rPr lang="en-IN" sz="26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Programming in- Java, </a:t>
            </a:r>
            <a:r>
              <a:rPr lang="en-US" sz="2600" dirty="0" smtClean="0">
                <a:latin typeface="Times New Roman" pitchFamily="18" charset="0"/>
                <a:cs typeface="Times New Roman" pitchFamily="18" charset="0"/>
              </a:rPr>
              <a:t>Extensible Markup Language(XML)</a:t>
            </a:r>
          </a:p>
          <a:p>
            <a:pPr algn="just">
              <a:buNone/>
            </a:pPr>
            <a:endParaRPr lang="en-US" sz="2600" dirty="0" smtClean="0">
              <a:solidFill>
                <a:srgbClr val="0070C0"/>
              </a:solidFill>
              <a:latin typeface="Times New Roman" pitchFamily="18" charset="0"/>
              <a:cs typeface="Times New Roman" pitchFamily="18" charset="0"/>
            </a:endParaRPr>
          </a:p>
          <a:p>
            <a:pPr algn="just">
              <a:buFont typeface="Wingdings" pitchFamily="2" charset="2"/>
              <a:buChar char="Ø"/>
            </a:pPr>
            <a:endParaRPr lang="en-US" sz="26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endParaRPr lang="en-US" sz="2600" dirty="0" smtClean="0">
              <a:solidFill>
                <a:schemeClr val="tx1">
                  <a:lumMod val="95000"/>
                  <a:lumOff val="5000"/>
                </a:schemeClr>
              </a:solidFill>
              <a:latin typeface="Times New Roman" pitchFamily="18" charset="0"/>
              <a:cs typeface="Times New Roman" pitchFamily="18" charset="0"/>
            </a:endParaRPr>
          </a:p>
          <a:p>
            <a:pPr algn="just">
              <a:buNone/>
            </a:pPr>
            <a:endParaRPr lang="en-US" sz="2600" dirty="0" smtClean="0">
              <a:latin typeface="Times New Roman" pitchFamily="18" charset="0"/>
              <a:cs typeface="Times New Roman" pitchFamily="18" charset="0"/>
            </a:endParaRPr>
          </a:p>
          <a:p>
            <a:pPr algn="just">
              <a:buFont typeface="Wingdings" pitchFamily="2" charset="2"/>
              <a:buChar char="Ø"/>
            </a:pPr>
            <a:endParaRPr lang="en-US" sz="2600" dirty="0" smtClean="0">
              <a:latin typeface="Times New Roman" pitchFamily="18" charset="0"/>
              <a:cs typeface="Times New Roman" pitchFamily="18" charset="0"/>
            </a:endParaRPr>
          </a:p>
          <a:p>
            <a:pPr algn="just">
              <a:buNone/>
            </a:pPr>
            <a:endParaRPr lang="en-US" sz="2600" dirty="0" smtClean="0">
              <a:latin typeface="Times New Roman" pitchFamily="18" charset="0"/>
              <a:cs typeface="Times New Roman" pitchFamily="18" charset="0"/>
            </a:endParaRPr>
          </a:p>
          <a:p>
            <a:pPr algn="just">
              <a:buNone/>
            </a:pPr>
            <a:endParaRPr lang="en-IN" sz="2600" dirty="0" smtClean="0">
              <a:latin typeface="Times New Roman" pitchFamily="18" charset="0"/>
              <a:cs typeface="Times New Roman" pitchFamily="18" charset="0"/>
            </a:endParaRPr>
          </a:p>
          <a:p>
            <a:pPr>
              <a:buFont typeface="Wingdings" pitchFamily="2" charset="2"/>
              <a:buChar char="q"/>
            </a:pPr>
            <a:endParaRPr lang="en-IN" sz="2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https://ieeexplore.ieee.org/document/6965213/</a:t>
            </a:r>
            <a:endParaRPr lang="en-IN" dirty="0" smtClean="0"/>
          </a:p>
          <a:p>
            <a:r>
              <a:rPr lang="en-IN" dirty="0" smtClean="0">
                <a:hlinkClick r:id="rId3"/>
              </a:rPr>
              <a:t>http://ieeexplore.ieee.org/document/7358528/</a:t>
            </a:r>
            <a:endParaRPr lang="en-IN" dirty="0" smtClean="0"/>
          </a:p>
          <a:p>
            <a:r>
              <a:rPr lang="en-IN" smtClean="0">
                <a:hlinkClick r:id="rId4"/>
              </a:rPr>
              <a:t>http://ieeexplore.ieee.org/abstract/document/8073690/</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t>Queries</a:t>
            </a:r>
            <a:endParaRPr lang="en-US" sz="5400" dirty="0"/>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a:xfrm>
            <a:off x="381000" y="1066800"/>
            <a:ext cx="8458200" cy="5486400"/>
          </a:xfrm>
        </p:spPr>
        <p:txBody>
          <a:bodyPr/>
          <a:lstStyle/>
          <a:p>
            <a:pPr algn="just">
              <a:buFont typeface="Wingdings" pitchFamily="2" charset="2"/>
              <a:buChar char="q"/>
            </a:pPr>
            <a:r>
              <a:rPr lang="en-US" sz="2800" dirty="0" smtClean="0">
                <a:latin typeface="Times New Roman" pitchFamily="18" charset="0"/>
                <a:cs typeface="Times New Roman" pitchFamily="18" charset="0"/>
              </a:rPr>
              <a:t>Abstract</a:t>
            </a:r>
          </a:p>
          <a:p>
            <a:pPr algn="just">
              <a:buFont typeface="Wingdings" pitchFamily="2" charset="2"/>
              <a:buChar char="q"/>
            </a:pPr>
            <a:r>
              <a:rPr lang="en-US" sz="2800" dirty="0" smtClean="0">
                <a:latin typeface="Times New Roman" pitchFamily="18" charset="0"/>
                <a:cs typeface="Times New Roman" pitchFamily="18" charset="0"/>
              </a:rPr>
              <a:t>Problem Definition</a:t>
            </a:r>
          </a:p>
          <a:p>
            <a:pPr algn="just">
              <a:buFont typeface="Wingdings" pitchFamily="2" charset="2"/>
              <a:buChar char="q"/>
            </a:pPr>
            <a:r>
              <a:rPr lang="en-US" sz="2800" dirty="0" smtClean="0">
                <a:latin typeface="Times New Roman" pitchFamily="18" charset="0"/>
                <a:cs typeface="Times New Roman" pitchFamily="18" charset="0"/>
              </a:rPr>
              <a:t>Project Planning</a:t>
            </a:r>
          </a:p>
          <a:p>
            <a:pPr algn="just">
              <a:buFont typeface="Wingdings" pitchFamily="2" charset="2"/>
              <a:buChar char="q"/>
            </a:pPr>
            <a:r>
              <a:rPr lang="en-US" sz="2800" dirty="0" smtClean="0">
                <a:latin typeface="Times New Roman" pitchFamily="18" charset="0"/>
                <a:cs typeface="Times New Roman" pitchFamily="18" charset="0"/>
              </a:rPr>
              <a:t>Literature Survey</a:t>
            </a:r>
            <a:endParaRPr lang="en-US" sz="2800" dirty="0" smtClean="0">
              <a:latin typeface="Times New Roman" pitchFamily="18" charset="0"/>
              <a:cs typeface="Times New Roman" pitchFamily="18" charset="0"/>
            </a:endParaRPr>
          </a:p>
          <a:p>
            <a:pPr algn="just">
              <a:buFont typeface="Wingdings" pitchFamily="2" charset="2"/>
              <a:buChar char="q"/>
            </a:pPr>
            <a:r>
              <a:rPr lang="en-US" sz="2800" dirty="0" smtClean="0">
                <a:latin typeface="Times New Roman" pitchFamily="18" charset="0"/>
                <a:cs typeface="Times New Roman" pitchFamily="18" charset="0"/>
              </a:rPr>
              <a:t>Requirements</a:t>
            </a:r>
          </a:p>
          <a:p>
            <a:pPr algn="just">
              <a:buFont typeface="Wingdings" pitchFamily="2" charset="2"/>
              <a:buChar char="q"/>
            </a:pPr>
            <a:r>
              <a:rPr lang="en-US" sz="2800" dirty="0" smtClean="0">
                <a:latin typeface="Times New Roman" pitchFamily="18" charset="0"/>
                <a:cs typeface="Times New Roman" pitchFamily="18" charset="0"/>
              </a:rPr>
              <a:t>References</a:t>
            </a:r>
          </a:p>
          <a:p>
            <a:pPr algn="just">
              <a:buNone/>
            </a:pPr>
            <a:endParaRPr lang="en-IN"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a:xfrm>
            <a:off x="381000" y="1295400"/>
            <a:ext cx="8229600" cy="4530725"/>
          </a:xfrm>
        </p:spPr>
        <p:txBody>
          <a:bodyPr/>
          <a:lstStyle/>
          <a:p>
            <a:pPr algn="just">
              <a:buNone/>
            </a:pPr>
            <a:r>
              <a:rPr lang="en-IN" sz="2600" dirty="0" smtClean="0">
                <a:latin typeface="Times New Roman" pitchFamily="18" charset="0"/>
                <a:cs typeface="Times New Roman" pitchFamily="18" charset="0"/>
              </a:rPr>
              <a:t>    The "</a:t>
            </a:r>
            <a:r>
              <a:rPr lang="en-IN" sz="2600" dirty="0" smtClean="0">
                <a:latin typeface="Times New Roman" pitchFamily="18" charset="0"/>
                <a:cs typeface="Times New Roman" pitchFamily="18" charset="0"/>
              </a:rPr>
              <a:t>AGRI AIUTO</a:t>
            </a:r>
            <a:r>
              <a:rPr lang="en-IN" sz="2600" dirty="0" smtClean="0">
                <a:latin typeface="Times New Roman" pitchFamily="18" charset="0"/>
                <a:cs typeface="Times New Roman" pitchFamily="18" charset="0"/>
              </a:rPr>
              <a:t>" application delivers the detail information about which crop to grow in which season and which crop is suitable for that particular soil in which the farmer wishes to start. This application helps the farmer to choose the perfect pesticide in order to maintain a healthy crop and also provides the climatic conditions so that we can select the seasonal crop to get benefited. </a:t>
            </a:r>
            <a:r>
              <a:rPr lang="en-IN" sz="2600" dirty="0" smtClean="0">
                <a:latin typeface="Times New Roman" pitchFamily="18" charset="0"/>
                <a:cs typeface="Times New Roman" pitchFamily="18" charset="0"/>
              </a:rPr>
              <a:t>User sends their problem by uploading the image and any other user can </a:t>
            </a:r>
            <a:r>
              <a:rPr lang="en-IN" sz="2600" dirty="0" smtClean="0">
                <a:latin typeface="Times New Roman" pitchFamily="18" charset="0"/>
                <a:cs typeface="Times New Roman" pitchFamily="18" charset="0"/>
              </a:rPr>
              <a:t>respond through text or image.</a:t>
            </a:r>
            <a:r>
              <a:rPr lang="en-IN" sz="2600" dirty="0" smtClean="0">
                <a:latin typeface="Times New Roman" pitchFamily="18" charset="0"/>
                <a:cs typeface="Times New Roman" pitchFamily="18" charset="0"/>
              </a:rPr>
              <a:t> Now-a-days mobile being a common device, with this application we aim to make it friendly for farmers </a:t>
            </a:r>
            <a:endParaRPr lang="en-IN" sz="2600" dirty="0" smtClean="0">
              <a:latin typeface="Times New Roman" pitchFamily="18" charset="0"/>
              <a:cs typeface="Times New Roman" pitchFamily="18" charset="0"/>
            </a:endParaRPr>
          </a:p>
          <a:p>
            <a:pPr>
              <a:buNone/>
            </a:pPr>
            <a:r>
              <a:rPr lang="en-IN" sz="3200" dirty="0" smtClean="0">
                <a:latin typeface="Times New Roman" pitchFamily="18" charset="0"/>
                <a:cs typeface="Times New Roman" pitchFamily="18" charset="0"/>
              </a:rPr>
              <a:t/>
            </a:r>
            <a:br>
              <a:rPr lang="en-IN" sz="3200" dirty="0" smtClean="0">
                <a:latin typeface="Times New Roman" pitchFamily="18" charset="0"/>
                <a:cs typeface="Times New Roman" pitchFamily="18" charset="0"/>
              </a:rPr>
            </a:br>
            <a:endParaRPr lang="en-US" sz="3200" dirty="0" smtClean="0">
              <a:latin typeface="Times New Roman" pitchFamily="18" charset="0"/>
              <a:cs typeface="Times New Roman" pitchFamily="18" charset="0"/>
            </a:endParaRPr>
          </a:p>
          <a:p>
            <a:pPr>
              <a:buFont typeface="Wingdings" pitchFamily="2" charset="2"/>
              <a:buChar char="q"/>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pPr algn="just">
              <a:buFont typeface="Wingdings" pitchFamily="2" charset="2"/>
              <a:buChar char="q"/>
            </a:pPr>
            <a:r>
              <a:rPr lang="en-IN" sz="2600" dirty="0" err="1" smtClean="0">
                <a:latin typeface="Times New Roman" pitchFamily="18" charset="0"/>
                <a:cs typeface="Times New Roman" pitchFamily="18" charset="0"/>
              </a:rPr>
              <a:t>Agri</a:t>
            </a:r>
            <a:r>
              <a:rPr lang="en-IN" sz="2600" dirty="0" smtClean="0">
                <a:latin typeface="Times New Roman" pitchFamily="18" charset="0"/>
                <a:cs typeface="Times New Roman" pitchFamily="18" charset="0"/>
              </a:rPr>
              <a:t> </a:t>
            </a:r>
            <a:r>
              <a:rPr lang="en-IN" sz="2600" dirty="0" err="1" smtClean="0">
                <a:latin typeface="Times New Roman" pitchFamily="18" charset="0"/>
                <a:cs typeface="Times New Roman" pitchFamily="18" charset="0"/>
              </a:rPr>
              <a:t>A</a:t>
            </a:r>
            <a:r>
              <a:rPr lang="en-IN" sz="2600" dirty="0" err="1" smtClean="0">
                <a:latin typeface="Times New Roman" pitchFamily="18" charset="0"/>
                <a:cs typeface="Times New Roman" pitchFamily="18" charset="0"/>
              </a:rPr>
              <a:t>iuto</a:t>
            </a:r>
            <a:r>
              <a:rPr lang="en-IN" sz="26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is to keep a farmer updated with all the information related to crop, pesticides ,insecticides, Merchant and Climatic conditions.</a:t>
            </a:r>
          </a:p>
          <a:p>
            <a:pPr algn="just">
              <a:buFont typeface="Wingdings" pitchFamily="2" charset="2"/>
              <a:buChar char="q"/>
            </a:pPr>
            <a:r>
              <a:rPr lang="en-US" sz="2600" dirty="0" err="1" smtClean="0">
                <a:latin typeface="Times New Roman" pitchFamily="18" charset="0"/>
                <a:cs typeface="Times New Roman" pitchFamily="18" charset="0"/>
              </a:rPr>
              <a:t>Agri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A</a:t>
            </a:r>
            <a:r>
              <a:rPr lang="en-US" sz="2600" dirty="0" err="1" smtClean="0">
                <a:latin typeface="Times New Roman" pitchFamily="18" charset="0"/>
                <a:cs typeface="Times New Roman" pitchFamily="18" charset="0"/>
              </a:rPr>
              <a:t>iuto</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helps the farmers to interact with the experts and take suggestions from them.</a:t>
            </a:r>
            <a:endParaRPr lang="en-IN" sz="2600" dirty="0" smtClean="0">
              <a:latin typeface="Times New Roman" pitchFamily="18" charset="0"/>
              <a:cs typeface="Times New Roman" pitchFamily="18" charset="0"/>
            </a:endParaRPr>
          </a:p>
          <a:p>
            <a:pPr>
              <a:buFont typeface="Wingdings" pitchFamily="2" charset="2"/>
              <a:buChar char="q"/>
            </a:pPr>
            <a:endParaRPr lang="en-US" sz="2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IN" dirty="0"/>
          </a:p>
        </p:txBody>
      </p:sp>
      <p:graphicFrame>
        <p:nvGraphicFramePr>
          <p:cNvPr id="8" name="Content Placeholder 7"/>
          <p:cNvGraphicFramePr>
            <a:graphicFrameLocks noGrp="1"/>
          </p:cNvGraphicFramePr>
          <p:nvPr>
            <p:ph idx="1"/>
          </p:nvPr>
        </p:nvGraphicFramePr>
        <p:xfrm>
          <a:off x="457200" y="1600200"/>
          <a:ext cx="8229600" cy="4653280"/>
        </p:xfrm>
        <a:graphic>
          <a:graphicData uri="http://schemas.openxmlformats.org/drawingml/2006/table">
            <a:tbl>
              <a:tblPr firstRow="1" bandRow="1">
                <a:tableStyleId>{5C22544A-7EE6-4342-B048-85BDC9FD1C3A}</a:tableStyleId>
              </a:tblPr>
              <a:tblGrid>
                <a:gridCol w="2743200"/>
                <a:gridCol w="2743200"/>
                <a:gridCol w="2743200"/>
              </a:tblGrid>
              <a:tr h="736600">
                <a:tc>
                  <a:txBody>
                    <a:bodyPr/>
                    <a:lstStyle/>
                    <a:p>
                      <a:pPr algn="ctr"/>
                      <a:r>
                        <a:rPr lang="en-IN" dirty="0" smtClean="0"/>
                        <a:t> Days</a:t>
                      </a:r>
                      <a:endParaRPr lang="en-IN" dirty="0"/>
                    </a:p>
                  </a:txBody>
                  <a:tcPr/>
                </a:tc>
                <a:tc>
                  <a:txBody>
                    <a:bodyPr/>
                    <a:lstStyle/>
                    <a:p>
                      <a:pPr algn="ctr"/>
                      <a:r>
                        <a:rPr lang="en-IN" dirty="0" smtClean="0"/>
                        <a:t>Target</a:t>
                      </a:r>
                      <a:endParaRPr lang="en-IN" dirty="0"/>
                    </a:p>
                  </a:txBody>
                  <a:tcPr/>
                </a:tc>
                <a:tc>
                  <a:txBody>
                    <a:bodyPr/>
                    <a:lstStyle/>
                    <a:p>
                      <a:pPr algn="ctr"/>
                      <a:r>
                        <a:rPr lang="en-IN" dirty="0" smtClean="0"/>
                        <a:t>Status</a:t>
                      </a:r>
                      <a:endParaRPr lang="en-IN" dirty="0"/>
                    </a:p>
                  </a:txBody>
                  <a:tcPr/>
                </a:tc>
              </a:tr>
              <a:tr h="736600">
                <a:tc>
                  <a:txBody>
                    <a:bodyPr/>
                    <a:lstStyle/>
                    <a:p>
                      <a:pPr algn="ctr"/>
                      <a:r>
                        <a:rPr lang="en-IN" sz="1600" dirty="0" smtClean="0"/>
                        <a:t> (7-02-2019 </a:t>
                      </a:r>
                      <a:r>
                        <a:rPr lang="en-IN" sz="1600" baseline="0" dirty="0" smtClean="0"/>
                        <a:t> to 10-02-2019)</a:t>
                      </a:r>
                    </a:p>
                  </a:txBody>
                  <a:tcPr/>
                </a:tc>
                <a:tc>
                  <a:txBody>
                    <a:bodyPr/>
                    <a:lstStyle/>
                    <a:p>
                      <a:pPr algn="ctr"/>
                      <a:r>
                        <a:rPr lang="en-IN" dirty="0" smtClean="0"/>
                        <a:t>Design of UML diagrams</a:t>
                      </a:r>
                      <a:endParaRPr lang="en-IN" dirty="0"/>
                    </a:p>
                  </a:txBody>
                  <a:tcPr/>
                </a:tc>
                <a:tc>
                  <a:txBody>
                    <a:bodyPr/>
                    <a:lstStyle/>
                    <a:p>
                      <a:pPr algn="ctr"/>
                      <a:r>
                        <a:rPr lang="en-IN" dirty="0" smtClean="0"/>
                        <a:t>   Completed</a:t>
                      </a:r>
                      <a:endParaRPr lang="en-IN" dirty="0"/>
                    </a:p>
                  </a:txBody>
                  <a:tcPr/>
                </a:tc>
              </a:tr>
              <a:tr h="736600">
                <a:tc>
                  <a:txBody>
                    <a:bodyPr/>
                    <a:lstStyle/>
                    <a:p>
                      <a:pPr algn="ctr"/>
                      <a:r>
                        <a:rPr lang="en-IN" dirty="0" smtClean="0"/>
                        <a:t> </a:t>
                      </a:r>
                      <a:r>
                        <a:rPr lang="en-IN" sz="1600" dirty="0" smtClean="0"/>
                        <a:t>(11-02-2019</a:t>
                      </a:r>
                      <a:r>
                        <a:rPr lang="en-IN" sz="1600" baseline="0" dirty="0" smtClean="0"/>
                        <a:t>  to 15-02-2019)</a:t>
                      </a:r>
                    </a:p>
                    <a:p>
                      <a:pPr algn="ctr"/>
                      <a:r>
                        <a:rPr lang="en-IN" sz="1600" baseline="0" dirty="0" smtClean="0"/>
                        <a:t>       </a:t>
                      </a:r>
                      <a:endParaRPr lang="en-IN" sz="1600" dirty="0"/>
                    </a:p>
                  </a:txBody>
                  <a:tcPr/>
                </a:tc>
                <a:tc>
                  <a:txBody>
                    <a:bodyPr/>
                    <a:lstStyle/>
                    <a:p>
                      <a:pPr algn="ctr"/>
                      <a:r>
                        <a:rPr lang="en-IN" dirty="0" smtClean="0"/>
                        <a:t>Literature Survey, Screen</a:t>
                      </a:r>
                      <a:r>
                        <a:rPr lang="en-IN" baseline="0" dirty="0" smtClean="0"/>
                        <a:t> designing</a:t>
                      </a:r>
                      <a:endParaRPr lang="en-IN" dirty="0"/>
                    </a:p>
                  </a:txBody>
                  <a:tcPr/>
                </a:tc>
                <a:tc>
                  <a:txBody>
                    <a:bodyPr/>
                    <a:lstStyle/>
                    <a:p>
                      <a:pPr algn="ctr"/>
                      <a:r>
                        <a:rPr lang="en-IN" dirty="0" smtClean="0"/>
                        <a:t>Completed</a:t>
                      </a:r>
                      <a:endParaRPr lang="en-IN" dirty="0"/>
                    </a:p>
                  </a:txBody>
                  <a:tcPr/>
                </a:tc>
              </a:tr>
              <a:tr h="736600">
                <a:tc>
                  <a:txBody>
                    <a:bodyPr/>
                    <a:lstStyle/>
                    <a:p>
                      <a:pPr algn="ctr"/>
                      <a:r>
                        <a:rPr lang="en-IN" sz="1600" dirty="0" smtClean="0"/>
                        <a:t>(16-02-2019  to</a:t>
                      </a:r>
                      <a:r>
                        <a:rPr lang="en-IN" sz="1600" baseline="0" dirty="0" smtClean="0"/>
                        <a:t> 23-02-2019)</a:t>
                      </a:r>
                      <a:endParaRPr lang="en-IN" sz="1600" dirty="0"/>
                    </a:p>
                  </a:txBody>
                  <a:tcPr/>
                </a:tc>
                <a:tc>
                  <a:txBody>
                    <a:bodyPr/>
                    <a:lstStyle/>
                    <a:p>
                      <a:pPr algn="ctr"/>
                      <a:r>
                        <a:rPr lang="en-IN" dirty="0" smtClean="0"/>
                        <a:t>   Implementation</a:t>
                      </a:r>
                      <a:endParaRPr lang="en-IN" dirty="0"/>
                    </a:p>
                  </a:txBody>
                  <a:tcPr/>
                </a:tc>
                <a:tc>
                  <a:txBody>
                    <a:bodyPr/>
                    <a:lstStyle/>
                    <a:p>
                      <a:pPr algn="ctr"/>
                      <a:r>
                        <a:rPr lang="en-IN" dirty="0" smtClean="0"/>
                        <a:t> </a:t>
                      </a:r>
                      <a:r>
                        <a:rPr lang="en-IN" dirty="0" smtClean="0"/>
                        <a:t>In</a:t>
                      </a:r>
                      <a:r>
                        <a:rPr lang="en-IN" baseline="0" dirty="0" smtClean="0"/>
                        <a:t> Progress</a:t>
                      </a:r>
                      <a:endParaRPr lang="en-IN" dirty="0"/>
                    </a:p>
                  </a:txBody>
                  <a:tcPr/>
                </a:tc>
              </a:tr>
              <a:tr h="736600">
                <a:tc>
                  <a:txBody>
                    <a:bodyPr/>
                    <a:lstStyle/>
                    <a:p>
                      <a:pPr algn="ctr"/>
                      <a:r>
                        <a:rPr lang="en-IN" dirty="0" smtClean="0"/>
                        <a:t> </a:t>
                      </a:r>
                      <a:r>
                        <a:rPr lang="en-IN" sz="1600" dirty="0" smtClean="0"/>
                        <a:t>(24-02-2019 to 27-02-2019)</a:t>
                      </a:r>
                    </a:p>
                    <a:p>
                      <a:pPr algn="ctr"/>
                      <a:r>
                        <a:rPr lang="en-IN" sz="1600" baseline="0" dirty="0" smtClean="0"/>
                        <a:t>      </a:t>
                      </a:r>
                      <a:endParaRPr lang="en-IN" sz="1600" dirty="0"/>
                    </a:p>
                  </a:txBody>
                  <a:tcPr/>
                </a:tc>
                <a:tc>
                  <a:txBody>
                    <a:bodyPr/>
                    <a:lstStyle/>
                    <a:p>
                      <a:pPr algn="ctr"/>
                      <a:r>
                        <a:rPr lang="en-IN" dirty="0" smtClean="0"/>
                        <a:t>   Testing</a:t>
                      </a:r>
                      <a:r>
                        <a:rPr lang="en-IN" baseline="0" dirty="0" smtClean="0"/>
                        <a:t> </a:t>
                      </a:r>
                      <a:endParaRPr lang="en-IN" dirty="0"/>
                    </a:p>
                  </a:txBody>
                  <a:tcPr/>
                </a:tc>
                <a:tc>
                  <a:txBody>
                    <a:bodyPr/>
                    <a:lstStyle/>
                    <a:p>
                      <a:pPr algn="ctr"/>
                      <a:r>
                        <a:rPr lang="en-IN" dirty="0" smtClean="0"/>
                        <a:t>Not yet  completed </a:t>
                      </a:r>
                      <a:endParaRPr lang="en-IN" dirty="0"/>
                    </a:p>
                  </a:txBody>
                  <a:tcPr/>
                </a:tc>
              </a:tr>
              <a:tr h="736600">
                <a:tc>
                  <a:txBody>
                    <a:bodyPr/>
                    <a:lstStyle/>
                    <a:p>
                      <a:pPr algn="ctr"/>
                      <a:r>
                        <a:rPr lang="en-IN" sz="1600" baseline="0" dirty="0" smtClean="0"/>
                        <a:t>(28-02-2019  to 8-03-2019)</a:t>
                      </a:r>
                      <a:endParaRPr lang="en-IN" sz="1600" dirty="0"/>
                    </a:p>
                  </a:txBody>
                  <a:tcPr/>
                </a:tc>
                <a:tc>
                  <a:txBody>
                    <a:bodyPr/>
                    <a:lstStyle/>
                    <a:p>
                      <a:pPr algn="ctr"/>
                      <a:r>
                        <a:rPr lang="en-IN" dirty="0" smtClean="0"/>
                        <a:t>Output and Documentation of project</a:t>
                      </a:r>
                      <a:endParaRPr lang="en-IN" dirty="0"/>
                    </a:p>
                  </a:txBody>
                  <a:tcPr/>
                </a:tc>
                <a:tc>
                  <a:txBody>
                    <a:bodyPr/>
                    <a:lstStyle/>
                    <a:p>
                      <a:pPr algn="ctr"/>
                      <a:r>
                        <a:rPr lang="en-IN" dirty="0" smtClean="0"/>
                        <a:t>Not yet</a:t>
                      </a:r>
                      <a:r>
                        <a:rPr lang="en-IN" baseline="0" dirty="0" smtClean="0"/>
                        <a:t> completed</a:t>
                      </a:r>
                      <a:endParaRPr lang="en-IN"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Model</a:t>
            </a:r>
            <a:endParaRPr lang="en-IN" dirty="0"/>
          </a:p>
        </p:txBody>
      </p:sp>
      <p:pic>
        <p:nvPicPr>
          <p:cNvPr id="1028" name="Picture 4" descr="C:\Users\Mukthiyar\Downloads\fall.jpg"/>
          <p:cNvPicPr>
            <a:picLocks noGrp="1" noChangeAspect="1" noChangeArrowheads="1"/>
          </p:cNvPicPr>
          <p:nvPr>
            <p:ph idx="1"/>
          </p:nvPr>
        </p:nvPicPr>
        <p:blipFill>
          <a:blip r:embed="rId3"/>
          <a:srcRect/>
          <a:stretch>
            <a:fillRect/>
          </a:stretch>
        </p:blipFill>
        <p:spPr bwMode="auto">
          <a:xfrm>
            <a:off x="457200" y="1600200"/>
            <a:ext cx="8229600" cy="4419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solidFill>
                <a:schemeClr val="accent5">
                  <a:lumMod val="50000"/>
                </a:schemeClr>
              </a:solidFill>
            </a:endParaRPr>
          </a:p>
        </p:txBody>
      </p:sp>
      <p:sp>
        <p:nvSpPr>
          <p:cNvPr id="3" name="Content Placeholder 2"/>
          <p:cNvSpPr>
            <a:spLocks noGrp="1"/>
          </p:cNvSpPr>
          <p:nvPr>
            <p:ph idx="1"/>
          </p:nvPr>
        </p:nvSpPr>
        <p:spPr>
          <a:xfrm>
            <a:off x="457200" y="990600"/>
            <a:ext cx="8686800" cy="4876800"/>
          </a:xfrm>
        </p:spPr>
        <p:txBody>
          <a:bodyPr/>
          <a:lstStyle/>
          <a:p>
            <a:pPr>
              <a:buNone/>
            </a:pPr>
            <a:r>
              <a:rPr lang="en-US" sz="2600" b="1" dirty="0" smtClean="0">
                <a:latin typeface="Times New Roman" pitchFamily="18" charset="0"/>
                <a:cs typeface="Times New Roman" pitchFamily="18" charset="0"/>
              </a:rPr>
              <a:t>Modules</a:t>
            </a:r>
          </a:p>
          <a:p>
            <a:pPr>
              <a:buFont typeface="Wingdings" pitchFamily="2" charset="2"/>
              <a:buChar char="q"/>
            </a:pP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User</a:t>
            </a:r>
            <a:endParaRPr lang="en-US" sz="2600" dirty="0" smtClean="0">
              <a:latin typeface="Times New Roman" pitchFamily="18" charset="0"/>
              <a:cs typeface="Times New Roman" pitchFamily="18" charset="0"/>
            </a:endParaRPr>
          </a:p>
          <a:p>
            <a:pPr algn="just">
              <a:buNone/>
            </a:pPr>
            <a:r>
              <a:rPr lang="en-US" sz="2600" dirty="0" smtClean="0">
                <a:latin typeface="Times New Roman" pitchFamily="18" charset="0"/>
                <a:cs typeface="Times New Roman" pitchFamily="18" charset="0"/>
              </a:rPr>
              <a:t>     Login through mobile number and enter OTP verification.</a:t>
            </a:r>
          </a:p>
          <a:p>
            <a:pPr algn="just">
              <a:buNone/>
            </a:pPr>
            <a:r>
              <a:rPr lang="en-US" sz="2600" dirty="0" smtClean="0">
                <a:latin typeface="Times New Roman" pitchFamily="18" charset="0"/>
                <a:cs typeface="Times New Roman" pitchFamily="18" charset="0"/>
              </a:rPr>
              <a:t>     Selecting the Language.</a:t>
            </a:r>
          </a:p>
          <a:p>
            <a:pPr algn="just">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Selection of  crop and details.</a:t>
            </a:r>
          </a:p>
          <a:p>
            <a:pPr algn="just">
              <a:buNone/>
            </a:pPr>
            <a:r>
              <a:rPr lang="en-US" sz="2600" dirty="0" smtClean="0">
                <a:latin typeface="Times New Roman" pitchFamily="18" charset="0"/>
                <a:cs typeface="Times New Roman" pitchFamily="18" charset="0"/>
              </a:rPr>
              <a:t>     Storing the details of crop  in favorites .</a:t>
            </a:r>
          </a:p>
          <a:p>
            <a:pPr algn="just">
              <a:buNone/>
            </a:pPr>
            <a:r>
              <a:rPr lang="en-US" sz="2600" dirty="0" smtClean="0">
                <a:latin typeface="Times New Roman" pitchFamily="18" charset="0"/>
                <a:cs typeface="Times New Roman" pitchFamily="18" charset="0"/>
              </a:rPr>
              <a:t>     Selection of Merchants and viewing  their details.</a:t>
            </a:r>
            <a:endParaRPr lang="en-IN" sz="2600" dirty="0" smtClean="0">
              <a:latin typeface="Times New Roman" pitchFamily="18" charset="0"/>
              <a:cs typeface="Times New Roman" pitchFamily="18" charset="0"/>
            </a:endParaRPr>
          </a:p>
          <a:p>
            <a:pPr algn="just">
              <a:buNone/>
            </a:pPr>
            <a:r>
              <a:rPr lang="en-US" sz="2600" dirty="0" smtClean="0">
                <a:latin typeface="Times New Roman" pitchFamily="18" charset="0"/>
                <a:cs typeface="Times New Roman" pitchFamily="18" charset="0"/>
              </a:rPr>
              <a:t>     Selection  the date for viewing the weather.</a:t>
            </a:r>
          </a:p>
          <a:p>
            <a:pPr algn="just">
              <a:buNone/>
            </a:pPr>
            <a:r>
              <a:rPr lang="en-US" sz="2600" dirty="0" smtClean="0">
                <a:latin typeface="Times New Roman" pitchFamily="18" charset="0"/>
                <a:cs typeface="Times New Roman" pitchFamily="18" charset="0"/>
              </a:rPr>
              <a:t>     Selection of  Pesticide and  viewing their details</a:t>
            </a:r>
            <a:r>
              <a:rPr lang="en-US" sz="2600" dirty="0" smtClean="0">
                <a:latin typeface="Times New Roman" pitchFamily="18" charset="0"/>
                <a:cs typeface="Times New Roman" pitchFamily="18" charset="0"/>
              </a:rPr>
              <a:t>.</a:t>
            </a:r>
          </a:p>
          <a:p>
            <a:pPr algn="just">
              <a:buNone/>
            </a:pPr>
            <a:r>
              <a:rPr lang="en-US" sz="2600" dirty="0" smtClean="0">
                <a:latin typeface="Times New Roman" pitchFamily="18" charset="0"/>
                <a:cs typeface="Times New Roman" pitchFamily="18" charset="0"/>
              </a:rPr>
              <a:t>     Upload the text or image for suggestions  and responding  to other users.</a:t>
            </a:r>
          </a:p>
          <a:p>
            <a:pPr algn="just">
              <a:buNone/>
            </a:pPr>
            <a:endParaRPr lang="en-US" sz="2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a:xfrm>
            <a:off x="457200" y="1600200"/>
            <a:ext cx="8458200" cy="4530725"/>
          </a:xfrm>
        </p:spPr>
        <p:txBody>
          <a:bodyPr/>
          <a:lstStyle/>
          <a:p>
            <a:pPr algn="just">
              <a:buFont typeface="Wingdings" pitchFamily="2" charset="2"/>
              <a:buChar char="q"/>
            </a:pPr>
            <a:r>
              <a:rPr lang="en-US" sz="2600" dirty="0" smtClean="0">
                <a:latin typeface="Times New Roman" pitchFamily="18" charset="0"/>
                <a:cs typeface="Times New Roman" pitchFamily="18" charset="0"/>
              </a:rPr>
              <a:t>Admin</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Login </a:t>
            </a:r>
            <a:r>
              <a:rPr lang="en-US" sz="2600" dirty="0" smtClean="0">
                <a:latin typeface="Times New Roman" pitchFamily="18" charset="0"/>
                <a:cs typeface="Times New Roman" pitchFamily="18" charset="0"/>
              </a:rPr>
              <a:t>through mobile number and enter OTP </a:t>
            </a:r>
            <a:r>
              <a:rPr lang="en-US" sz="2600" dirty="0" smtClean="0">
                <a:latin typeface="Times New Roman" pitchFamily="18" charset="0"/>
                <a:cs typeface="Times New Roman" pitchFamily="18" charset="0"/>
              </a:rPr>
              <a:t>verification.</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Selecting </a:t>
            </a:r>
            <a:r>
              <a:rPr lang="en-US" sz="2600" dirty="0" smtClean="0">
                <a:latin typeface="Times New Roman" pitchFamily="18" charset="0"/>
                <a:cs typeface="Times New Roman" pitchFamily="18" charset="0"/>
              </a:rPr>
              <a:t>the </a:t>
            </a:r>
            <a:r>
              <a:rPr lang="en-US" sz="2600" dirty="0" smtClean="0">
                <a:latin typeface="Times New Roman" pitchFamily="18" charset="0"/>
                <a:cs typeface="Times New Roman" pitchFamily="18" charset="0"/>
              </a:rPr>
              <a:t>Language.</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Updating the data about the crop, merchants, pesticides  and </a:t>
            </a:r>
            <a:r>
              <a:rPr lang="en-US" sz="2600" dirty="0" smtClean="0">
                <a:latin typeface="Times New Roman" pitchFamily="18" charset="0"/>
                <a:cs typeface="Times New Roman" pitchFamily="18" charset="0"/>
              </a:rPr>
              <a:t>season.</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Uploading </a:t>
            </a:r>
            <a:r>
              <a:rPr lang="en-US" sz="2600" dirty="0" smtClean="0">
                <a:latin typeface="Times New Roman" pitchFamily="18" charset="0"/>
                <a:cs typeface="Times New Roman" pitchFamily="18" charset="0"/>
              </a:rPr>
              <a:t>and giving message to the suggested </a:t>
            </a:r>
            <a:r>
              <a:rPr lang="en-US" sz="2600" dirty="0" smtClean="0">
                <a:latin typeface="Times New Roman" pitchFamily="18" charset="0"/>
                <a:cs typeface="Times New Roman" pitchFamily="18" charset="0"/>
              </a:rPr>
              <a:t>person.</a:t>
            </a:r>
          </a:p>
          <a:p>
            <a:pPr>
              <a:buNone/>
            </a:pP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br>
              <a:rPr lang="en-US" dirty="0" smtClean="0"/>
            </a:br>
            <a:r>
              <a:rPr lang="en-US" dirty="0" smtClean="0"/>
              <a:t>  a. Existing System</a:t>
            </a:r>
            <a:br>
              <a:rPr lang="en-US" dirty="0" smtClean="0"/>
            </a:br>
            <a:endParaRPr lang="en-IN" dirty="0"/>
          </a:p>
        </p:txBody>
      </p:sp>
      <p:sp>
        <p:nvSpPr>
          <p:cNvPr id="3" name="Content Placeholder 2"/>
          <p:cNvSpPr>
            <a:spLocks noGrp="1"/>
          </p:cNvSpPr>
          <p:nvPr>
            <p:ph idx="1"/>
          </p:nvPr>
        </p:nvSpPr>
        <p:spPr>
          <a:xfrm>
            <a:off x="457200" y="1600200"/>
            <a:ext cx="8229600" cy="4530725"/>
          </a:xfrm>
        </p:spPr>
        <p:txBody>
          <a:bodyPr/>
          <a:lstStyle/>
          <a:p>
            <a:pPr lvl="1" algn="just">
              <a:buClr>
                <a:schemeClr val="accent1"/>
              </a:buClr>
              <a:buNone/>
            </a:pPr>
            <a:r>
              <a:rPr lang="en-US" sz="3600" dirty="0" err="1" smtClean="0">
                <a:solidFill>
                  <a:schemeClr val="accent5">
                    <a:lumMod val="50000"/>
                  </a:schemeClr>
                </a:solidFill>
                <a:latin typeface="Times New Roman" pitchFamily="18" charset="0"/>
                <a:cs typeface="Times New Roman" pitchFamily="18" charset="0"/>
              </a:rPr>
              <a:t>Plantix</a:t>
            </a:r>
            <a:endParaRPr lang="en-US" sz="3600" dirty="0" smtClean="0">
              <a:solidFill>
                <a:schemeClr val="accent5">
                  <a:lumMod val="50000"/>
                </a:schemeClr>
              </a:solidFill>
              <a:latin typeface="Times New Roman" pitchFamily="18" charset="0"/>
              <a:cs typeface="Times New Roman" pitchFamily="18" charset="0"/>
            </a:endParaRPr>
          </a:p>
          <a:p>
            <a:pPr lvl="1" algn="just">
              <a:buClr>
                <a:schemeClr val="accent1"/>
              </a:buClr>
            </a:pPr>
            <a:r>
              <a:rPr lang="en-US" dirty="0" smtClean="0">
                <a:latin typeface="Times New Roman" pitchFamily="18" charset="0"/>
                <a:cs typeface="Times New Roman" pitchFamily="18" charset="0"/>
              </a:rPr>
              <a:t>My Plantix is the agricultural app  in India in English which has been specifically designed for Indian Farmers.</a:t>
            </a:r>
          </a:p>
          <a:p>
            <a:pPr lvl="1" algn="just">
              <a:buClr>
                <a:schemeClr val="accent1"/>
              </a:buClr>
            </a:pPr>
            <a:r>
              <a:rPr lang="en-US" dirty="0" smtClean="0">
                <a:latin typeface="Times New Roman" pitchFamily="18" charset="0"/>
                <a:cs typeface="Times New Roman" pitchFamily="18" charset="0"/>
              </a:rPr>
              <a:t>This agriculture app in India will make sure every  farmer in India has access to the latest agricultural technology and techniques so that they are able to rise health crops and in turn contribute to a health living of the entire nation while doing profitable </a:t>
            </a:r>
            <a:r>
              <a:rPr lang="en-US" dirty="0" smtClean="0">
                <a:latin typeface="Times New Roman" pitchFamily="18" charset="0"/>
                <a:cs typeface="Times New Roman" pitchFamily="18" charset="0"/>
              </a:rPr>
              <a:t>farming.</a:t>
            </a:r>
            <a:endParaRPr lang="en-US" dirty="0" smtClean="0">
              <a:latin typeface="Times New Roman" pitchFamily="18" charset="0"/>
              <a:cs typeface="Times New Roman" pitchFamily="18" charset="0"/>
            </a:endParaRPr>
          </a:p>
          <a:p>
            <a:pPr algn="just">
              <a:buFont typeface="Wingdings" pitchFamily="2" charset="2"/>
              <a:buChar char="q"/>
            </a:pPr>
            <a:endParaRPr lang="en-US" sz="2600" b="1" dirty="0" smtClean="0">
              <a:latin typeface="Times New Roman" pitchFamily="18" charset="0"/>
              <a:cs typeface="Times New Roman" pitchFamily="18" charset="0"/>
            </a:endParaRPr>
          </a:p>
          <a:p>
            <a:pPr algn="just">
              <a:buFont typeface="Wingdings" pitchFamily="2" charset="2"/>
              <a:buChar char="q"/>
            </a:pP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1438</TotalTime>
  <Words>754</Words>
  <Application>Microsoft Office PowerPoint</Application>
  <PresentationFormat>On-screen Show (4:3)</PresentationFormat>
  <Paragraphs>124</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SRIT_PPT_Theme</vt:lpstr>
      <vt:lpstr>AGRI AIUTO</vt:lpstr>
      <vt:lpstr>Contents:</vt:lpstr>
      <vt:lpstr>Abstract</vt:lpstr>
      <vt:lpstr>Problem Definition</vt:lpstr>
      <vt:lpstr>Project Planning</vt:lpstr>
      <vt:lpstr>Software Model</vt:lpstr>
      <vt:lpstr>Continued…</vt:lpstr>
      <vt:lpstr>Continued…</vt:lpstr>
      <vt:lpstr>Literature Survey   a. Existing System </vt:lpstr>
      <vt:lpstr>Continued…</vt:lpstr>
      <vt:lpstr>Continued..</vt:lpstr>
      <vt:lpstr>Continued</vt:lpstr>
      <vt:lpstr>Proposed System</vt:lpstr>
      <vt:lpstr>Continued…</vt:lpstr>
      <vt:lpstr>Requirements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thousif</cp:lastModifiedBy>
  <cp:revision>276</cp:revision>
  <dcterms:created xsi:type="dcterms:W3CDTF">2006-08-16T00:00:00Z</dcterms:created>
  <dcterms:modified xsi:type="dcterms:W3CDTF">2019-02-26T10:10:34Z</dcterms:modified>
</cp:coreProperties>
</file>