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626" r:id="rId3"/>
    <p:sldId id="627" r:id="rId4"/>
    <p:sldId id="628" r:id="rId5"/>
    <p:sldId id="629" r:id="rId6"/>
    <p:sldId id="631" r:id="rId7"/>
    <p:sldId id="642" r:id="rId8"/>
    <p:sldId id="643" r:id="rId9"/>
    <p:sldId id="644" r:id="rId10"/>
    <p:sldId id="645" r:id="rId11"/>
    <p:sldId id="646" r:id="rId12"/>
    <p:sldId id="633" r:id="rId13"/>
    <p:sldId id="634" r:id="rId14"/>
    <p:sldId id="635" r:id="rId15"/>
    <p:sldId id="640" r:id="rId16"/>
    <p:sldId id="641" r:id="rId17"/>
    <p:sldId id="636" r:id="rId18"/>
    <p:sldId id="637" r:id="rId19"/>
    <p:sldId id="64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 autoAdjust="0"/>
    <p:restoredTop sz="88038" autoAdjust="0"/>
  </p:normalViewPr>
  <p:slideViewPr>
    <p:cSldViewPr>
      <p:cViewPr varScale="1">
        <p:scale>
          <a:sx n="101" d="100"/>
          <a:sy n="101" d="100"/>
        </p:scale>
        <p:origin x="19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828800"/>
            <a:ext cx="38100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4056063"/>
            <a:ext cx="38100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Third Edition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D36E2-7449-A54C-9E34-463C537D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5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3CE582-C91F-4942-8661-D4B9923CBD73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sman.Wajid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0E4824-493D-4152-9E97-B314A155F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Friends &amp; </a:t>
            </a:r>
            <a:r>
              <a:rPr lang="en-US" dirty="0"/>
              <a:t>Templates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48BF09-199D-4DD1-8FFA-52F0C79E9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smtClean="0">
                <a:hlinkClick r:id="rId2"/>
              </a:rPr>
              <a:t>usman.wajid@nu.edu.pk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4C461-1B8E-174C-AF0A-68667F6D972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7158F-7339-4FE0-AEA9-3E102BD2891A}"/>
              </a:ext>
            </a:extLst>
          </p:cNvPr>
          <p:cNvSpPr txBox="1"/>
          <p:nvPr/>
        </p:nvSpPr>
        <p:spPr>
          <a:xfrm>
            <a:off x="323528" y="1988840"/>
            <a:ext cx="619268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Employee::Employee() : name(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salary(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s): name(n), salary(s)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name; 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BDF5E-A28F-4BD5-8267-20B5765AEE68}"/>
              </a:ext>
            </a:extLst>
          </p:cNvPr>
          <p:cNvSpPr txBox="1"/>
          <p:nvPr/>
        </p:nvSpPr>
        <p:spPr>
          <a:xfrm>
            <a:off x="2483768" y="1340768"/>
            <a:ext cx="633670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8C564-6824-4929-BA92-BFCE71C4D758}"/>
              </a:ext>
            </a:extLst>
          </p:cNvPr>
          <p:cNvSpPr txBox="1"/>
          <p:nvPr/>
        </p:nvSpPr>
        <p:spPr>
          <a:xfrm>
            <a:off x="3429000" y="780850"/>
            <a:ext cx="53914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Boss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Boss();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giveRaise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Boss::Boss() {}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Boss::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giveRaise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6853F-CBB4-414C-B215-F55982DB6823}"/>
              </a:ext>
            </a:extLst>
          </p:cNvPr>
          <p:cNvGrpSpPr/>
          <p:nvPr/>
        </p:nvGrpSpPr>
        <p:grpSpPr>
          <a:xfrm>
            <a:off x="3779912" y="2924944"/>
            <a:ext cx="4032448" cy="1243301"/>
            <a:chOff x="3779912" y="2924944"/>
            <a:chExt cx="4032448" cy="12433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F7286-9A06-4959-BBD4-CB2D70D534E2}"/>
                </a:ext>
              </a:extLst>
            </p:cNvPr>
            <p:cNvSpPr/>
            <p:nvPr/>
          </p:nvSpPr>
          <p:spPr>
            <a:xfrm>
              <a:off x="3779912" y="2924944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A1FCC0C-7FFB-46B6-8655-405DE61BA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3212976"/>
              <a:ext cx="432048" cy="432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92C5A8-DAEF-44F8-B78B-1662488CBC88}"/>
                </a:ext>
              </a:extLst>
            </p:cNvPr>
            <p:cNvSpPr txBox="1"/>
            <p:nvPr/>
          </p:nvSpPr>
          <p:spPr>
            <a:xfrm>
              <a:off x="4788024" y="3645025"/>
              <a:ext cx="3024336" cy="5232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Cannot access, private member of 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0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4C461-1B8E-174C-AF0A-68667F6D972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7158F-7339-4FE0-AEA9-3E102BD2891A}"/>
              </a:ext>
            </a:extLst>
          </p:cNvPr>
          <p:cNvSpPr txBox="1"/>
          <p:nvPr/>
        </p:nvSpPr>
        <p:spPr>
          <a:xfrm>
            <a:off x="323528" y="1988840"/>
            <a:ext cx="619268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Employee::Employee() : name(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salary(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s): name(n), salary(s)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name; 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BDF5E-A28F-4BD5-8267-20B5765AEE68}"/>
              </a:ext>
            </a:extLst>
          </p:cNvPr>
          <p:cNvSpPr txBox="1"/>
          <p:nvPr/>
        </p:nvSpPr>
        <p:spPr>
          <a:xfrm>
            <a:off x="2483768" y="1340768"/>
            <a:ext cx="633670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8C564-6824-4929-BA92-BFCE71C4D758}"/>
              </a:ext>
            </a:extLst>
          </p:cNvPr>
          <p:cNvSpPr txBox="1"/>
          <p:nvPr/>
        </p:nvSpPr>
        <p:spPr>
          <a:xfrm>
            <a:off x="3429000" y="780850"/>
            <a:ext cx="53914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Boss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Boss();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giveRaise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Boss::Boss() {}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Boss::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giveRaise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E86F6-B116-455C-962B-0E8164DA6793}"/>
              </a:ext>
            </a:extLst>
          </p:cNvPr>
          <p:cNvSpPr txBox="1"/>
          <p:nvPr/>
        </p:nvSpPr>
        <p:spPr>
          <a:xfrm>
            <a:off x="1115616" y="4149080"/>
            <a:ext cx="2160240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Boss;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CBDA8-DB2A-4428-8502-5856D2D44D16}"/>
              </a:ext>
            </a:extLst>
          </p:cNvPr>
          <p:cNvGrpSpPr/>
          <p:nvPr/>
        </p:nvGrpSpPr>
        <p:grpSpPr>
          <a:xfrm>
            <a:off x="3779912" y="2924944"/>
            <a:ext cx="4032448" cy="1243301"/>
            <a:chOff x="3779912" y="2924944"/>
            <a:chExt cx="4032448" cy="12433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AF72C2-3B92-40A0-939C-E17EC69245AA}"/>
                </a:ext>
              </a:extLst>
            </p:cNvPr>
            <p:cNvSpPr/>
            <p:nvPr/>
          </p:nvSpPr>
          <p:spPr>
            <a:xfrm>
              <a:off x="3779912" y="2924944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66E76A-A283-4B45-A8EF-5D4C7DA1BF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3212976"/>
              <a:ext cx="432048" cy="432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6296E9-E765-462B-9218-569CE09F4E43}"/>
                </a:ext>
              </a:extLst>
            </p:cNvPr>
            <p:cNvSpPr txBox="1"/>
            <p:nvPr/>
          </p:nvSpPr>
          <p:spPr>
            <a:xfrm>
              <a:off x="4788024" y="3645025"/>
              <a:ext cx="3024336" cy="5232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Can access private and protected members of 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E1992D-BCC8-8743-A42A-B8A3415D8E7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Templates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Templates</a:t>
            </a:r>
            <a:r>
              <a:rPr lang="en-US" altLang="en-US"/>
              <a:t>: a single code body for a set of related functions (called function template) and related classes (called class template)</a:t>
            </a:r>
          </a:p>
          <a:p>
            <a:pPr eaLnBrk="1" hangingPunct="1"/>
            <a:r>
              <a:rPr lang="en-US" altLang="en-US"/>
              <a:t>The syntax for templates is: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/>
              <a:t>	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template</a:t>
            </a:r>
            <a:r>
              <a:rPr lang="en-US" altLang="en-US">
                <a:latin typeface="Courier New" charset="0"/>
              </a:rPr>
              <a:t> &lt;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>
                <a:latin typeface="Courier New" charset="0"/>
              </a:rPr>
              <a:t> Type&gt;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>
                <a:latin typeface="Courier New" charset="0"/>
              </a:rPr>
              <a:t> 	   declaration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/>
              <a:t>where </a:t>
            </a:r>
            <a:r>
              <a:rPr lang="en-US" altLang="en-US">
                <a:latin typeface="Courier New" charset="0"/>
              </a:rPr>
              <a:t>Type</a:t>
            </a:r>
            <a:r>
              <a:rPr lang="en-US" altLang="en-US"/>
              <a:t> is the type of the data and declaration is either a function declaration or a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41432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D797E8-BB8C-DF48-81EF-C1AB27AE09A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Templates (continued)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solidFill>
                  <a:srgbClr val="3333FF"/>
                </a:solidFill>
                <a:latin typeface="Courier New" charset="0"/>
              </a:rPr>
              <a:t>template</a:t>
            </a:r>
            <a:r>
              <a:rPr lang="en-US" altLang="en-US" dirty="0"/>
              <a:t> is a reserved word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The word </a:t>
            </a:r>
            <a:r>
              <a:rPr lang="en-US" altLang="en-US" sz="2600" dirty="0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 dirty="0"/>
              <a:t> in the heading refers to any user-defined type or built-in type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>
                <a:latin typeface="Courier New" charset="0"/>
              </a:rPr>
              <a:t>Type</a:t>
            </a:r>
            <a:r>
              <a:rPr lang="en-US" altLang="en-US" dirty="0"/>
              <a:t> is called a formal parameter to the template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Just as variables are parameters to functions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Data types are parameters to templates</a:t>
            </a:r>
          </a:p>
        </p:txBody>
      </p:sp>
    </p:spTree>
    <p:extLst>
      <p:ext uri="{BB962C8B-B14F-4D97-AF65-F5344CB8AC3E}">
        <p14:creationId xmlns:p14="http://schemas.microsoft.com/office/powerpoint/2010/main" val="139519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26FEC4-767E-DB4C-94D4-5759751E437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Templates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altLang="en-US" dirty="0"/>
              <a:t>The syntax of the function template is: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solidFill>
                  <a:srgbClr val="3333FF"/>
                </a:solidFill>
                <a:latin typeface="Courier New" charset="0"/>
              </a:rPr>
              <a:t>template</a:t>
            </a:r>
            <a:r>
              <a:rPr lang="en-US" altLang="en-US" dirty="0">
                <a:latin typeface="Courier New" charset="0"/>
              </a:rPr>
              <a:t> &lt;</a:t>
            </a:r>
            <a:r>
              <a:rPr lang="en-US" altLang="en-US" dirty="0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 dirty="0">
                <a:latin typeface="Courier New" charset="0"/>
              </a:rPr>
              <a:t> Type&gt;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latin typeface="Courier New" charset="0"/>
              </a:rPr>
              <a:t>   function definition;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/>
              <a:t>where </a:t>
            </a:r>
            <a:r>
              <a:rPr lang="en-US" altLang="en-US" dirty="0">
                <a:latin typeface="Courier New" charset="0"/>
              </a:rPr>
              <a:t>Type</a:t>
            </a:r>
            <a:r>
              <a:rPr lang="en-US" altLang="en-US" dirty="0"/>
              <a:t> is called a formal parameter of the template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Type</a:t>
            </a:r>
            <a:r>
              <a:rPr lang="en-US" altLang="en-US" dirty="0"/>
              <a:t>  </a:t>
            </a:r>
          </a:p>
          <a:p>
            <a:pPr lvl="1" eaLnBrk="1" hangingPunct="1"/>
            <a:r>
              <a:rPr lang="en-US" altLang="en-US" dirty="0"/>
              <a:t>Specifies type of parameters to the function </a:t>
            </a:r>
          </a:p>
          <a:p>
            <a:pPr lvl="1" eaLnBrk="1" hangingPunct="1"/>
            <a:r>
              <a:rPr lang="en-US" altLang="en-US" dirty="0"/>
              <a:t>Specifies return type of the function</a:t>
            </a:r>
          </a:p>
          <a:p>
            <a:pPr lvl="1" eaLnBrk="1" hangingPunct="1"/>
            <a:r>
              <a:rPr lang="en-US" altLang="en-US" dirty="0"/>
              <a:t>Declares variables within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72906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13BF9D-6E68-B541-8D81-6014966C270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45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JO" altLang="en-US"/>
          </a:p>
        </p:txBody>
      </p:sp>
      <p:pic>
        <p:nvPicPr>
          <p:cNvPr id="64517" name="Picture 4" descr="untitl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858000" cy="6832600"/>
          </a:xfrm>
          <a:noFill/>
        </p:spPr>
      </p:pic>
      <p:pic>
        <p:nvPicPr>
          <p:cNvPr id="365575" name="Picture 7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4613" y="0"/>
            <a:ext cx="3989387" cy="5105400"/>
          </a:xfrm>
          <a:noFill/>
        </p:spPr>
      </p:pic>
    </p:spTree>
    <p:extLst>
      <p:ext uri="{BB962C8B-B14F-4D97-AF65-F5344CB8AC3E}">
        <p14:creationId xmlns:p14="http://schemas.microsoft.com/office/powerpoint/2010/main" val="17030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7D6290-6E01-914D-8631-13402007E9E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65541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75" y="1600200"/>
            <a:ext cx="7972425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1555634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C5824C-D16A-A24A-A48D-A8F769A19E2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Templates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en-US" u="sng"/>
              <a:t>Class templates</a:t>
            </a:r>
            <a:r>
              <a:rPr lang="en-US" altLang="en-US"/>
              <a:t>: a single code segment represents a set of related classes </a:t>
            </a:r>
          </a:p>
          <a:p>
            <a:pPr eaLnBrk="1" hangingPunct="1"/>
            <a:r>
              <a:rPr lang="en-US" altLang="en-US" u="sng"/>
              <a:t>Syntax</a:t>
            </a:r>
            <a:r>
              <a:rPr lang="en-US" altLang="en-US"/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3000"/>
              <a:t>	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template</a:t>
            </a:r>
            <a:r>
              <a:rPr lang="en-US" altLang="en-US">
                <a:latin typeface="Courier New" charset="0"/>
              </a:rPr>
              <a:t> &lt;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>
                <a:latin typeface="Courier New" charset="0"/>
              </a:rPr>
              <a:t> Type&gt;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>
                <a:latin typeface="Courier New" charset="0"/>
              </a:rPr>
              <a:t>	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>
                <a:latin typeface="Courier New" charset="0"/>
              </a:rPr>
              <a:t> declaration</a:t>
            </a:r>
          </a:p>
          <a:p>
            <a:pPr eaLnBrk="1" hangingPunct="1"/>
            <a:r>
              <a:rPr lang="en-US" altLang="en-US"/>
              <a:t>Called parameterized types</a:t>
            </a:r>
          </a:p>
          <a:p>
            <a:pPr lvl="1" eaLnBrk="1" hangingPunct="1"/>
            <a:r>
              <a:rPr lang="en-US" altLang="en-US"/>
              <a:t>A specific class is made based on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196869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F05CC3-2625-E242-BAEB-554608A89CE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7413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6553200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15545674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C12-4A7D-410F-B956-10CF0AFD2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7038A-4258-4C0D-8483-41B7BC3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AF1B1C-A897-3340-9731-83F8F5E94AC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this</a:t>
            </a:r>
            <a:r>
              <a:rPr lang="en-US" altLang="en-US" dirty="0"/>
              <a:t> Pointer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/>
              <a:t>Every object of a class maintains a (hidden) pointer to itself called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this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this</a:t>
            </a:r>
            <a:r>
              <a:rPr lang="en-US" altLang="en-US"/>
              <a:t> is a reserved word 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When an object invokes a member function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this</a:t>
            </a:r>
            <a:r>
              <a:rPr lang="en-US" altLang="en-US"/>
              <a:t> pointer is referenced by the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7884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0E0CE8-4EA4-B64E-99BB-1EDEC3DA53B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 dirty="0"/>
              <a:t>this </a:t>
            </a:r>
            <a:r>
              <a:rPr lang="en-US" altLang="en-US" dirty="0"/>
              <a:t>Pointer</a:t>
            </a:r>
          </a:p>
        </p:txBody>
      </p:sp>
      <p:pic>
        <p:nvPicPr>
          <p:cNvPr id="332805" name="Picture 5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0"/>
            <a:ext cx="6096000" cy="2806700"/>
          </a:xfr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0"/>
            <a:ext cx="5257800" cy="2278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6781800" y="3048000"/>
            <a:ext cx="1905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charset="0"/>
                <a:ea typeface="Osaka" charset="-128"/>
                <a:cs typeface="Arial" charset="0"/>
              </a:rPr>
              <a:t>Copies the value of object x into object y</a:t>
            </a:r>
          </a:p>
        </p:txBody>
      </p:sp>
      <p:pic>
        <p:nvPicPr>
          <p:cNvPr id="332806" name="Picture 6" descr="untitl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19400"/>
            <a:ext cx="3843338" cy="4038600"/>
          </a:xfr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533400" cy="8080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0712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6998F-8879-544F-8FF4-4D21E0B6516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Friend Functions of Classes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A </a:t>
            </a:r>
            <a:r>
              <a:rPr lang="en-US" altLang="en-US" b="1"/>
              <a:t>friend function </a:t>
            </a:r>
            <a:r>
              <a:rPr lang="en-US" altLang="en-US"/>
              <a:t>of a class is a nonmember function of the class, but has access to all the   members (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public</a:t>
            </a:r>
            <a:r>
              <a:rPr lang="en-US" altLang="en-US"/>
              <a:t> or non-public) of 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To make a function friend to a class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/>
              <a:t>The reserved word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friend</a:t>
            </a:r>
            <a:r>
              <a:rPr lang="en-US" altLang="en-US"/>
              <a:t> precedes the function prototype in the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21037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B003B0-57DC-9A47-8093-8AAFC07B6FF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Friend Functions of Classes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/>
              <a:t>The word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friend</a:t>
            </a:r>
            <a:r>
              <a:rPr lang="en-US" altLang="en-US"/>
              <a:t> appears only in the function prototype (in 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/>
              <a:t> definition), not in the definition of 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friend</a:t>
            </a:r>
            <a:r>
              <a:rPr lang="en-US" altLang="en-US"/>
              <a:t> function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When writing 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friend</a:t>
            </a:r>
            <a:r>
              <a:rPr lang="en-US" altLang="en-US"/>
              <a:t> function definition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The name of the </a:t>
            </a:r>
            <a:r>
              <a:rPr lang="en-US" altLang="en-US">
                <a:solidFill>
                  <a:srgbClr val="3333FF"/>
                </a:solidFill>
                <a:latin typeface="Courier New" charset="0"/>
              </a:rPr>
              <a:t>class</a:t>
            </a:r>
            <a:r>
              <a:rPr lang="en-US" altLang="en-US"/>
              <a:t> and the scope resolution operator are not used</a:t>
            </a:r>
          </a:p>
        </p:txBody>
      </p:sp>
    </p:spTree>
    <p:extLst>
      <p:ext uri="{BB962C8B-B14F-4D97-AF65-F5344CB8AC3E}">
        <p14:creationId xmlns:p14="http://schemas.microsoft.com/office/powerpoint/2010/main" val="9334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4C461-1B8E-174C-AF0A-68667F6D972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7158F-7339-4FE0-AEA9-3E102BD2891A}"/>
              </a:ext>
            </a:extLst>
          </p:cNvPr>
          <p:cNvSpPr txBox="1"/>
          <p:nvPr/>
        </p:nvSpPr>
        <p:spPr>
          <a:xfrm>
            <a:off x="611560" y="1268760"/>
            <a:ext cx="619268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Employee::Employee() : name(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salary(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s): name(n), salary(s)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name; 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5CC7C-D85B-48BE-9673-E8A693C3D539}"/>
              </a:ext>
            </a:extLst>
          </p:cNvPr>
          <p:cNvSpPr txBox="1"/>
          <p:nvPr/>
        </p:nvSpPr>
        <p:spPr>
          <a:xfrm>
            <a:off x="611560" y="5181878"/>
            <a:ext cx="61926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FB5E3-65A9-4CC5-B0C9-DB522EF2C117}"/>
              </a:ext>
            </a:extLst>
          </p:cNvPr>
          <p:cNvGrpSpPr/>
          <p:nvPr/>
        </p:nvGrpSpPr>
        <p:grpSpPr>
          <a:xfrm>
            <a:off x="1043608" y="5647465"/>
            <a:ext cx="3384376" cy="965571"/>
            <a:chOff x="1043608" y="5301208"/>
            <a:chExt cx="3384376" cy="9655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86BD26-D6DB-4B6C-9106-0652770E9A4B}"/>
                </a:ext>
              </a:extLst>
            </p:cNvPr>
            <p:cNvSpPr/>
            <p:nvPr/>
          </p:nvSpPr>
          <p:spPr>
            <a:xfrm>
              <a:off x="1043608" y="5301208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943350-BF21-4B2F-8FEC-0FE30C00660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1475656" y="5589240"/>
              <a:ext cx="576064" cy="3587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E4ABE8-EF88-45B9-9531-56E8ADFCA99D}"/>
                </a:ext>
              </a:extLst>
            </p:cNvPr>
            <p:cNvSpPr txBox="1"/>
            <p:nvPr/>
          </p:nvSpPr>
          <p:spPr>
            <a:xfrm>
              <a:off x="1979712" y="5743561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Cannot access private member of Employee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BDF5E-A28F-4BD5-8267-20B5765AEE68}"/>
              </a:ext>
            </a:extLst>
          </p:cNvPr>
          <p:cNvSpPr txBox="1"/>
          <p:nvPr/>
        </p:nvSpPr>
        <p:spPr>
          <a:xfrm>
            <a:off x="2483768" y="1340768"/>
            <a:ext cx="633670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C++ Programming: From Problem Analysis to Program Design, Third Edition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4C461-1B8E-174C-AF0A-68667F6D972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7158F-7339-4FE0-AEA9-3E102BD2891A}"/>
              </a:ext>
            </a:extLst>
          </p:cNvPr>
          <p:cNvSpPr txBox="1"/>
          <p:nvPr/>
        </p:nvSpPr>
        <p:spPr>
          <a:xfrm>
            <a:off x="611560" y="1268760"/>
            <a:ext cx="619268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Employee::Employee() : name(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salary(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Employee::Employee(string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s): name(n), salary(s) 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name; 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Employee::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salary;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5CC7C-D85B-48BE-9673-E8A693C3D539}"/>
              </a:ext>
            </a:extLst>
          </p:cNvPr>
          <p:cNvSpPr txBox="1"/>
          <p:nvPr/>
        </p:nvSpPr>
        <p:spPr>
          <a:xfrm>
            <a:off x="611560" y="5181878"/>
            <a:ext cx="61926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amount;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FB5E3-65A9-4CC5-B0C9-DB522EF2C117}"/>
              </a:ext>
            </a:extLst>
          </p:cNvPr>
          <p:cNvGrpSpPr/>
          <p:nvPr/>
        </p:nvGrpSpPr>
        <p:grpSpPr>
          <a:xfrm>
            <a:off x="1043608" y="5647465"/>
            <a:ext cx="3384376" cy="965571"/>
            <a:chOff x="1043608" y="5301208"/>
            <a:chExt cx="3384376" cy="9655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86BD26-D6DB-4B6C-9106-0652770E9A4B}"/>
                </a:ext>
              </a:extLst>
            </p:cNvPr>
            <p:cNvSpPr/>
            <p:nvPr/>
          </p:nvSpPr>
          <p:spPr>
            <a:xfrm>
              <a:off x="1043608" y="5301208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943350-BF21-4B2F-8FEC-0FE30C00660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1475656" y="5589240"/>
              <a:ext cx="576064" cy="3587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E4ABE8-EF88-45B9-9531-56E8ADFCA99D}"/>
                </a:ext>
              </a:extLst>
            </p:cNvPr>
            <p:cNvSpPr txBox="1"/>
            <p:nvPr/>
          </p:nvSpPr>
          <p:spPr>
            <a:xfrm>
              <a:off x="1979712" y="5743561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Can now access private members of Employee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BDF5E-A28F-4BD5-8267-20B5765AEE68}"/>
              </a:ext>
            </a:extLst>
          </p:cNvPr>
          <p:cNvSpPr txBox="1"/>
          <p:nvPr/>
        </p:nvSpPr>
        <p:spPr>
          <a:xfrm>
            <a:off x="2483768" y="1340768"/>
            <a:ext cx="633670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9C4EF-B82B-4016-88EF-B674F04EAEB9}"/>
              </a:ext>
            </a:extLst>
          </p:cNvPr>
          <p:cNvSpPr txBox="1"/>
          <p:nvPr/>
        </p:nvSpPr>
        <p:spPr>
          <a:xfrm>
            <a:off x="3203848" y="620688"/>
            <a:ext cx="4680520" cy="48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BC070-2606-4CFF-B0B9-DC8AA2A1C69E}"/>
              </a:ext>
            </a:extLst>
          </p:cNvPr>
          <p:cNvSpPr txBox="1"/>
          <p:nvPr/>
        </p:nvSpPr>
        <p:spPr>
          <a:xfrm>
            <a:off x="1403648" y="3429000"/>
            <a:ext cx="532859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amount, 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e);</a:t>
            </a:r>
          </a:p>
        </p:txBody>
      </p:sp>
    </p:spTree>
    <p:extLst>
      <p:ext uri="{BB962C8B-B14F-4D97-AF65-F5344CB8AC3E}">
        <p14:creationId xmlns:p14="http://schemas.microsoft.com/office/powerpoint/2010/main" val="26039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4C461-1B8E-174C-AF0A-68667F6D972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487726"/>
            <a:ext cx="7772400" cy="712787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Friend Functions &amp; Inheritance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BDF5E-A28F-4BD5-8267-20B5765AEE68}"/>
              </a:ext>
            </a:extLst>
          </p:cNvPr>
          <p:cNvSpPr txBox="1"/>
          <p:nvPr/>
        </p:nvSpPr>
        <p:spPr>
          <a:xfrm>
            <a:off x="2483768" y="1340768"/>
            <a:ext cx="633670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9C4EF-B82B-4016-88EF-B674F04EAEB9}"/>
              </a:ext>
            </a:extLst>
          </p:cNvPr>
          <p:cNvSpPr txBox="1"/>
          <p:nvPr/>
        </p:nvSpPr>
        <p:spPr>
          <a:xfrm>
            <a:off x="3203848" y="620688"/>
            <a:ext cx="4680520" cy="48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5EF6E-2EC0-4D0D-AAF8-EDF3D7C0BE8E}"/>
              </a:ext>
            </a:extLst>
          </p:cNvPr>
          <p:cNvSpPr txBox="1"/>
          <p:nvPr/>
        </p:nvSpPr>
        <p:spPr>
          <a:xfrm>
            <a:off x="387946" y="1748539"/>
            <a:ext cx="547260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func1();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func2();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7A6F-3E60-44F4-BFD2-256AEC121C99}"/>
              </a:ext>
            </a:extLst>
          </p:cNvPr>
          <p:cNvSpPr txBox="1"/>
          <p:nvPr/>
        </p:nvSpPr>
        <p:spPr>
          <a:xfrm>
            <a:off x="3286125" y="3262563"/>
            <a:ext cx="547260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func1()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B obj;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= 2     cannot access, not a friend of 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func2()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B obj;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obj.x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= 1;    cannot access, not a friend of 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EAE-EB3F-4B8A-84C2-F70B9440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001B-50C5-461A-B1EB-F6B53A35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friend class</a:t>
            </a:r>
            <a:r>
              <a:rPr lang="en-US" dirty="0"/>
              <a:t> is a class that can access the private and protected members of a class in which it is declared as </a:t>
            </a:r>
            <a:r>
              <a:rPr lang="en-US" b="1" dirty="0"/>
              <a:t>friend</a:t>
            </a:r>
            <a:r>
              <a:rPr lang="en-US" dirty="0"/>
              <a:t>.</a:t>
            </a:r>
          </a:p>
          <a:p>
            <a:r>
              <a:rPr lang="en-US" dirty="0"/>
              <a:t>This is needed when we want to allow a particular class to access the </a:t>
            </a:r>
            <a:r>
              <a:rPr lang="en-US" b="1" dirty="0"/>
              <a:t>private</a:t>
            </a:r>
            <a:r>
              <a:rPr lang="en-US" dirty="0"/>
              <a:t> and </a:t>
            </a:r>
            <a:r>
              <a:rPr lang="en-US" b="1" dirty="0"/>
              <a:t>protected </a:t>
            </a:r>
            <a:r>
              <a:rPr lang="en-US" dirty="0"/>
              <a:t>members of a class.</a:t>
            </a:r>
          </a:p>
        </p:txBody>
      </p:sp>
    </p:spTree>
    <p:extLst>
      <p:ext uri="{BB962C8B-B14F-4D97-AF65-F5344CB8AC3E}">
        <p14:creationId xmlns:p14="http://schemas.microsoft.com/office/powerpoint/2010/main" val="75280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27231</TotalTime>
  <Words>528</Words>
  <Application>Microsoft Office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Consolas</vt:lpstr>
      <vt:lpstr>Courier New</vt:lpstr>
      <vt:lpstr>Osaka</vt:lpstr>
      <vt:lpstr>Clarity</vt:lpstr>
      <vt:lpstr>Friends &amp; Templates</vt:lpstr>
      <vt:lpstr>this Pointer</vt:lpstr>
      <vt:lpstr>this Pointer</vt:lpstr>
      <vt:lpstr>Friend Functions of Classes</vt:lpstr>
      <vt:lpstr>Friend Functions of Classes (continued)</vt:lpstr>
      <vt:lpstr>Example</vt:lpstr>
      <vt:lpstr>Example</vt:lpstr>
      <vt:lpstr>Friend Functions &amp; Inheritance</vt:lpstr>
      <vt:lpstr>Friend Classes</vt:lpstr>
      <vt:lpstr>Example</vt:lpstr>
      <vt:lpstr>Example</vt:lpstr>
      <vt:lpstr>Templates</vt:lpstr>
      <vt:lpstr>Templates (continued)</vt:lpstr>
      <vt:lpstr>Function Templates</vt:lpstr>
      <vt:lpstr>PowerPoint Presentation</vt:lpstr>
      <vt:lpstr>Example</vt:lpstr>
      <vt:lpstr>Class Templates</vt:lpstr>
      <vt:lpstr>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Usman Wajid</cp:lastModifiedBy>
  <cp:revision>1601</cp:revision>
  <dcterms:created xsi:type="dcterms:W3CDTF">2017-12-20T08:30:18Z</dcterms:created>
  <dcterms:modified xsi:type="dcterms:W3CDTF">2023-05-02T10:08:57Z</dcterms:modified>
</cp:coreProperties>
</file>