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709" r:id="rId2"/>
    <p:sldId id="838" r:id="rId3"/>
    <p:sldId id="839" r:id="rId4"/>
    <p:sldId id="815" r:id="rId5"/>
    <p:sldId id="816" r:id="rId6"/>
    <p:sldId id="817" r:id="rId7"/>
    <p:sldId id="818" r:id="rId8"/>
    <p:sldId id="819" r:id="rId9"/>
    <p:sldId id="820" r:id="rId10"/>
    <p:sldId id="840" r:id="rId11"/>
    <p:sldId id="710" r:id="rId12"/>
    <p:sldId id="711" r:id="rId13"/>
    <p:sldId id="712" r:id="rId14"/>
    <p:sldId id="707" r:id="rId15"/>
    <p:sldId id="713" r:id="rId16"/>
    <p:sldId id="824" r:id="rId17"/>
    <p:sldId id="825" r:id="rId18"/>
    <p:sldId id="826" r:id="rId19"/>
    <p:sldId id="827" r:id="rId20"/>
    <p:sldId id="828" r:id="rId21"/>
    <p:sldId id="829" r:id="rId22"/>
    <p:sldId id="830" r:id="rId23"/>
    <p:sldId id="831" r:id="rId24"/>
    <p:sldId id="841" r:id="rId25"/>
    <p:sldId id="842" r:id="rId26"/>
    <p:sldId id="834" r:id="rId27"/>
    <p:sldId id="835" r:id="rId28"/>
    <p:sldId id="836" r:id="rId2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35" autoAdjust="0"/>
    <p:restoredTop sz="87729" autoAdjust="0"/>
  </p:normalViewPr>
  <p:slideViewPr>
    <p:cSldViewPr>
      <p:cViewPr varScale="1">
        <p:scale>
          <a:sx n="99" d="100"/>
          <a:sy n="99" d="100"/>
        </p:scale>
        <p:origin x="1880" y="168"/>
      </p:cViewPr>
      <p:guideLst>
        <p:guide orient="horz" pos="2160"/>
        <p:guide pos="2880"/>
      </p:guideLst>
    </p:cSldViewPr>
  </p:slideViewPr>
  <p:outlineViewPr>
    <p:cViewPr>
      <p:scale>
        <a:sx n="33" d="100"/>
        <a:sy n="33" d="100"/>
      </p:scale>
      <p:origin x="0" y="-149658"/>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0E87CC95-1805-4589-B3C5-62CD2CD2AA07}" type="datetimeFigureOut">
              <a:rPr lang="en-US" smtClean="0"/>
              <a:pPr/>
              <a:t>11/28/22</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DC2BB922-0DC4-4F8B-823D-B8E7EC574980}" type="slidenum">
              <a:rPr lang="en-US" smtClean="0"/>
              <a:pPr/>
              <a:t>‹#›</a:t>
            </a:fld>
            <a:endParaRPr lang="en-US" dirty="0"/>
          </a:p>
        </p:txBody>
      </p:sp>
    </p:spTree>
    <p:extLst>
      <p:ext uri="{BB962C8B-B14F-4D97-AF65-F5344CB8AC3E}">
        <p14:creationId xmlns:p14="http://schemas.microsoft.com/office/powerpoint/2010/main" val="4174583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1E29F1-AC24-401B-AE48-BFF8CB282FE9}" type="datetime1">
              <a:rPr lang="en-US" smtClean="0"/>
              <a:t>11/28/22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F4E671-2CE7-4BC4-9D6E-ED7B9AC95417}"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1290D5-AE05-49EC-8540-F01B5CFEA829}" type="datetime1">
              <a:rPr lang="en-US" smtClean="0"/>
              <a:t>11/28/22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F4E671-2CE7-4BC4-9D6E-ED7B9AC9541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6720C5-B36B-4C90-B1DC-58C94FB16EE6}" type="datetime1">
              <a:rPr lang="en-US" smtClean="0"/>
              <a:t>11/28/22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F4E671-2CE7-4BC4-9D6E-ED7B9AC9541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DE6BCA-F241-498E-B60E-9685C1CC9996}" type="datetime1">
              <a:rPr lang="en-US" smtClean="0"/>
              <a:t>11/28/22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F4E671-2CE7-4BC4-9D6E-ED7B9AC9541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6ED54-FE33-48FC-B768-53420673B322}" type="datetime1">
              <a:rPr lang="en-US" smtClean="0"/>
              <a:t>11/28/22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F4E671-2CE7-4BC4-9D6E-ED7B9AC95417}" type="slidenum">
              <a:rPr lang="en-US" smtClean="0"/>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21B534-49E3-4366-90D6-60AD87C516B6}" type="datetime1">
              <a:rPr lang="en-US" smtClean="0"/>
              <a:t>11/28/22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F4E671-2CE7-4BC4-9D6E-ED7B9AC9541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778506-2230-47EC-89E9-2E7277A6738D}" type="datetime1">
              <a:rPr lang="en-US" smtClean="0"/>
              <a:t>11/28/22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DF4E671-2CE7-4BC4-9D6E-ED7B9AC95417}" type="slidenum">
              <a:rPr lang="en-US" smtClean="0"/>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546FBFB-CB8B-428F-AF87-D12AD43DA750}" type="datetime1">
              <a:rPr lang="en-US" smtClean="0"/>
              <a:t>11/28/22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DF4E671-2CE7-4BC4-9D6E-ED7B9AC9541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E393FB-C974-44DE-889F-A223199B1388}" type="datetime1">
              <a:rPr lang="en-US" smtClean="0"/>
              <a:t>11/28/22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DF4E671-2CE7-4BC4-9D6E-ED7B9AC9541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E45911-3199-4EAC-B62F-D81987DC5F4D}" type="datetime1">
              <a:rPr lang="en-US" smtClean="0"/>
              <a:t>11/28/22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F4E671-2CE7-4BC4-9D6E-ED7B9AC95417}" type="slidenum">
              <a:rPr lang="en-US" smtClean="0"/>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3ACE8A-4E9A-4525-ABEE-2126F0570F37}" type="datetime1">
              <a:rPr lang="en-US" smtClean="0"/>
              <a:t>11/28/22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F4E671-2CE7-4BC4-9D6E-ED7B9AC95417}"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D83D5C7D-DA96-4C6D-AFC9-813A7AFBF29D}" type="datetime1">
              <a:rPr lang="en-US" smtClean="0"/>
              <a:t>11/28/22</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DF4E671-2CE7-4BC4-9D6E-ED7B9AC9541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6000" dirty="0"/>
              <a:t>Polymorphism,  Virtual functions &amp; Abstract Classes</a:t>
            </a:r>
          </a:p>
        </p:txBody>
      </p:sp>
    </p:spTree>
    <p:extLst>
      <p:ext uri="{BB962C8B-B14F-4D97-AF65-F5344CB8AC3E}">
        <p14:creationId xmlns:p14="http://schemas.microsoft.com/office/powerpoint/2010/main" val="1331224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DA5B0FB-BF22-4215-BEFF-0498FF73CCB7}"/>
              </a:ext>
            </a:extLst>
          </p:cNvPr>
          <p:cNvGrpSpPr/>
          <p:nvPr/>
        </p:nvGrpSpPr>
        <p:grpSpPr>
          <a:xfrm>
            <a:off x="827584" y="1184577"/>
            <a:ext cx="6500961" cy="4737185"/>
            <a:chOff x="827584" y="1184577"/>
            <a:chExt cx="6500961" cy="4737185"/>
          </a:xfrm>
        </p:grpSpPr>
        <p:pic>
          <p:nvPicPr>
            <p:cNvPr id="8704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184577"/>
              <a:ext cx="3546475" cy="982663"/>
            </a:xfrm>
            <a:prstGeom prst="rect">
              <a:avLst/>
            </a:prstGeom>
            <a:noFill/>
            <a:ln>
              <a:solidFill>
                <a:schemeClr val="tx1"/>
              </a:solid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704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276872"/>
              <a:ext cx="6500961" cy="3644890"/>
            </a:xfrm>
            <a:prstGeom prst="rect">
              <a:avLst/>
            </a:prstGeom>
            <a:noFill/>
            <a:ln>
              <a:solidFill>
                <a:schemeClr val="tx1"/>
              </a:solid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 name="Group 4">
            <a:extLst>
              <a:ext uri="{FF2B5EF4-FFF2-40B4-BE49-F238E27FC236}">
                <a16:creationId xmlns:a16="http://schemas.microsoft.com/office/drawing/2014/main" id="{E5AD2D55-32CC-408B-8CAA-BD4647828691}"/>
              </a:ext>
            </a:extLst>
          </p:cNvPr>
          <p:cNvGrpSpPr/>
          <p:nvPr/>
        </p:nvGrpSpPr>
        <p:grpSpPr>
          <a:xfrm>
            <a:off x="4572000" y="332656"/>
            <a:ext cx="4287447" cy="1834584"/>
            <a:chOff x="4572000" y="332656"/>
            <a:chExt cx="4287447" cy="1834584"/>
          </a:xfrm>
        </p:grpSpPr>
        <p:pic>
          <p:nvPicPr>
            <p:cNvPr id="3" name="Picture 2">
              <a:extLst>
                <a:ext uri="{FF2B5EF4-FFF2-40B4-BE49-F238E27FC236}">
                  <a16:creationId xmlns:a16="http://schemas.microsoft.com/office/drawing/2014/main" id="{C4BE729E-F658-432D-9AC8-9EC67F04358A}"/>
                </a:ext>
              </a:extLst>
            </p:cNvPr>
            <p:cNvPicPr>
              <a:picLocks noChangeAspect="1"/>
            </p:cNvPicPr>
            <p:nvPr/>
          </p:nvPicPr>
          <p:blipFill>
            <a:blip r:embed="rId4"/>
            <a:stretch>
              <a:fillRect/>
            </a:stretch>
          </p:blipFill>
          <p:spPr>
            <a:xfrm>
              <a:off x="4573380" y="796160"/>
              <a:ext cx="4286067" cy="1371080"/>
            </a:xfrm>
            <a:prstGeom prst="rect">
              <a:avLst/>
            </a:prstGeom>
            <a:ln w="28575">
              <a:solidFill>
                <a:srgbClr val="FF0000"/>
              </a:solidFill>
            </a:ln>
          </p:spPr>
        </p:pic>
        <p:sp>
          <p:nvSpPr>
            <p:cNvPr id="4" name="TextBox 3">
              <a:extLst>
                <a:ext uri="{FF2B5EF4-FFF2-40B4-BE49-F238E27FC236}">
                  <a16:creationId xmlns:a16="http://schemas.microsoft.com/office/drawing/2014/main" id="{B4500844-9931-4980-BAC8-55494B891710}"/>
                </a:ext>
              </a:extLst>
            </p:cNvPr>
            <p:cNvSpPr txBox="1"/>
            <p:nvPr/>
          </p:nvSpPr>
          <p:spPr>
            <a:xfrm>
              <a:off x="4572000" y="332656"/>
              <a:ext cx="2232248" cy="369332"/>
            </a:xfrm>
            <a:prstGeom prst="rect">
              <a:avLst/>
            </a:prstGeom>
            <a:noFill/>
            <a:ln w="28575">
              <a:noFill/>
            </a:ln>
          </p:spPr>
          <p:txBody>
            <a:bodyPr wrap="square" rtlCol="0">
              <a:spAutoFit/>
            </a:bodyPr>
            <a:lstStyle/>
            <a:p>
              <a:r>
                <a:rPr lang="en-US" b="1" dirty="0"/>
                <a:t>Sample Run</a:t>
              </a:r>
            </a:p>
          </p:txBody>
        </p:sp>
      </p:grpSp>
    </p:spTree>
    <p:extLst>
      <p:ext uri="{BB962C8B-B14F-4D97-AF65-F5344CB8AC3E}">
        <p14:creationId xmlns:p14="http://schemas.microsoft.com/office/powerpoint/2010/main" val="2146869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 compatibility – the simplest case</a:t>
            </a:r>
          </a:p>
        </p:txBody>
      </p:sp>
      <p:sp>
        <p:nvSpPr>
          <p:cNvPr id="3" name="Content Placeholder 2"/>
          <p:cNvSpPr>
            <a:spLocks noGrp="1"/>
          </p:cNvSpPr>
          <p:nvPr>
            <p:ph idx="1"/>
          </p:nvPr>
        </p:nvSpPr>
        <p:spPr>
          <a:xfrm>
            <a:off x="822959" y="1845734"/>
            <a:ext cx="3444241" cy="4023360"/>
          </a:xfrm>
        </p:spPr>
        <p:txBody>
          <a:bodyPr>
            <a:normAutofit fontScale="85000" lnSpcReduction="10000"/>
          </a:bodyPr>
          <a:lstStyle/>
          <a:p>
            <a:pPr marL="0" indent="0">
              <a:lnSpc>
                <a:spcPct val="110000"/>
              </a:lnSpc>
              <a:buNone/>
            </a:pPr>
            <a:r>
              <a:rPr lang="en-US" dirty="0"/>
              <a:t>Each new class constitutes a new type of data. Each object constructed on the basis of such a class is like a value of the new type.</a:t>
            </a:r>
          </a:p>
          <a:p>
            <a:pPr marL="0" indent="0">
              <a:lnSpc>
                <a:spcPct val="110000"/>
              </a:lnSpc>
              <a:buNone/>
            </a:pPr>
            <a:r>
              <a:rPr lang="en-US" dirty="0"/>
              <a:t>This means that any two objects may (or may not) be compatible in the sense of their types.</a:t>
            </a:r>
          </a:p>
          <a:p>
            <a:pPr marL="0" indent="0">
              <a:lnSpc>
                <a:spcPct val="110000"/>
              </a:lnSpc>
              <a:buNone/>
            </a:pPr>
            <a:r>
              <a:rPr lang="en-US" dirty="0"/>
              <a:t>Take a look at the very simple example on the right →</a:t>
            </a:r>
          </a:p>
          <a:p>
            <a:endParaRPr lang="en-US" dirty="0"/>
          </a:p>
          <a:p>
            <a:endParaRPr lang="en-US" dirty="0"/>
          </a:p>
        </p:txBody>
      </p:sp>
      <p:sp>
        <p:nvSpPr>
          <p:cNvPr id="4" name="Footer Placeholder 3"/>
          <p:cNvSpPr>
            <a:spLocks noGrp="1"/>
          </p:cNvSpPr>
          <p:nvPr>
            <p:ph type="ftr" sz="quarter" idx="11"/>
          </p:nvPr>
        </p:nvSpPr>
        <p:spPr/>
        <p:txBody>
          <a:bodyPr/>
          <a:lstStyle/>
          <a:p>
            <a:r>
              <a:rPr lang="en-US"/>
              <a:t>refercence: www.netacad.com</a:t>
            </a:r>
          </a:p>
        </p:txBody>
      </p:sp>
      <p:pic>
        <p:nvPicPr>
          <p:cNvPr id="5" name="Picture 4" descr="Screen Shot 2018-09-14 at 9.21.1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1981200"/>
            <a:ext cx="3962400" cy="3784600"/>
          </a:xfrm>
          <a:prstGeom prst="rect">
            <a:avLst/>
          </a:prstGeom>
          <a:ln>
            <a:solidFill>
              <a:schemeClr val="tx1"/>
            </a:solidFill>
          </a:ln>
        </p:spPr>
      </p:pic>
    </p:spTree>
    <p:extLst>
      <p:ext uri="{BB962C8B-B14F-4D97-AF65-F5344CB8AC3E}">
        <p14:creationId xmlns:p14="http://schemas.microsoft.com/office/powerpoint/2010/main" val="1405990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 compatibility – the simplest case cont’d</a:t>
            </a:r>
          </a:p>
        </p:txBody>
      </p:sp>
      <p:sp>
        <p:nvSpPr>
          <p:cNvPr id="3" name="Content Placeholder 2"/>
          <p:cNvSpPr>
            <a:spLocks noGrp="1"/>
          </p:cNvSpPr>
          <p:nvPr>
            <p:ph idx="1"/>
          </p:nvPr>
        </p:nvSpPr>
        <p:spPr>
          <a:xfrm>
            <a:off x="822959" y="1845734"/>
            <a:ext cx="7543801" cy="4326466"/>
          </a:xfrm>
        </p:spPr>
        <p:txBody>
          <a:bodyPr>
            <a:normAutofit/>
          </a:bodyPr>
          <a:lstStyle/>
          <a:p>
            <a:pPr marL="0" indent="0">
              <a:lnSpc>
                <a:spcPct val="120000"/>
              </a:lnSpc>
              <a:buNone/>
            </a:pPr>
            <a:r>
              <a:rPr lang="en-US" sz="1400" dirty="0"/>
              <a:t>The objects of the Cat class are not compatible with the objects of the Dog class, although the structure of both classes is identical. Neither of the following assignments is valid and both of them will cause a compiler error:</a:t>
            </a:r>
          </a:p>
          <a:p>
            <a:pPr marL="0" indent="0">
              <a:lnSpc>
                <a:spcPct val="120000"/>
              </a:lnSpc>
              <a:buNone/>
            </a:pPr>
            <a:r>
              <a:rPr lang="en-US" sz="1400" dirty="0" err="1">
                <a:solidFill>
                  <a:srgbClr val="FF0000"/>
                </a:solidFill>
              </a:rPr>
              <a:t>a_dog</a:t>
            </a:r>
            <a:r>
              <a:rPr lang="en-US" sz="1400" dirty="0">
                <a:solidFill>
                  <a:srgbClr val="FF0000"/>
                </a:solidFill>
              </a:rPr>
              <a:t> = </a:t>
            </a:r>
            <a:r>
              <a:rPr lang="en-US" sz="1400" dirty="0" err="1">
                <a:solidFill>
                  <a:srgbClr val="FF0000"/>
                </a:solidFill>
              </a:rPr>
              <a:t>a_cat</a:t>
            </a:r>
            <a:r>
              <a:rPr lang="en-US" sz="1400" dirty="0">
                <a:solidFill>
                  <a:srgbClr val="FF0000"/>
                </a:solidFill>
              </a:rPr>
              <a:t>;</a:t>
            </a:r>
          </a:p>
          <a:p>
            <a:pPr marL="0" indent="0">
              <a:lnSpc>
                <a:spcPct val="120000"/>
              </a:lnSpc>
              <a:buNone/>
            </a:pPr>
            <a:r>
              <a:rPr lang="en-US" sz="1400" dirty="0" err="1">
                <a:solidFill>
                  <a:srgbClr val="FF0000"/>
                </a:solidFill>
              </a:rPr>
              <a:t>a_cat</a:t>
            </a:r>
            <a:r>
              <a:rPr lang="en-US" sz="1400" dirty="0">
                <a:solidFill>
                  <a:srgbClr val="FF0000"/>
                </a:solidFill>
              </a:rPr>
              <a:t> = </a:t>
            </a:r>
            <a:r>
              <a:rPr lang="en-US" sz="1400" dirty="0" err="1">
                <a:solidFill>
                  <a:srgbClr val="FF0000"/>
                </a:solidFill>
              </a:rPr>
              <a:t>a_dog</a:t>
            </a:r>
            <a:r>
              <a:rPr lang="en-US" sz="1400" dirty="0">
                <a:solidFill>
                  <a:srgbClr val="FF0000"/>
                </a:solidFill>
              </a:rPr>
              <a:t>;</a:t>
            </a:r>
          </a:p>
          <a:p>
            <a:pPr marL="0" indent="0">
              <a:lnSpc>
                <a:spcPct val="120000"/>
              </a:lnSpc>
              <a:buNone/>
            </a:pPr>
            <a:r>
              <a:rPr lang="en-US" sz="1400" dirty="0"/>
              <a:t>As you see, the Dog and Cat classes have nothing in common in the sense of inheritance – they’re both completely independent.</a:t>
            </a:r>
          </a:p>
          <a:p>
            <a:pPr marL="0" indent="0">
              <a:lnSpc>
                <a:spcPct val="120000"/>
              </a:lnSpc>
              <a:buNone/>
            </a:pPr>
            <a:r>
              <a:rPr lang="en-US" sz="1400" dirty="0"/>
              <a:t>So we can say that </a:t>
            </a:r>
            <a:r>
              <a:rPr lang="en-US" sz="1400" b="1" dirty="0"/>
              <a:t>objects derived from classes which lie in different branches of the inheritance tree are always incompatible.</a:t>
            </a:r>
          </a:p>
          <a:p>
            <a:pPr marL="0" indent="0">
              <a:lnSpc>
                <a:spcPct val="120000"/>
              </a:lnSpc>
              <a:buNone/>
            </a:pPr>
            <a:r>
              <a:rPr lang="en-US" sz="1400" dirty="0"/>
              <a:t>The program will produce the following output:</a:t>
            </a:r>
          </a:p>
          <a:p>
            <a:pPr marL="0" indent="0">
              <a:lnSpc>
                <a:spcPct val="120000"/>
              </a:lnSpc>
              <a:buNone/>
            </a:pPr>
            <a:r>
              <a:rPr lang="en-US" sz="1400" b="1" dirty="0"/>
              <a:t>Meow! Meow!</a:t>
            </a:r>
          </a:p>
          <a:p>
            <a:pPr marL="0" indent="0">
              <a:lnSpc>
                <a:spcPct val="120000"/>
              </a:lnSpc>
              <a:buNone/>
            </a:pPr>
            <a:r>
              <a:rPr lang="en-US" sz="1400" b="1" dirty="0"/>
              <a:t>Woof! Woof</a:t>
            </a:r>
          </a:p>
        </p:txBody>
      </p:sp>
      <p:sp>
        <p:nvSpPr>
          <p:cNvPr id="4" name="Footer Placeholder 3"/>
          <p:cNvSpPr>
            <a:spLocks noGrp="1"/>
          </p:cNvSpPr>
          <p:nvPr>
            <p:ph type="ftr" sz="quarter" idx="11"/>
          </p:nvPr>
        </p:nvSpPr>
        <p:spPr/>
        <p:txBody>
          <a:bodyPr/>
          <a:lstStyle/>
          <a:p>
            <a:r>
              <a:rPr lang="en-US"/>
              <a:t>refercence: www.netacad.com</a:t>
            </a:r>
          </a:p>
        </p:txBody>
      </p:sp>
    </p:spTree>
    <p:extLst>
      <p:ext uri="{BB962C8B-B14F-4D97-AF65-F5344CB8AC3E}">
        <p14:creationId xmlns:p14="http://schemas.microsoft.com/office/powerpoint/2010/main" val="1725530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 compatibility – more complex case (1)</a:t>
            </a:r>
          </a:p>
        </p:txBody>
      </p:sp>
      <p:sp>
        <p:nvSpPr>
          <p:cNvPr id="3" name="Content Placeholder 2"/>
          <p:cNvSpPr>
            <a:spLocks noGrp="1"/>
          </p:cNvSpPr>
          <p:nvPr>
            <p:ph idx="1"/>
          </p:nvPr>
        </p:nvSpPr>
        <p:spPr>
          <a:xfrm>
            <a:off x="822959" y="1845734"/>
            <a:ext cx="3291841" cy="4023360"/>
          </a:xfrm>
        </p:spPr>
        <p:txBody>
          <a:bodyPr/>
          <a:lstStyle/>
          <a:p>
            <a:pPr marL="0" indent="0">
              <a:buNone/>
            </a:pPr>
            <a:r>
              <a:rPr lang="en-US" dirty="0"/>
              <a:t>We’ve rebuilt our example significantly. We still have the two previous classes Dog and Cat, but we’ve put them into the same inheritance tree. Take a look →</a:t>
            </a:r>
          </a:p>
        </p:txBody>
      </p:sp>
      <p:sp>
        <p:nvSpPr>
          <p:cNvPr id="4" name="Footer Placeholder 3"/>
          <p:cNvSpPr>
            <a:spLocks noGrp="1"/>
          </p:cNvSpPr>
          <p:nvPr>
            <p:ph type="ftr" sz="quarter" idx="11"/>
          </p:nvPr>
        </p:nvSpPr>
        <p:spPr/>
        <p:txBody>
          <a:bodyPr/>
          <a:lstStyle/>
          <a:p>
            <a:r>
              <a:rPr lang="en-US"/>
              <a:t>refercence: www.netacad.com</a:t>
            </a:r>
          </a:p>
        </p:txBody>
      </p:sp>
      <p:pic>
        <p:nvPicPr>
          <p:cNvPr id="5" name="Picture 4" descr="Screen Shot 2018-09-14 at 9.36.5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0478" y="1842657"/>
            <a:ext cx="3909025" cy="4253343"/>
          </a:xfrm>
          <a:prstGeom prst="rect">
            <a:avLst/>
          </a:prstGeom>
          <a:ln>
            <a:solidFill>
              <a:schemeClr val="tx1"/>
            </a:solidFill>
          </a:ln>
        </p:spPr>
      </p:pic>
    </p:spTree>
    <p:extLst>
      <p:ext uri="{BB962C8B-B14F-4D97-AF65-F5344CB8AC3E}">
        <p14:creationId xmlns:p14="http://schemas.microsoft.com/office/powerpoint/2010/main" val="1369591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 compatibility – more complex case (1) cont’d</a:t>
            </a:r>
          </a:p>
        </p:txBody>
      </p:sp>
      <p:sp>
        <p:nvSpPr>
          <p:cNvPr id="3" name="Content Placeholder 2"/>
          <p:cNvSpPr>
            <a:spLocks noGrp="1"/>
          </p:cNvSpPr>
          <p:nvPr>
            <p:ph idx="1"/>
          </p:nvPr>
        </p:nvSpPr>
        <p:spPr>
          <a:xfrm>
            <a:off x="822959" y="1845734"/>
            <a:ext cx="7543801" cy="4326466"/>
          </a:xfrm>
        </p:spPr>
        <p:txBody>
          <a:bodyPr>
            <a:noAutofit/>
          </a:bodyPr>
          <a:lstStyle/>
          <a:p>
            <a:pPr algn="just"/>
            <a:r>
              <a:rPr lang="en-US" b="1" dirty="0">
                <a:solidFill>
                  <a:srgbClr val="262626"/>
                </a:solidFill>
                <a:latin typeface="Arial"/>
                <a:cs typeface="Arial"/>
              </a:rPr>
              <a:t>objects of the superclass </a:t>
            </a:r>
            <a:r>
              <a:rPr lang="en-US" b="1" u="sng" dirty="0">
                <a:solidFill>
                  <a:srgbClr val="262626"/>
                </a:solidFill>
                <a:latin typeface="Arial"/>
                <a:cs typeface="Arial"/>
              </a:rPr>
              <a:t>are compatible with objects of the subclass</a:t>
            </a:r>
          </a:p>
          <a:p>
            <a:pPr algn="just"/>
            <a:r>
              <a:rPr lang="en-US" b="1" u="sng" dirty="0">
                <a:solidFill>
                  <a:srgbClr val="262626"/>
                </a:solidFill>
                <a:latin typeface="Arial"/>
                <a:cs typeface="Arial"/>
              </a:rPr>
              <a:t> objects of the subclass are not compatible with objects of the superclass</a:t>
            </a:r>
          </a:p>
          <a:p>
            <a:pPr marL="0" indent="0" algn="just">
              <a:buNone/>
            </a:pPr>
            <a:endParaRPr lang="sk-SK" u="sng" dirty="0">
              <a:solidFill>
                <a:srgbClr val="262626"/>
              </a:solidFill>
              <a:latin typeface="Arial"/>
              <a:cs typeface="Arial"/>
            </a:endParaRPr>
          </a:p>
          <a:p>
            <a:pPr marL="0" indent="0" algn="just">
              <a:buNone/>
            </a:pPr>
            <a:r>
              <a:rPr lang="en-US" u="sng" dirty="0">
                <a:solidFill>
                  <a:srgbClr val="262626"/>
                </a:solidFill>
                <a:latin typeface="Arial"/>
                <a:cs typeface="Arial"/>
              </a:rPr>
              <a:t>This means that:</a:t>
            </a:r>
          </a:p>
          <a:p>
            <a:pPr marL="0" indent="0" algn="just">
              <a:buNone/>
            </a:pPr>
            <a:r>
              <a:rPr lang="en-US" u="sng" dirty="0">
                <a:solidFill>
                  <a:srgbClr val="262626"/>
                </a:solidFill>
                <a:latin typeface="Arial"/>
                <a:cs typeface="Arial"/>
              </a:rPr>
              <a:t> you </a:t>
            </a:r>
            <a:r>
              <a:rPr lang="en-US" b="1" u="sng" dirty="0">
                <a:solidFill>
                  <a:srgbClr val="262626"/>
                </a:solidFill>
                <a:latin typeface="Arial"/>
                <a:cs typeface="Arial"/>
              </a:rPr>
              <a:t>can</a:t>
            </a:r>
            <a:r>
              <a:rPr lang="en-US" u="sng" dirty="0">
                <a:solidFill>
                  <a:srgbClr val="262626"/>
                </a:solidFill>
                <a:latin typeface="Arial"/>
                <a:cs typeface="Arial"/>
              </a:rPr>
              <a:t> do the following:</a:t>
            </a:r>
          </a:p>
          <a:p>
            <a:pPr marL="0" indent="0" algn="just">
              <a:buNone/>
            </a:pPr>
            <a:endParaRPr lang="sk-SK" u="sng" dirty="0">
              <a:solidFill>
                <a:srgbClr val="262626"/>
              </a:solidFill>
              <a:latin typeface="Arial"/>
              <a:cs typeface="Arial"/>
            </a:endParaRPr>
          </a:p>
          <a:p>
            <a:pPr marL="384048" lvl="2" indent="0" algn="just">
              <a:buNone/>
            </a:pPr>
            <a:r>
              <a:rPr lang="en-US" sz="2000" dirty="0" err="1">
                <a:solidFill>
                  <a:srgbClr val="262626"/>
                </a:solidFill>
                <a:latin typeface="Arial"/>
                <a:cs typeface="Arial"/>
              </a:rPr>
              <a:t>a_pet</a:t>
            </a:r>
            <a:r>
              <a:rPr lang="en-US" sz="2000" dirty="0">
                <a:solidFill>
                  <a:srgbClr val="262626"/>
                </a:solidFill>
                <a:latin typeface="Arial"/>
                <a:cs typeface="Arial"/>
              </a:rPr>
              <a:t> = </a:t>
            </a:r>
            <a:r>
              <a:rPr lang="en-US" sz="2000" b="1" dirty="0">
                <a:solidFill>
                  <a:srgbClr val="262626"/>
                </a:solidFill>
                <a:latin typeface="Arial"/>
                <a:cs typeface="Arial"/>
              </a:rPr>
              <a:t>new</a:t>
            </a:r>
            <a:r>
              <a:rPr lang="en-US" sz="2000" dirty="0">
                <a:solidFill>
                  <a:srgbClr val="262626"/>
                </a:solidFill>
                <a:latin typeface="Arial"/>
                <a:cs typeface="Arial"/>
              </a:rPr>
              <a:t> Dog("Huckleberry");</a:t>
            </a:r>
          </a:p>
          <a:p>
            <a:pPr marL="384048" lvl="2" indent="0" algn="just">
              <a:buNone/>
            </a:pPr>
            <a:r>
              <a:rPr lang="mr-IN" sz="2000" dirty="0">
                <a:solidFill>
                  <a:srgbClr val="262626"/>
                </a:solidFill>
                <a:latin typeface="Arial"/>
                <a:cs typeface="Arial"/>
              </a:rPr>
              <a:t>a_pet -&gt; Run();</a:t>
            </a:r>
            <a:endParaRPr lang="en-US" sz="2000" dirty="0">
              <a:latin typeface="Arial"/>
              <a:cs typeface="Arial"/>
            </a:endParaRPr>
          </a:p>
        </p:txBody>
      </p:sp>
      <p:sp>
        <p:nvSpPr>
          <p:cNvPr id="4" name="Footer Placeholder 3"/>
          <p:cNvSpPr>
            <a:spLocks noGrp="1"/>
          </p:cNvSpPr>
          <p:nvPr>
            <p:ph type="ftr" sz="quarter" idx="11"/>
          </p:nvPr>
        </p:nvSpPr>
        <p:spPr/>
        <p:txBody>
          <a:bodyPr/>
          <a:lstStyle/>
          <a:p>
            <a:r>
              <a:rPr lang="en-US"/>
              <a:t>refercence: www.netacad.com</a:t>
            </a:r>
          </a:p>
        </p:txBody>
      </p:sp>
    </p:spTree>
    <p:extLst>
      <p:ext uri="{BB962C8B-B14F-4D97-AF65-F5344CB8AC3E}">
        <p14:creationId xmlns:p14="http://schemas.microsoft.com/office/powerpoint/2010/main" val="1972975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 compatibility – more complex case (1) cont’d</a:t>
            </a:r>
          </a:p>
        </p:txBody>
      </p:sp>
      <p:sp>
        <p:nvSpPr>
          <p:cNvPr id="3" name="Content Placeholder 2"/>
          <p:cNvSpPr>
            <a:spLocks noGrp="1"/>
          </p:cNvSpPr>
          <p:nvPr>
            <p:ph idx="1"/>
          </p:nvPr>
        </p:nvSpPr>
        <p:spPr/>
        <p:txBody>
          <a:bodyPr>
            <a:normAutofit/>
          </a:bodyPr>
          <a:lstStyle/>
          <a:p>
            <a:pPr algn="just">
              <a:buFont typeface="Wingdings" charset="2"/>
              <a:buChar char="v"/>
            </a:pPr>
            <a:r>
              <a:rPr lang="en-US" dirty="0">
                <a:solidFill>
                  <a:srgbClr val="262626"/>
                </a:solidFill>
                <a:latin typeface="Verdana"/>
              </a:rPr>
              <a:t> but you </a:t>
            </a:r>
            <a:r>
              <a:rPr lang="en-US" b="1" dirty="0">
                <a:solidFill>
                  <a:srgbClr val="262626"/>
                </a:solidFill>
                <a:latin typeface="Verdana"/>
              </a:rPr>
              <a:t>cannot</a:t>
            </a:r>
            <a:r>
              <a:rPr lang="en-US" dirty="0">
                <a:solidFill>
                  <a:srgbClr val="262626"/>
                </a:solidFill>
                <a:latin typeface="Verdana"/>
              </a:rPr>
              <a:t> do anything like this:</a:t>
            </a:r>
            <a:endParaRPr lang="sk-SK" dirty="0">
              <a:solidFill>
                <a:srgbClr val="262626"/>
              </a:solidFill>
              <a:latin typeface="Verdana"/>
            </a:endParaRPr>
          </a:p>
          <a:p>
            <a:pPr marL="0" indent="0" algn="just">
              <a:buNone/>
            </a:pPr>
            <a:r>
              <a:rPr lang="mr-IN" sz="1800" strike="sngStrike" dirty="0">
                <a:solidFill>
                  <a:srgbClr val="262626"/>
                </a:solidFill>
                <a:latin typeface="Verdana"/>
              </a:rPr>
              <a:t>a_pet -&gt; MakeSound();</a:t>
            </a:r>
            <a:endParaRPr lang="mr-IN" dirty="0">
              <a:solidFill>
                <a:srgbClr val="262626"/>
              </a:solidFill>
              <a:latin typeface="Verdana"/>
            </a:endParaRPr>
          </a:p>
          <a:p>
            <a:pPr marL="0" indent="0" algn="just">
              <a:buNone/>
            </a:pPr>
            <a:r>
              <a:rPr lang="sk-SK" dirty="0">
                <a:solidFill>
                  <a:srgbClr val="262626"/>
                </a:solidFill>
                <a:latin typeface="Verdana"/>
              </a:rPr>
              <a:t> </a:t>
            </a:r>
          </a:p>
          <a:p>
            <a:pPr marL="0" indent="0" algn="just">
              <a:buNone/>
            </a:pPr>
            <a:r>
              <a:rPr lang="en-US" dirty="0">
                <a:solidFill>
                  <a:srgbClr val="262626"/>
                </a:solidFill>
                <a:latin typeface="Verdana"/>
              </a:rPr>
              <a:t>because </a:t>
            </a:r>
            <a:r>
              <a:rPr lang="en-US" i="1" dirty="0">
                <a:solidFill>
                  <a:srgbClr val="262626"/>
                </a:solidFill>
                <a:latin typeface="Verdana"/>
              </a:rPr>
              <a:t>Pets</a:t>
            </a:r>
            <a:r>
              <a:rPr lang="en-US" dirty="0">
                <a:solidFill>
                  <a:srgbClr val="262626"/>
                </a:solidFill>
                <a:latin typeface="Verdana"/>
              </a:rPr>
              <a:t> don’t know how to make sounds (in our world of classes, at least)</a:t>
            </a:r>
          </a:p>
          <a:p>
            <a:pPr marL="0" indent="0" algn="just">
              <a:buNone/>
            </a:pPr>
            <a:r>
              <a:rPr lang="sk-SK" dirty="0">
                <a:solidFill>
                  <a:srgbClr val="262626"/>
                </a:solidFill>
                <a:latin typeface="Verdana"/>
              </a:rPr>
              <a:t> </a:t>
            </a:r>
          </a:p>
          <a:p>
            <a:pPr algn="just">
              <a:buFont typeface="Wingdings" charset="2"/>
              <a:buChar char="v"/>
            </a:pPr>
            <a:r>
              <a:rPr lang="en-US" dirty="0">
                <a:solidFill>
                  <a:srgbClr val="262626"/>
                </a:solidFill>
                <a:latin typeface="Verdana"/>
              </a:rPr>
              <a:t> you are </a:t>
            </a:r>
            <a:r>
              <a:rPr lang="en-US" b="1" dirty="0">
                <a:solidFill>
                  <a:srgbClr val="262626"/>
                </a:solidFill>
                <a:latin typeface="Verdana"/>
              </a:rPr>
              <a:t>not allowed</a:t>
            </a:r>
            <a:r>
              <a:rPr lang="en-US" dirty="0">
                <a:solidFill>
                  <a:srgbClr val="262626"/>
                </a:solidFill>
                <a:latin typeface="Verdana"/>
              </a:rPr>
              <a:t> to do the following:</a:t>
            </a:r>
            <a:endParaRPr lang="sk-SK" dirty="0">
              <a:solidFill>
                <a:srgbClr val="262626"/>
              </a:solidFill>
              <a:latin typeface="Verdana"/>
            </a:endParaRPr>
          </a:p>
          <a:p>
            <a:pPr marL="0" indent="0" algn="just">
              <a:buNone/>
            </a:pPr>
            <a:r>
              <a:rPr lang="en-US" sz="1800" strike="sngStrike" dirty="0" err="1">
                <a:solidFill>
                  <a:srgbClr val="262626"/>
                </a:solidFill>
                <a:latin typeface="Verdana"/>
              </a:rPr>
              <a:t>a_dog</a:t>
            </a:r>
            <a:r>
              <a:rPr lang="en-US" sz="1800" strike="sngStrike" dirty="0">
                <a:solidFill>
                  <a:srgbClr val="262626"/>
                </a:solidFill>
                <a:latin typeface="Verdana"/>
              </a:rPr>
              <a:t> = new Pet("Strange pet");</a:t>
            </a:r>
            <a:endParaRPr lang="en-US" dirty="0"/>
          </a:p>
        </p:txBody>
      </p:sp>
      <p:sp>
        <p:nvSpPr>
          <p:cNvPr id="4" name="Footer Placeholder 3"/>
          <p:cNvSpPr>
            <a:spLocks noGrp="1"/>
          </p:cNvSpPr>
          <p:nvPr>
            <p:ph type="ftr" sz="quarter" idx="11"/>
          </p:nvPr>
        </p:nvSpPr>
        <p:spPr/>
        <p:txBody>
          <a:bodyPr/>
          <a:lstStyle/>
          <a:p>
            <a:r>
              <a:rPr lang="en-US"/>
              <a:t>refercence: www.netacad.com</a:t>
            </a:r>
          </a:p>
        </p:txBody>
      </p:sp>
    </p:spTree>
    <p:extLst>
      <p:ext uri="{BB962C8B-B14F-4D97-AF65-F5344CB8AC3E}">
        <p14:creationId xmlns:p14="http://schemas.microsoft.com/office/powerpoint/2010/main" val="1097727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rgbClr val="000066"/>
              </a:buClr>
              <a:buChar char="•"/>
              <a:defRPr sz="2800">
                <a:solidFill>
                  <a:schemeClr val="tx1"/>
                </a:solidFill>
                <a:latin typeface="Arial" charset="0"/>
              </a:defRPr>
            </a:lvl1pPr>
            <a:lvl2pPr marL="742950" indent="-285750">
              <a:spcBef>
                <a:spcPct val="20000"/>
              </a:spcBef>
              <a:buClr>
                <a:schemeClr val="accent1"/>
              </a:buClr>
              <a:buFont typeface="Arial" charset="0"/>
              <a:buChar char="−"/>
              <a:defRPr sz="2600">
                <a:solidFill>
                  <a:schemeClr val="tx1"/>
                </a:solidFill>
                <a:latin typeface="Arial" charset="0"/>
              </a:defRPr>
            </a:lvl2pPr>
            <a:lvl3pPr marL="1143000" indent="-228600">
              <a:spcBef>
                <a:spcPct val="20000"/>
              </a:spcBef>
              <a:buClr>
                <a:srgbClr val="000066"/>
              </a:buClr>
              <a:buChar char="•"/>
              <a:defRPr sz="2300">
                <a:solidFill>
                  <a:schemeClr val="tx1"/>
                </a:solidFill>
                <a:latin typeface="Arial" charset="0"/>
              </a:defRPr>
            </a:lvl3pPr>
            <a:lvl4pPr marL="1600200" indent="-228600">
              <a:spcBef>
                <a:spcPct val="20000"/>
              </a:spcBef>
              <a:buClr>
                <a:srgbClr val="000066"/>
              </a:buClr>
              <a:buChar char="•"/>
              <a:defRPr sz="2000">
                <a:solidFill>
                  <a:schemeClr val="tx1"/>
                </a:solidFill>
                <a:latin typeface="Arial" charset="0"/>
              </a:defRPr>
            </a:lvl4pPr>
            <a:lvl5pPr marL="2057400" indent="-228600">
              <a:spcBef>
                <a:spcPct val="20000"/>
              </a:spcBef>
              <a:buClr>
                <a:srgbClr val="000066"/>
              </a:buClr>
              <a:buChar char="•"/>
              <a:defRPr sz="2000">
                <a:solidFill>
                  <a:schemeClr val="tx1"/>
                </a:solidFill>
                <a:latin typeface="Arial" charset="0"/>
              </a:defRPr>
            </a:lvl5pPr>
            <a:lvl6pPr marL="2514600" indent="-228600" eaLnBrk="0" fontAlgn="base" hangingPunct="0">
              <a:spcBef>
                <a:spcPct val="20000"/>
              </a:spcBef>
              <a:spcAft>
                <a:spcPct val="0"/>
              </a:spcAft>
              <a:buClr>
                <a:srgbClr val="000066"/>
              </a:buClr>
              <a:buChar char="•"/>
              <a:defRPr sz="2000">
                <a:solidFill>
                  <a:schemeClr val="tx1"/>
                </a:solidFill>
                <a:latin typeface="Arial" charset="0"/>
              </a:defRPr>
            </a:lvl6pPr>
            <a:lvl7pPr marL="2971800" indent="-228600" eaLnBrk="0" fontAlgn="base" hangingPunct="0">
              <a:spcBef>
                <a:spcPct val="20000"/>
              </a:spcBef>
              <a:spcAft>
                <a:spcPct val="0"/>
              </a:spcAft>
              <a:buClr>
                <a:srgbClr val="000066"/>
              </a:buClr>
              <a:buChar char="•"/>
              <a:defRPr sz="2000">
                <a:solidFill>
                  <a:schemeClr val="tx1"/>
                </a:solidFill>
                <a:latin typeface="Arial" charset="0"/>
              </a:defRPr>
            </a:lvl7pPr>
            <a:lvl8pPr marL="3429000" indent="-228600" eaLnBrk="0" fontAlgn="base" hangingPunct="0">
              <a:spcBef>
                <a:spcPct val="20000"/>
              </a:spcBef>
              <a:spcAft>
                <a:spcPct val="0"/>
              </a:spcAft>
              <a:buClr>
                <a:srgbClr val="000066"/>
              </a:buClr>
              <a:buChar char="•"/>
              <a:defRPr sz="2000">
                <a:solidFill>
                  <a:schemeClr val="tx1"/>
                </a:solidFill>
                <a:latin typeface="Arial" charset="0"/>
              </a:defRPr>
            </a:lvl8pPr>
            <a:lvl9pPr marL="3886200" indent="-228600" eaLnBrk="0" fontAlgn="base" hangingPunct="0">
              <a:spcBef>
                <a:spcPct val="20000"/>
              </a:spcBef>
              <a:spcAft>
                <a:spcPct val="0"/>
              </a:spcAft>
              <a:buClr>
                <a:srgbClr val="000066"/>
              </a:buClr>
              <a:buChar char="•"/>
              <a:defRPr sz="2000">
                <a:solidFill>
                  <a:schemeClr val="tx1"/>
                </a:solidFill>
                <a:latin typeface="Arial" charset="0"/>
              </a:defRPr>
            </a:lvl9pPr>
          </a:lstStyle>
          <a:p>
            <a:pPr>
              <a:spcBef>
                <a:spcPct val="0"/>
              </a:spcBef>
              <a:buClrTx/>
              <a:buFontTx/>
              <a:buNone/>
            </a:pPr>
            <a:r>
              <a:rPr lang="en-US" altLang="en-US" sz="1000"/>
              <a:t>C++ Programming: From Problem Analysis to Program Design, Fourth Edition</a:t>
            </a:r>
          </a:p>
        </p:txBody>
      </p:sp>
      <p:sp>
        <p:nvSpPr>
          <p:cNvPr id="9216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rgbClr val="000066"/>
              </a:buClr>
              <a:buChar char="•"/>
              <a:defRPr sz="2800">
                <a:solidFill>
                  <a:schemeClr val="tx1"/>
                </a:solidFill>
                <a:latin typeface="Arial" charset="0"/>
              </a:defRPr>
            </a:lvl1pPr>
            <a:lvl2pPr marL="742950" indent="-285750">
              <a:spcBef>
                <a:spcPct val="20000"/>
              </a:spcBef>
              <a:buClr>
                <a:schemeClr val="accent1"/>
              </a:buClr>
              <a:buFont typeface="Arial" charset="0"/>
              <a:buChar char="−"/>
              <a:defRPr sz="2600">
                <a:solidFill>
                  <a:schemeClr val="tx1"/>
                </a:solidFill>
                <a:latin typeface="Arial" charset="0"/>
              </a:defRPr>
            </a:lvl2pPr>
            <a:lvl3pPr marL="1143000" indent="-228600">
              <a:spcBef>
                <a:spcPct val="20000"/>
              </a:spcBef>
              <a:buClr>
                <a:srgbClr val="000066"/>
              </a:buClr>
              <a:buChar char="•"/>
              <a:defRPr sz="2300">
                <a:solidFill>
                  <a:schemeClr val="tx1"/>
                </a:solidFill>
                <a:latin typeface="Arial" charset="0"/>
              </a:defRPr>
            </a:lvl3pPr>
            <a:lvl4pPr marL="1600200" indent="-228600">
              <a:spcBef>
                <a:spcPct val="20000"/>
              </a:spcBef>
              <a:buClr>
                <a:srgbClr val="000066"/>
              </a:buClr>
              <a:buChar char="•"/>
              <a:defRPr sz="2000">
                <a:solidFill>
                  <a:schemeClr val="tx1"/>
                </a:solidFill>
                <a:latin typeface="Arial" charset="0"/>
              </a:defRPr>
            </a:lvl4pPr>
            <a:lvl5pPr marL="2057400" indent="-228600">
              <a:spcBef>
                <a:spcPct val="20000"/>
              </a:spcBef>
              <a:buClr>
                <a:srgbClr val="000066"/>
              </a:buClr>
              <a:buChar char="•"/>
              <a:defRPr sz="2000">
                <a:solidFill>
                  <a:schemeClr val="tx1"/>
                </a:solidFill>
                <a:latin typeface="Arial" charset="0"/>
              </a:defRPr>
            </a:lvl5pPr>
            <a:lvl6pPr marL="2514600" indent="-228600" eaLnBrk="0" fontAlgn="base" hangingPunct="0">
              <a:spcBef>
                <a:spcPct val="20000"/>
              </a:spcBef>
              <a:spcAft>
                <a:spcPct val="0"/>
              </a:spcAft>
              <a:buClr>
                <a:srgbClr val="000066"/>
              </a:buClr>
              <a:buChar char="•"/>
              <a:defRPr sz="2000">
                <a:solidFill>
                  <a:schemeClr val="tx1"/>
                </a:solidFill>
                <a:latin typeface="Arial" charset="0"/>
              </a:defRPr>
            </a:lvl6pPr>
            <a:lvl7pPr marL="2971800" indent="-228600" eaLnBrk="0" fontAlgn="base" hangingPunct="0">
              <a:spcBef>
                <a:spcPct val="20000"/>
              </a:spcBef>
              <a:spcAft>
                <a:spcPct val="0"/>
              </a:spcAft>
              <a:buClr>
                <a:srgbClr val="000066"/>
              </a:buClr>
              <a:buChar char="•"/>
              <a:defRPr sz="2000">
                <a:solidFill>
                  <a:schemeClr val="tx1"/>
                </a:solidFill>
                <a:latin typeface="Arial" charset="0"/>
              </a:defRPr>
            </a:lvl7pPr>
            <a:lvl8pPr marL="3429000" indent="-228600" eaLnBrk="0" fontAlgn="base" hangingPunct="0">
              <a:spcBef>
                <a:spcPct val="20000"/>
              </a:spcBef>
              <a:spcAft>
                <a:spcPct val="0"/>
              </a:spcAft>
              <a:buClr>
                <a:srgbClr val="000066"/>
              </a:buClr>
              <a:buChar char="•"/>
              <a:defRPr sz="2000">
                <a:solidFill>
                  <a:schemeClr val="tx1"/>
                </a:solidFill>
                <a:latin typeface="Arial" charset="0"/>
              </a:defRPr>
            </a:lvl8pPr>
            <a:lvl9pPr marL="3886200" indent="-228600" eaLnBrk="0" fontAlgn="base" hangingPunct="0">
              <a:spcBef>
                <a:spcPct val="20000"/>
              </a:spcBef>
              <a:spcAft>
                <a:spcPct val="0"/>
              </a:spcAft>
              <a:buClr>
                <a:srgbClr val="000066"/>
              </a:buClr>
              <a:buChar char="•"/>
              <a:defRPr sz="2000">
                <a:solidFill>
                  <a:schemeClr val="tx1"/>
                </a:solidFill>
                <a:latin typeface="Arial" charset="0"/>
              </a:defRPr>
            </a:lvl9pPr>
          </a:lstStyle>
          <a:p>
            <a:pPr>
              <a:spcBef>
                <a:spcPct val="0"/>
              </a:spcBef>
              <a:buClrTx/>
              <a:buFontTx/>
              <a:buNone/>
            </a:pPr>
            <a:fld id="{E7562D62-363D-1E45-B1B3-E688D7B8EAFD}" type="slidenum">
              <a:rPr lang="en-US" altLang="en-US" sz="1000"/>
              <a:pPr>
                <a:spcBef>
                  <a:spcPct val="0"/>
                </a:spcBef>
                <a:buClrTx/>
                <a:buFontTx/>
                <a:buNone/>
              </a:pPr>
              <a:t>16</a:t>
            </a:fld>
            <a:endParaRPr lang="en-US" altLang="en-US" sz="1000"/>
          </a:p>
        </p:txBody>
      </p:sp>
      <p:sp>
        <p:nvSpPr>
          <p:cNvPr id="92163" name="Rectangle 2"/>
          <p:cNvSpPr>
            <a:spLocks noGrp="1" noChangeArrowheads="1"/>
          </p:cNvSpPr>
          <p:nvPr>
            <p:ph type="title"/>
          </p:nvPr>
        </p:nvSpPr>
        <p:spPr/>
        <p:txBody>
          <a:bodyPr/>
          <a:lstStyle/>
          <a:p>
            <a:pPr eaLnBrk="1" hangingPunct="1"/>
            <a:r>
              <a:rPr lang="en-US" altLang="en-US"/>
              <a:t>Classes and Virtual Destructors</a:t>
            </a:r>
          </a:p>
        </p:txBody>
      </p:sp>
      <p:sp>
        <p:nvSpPr>
          <p:cNvPr id="92164" name="Rectangle 3"/>
          <p:cNvSpPr>
            <a:spLocks noGrp="1" noChangeArrowheads="1"/>
          </p:cNvSpPr>
          <p:nvPr>
            <p:ph type="body" idx="1"/>
          </p:nvPr>
        </p:nvSpPr>
        <p:spPr/>
        <p:txBody>
          <a:bodyPr/>
          <a:lstStyle/>
          <a:p>
            <a:pPr eaLnBrk="1" hangingPunct="1"/>
            <a:r>
              <a:rPr lang="en-US" altLang="en-US"/>
              <a:t>Classes with pointer member variables should have the destructor</a:t>
            </a:r>
          </a:p>
          <a:p>
            <a:pPr lvl="1" eaLnBrk="1" hangingPunct="1"/>
            <a:r>
              <a:rPr lang="en-US" altLang="en-US"/>
              <a:t>Destructor can be designed to deallocate storage for dynamic objects</a:t>
            </a:r>
          </a:p>
          <a:p>
            <a:pPr eaLnBrk="1" hangingPunct="1"/>
            <a:r>
              <a:rPr lang="en-US" altLang="en-US"/>
              <a:t>If a derived class object is passed to a formal parameter of the base class type, destructor of the base class executes</a:t>
            </a:r>
          </a:p>
          <a:p>
            <a:pPr lvl="1" eaLnBrk="1" hangingPunct="1"/>
            <a:r>
              <a:rPr lang="en-US" altLang="en-US"/>
              <a:t>Regardless of whether object is passed by reference or by value</a:t>
            </a:r>
          </a:p>
          <a:p>
            <a:pPr eaLnBrk="1" hangingPunct="1"/>
            <a:r>
              <a:rPr lang="en-US" altLang="en-US"/>
              <a:t>Solution: use a virtual destructor (base class)</a:t>
            </a:r>
          </a:p>
        </p:txBody>
      </p:sp>
    </p:spTree>
    <p:extLst>
      <p:ext uri="{BB962C8B-B14F-4D97-AF65-F5344CB8AC3E}">
        <p14:creationId xmlns:p14="http://schemas.microsoft.com/office/powerpoint/2010/main" val="455414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8"/>
          <p:cNvSpPr>
            <a:spLocks noGrp="1" noChangeArrowheads="1"/>
          </p:cNvSpPr>
          <p:nvPr>
            <p:ph type="title"/>
          </p:nvPr>
        </p:nvSpPr>
        <p:spPr/>
        <p:txBody>
          <a:bodyPr/>
          <a:lstStyle/>
          <a:p>
            <a:endParaRPr lang="en-US" altLang="en-US"/>
          </a:p>
        </p:txBody>
      </p:sp>
      <p:sp>
        <p:nvSpPr>
          <p:cNvPr id="3" name="Content Placeholder 2">
            <a:extLst>
              <a:ext uri="{FF2B5EF4-FFF2-40B4-BE49-F238E27FC236}">
                <a16:creationId xmlns:a16="http://schemas.microsoft.com/office/drawing/2014/main" id="{57F7AD01-E84B-4919-B6DF-29F973D6CF03}"/>
              </a:ext>
            </a:extLst>
          </p:cNvPr>
          <p:cNvSpPr>
            <a:spLocks noGrp="1"/>
          </p:cNvSpPr>
          <p:nvPr>
            <p:ph sz="half" idx="2"/>
          </p:nvPr>
        </p:nvSpPr>
        <p:spPr/>
        <p:txBody>
          <a:bodyPr/>
          <a:lstStyle/>
          <a:p>
            <a:endParaRPr lang="en-US" dirty="0"/>
          </a:p>
        </p:txBody>
      </p:sp>
      <p:sp>
        <p:nvSpPr>
          <p:cNvPr id="5" name="Content Placeholder 4">
            <a:extLst>
              <a:ext uri="{FF2B5EF4-FFF2-40B4-BE49-F238E27FC236}">
                <a16:creationId xmlns:a16="http://schemas.microsoft.com/office/drawing/2014/main" id="{578F0FE5-876D-4392-B23B-24317E332C3A}"/>
              </a:ext>
            </a:extLst>
          </p:cNvPr>
          <p:cNvSpPr>
            <a:spLocks noGrp="1"/>
          </p:cNvSpPr>
          <p:nvPr>
            <p:ph sz="half" idx="1"/>
          </p:nvPr>
        </p:nvSpPr>
        <p:spPr/>
        <p:txBody>
          <a:bodyPr/>
          <a:lstStyle/>
          <a:p>
            <a:endParaRPr lang="en-US"/>
          </a:p>
        </p:txBody>
      </p:sp>
      <p:pic>
        <p:nvPicPr>
          <p:cNvPr id="6" name="Picture 5">
            <a:extLst>
              <a:ext uri="{FF2B5EF4-FFF2-40B4-BE49-F238E27FC236}">
                <a16:creationId xmlns:a16="http://schemas.microsoft.com/office/drawing/2014/main" id="{531A6751-FB10-44B8-A35F-A15F41275A92}"/>
              </a:ext>
            </a:extLst>
          </p:cNvPr>
          <p:cNvPicPr>
            <a:picLocks noChangeAspect="1"/>
          </p:cNvPicPr>
          <p:nvPr/>
        </p:nvPicPr>
        <p:blipFill>
          <a:blip r:embed="rId2"/>
          <a:stretch>
            <a:fillRect/>
          </a:stretch>
        </p:blipFill>
        <p:spPr>
          <a:xfrm>
            <a:off x="171128" y="466344"/>
            <a:ext cx="6220980" cy="6131008"/>
          </a:xfrm>
          <a:prstGeom prst="rect">
            <a:avLst/>
          </a:prstGeom>
          <a:ln>
            <a:solidFill>
              <a:schemeClr val="tx1"/>
            </a:solidFill>
          </a:ln>
        </p:spPr>
      </p:pic>
      <p:pic>
        <p:nvPicPr>
          <p:cNvPr id="7" name="Picture 6">
            <a:extLst>
              <a:ext uri="{FF2B5EF4-FFF2-40B4-BE49-F238E27FC236}">
                <a16:creationId xmlns:a16="http://schemas.microsoft.com/office/drawing/2014/main" id="{6C9315B6-F127-4070-A208-A4997F43AAEA}"/>
              </a:ext>
            </a:extLst>
          </p:cNvPr>
          <p:cNvPicPr>
            <a:picLocks noChangeAspect="1"/>
          </p:cNvPicPr>
          <p:nvPr/>
        </p:nvPicPr>
        <p:blipFill>
          <a:blip r:embed="rId3"/>
          <a:stretch>
            <a:fillRect/>
          </a:stretch>
        </p:blipFill>
        <p:spPr>
          <a:xfrm>
            <a:off x="6544507" y="492301"/>
            <a:ext cx="2321147" cy="2936699"/>
          </a:xfrm>
          <a:prstGeom prst="rect">
            <a:avLst/>
          </a:prstGeom>
          <a:ln>
            <a:solidFill>
              <a:schemeClr val="tx1"/>
            </a:solidFill>
          </a:ln>
        </p:spPr>
      </p:pic>
      <p:grpSp>
        <p:nvGrpSpPr>
          <p:cNvPr id="10" name="Group 9">
            <a:extLst>
              <a:ext uri="{FF2B5EF4-FFF2-40B4-BE49-F238E27FC236}">
                <a16:creationId xmlns:a16="http://schemas.microsoft.com/office/drawing/2014/main" id="{673DD3FA-CE4A-47B6-9A7A-867A100EF300}"/>
              </a:ext>
            </a:extLst>
          </p:cNvPr>
          <p:cNvGrpSpPr/>
          <p:nvPr/>
        </p:nvGrpSpPr>
        <p:grpSpPr>
          <a:xfrm>
            <a:off x="3697129" y="2240230"/>
            <a:ext cx="2169485" cy="1291618"/>
            <a:chOff x="6544508" y="2740886"/>
            <a:chExt cx="2169485" cy="1291618"/>
          </a:xfrm>
        </p:grpSpPr>
        <p:pic>
          <p:nvPicPr>
            <p:cNvPr id="8" name="Picture 7">
              <a:extLst>
                <a:ext uri="{FF2B5EF4-FFF2-40B4-BE49-F238E27FC236}">
                  <a16:creationId xmlns:a16="http://schemas.microsoft.com/office/drawing/2014/main" id="{7D8146EA-BC35-48BC-8299-1C23A28D5167}"/>
                </a:ext>
              </a:extLst>
            </p:cNvPr>
            <p:cNvPicPr>
              <a:picLocks noChangeAspect="1"/>
            </p:cNvPicPr>
            <p:nvPr/>
          </p:nvPicPr>
          <p:blipFill>
            <a:blip r:embed="rId4"/>
            <a:stretch>
              <a:fillRect/>
            </a:stretch>
          </p:blipFill>
          <p:spPr>
            <a:xfrm>
              <a:off x="6544508" y="3246459"/>
              <a:ext cx="2169485" cy="786045"/>
            </a:xfrm>
            <a:prstGeom prst="rect">
              <a:avLst/>
            </a:prstGeom>
            <a:ln w="38100">
              <a:solidFill>
                <a:srgbClr val="FF0000"/>
              </a:solidFill>
            </a:ln>
          </p:spPr>
        </p:pic>
        <p:sp>
          <p:nvSpPr>
            <p:cNvPr id="9" name="TextBox 8">
              <a:extLst>
                <a:ext uri="{FF2B5EF4-FFF2-40B4-BE49-F238E27FC236}">
                  <a16:creationId xmlns:a16="http://schemas.microsoft.com/office/drawing/2014/main" id="{B37A2637-E82B-4065-B4AC-7A8DBF01ED45}"/>
                </a:ext>
              </a:extLst>
            </p:cNvPr>
            <p:cNvSpPr txBox="1"/>
            <p:nvPr/>
          </p:nvSpPr>
          <p:spPr>
            <a:xfrm>
              <a:off x="6544508" y="2740886"/>
              <a:ext cx="1267852" cy="369332"/>
            </a:xfrm>
            <a:prstGeom prst="rect">
              <a:avLst/>
            </a:prstGeom>
            <a:noFill/>
          </p:spPr>
          <p:txBody>
            <a:bodyPr wrap="square" rtlCol="0">
              <a:spAutoFit/>
            </a:bodyPr>
            <a:lstStyle/>
            <a:p>
              <a:r>
                <a:rPr lang="en-US" b="1" dirty="0"/>
                <a:t>Output</a:t>
              </a:r>
            </a:p>
          </p:txBody>
        </p:sp>
      </p:grpSp>
    </p:spTree>
    <p:extLst>
      <p:ext uri="{BB962C8B-B14F-4D97-AF65-F5344CB8AC3E}">
        <p14:creationId xmlns:p14="http://schemas.microsoft.com/office/powerpoint/2010/main" val="515212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ChangeArrowheads="1"/>
          </p:cNvSpPr>
          <p:nvPr>
            <p:ph type="title"/>
          </p:nvPr>
        </p:nvSpPr>
        <p:spPr/>
        <p:txBody>
          <a:bodyPr/>
          <a:lstStyle/>
          <a:p>
            <a:endParaRPr lang="en-US" altLang="en-US"/>
          </a:p>
        </p:txBody>
      </p:sp>
      <p:sp>
        <p:nvSpPr>
          <p:cNvPr id="3" name="Content Placeholder 2">
            <a:extLst>
              <a:ext uri="{FF2B5EF4-FFF2-40B4-BE49-F238E27FC236}">
                <a16:creationId xmlns:a16="http://schemas.microsoft.com/office/drawing/2014/main" id="{F052084C-A216-4678-9CC6-AA5DB9057ED8}"/>
              </a:ext>
            </a:extLst>
          </p:cNvPr>
          <p:cNvSpPr>
            <a:spLocks noGrp="1"/>
          </p:cNvSpPr>
          <p:nvPr>
            <p:ph sz="half" idx="1"/>
          </p:nvPr>
        </p:nvSpPr>
        <p:spPr/>
        <p:txBody>
          <a:bodyPr/>
          <a:lstStyle/>
          <a:p>
            <a:endParaRPr lang="en-US"/>
          </a:p>
        </p:txBody>
      </p:sp>
      <p:sp>
        <p:nvSpPr>
          <p:cNvPr id="5" name="Content Placeholder 4">
            <a:extLst>
              <a:ext uri="{FF2B5EF4-FFF2-40B4-BE49-F238E27FC236}">
                <a16:creationId xmlns:a16="http://schemas.microsoft.com/office/drawing/2014/main" id="{74166A74-FA15-48AE-85B2-43ECE3996A4B}"/>
              </a:ext>
            </a:extLst>
          </p:cNvPr>
          <p:cNvSpPr>
            <a:spLocks noGrp="1"/>
          </p:cNvSpPr>
          <p:nvPr>
            <p:ph sz="half" idx="2"/>
          </p:nvPr>
        </p:nvSpPr>
        <p:spPr/>
        <p:txBody>
          <a:bodyPr/>
          <a:lstStyle/>
          <a:p>
            <a:endParaRPr lang="en-US" dirty="0"/>
          </a:p>
        </p:txBody>
      </p:sp>
      <p:pic>
        <p:nvPicPr>
          <p:cNvPr id="6" name="Picture 5">
            <a:extLst>
              <a:ext uri="{FF2B5EF4-FFF2-40B4-BE49-F238E27FC236}">
                <a16:creationId xmlns:a16="http://schemas.microsoft.com/office/drawing/2014/main" id="{1533A531-084B-4EC2-8657-A88AEB193AB2}"/>
              </a:ext>
            </a:extLst>
          </p:cNvPr>
          <p:cNvPicPr>
            <a:picLocks noChangeAspect="1"/>
          </p:cNvPicPr>
          <p:nvPr/>
        </p:nvPicPr>
        <p:blipFill>
          <a:blip r:embed="rId2"/>
          <a:stretch>
            <a:fillRect/>
          </a:stretch>
        </p:blipFill>
        <p:spPr>
          <a:xfrm>
            <a:off x="179512" y="533400"/>
            <a:ext cx="6173753" cy="5925312"/>
          </a:xfrm>
          <a:prstGeom prst="rect">
            <a:avLst/>
          </a:prstGeom>
          <a:ln>
            <a:solidFill>
              <a:schemeClr val="tx1"/>
            </a:solidFill>
          </a:ln>
        </p:spPr>
      </p:pic>
      <p:pic>
        <p:nvPicPr>
          <p:cNvPr id="10" name="Picture 9">
            <a:extLst>
              <a:ext uri="{FF2B5EF4-FFF2-40B4-BE49-F238E27FC236}">
                <a16:creationId xmlns:a16="http://schemas.microsoft.com/office/drawing/2014/main" id="{D1799FFE-66B3-4CA8-AD98-096438445713}"/>
              </a:ext>
            </a:extLst>
          </p:cNvPr>
          <p:cNvPicPr>
            <a:picLocks noChangeAspect="1"/>
          </p:cNvPicPr>
          <p:nvPr/>
        </p:nvPicPr>
        <p:blipFill>
          <a:blip r:embed="rId3"/>
          <a:stretch>
            <a:fillRect/>
          </a:stretch>
        </p:blipFill>
        <p:spPr>
          <a:xfrm>
            <a:off x="6518053" y="533400"/>
            <a:ext cx="2321147" cy="2936699"/>
          </a:xfrm>
          <a:prstGeom prst="rect">
            <a:avLst/>
          </a:prstGeom>
          <a:ln>
            <a:solidFill>
              <a:schemeClr val="tx1"/>
            </a:solidFill>
          </a:ln>
        </p:spPr>
      </p:pic>
      <p:grpSp>
        <p:nvGrpSpPr>
          <p:cNvPr id="9" name="Group 8">
            <a:extLst>
              <a:ext uri="{FF2B5EF4-FFF2-40B4-BE49-F238E27FC236}">
                <a16:creationId xmlns:a16="http://schemas.microsoft.com/office/drawing/2014/main" id="{8CF22125-0D1F-4BA8-9C30-639BD7C1A44B}"/>
              </a:ext>
            </a:extLst>
          </p:cNvPr>
          <p:cNvGrpSpPr/>
          <p:nvPr/>
        </p:nvGrpSpPr>
        <p:grpSpPr>
          <a:xfrm>
            <a:off x="3683696" y="2460622"/>
            <a:ext cx="2197913" cy="1688458"/>
            <a:chOff x="3683696" y="2460622"/>
            <a:chExt cx="2197913" cy="1688458"/>
          </a:xfrm>
        </p:grpSpPr>
        <p:pic>
          <p:nvPicPr>
            <p:cNvPr id="7" name="Picture 6">
              <a:extLst>
                <a:ext uri="{FF2B5EF4-FFF2-40B4-BE49-F238E27FC236}">
                  <a16:creationId xmlns:a16="http://schemas.microsoft.com/office/drawing/2014/main" id="{640F67AB-DBF3-4505-B705-701499B06265}"/>
                </a:ext>
              </a:extLst>
            </p:cNvPr>
            <p:cNvPicPr>
              <a:picLocks noChangeAspect="1"/>
            </p:cNvPicPr>
            <p:nvPr/>
          </p:nvPicPr>
          <p:blipFill>
            <a:blip r:embed="rId4"/>
            <a:stretch>
              <a:fillRect/>
            </a:stretch>
          </p:blipFill>
          <p:spPr>
            <a:xfrm>
              <a:off x="3769999" y="2942447"/>
              <a:ext cx="2111610" cy="1206633"/>
            </a:xfrm>
            <a:prstGeom prst="rect">
              <a:avLst/>
            </a:prstGeom>
            <a:ln w="38100">
              <a:solidFill>
                <a:srgbClr val="FF0000"/>
              </a:solidFill>
            </a:ln>
          </p:spPr>
        </p:pic>
        <p:sp>
          <p:nvSpPr>
            <p:cNvPr id="8" name="TextBox 7">
              <a:extLst>
                <a:ext uri="{FF2B5EF4-FFF2-40B4-BE49-F238E27FC236}">
                  <a16:creationId xmlns:a16="http://schemas.microsoft.com/office/drawing/2014/main" id="{807A1112-72BB-4076-90A0-3BB3669D934A}"/>
                </a:ext>
              </a:extLst>
            </p:cNvPr>
            <p:cNvSpPr txBox="1"/>
            <p:nvPr/>
          </p:nvSpPr>
          <p:spPr>
            <a:xfrm>
              <a:off x="3683696" y="2460622"/>
              <a:ext cx="1065584" cy="400110"/>
            </a:xfrm>
            <a:prstGeom prst="rect">
              <a:avLst/>
            </a:prstGeom>
            <a:noFill/>
          </p:spPr>
          <p:txBody>
            <a:bodyPr wrap="square" rtlCol="0">
              <a:spAutoFit/>
            </a:bodyPr>
            <a:lstStyle/>
            <a:p>
              <a:r>
                <a:rPr lang="en-US" sz="2000" b="1" dirty="0"/>
                <a:t>Output</a:t>
              </a:r>
              <a:endParaRPr lang="en-US" b="1" dirty="0"/>
            </a:p>
          </p:txBody>
        </p:sp>
      </p:grpSp>
    </p:spTree>
    <p:extLst>
      <p:ext uri="{BB962C8B-B14F-4D97-AF65-F5344CB8AC3E}">
        <p14:creationId xmlns:p14="http://schemas.microsoft.com/office/powerpoint/2010/main" val="515498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3" name="Picture 4" descr="untitled"/>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0" y="0"/>
            <a:ext cx="6096000" cy="6858000"/>
          </a:xfrm>
          <a:ln>
            <a:solidFill>
              <a:schemeClr val="tx1"/>
            </a:solidFill>
          </a:ln>
        </p:spPr>
      </p:pic>
      <p:pic>
        <p:nvPicPr>
          <p:cNvPr id="112647" name="Picture 7" descr="untitled"/>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562600" y="4330700"/>
            <a:ext cx="3429000" cy="2527300"/>
          </a:xfrm>
        </p:spPr>
      </p:pic>
      <p:sp>
        <p:nvSpPr>
          <p:cNvPr id="112650" name="Text Box 10"/>
          <p:cNvSpPr txBox="1">
            <a:spLocks noChangeArrowheads="1"/>
          </p:cNvSpPr>
          <p:nvPr/>
        </p:nvSpPr>
        <p:spPr bwMode="auto">
          <a:xfrm>
            <a:off x="6096000" y="1524000"/>
            <a:ext cx="3048000" cy="808038"/>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altLang="en-US"/>
              <a:t>Virtual functions for class B:</a:t>
            </a:r>
          </a:p>
          <a:p>
            <a:pPr algn="ctr">
              <a:spcBef>
                <a:spcPct val="50000"/>
              </a:spcBef>
              <a:defRPr/>
            </a:pPr>
            <a:r>
              <a:rPr lang="en-US" altLang="en-US"/>
              <a:t>fun1 and fun2</a:t>
            </a:r>
          </a:p>
        </p:txBody>
      </p:sp>
      <p:sp>
        <p:nvSpPr>
          <p:cNvPr id="112651" name="Text Box 11"/>
          <p:cNvSpPr txBox="1">
            <a:spLocks noChangeArrowheads="1"/>
          </p:cNvSpPr>
          <p:nvPr/>
        </p:nvSpPr>
        <p:spPr bwMode="auto">
          <a:xfrm>
            <a:off x="6096000" y="228600"/>
            <a:ext cx="3048000" cy="808038"/>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altLang="en-US"/>
              <a:t>Virtual functions for class A:</a:t>
            </a:r>
          </a:p>
          <a:p>
            <a:pPr algn="ctr">
              <a:spcBef>
                <a:spcPct val="50000"/>
              </a:spcBef>
              <a:defRPr/>
            </a:pPr>
            <a:r>
              <a:rPr lang="en-US" altLang="en-US"/>
              <a:t>fun2</a:t>
            </a:r>
          </a:p>
        </p:txBody>
      </p:sp>
      <p:sp>
        <p:nvSpPr>
          <p:cNvPr id="112652" name="Text Box 12"/>
          <p:cNvSpPr txBox="1">
            <a:spLocks noChangeArrowheads="1"/>
          </p:cNvSpPr>
          <p:nvPr/>
        </p:nvSpPr>
        <p:spPr bwMode="auto">
          <a:xfrm>
            <a:off x="6096000" y="3200400"/>
            <a:ext cx="3048000" cy="808038"/>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altLang="en-US"/>
              <a:t>Virtual functions for class C:</a:t>
            </a:r>
          </a:p>
          <a:p>
            <a:pPr algn="ctr">
              <a:spcBef>
                <a:spcPct val="50000"/>
              </a:spcBef>
              <a:defRPr/>
            </a:pPr>
            <a:r>
              <a:rPr lang="en-US" altLang="en-US"/>
              <a:t>fun1 and fun2 and fun3</a:t>
            </a:r>
          </a:p>
        </p:txBody>
      </p:sp>
    </p:spTree>
    <p:extLst>
      <p:ext uri="{BB962C8B-B14F-4D97-AF65-F5344CB8AC3E}">
        <p14:creationId xmlns:p14="http://schemas.microsoft.com/office/powerpoint/2010/main" val="10310977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2647"/>
                                        </p:tgtEl>
                                        <p:attrNameLst>
                                          <p:attrName>style.visibility</p:attrName>
                                        </p:attrNameLst>
                                      </p:cBhvr>
                                      <p:to>
                                        <p:strVal val="visible"/>
                                      </p:to>
                                    </p:set>
                                    <p:anim calcmode="lin" valueType="num">
                                      <p:cBhvr additive="base">
                                        <p:cTn id="7" dur="500" fill="hold"/>
                                        <p:tgtEl>
                                          <p:spTgt spid="112647"/>
                                        </p:tgtEl>
                                        <p:attrNameLst>
                                          <p:attrName>ppt_x</p:attrName>
                                        </p:attrNameLst>
                                      </p:cBhvr>
                                      <p:tavLst>
                                        <p:tav tm="0">
                                          <p:val>
                                            <p:strVal val="#ppt_x"/>
                                          </p:val>
                                        </p:tav>
                                        <p:tav tm="100000">
                                          <p:val>
                                            <p:strVal val="#ppt_x"/>
                                          </p:val>
                                        </p:tav>
                                      </p:tavLst>
                                    </p:anim>
                                    <p:anim calcmode="lin" valueType="num">
                                      <p:cBhvr additive="base">
                                        <p:cTn id="8" dur="500" fill="hold"/>
                                        <p:tgtEl>
                                          <p:spTgt spid="11264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12651"/>
                                        </p:tgtEl>
                                        <p:attrNameLst>
                                          <p:attrName>style.visibility</p:attrName>
                                        </p:attrNameLst>
                                      </p:cBhvr>
                                      <p:to>
                                        <p:strVal val="visible"/>
                                      </p:to>
                                    </p:set>
                                    <p:animEffect transition="in" filter="checkerboard(across)">
                                      <p:cBhvr>
                                        <p:cTn id="13" dur="500"/>
                                        <p:tgtEl>
                                          <p:spTgt spid="11265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112650"/>
                                        </p:tgtEl>
                                        <p:attrNameLst>
                                          <p:attrName>style.visibility</p:attrName>
                                        </p:attrNameLst>
                                      </p:cBhvr>
                                      <p:to>
                                        <p:strVal val="visible"/>
                                      </p:to>
                                    </p:set>
                                    <p:animEffect transition="in" filter="checkerboard(across)">
                                      <p:cBhvr>
                                        <p:cTn id="18" dur="500"/>
                                        <p:tgtEl>
                                          <p:spTgt spid="11265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12652"/>
                                        </p:tgtEl>
                                        <p:attrNameLst>
                                          <p:attrName>style.visibility</p:attrName>
                                        </p:attrNameLst>
                                      </p:cBhvr>
                                      <p:to>
                                        <p:strVal val="visible"/>
                                      </p:to>
                                    </p:set>
                                    <p:animEffect transition="in" filter="checkerboard(across)">
                                      <p:cBhvr>
                                        <p:cTn id="23" dur="500"/>
                                        <p:tgtEl>
                                          <p:spTgt spid="112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50" grpId="0" animBg="1"/>
      <p:bldP spid="112651" grpId="0" animBg="1"/>
      <p:bldP spid="11265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E9316-8860-4D07-B3A3-AC069C951FC4}"/>
              </a:ext>
            </a:extLst>
          </p:cNvPr>
          <p:cNvSpPr>
            <a:spLocks noGrp="1"/>
          </p:cNvSpPr>
          <p:nvPr>
            <p:ph type="title"/>
          </p:nvPr>
        </p:nvSpPr>
        <p:spPr/>
        <p:txBody>
          <a:bodyPr/>
          <a:lstStyle/>
          <a:p>
            <a:r>
              <a:rPr lang="en-US" dirty="0"/>
              <a:t>Polymorphism</a:t>
            </a:r>
          </a:p>
        </p:txBody>
      </p:sp>
      <p:sp>
        <p:nvSpPr>
          <p:cNvPr id="3" name="Content Placeholder 2">
            <a:extLst>
              <a:ext uri="{FF2B5EF4-FFF2-40B4-BE49-F238E27FC236}">
                <a16:creationId xmlns:a16="http://schemas.microsoft.com/office/drawing/2014/main" id="{25DDD53A-12A3-4B2E-94BF-548D32077BAF}"/>
              </a:ext>
            </a:extLst>
          </p:cNvPr>
          <p:cNvSpPr>
            <a:spLocks noGrp="1"/>
          </p:cNvSpPr>
          <p:nvPr>
            <p:ph idx="1"/>
          </p:nvPr>
        </p:nvSpPr>
        <p:spPr/>
        <p:txBody>
          <a:bodyPr/>
          <a:lstStyle/>
          <a:p>
            <a:r>
              <a:rPr lang="en-US" dirty="0"/>
              <a:t>The </a:t>
            </a:r>
            <a:r>
              <a:rPr lang="en-US" b="1" dirty="0"/>
              <a:t>word polymorphism</a:t>
            </a:r>
            <a:r>
              <a:rPr lang="en-US" dirty="0"/>
              <a:t> means having multiple forms. </a:t>
            </a:r>
          </a:p>
          <a:p>
            <a:r>
              <a:rPr lang="en-US" dirty="0"/>
              <a:t>The </a:t>
            </a:r>
            <a:r>
              <a:rPr lang="en-US" b="1" dirty="0"/>
              <a:t>term Polymorphism</a:t>
            </a:r>
            <a:r>
              <a:rPr lang="en-US" dirty="0"/>
              <a:t> gets derived from the </a:t>
            </a:r>
            <a:r>
              <a:rPr lang="en-US" b="1" dirty="0"/>
              <a:t>Greek word</a:t>
            </a:r>
            <a:r>
              <a:rPr lang="en-US" dirty="0"/>
              <a:t> where poly + morphos where poly means many and morphos means forms.</a:t>
            </a:r>
          </a:p>
          <a:p>
            <a:r>
              <a:rPr lang="en-US" dirty="0"/>
              <a:t>Polymorphism in programming means: a function the same as another in </a:t>
            </a:r>
            <a:r>
              <a:rPr lang="en-US" b="1" dirty="0"/>
              <a:t>name</a:t>
            </a:r>
            <a:r>
              <a:rPr lang="en-US" dirty="0"/>
              <a:t> but with different behavior.</a:t>
            </a:r>
          </a:p>
          <a:p>
            <a:endParaRPr lang="en-US" dirty="0"/>
          </a:p>
        </p:txBody>
      </p:sp>
      <p:sp>
        <p:nvSpPr>
          <p:cNvPr id="4" name="Slide Number Placeholder 3">
            <a:extLst>
              <a:ext uri="{FF2B5EF4-FFF2-40B4-BE49-F238E27FC236}">
                <a16:creationId xmlns:a16="http://schemas.microsoft.com/office/drawing/2014/main" id="{5AE9CE75-5312-4AA7-8D33-E333289E1C2D}"/>
              </a:ext>
            </a:extLst>
          </p:cNvPr>
          <p:cNvSpPr>
            <a:spLocks noGrp="1"/>
          </p:cNvSpPr>
          <p:nvPr>
            <p:ph type="sldNum" sz="quarter" idx="12"/>
          </p:nvPr>
        </p:nvSpPr>
        <p:spPr/>
        <p:txBody>
          <a:bodyPr/>
          <a:lstStyle/>
          <a:p>
            <a:fld id="{9DF4E671-2CE7-4BC4-9D6E-ED7B9AC95417}" type="slidenum">
              <a:rPr lang="en-US" smtClean="0"/>
              <a:pPr/>
              <a:t>2</a:t>
            </a:fld>
            <a:endParaRPr lang="en-US" dirty="0"/>
          </a:p>
        </p:txBody>
      </p:sp>
      <p:grpSp>
        <p:nvGrpSpPr>
          <p:cNvPr id="26" name="Group 25">
            <a:extLst>
              <a:ext uri="{FF2B5EF4-FFF2-40B4-BE49-F238E27FC236}">
                <a16:creationId xmlns:a16="http://schemas.microsoft.com/office/drawing/2014/main" id="{45A46516-89F0-4F1D-86D0-1892D45E6396}"/>
              </a:ext>
            </a:extLst>
          </p:cNvPr>
          <p:cNvGrpSpPr/>
          <p:nvPr/>
        </p:nvGrpSpPr>
        <p:grpSpPr>
          <a:xfrm>
            <a:off x="1033562" y="4081603"/>
            <a:ext cx="7076876" cy="2477230"/>
            <a:chOff x="0" y="4063680"/>
            <a:chExt cx="7076876" cy="2477230"/>
          </a:xfrm>
        </p:grpSpPr>
        <p:sp>
          <p:nvSpPr>
            <p:cNvPr id="6" name="Rectangle: Rounded Corners 5">
              <a:extLst>
                <a:ext uri="{FF2B5EF4-FFF2-40B4-BE49-F238E27FC236}">
                  <a16:creationId xmlns:a16="http://schemas.microsoft.com/office/drawing/2014/main" id="{74D0A6C6-B399-4D3D-BE68-9A6E644C521A}"/>
                </a:ext>
              </a:extLst>
            </p:cNvPr>
            <p:cNvSpPr/>
            <p:nvPr/>
          </p:nvSpPr>
          <p:spPr>
            <a:xfrm>
              <a:off x="3188444" y="4063680"/>
              <a:ext cx="1944216" cy="578010"/>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Polymorphism</a:t>
              </a:r>
            </a:p>
          </p:txBody>
        </p:sp>
        <p:sp>
          <p:nvSpPr>
            <p:cNvPr id="7" name="Rectangle: Rounded Corners 6">
              <a:extLst>
                <a:ext uri="{FF2B5EF4-FFF2-40B4-BE49-F238E27FC236}">
                  <a16:creationId xmlns:a16="http://schemas.microsoft.com/office/drawing/2014/main" id="{7F32EF21-6BE1-4689-A8A0-5913EDC5382F}"/>
                </a:ext>
              </a:extLst>
            </p:cNvPr>
            <p:cNvSpPr/>
            <p:nvPr/>
          </p:nvSpPr>
          <p:spPr>
            <a:xfrm>
              <a:off x="1244228" y="4968795"/>
              <a:ext cx="1944216" cy="57801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Compile time</a:t>
              </a:r>
            </a:p>
          </p:txBody>
        </p:sp>
        <p:sp>
          <p:nvSpPr>
            <p:cNvPr id="10" name="Rectangle: Rounded Corners 9">
              <a:extLst>
                <a:ext uri="{FF2B5EF4-FFF2-40B4-BE49-F238E27FC236}">
                  <a16:creationId xmlns:a16="http://schemas.microsoft.com/office/drawing/2014/main" id="{F8955D09-9821-4C2F-9933-E4AC3B955E80}"/>
                </a:ext>
              </a:extLst>
            </p:cNvPr>
            <p:cNvSpPr/>
            <p:nvPr/>
          </p:nvSpPr>
          <p:spPr>
            <a:xfrm>
              <a:off x="5121717" y="5009441"/>
              <a:ext cx="1944216" cy="57801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 time</a:t>
              </a:r>
            </a:p>
          </p:txBody>
        </p:sp>
        <p:sp>
          <p:nvSpPr>
            <p:cNvPr id="11" name="Rectangle: Rounded Corners 10">
              <a:extLst>
                <a:ext uri="{FF2B5EF4-FFF2-40B4-BE49-F238E27FC236}">
                  <a16:creationId xmlns:a16="http://schemas.microsoft.com/office/drawing/2014/main" id="{34942787-1EB3-427B-A9E1-94CFEE884EDC}"/>
                </a:ext>
              </a:extLst>
            </p:cNvPr>
            <p:cNvSpPr/>
            <p:nvPr/>
          </p:nvSpPr>
          <p:spPr>
            <a:xfrm>
              <a:off x="0" y="5962900"/>
              <a:ext cx="1944216" cy="5780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 Overloading</a:t>
              </a:r>
            </a:p>
          </p:txBody>
        </p:sp>
        <p:sp>
          <p:nvSpPr>
            <p:cNvPr id="12" name="Rectangle: Rounded Corners 11">
              <a:extLst>
                <a:ext uri="{FF2B5EF4-FFF2-40B4-BE49-F238E27FC236}">
                  <a16:creationId xmlns:a16="http://schemas.microsoft.com/office/drawing/2014/main" id="{84EFDBDD-19F5-4C3B-98F0-175B79B54011}"/>
                </a:ext>
              </a:extLst>
            </p:cNvPr>
            <p:cNvSpPr/>
            <p:nvPr/>
          </p:nvSpPr>
          <p:spPr>
            <a:xfrm>
              <a:off x="2491379" y="5947334"/>
              <a:ext cx="1944216" cy="5780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 Overriding</a:t>
              </a:r>
            </a:p>
          </p:txBody>
        </p:sp>
        <p:sp>
          <p:nvSpPr>
            <p:cNvPr id="13" name="Rectangle: Rounded Corners 12">
              <a:extLst>
                <a:ext uri="{FF2B5EF4-FFF2-40B4-BE49-F238E27FC236}">
                  <a16:creationId xmlns:a16="http://schemas.microsoft.com/office/drawing/2014/main" id="{D1470AAF-5FF3-424A-9B38-418F33DE2247}"/>
                </a:ext>
              </a:extLst>
            </p:cNvPr>
            <p:cNvSpPr/>
            <p:nvPr/>
          </p:nvSpPr>
          <p:spPr>
            <a:xfrm>
              <a:off x="5132660" y="5962900"/>
              <a:ext cx="1944216" cy="5780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Virtual Functions</a:t>
              </a:r>
            </a:p>
          </p:txBody>
        </p:sp>
        <p:cxnSp>
          <p:nvCxnSpPr>
            <p:cNvPr id="15" name="Straight Connector 14">
              <a:extLst>
                <a:ext uri="{FF2B5EF4-FFF2-40B4-BE49-F238E27FC236}">
                  <a16:creationId xmlns:a16="http://schemas.microsoft.com/office/drawing/2014/main" id="{BE3BE0CC-AB0C-45C9-A1D0-0066CAE0B4CF}"/>
                </a:ext>
              </a:extLst>
            </p:cNvPr>
            <p:cNvCxnSpPr>
              <a:stCxn id="6" idx="2"/>
              <a:endCxn id="7" idx="0"/>
            </p:cNvCxnSpPr>
            <p:nvPr/>
          </p:nvCxnSpPr>
          <p:spPr>
            <a:xfrm flipH="1">
              <a:off x="2216336" y="4641690"/>
              <a:ext cx="1944216" cy="3271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4FCE2A8-B2EA-4B00-8F32-7BF2EA42D147}"/>
                </a:ext>
              </a:extLst>
            </p:cNvPr>
            <p:cNvCxnSpPr>
              <a:stCxn id="6" idx="2"/>
              <a:endCxn id="10" idx="0"/>
            </p:cNvCxnSpPr>
            <p:nvPr/>
          </p:nvCxnSpPr>
          <p:spPr>
            <a:xfrm>
              <a:off x="4160552" y="4641690"/>
              <a:ext cx="1933273" cy="367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28F44A4-4C82-45A8-8E6E-3B2E97565035}"/>
                </a:ext>
              </a:extLst>
            </p:cNvPr>
            <p:cNvCxnSpPr>
              <a:stCxn id="7" idx="2"/>
              <a:endCxn id="11" idx="0"/>
            </p:cNvCxnSpPr>
            <p:nvPr/>
          </p:nvCxnSpPr>
          <p:spPr>
            <a:xfrm flipH="1">
              <a:off x="972108" y="5546805"/>
              <a:ext cx="1244228" cy="4160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42DE53A-5E90-437C-A5ED-7028960A0224}"/>
                </a:ext>
              </a:extLst>
            </p:cNvPr>
            <p:cNvCxnSpPr>
              <a:stCxn id="7" idx="2"/>
              <a:endCxn id="12" idx="0"/>
            </p:cNvCxnSpPr>
            <p:nvPr/>
          </p:nvCxnSpPr>
          <p:spPr>
            <a:xfrm>
              <a:off x="2216336" y="5546805"/>
              <a:ext cx="1247151" cy="4005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ADDE5B3-34D2-4A47-81A6-993E78D3A8B5}"/>
                </a:ext>
              </a:extLst>
            </p:cNvPr>
            <p:cNvCxnSpPr>
              <a:stCxn id="10" idx="2"/>
              <a:endCxn id="13" idx="0"/>
            </p:cNvCxnSpPr>
            <p:nvPr/>
          </p:nvCxnSpPr>
          <p:spPr>
            <a:xfrm>
              <a:off x="6093825" y="5587451"/>
              <a:ext cx="10943" cy="375449"/>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0312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rgbClr val="000066"/>
              </a:buClr>
              <a:buChar char="•"/>
              <a:defRPr sz="2800">
                <a:solidFill>
                  <a:schemeClr val="tx1"/>
                </a:solidFill>
                <a:latin typeface="Arial" charset="0"/>
              </a:defRPr>
            </a:lvl1pPr>
            <a:lvl2pPr marL="742950" indent="-285750">
              <a:spcBef>
                <a:spcPct val="20000"/>
              </a:spcBef>
              <a:buClr>
                <a:schemeClr val="accent1"/>
              </a:buClr>
              <a:buFont typeface="Arial" charset="0"/>
              <a:buChar char="−"/>
              <a:defRPr sz="2600">
                <a:solidFill>
                  <a:schemeClr val="tx1"/>
                </a:solidFill>
                <a:latin typeface="Arial" charset="0"/>
              </a:defRPr>
            </a:lvl2pPr>
            <a:lvl3pPr marL="1143000" indent="-228600">
              <a:spcBef>
                <a:spcPct val="20000"/>
              </a:spcBef>
              <a:buClr>
                <a:srgbClr val="000066"/>
              </a:buClr>
              <a:buChar char="•"/>
              <a:defRPr sz="2300">
                <a:solidFill>
                  <a:schemeClr val="tx1"/>
                </a:solidFill>
                <a:latin typeface="Arial" charset="0"/>
              </a:defRPr>
            </a:lvl3pPr>
            <a:lvl4pPr marL="1600200" indent="-228600">
              <a:spcBef>
                <a:spcPct val="20000"/>
              </a:spcBef>
              <a:buClr>
                <a:srgbClr val="000066"/>
              </a:buClr>
              <a:buChar char="•"/>
              <a:defRPr sz="2000">
                <a:solidFill>
                  <a:schemeClr val="tx1"/>
                </a:solidFill>
                <a:latin typeface="Arial" charset="0"/>
              </a:defRPr>
            </a:lvl4pPr>
            <a:lvl5pPr marL="2057400" indent="-228600">
              <a:spcBef>
                <a:spcPct val="20000"/>
              </a:spcBef>
              <a:buClr>
                <a:srgbClr val="000066"/>
              </a:buClr>
              <a:buChar char="•"/>
              <a:defRPr sz="2000">
                <a:solidFill>
                  <a:schemeClr val="tx1"/>
                </a:solidFill>
                <a:latin typeface="Arial" charset="0"/>
              </a:defRPr>
            </a:lvl5pPr>
            <a:lvl6pPr marL="2514600" indent="-228600" eaLnBrk="0" fontAlgn="base" hangingPunct="0">
              <a:spcBef>
                <a:spcPct val="20000"/>
              </a:spcBef>
              <a:spcAft>
                <a:spcPct val="0"/>
              </a:spcAft>
              <a:buClr>
                <a:srgbClr val="000066"/>
              </a:buClr>
              <a:buChar char="•"/>
              <a:defRPr sz="2000">
                <a:solidFill>
                  <a:schemeClr val="tx1"/>
                </a:solidFill>
                <a:latin typeface="Arial" charset="0"/>
              </a:defRPr>
            </a:lvl6pPr>
            <a:lvl7pPr marL="2971800" indent="-228600" eaLnBrk="0" fontAlgn="base" hangingPunct="0">
              <a:spcBef>
                <a:spcPct val="20000"/>
              </a:spcBef>
              <a:spcAft>
                <a:spcPct val="0"/>
              </a:spcAft>
              <a:buClr>
                <a:srgbClr val="000066"/>
              </a:buClr>
              <a:buChar char="•"/>
              <a:defRPr sz="2000">
                <a:solidFill>
                  <a:schemeClr val="tx1"/>
                </a:solidFill>
                <a:latin typeface="Arial" charset="0"/>
              </a:defRPr>
            </a:lvl7pPr>
            <a:lvl8pPr marL="3429000" indent="-228600" eaLnBrk="0" fontAlgn="base" hangingPunct="0">
              <a:spcBef>
                <a:spcPct val="20000"/>
              </a:spcBef>
              <a:spcAft>
                <a:spcPct val="0"/>
              </a:spcAft>
              <a:buClr>
                <a:srgbClr val="000066"/>
              </a:buClr>
              <a:buChar char="•"/>
              <a:defRPr sz="2000">
                <a:solidFill>
                  <a:schemeClr val="tx1"/>
                </a:solidFill>
                <a:latin typeface="Arial" charset="0"/>
              </a:defRPr>
            </a:lvl8pPr>
            <a:lvl9pPr marL="3886200" indent="-228600" eaLnBrk="0" fontAlgn="base" hangingPunct="0">
              <a:spcBef>
                <a:spcPct val="20000"/>
              </a:spcBef>
              <a:spcAft>
                <a:spcPct val="0"/>
              </a:spcAft>
              <a:buClr>
                <a:srgbClr val="000066"/>
              </a:buClr>
              <a:buChar char="•"/>
              <a:defRPr sz="2000">
                <a:solidFill>
                  <a:schemeClr val="tx1"/>
                </a:solidFill>
                <a:latin typeface="Arial" charset="0"/>
              </a:defRPr>
            </a:lvl9pPr>
          </a:lstStyle>
          <a:p>
            <a:pPr>
              <a:spcBef>
                <a:spcPct val="0"/>
              </a:spcBef>
              <a:buClrTx/>
              <a:buFontTx/>
              <a:buNone/>
            </a:pPr>
            <a:r>
              <a:rPr lang="en-US" altLang="en-US" sz="1000"/>
              <a:t>C++ Programming: From Problem Analysis to Program Design, Fourth Edition</a:t>
            </a:r>
          </a:p>
        </p:txBody>
      </p:sp>
      <p:sp>
        <p:nvSpPr>
          <p:cNvPr id="96258"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rgbClr val="000066"/>
              </a:buClr>
              <a:buChar char="•"/>
              <a:defRPr sz="2800">
                <a:solidFill>
                  <a:schemeClr val="tx1"/>
                </a:solidFill>
                <a:latin typeface="Arial" charset="0"/>
              </a:defRPr>
            </a:lvl1pPr>
            <a:lvl2pPr marL="742950" indent="-285750">
              <a:spcBef>
                <a:spcPct val="20000"/>
              </a:spcBef>
              <a:buClr>
                <a:schemeClr val="accent1"/>
              </a:buClr>
              <a:buFont typeface="Arial" charset="0"/>
              <a:buChar char="−"/>
              <a:defRPr sz="2600">
                <a:solidFill>
                  <a:schemeClr val="tx1"/>
                </a:solidFill>
                <a:latin typeface="Arial" charset="0"/>
              </a:defRPr>
            </a:lvl2pPr>
            <a:lvl3pPr marL="1143000" indent="-228600">
              <a:spcBef>
                <a:spcPct val="20000"/>
              </a:spcBef>
              <a:buClr>
                <a:srgbClr val="000066"/>
              </a:buClr>
              <a:buChar char="•"/>
              <a:defRPr sz="2300">
                <a:solidFill>
                  <a:schemeClr val="tx1"/>
                </a:solidFill>
                <a:latin typeface="Arial" charset="0"/>
              </a:defRPr>
            </a:lvl3pPr>
            <a:lvl4pPr marL="1600200" indent="-228600">
              <a:spcBef>
                <a:spcPct val="20000"/>
              </a:spcBef>
              <a:buClr>
                <a:srgbClr val="000066"/>
              </a:buClr>
              <a:buChar char="•"/>
              <a:defRPr sz="2000">
                <a:solidFill>
                  <a:schemeClr val="tx1"/>
                </a:solidFill>
                <a:latin typeface="Arial" charset="0"/>
              </a:defRPr>
            </a:lvl4pPr>
            <a:lvl5pPr marL="2057400" indent="-228600">
              <a:spcBef>
                <a:spcPct val="20000"/>
              </a:spcBef>
              <a:buClr>
                <a:srgbClr val="000066"/>
              </a:buClr>
              <a:buChar char="•"/>
              <a:defRPr sz="2000">
                <a:solidFill>
                  <a:schemeClr val="tx1"/>
                </a:solidFill>
                <a:latin typeface="Arial" charset="0"/>
              </a:defRPr>
            </a:lvl5pPr>
            <a:lvl6pPr marL="2514600" indent="-228600" eaLnBrk="0" fontAlgn="base" hangingPunct="0">
              <a:spcBef>
                <a:spcPct val="20000"/>
              </a:spcBef>
              <a:spcAft>
                <a:spcPct val="0"/>
              </a:spcAft>
              <a:buClr>
                <a:srgbClr val="000066"/>
              </a:buClr>
              <a:buChar char="•"/>
              <a:defRPr sz="2000">
                <a:solidFill>
                  <a:schemeClr val="tx1"/>
                </a:solidFill>
                <a:latin typeface="Arial" charset="0"/>
              </a:defRPr>
            </a:lvl6pPr>
            <a:lvl7pPr marL="2971800" indent="-228600" eaLnBrk="0" fontAlgn="base" hangingPunct="0">
              <a:spcBef>
                <a:spcPct val="20000"/>
              </a:spcBef>
              <a:spcAft>
                <a:spcPct val="0"/>
              </a:spcAft>
              <a:buClr>
                <a:srgbClr val="000066"/>
              </a:buClr>
              <a:buChar char="•"/>
              <a:defRPr sz="2000">
                <a:solidFill>
                  <a:schemeClr val="tx1"/>
                </a:solidFill>
                <a:latin typeface="Arial" charset="0"/>
              </a:defRPr>
            </a:lvl7pPr>
            <a:lvl8pPr marL="3429000" indent="-228600" eaLnBrk="0" fontAlgn="base" hangingPunct="0">
              <a:spcBef>
                <a:spcPct val="20000"/>
              </a:spcBef>
              <a:spcAft>
                <a:spcPct val="0"/>
              </a:spcAft>
              <a:buClr>
                <a:srgbClr val="000066"/>
              </a:buClr>
              <a:buChar char="•"/>
              <a:defRPr sz="2000">
                <a:solidFill>
                  <a:schemeClr val="tx1"/>
                </a:solidFill>
                <a:latin typeface="Arial" charset="0"/>
              </a:defRPr>
            </a:lvl8pPr>
            <a:lvl9pPr marL="3886200" indent="-228600" eaLnBrk="0" fontAlgn="base" hangingPunct="0">
              <a:spcBef>
                <a:spcPct val="20000"/>
              </a:spcBef>
              <a:spcAft>
                <a:spcPct val="0"/>
              </a:spcAft>
              <a:buClr>
                <a:srgbClr val="000066"/>
              </a:buClr>
              <a:buChar char="•"/>
              <a:defRPr sz="2000">
                <a:solidFill>
                  <a:schemeClr val="tx1"/>
                </a:solidFill>
                <a:latin typeface="Arial" charset="0"/>
              </a:defRPr>
            </a:lvl9pPr>
          </a:lstStyle>
          <a:p>
            <a:pPr>
              <a:spcBef>
                <a:spcPct val="0"/>
              </a:spcBef>
              <a:buClrTx/>
              <a:buFontTx/>
              <a:buNone/>
            </a:pPr>
            <a:fld id="{2025F77D-BA43-CB42-A7CA-8B74BC2666FD}" type="slidenum">
              <a:rPr lang="en-US" altLang="en-US" sz="1000"/>
              <a:pPr>
                <a:spcBef>
                  <a:spcPct val="0"/>
                </a:spcBef>
                <a:buClrTx/>
                <a:buFontTx/>
                <a:buNone/>
              </a:pPr>
              <a:t>20</a:t>
            </a:fld>
            <a:endParaRPr lang="en-US" altLang="en-US" sz="1000"/>
          </a:p>
        </p:txBody>
      </p:sp>
      <p:sp>
        <p:nvSpPr>
          <p:cNvPr id="96259" name="Rectangle 2"/>
          <p:cNvSpPr>
            <a:spLocks noGrp="1" noChangeArrowheads="1"/>
          </p:cNvSpPr>
          <p:nvPr>
            <p:ph type="title"/>
          </p:nvPr>
        </p:nvSpPr>
        <p:spPr/>
        <p:txBody>
          <a:bodyPr>
            <a:normAutofit fontScale="90000"/>
          </a:bodyPr>
          <a:lstStyle/>
          <a:p>
            <a:pPr eaLnBrk="1" hangingPunct="1"/>
            <a:r>
              <a:rPr lang="en-US" altLang="en-US"/>
              <a:t>Classes and Virtual Destructors (continued)</a:t>
            </a:r>
          </a:p>
        </p:txBody>
      </p:sp>
      <p:sp>
        <p:nvSpPr>
          <p:cNvPr id="96260" name="Rectangle 3"/>
          <p:cNvSpPr>
            <a:spLocks noGrp="1" noChangeArrowheads="1"/>
          </p:cNvSpPr>
          <p:nvPr>
            <p:ph type="body" idx="1"/>
          </p:nvPr>
        </p:nvSpPr>
        <p:spPr/>
        <p:txBody>
          <a:bodyPr/>
          <a:lstStyle/>
          <a:p>
            <a:pPr eaLnBrk="1" hangingPunct="1"/>
            <a:r>
              <a:rPr lang="en-US" altLang="en-US"/>
              <a:t>The </a:t>
            </a:r>
            <a:r>
              <a:rPr lang="en-US" altLang="en-US" b="1"/>
              <a:t>virtual destructor</a:t>
            </a:r>
            <a:r>
              <a:rPr lang="en-US" altLang="en-US"/>
              <a:t> of a base class automatically makes the destructor of a derived class virtual</a:t>
            </a:r>
          </a:p>
          <a:p>
            <a:pPr lvl="1" eaLnBrk="1" hangingPunct="1"/>
            <a:r>
              <a:rPr lang="en-US" altLang="en-US"/>
              <a:t>After executing the destructor of the derived class, the destructor of the base class executes</a:t>
            </a:r>
          </a:p>
          <a:p>
            <a:pPr eaLnBrk="1" hangingPunct="1"/>
            <a:r>
              <a:rPr lang="en-US" altLang="en-US"/>
              <a:t>If a base class contains virtual functions, make the destructor of the base class virtual</a:t>
            </a:r>
          </a:p>
        </p:txBody>
      </p:sp>
    </p:spTree>
    <p:extLst>
      <p:ext uri="{BB962C8B-B14F-4D97-AF65-F5344CB8AC3E}">
        <p14:creationId xmlns:p14="http://schemas.microsoft.com/office/powerpoint/2010/main" val="1614941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Picture 4" descr="untitle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33400" y="0"/>
            <a:ext cx="6096000" cy="6858000"/>
          </a:xfrm>
          <a:ln>
            <a:solidFill>
              <a:schemeClr val="tx1"/>
            </a:solidFill>
          </a:ln>
        </p:spPr>
      </p:pic>
    </p:spTree>
    <p:extLst>
      <p:ext uri="{BB962C8B-B14F-4D97-AF65-F5344CB8AC3E}">
        <p14:creationId xmlns:p14="http://schemas.microsoft.com/office/powerpoint/2010/main" val="278648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rgbClr val="000066"/>
              </a:buClr>
              <a:buChar char="•"/>
              <a:defRPr sz="2800">
                <a:solidFill>
                  <a:schemeClr val="tx1"/>
                </a:solidFill>
                <a:latin typeface="Arial" charset="0"/>
              </a:defRPr>
            </a:lvl1pPr>
            <a:lvl2pPr marL="742950" indent="-285750">
              <a:spcBef>
                <a:spcPct val="20000"/>
              </a:spcBef>
              <a:buClr>
                <a:schemeClr val="accent1"/>
              </a:buClr>
              <a:buFont typeface="Arial" charset="0"/>
              <a:buChar char="−"/>
              <a:defRPr sz="2600">
                <a:solidFill>
                  <a:schemeClr val="tx1"/>
                </a:solidFill>
                <a:latin typeface="Arial" charset="0"/>
              </a:defRPr>
            </a:lvl2pPr>
            <a:lvl3pPr marL="1143000" indent="-228600">
              <a:spcBef>
                <a:spcPct val="20000"/>
              </a:spcBef>
              <a:buClr>
                <a:srgbClr val="000066"/>
              </a:buClr>
              <a:buChar char="•"/>
              <a:defRPr sz="2300">
                <a:solidFill>
                  <a:schemeClr val="tx1"/>
                </a:solidFill>
                <a:latin typeface="Arial" charset="0"/>
              </a:defRPr>
            </a:lvl3pPr>
            <a:lvl4pPr marL="1600200" indent="-228600">
              <a:spcBef>
                <a:spcPct val="20000"/>
              </a:spcBef>
              <a:buClr>
                <a:srgbClr val="000066"/>
              </a:buClr>
              <a:buChar char="•"/>
              <a:defRPr sz="2000">
                <a:solidFill>
                  <a:schemeClr val="tx1"/>
                </a:solidFill>
                <a:latin typeface="Arial" charset="0"/>
              </a:defRPr>
            </a:lvl4pPr>
            <a:lvl5pPr marL="2057400" indent="-228600">
              <a:spcBef>
                <a:spcPct val="20000"/>
              </a:spcBef>
              <a:buClr>
                <a:srgbClr val="000066"/>
              </a:buClr>
              <a:buChar char="•"/>
              <a:defRPr sz="2000">
                <a:solidFill>
                  <a:schemeClr val="tx1"/>
                </a:solidFill>
                <a:latin typeface="Arial" charset="0"/>
              </a:defRPr>
            </a:lvl5pPr>
            <a:lvl6pPr marL="2514600" indent="-228600" eaLnBrk="0" fontAlgn="base" hangingPunct="0">
              <a:spcBef>
                <a:spcPct val="20000"/>
              </a:spcBef>
              <a:spcAft>
                <a:spcPct val="0"/>
              </a:spcAft>
              <a:buClr>
                <a:srgbClr val="000066"/>
              </a:buClr>
              <a:buChar char="•"/>
              <a:defRPr sz="2000">
                <a:solidFill>
                  <a:schemeClr val="tx1"/>
                </a:solidFill>
                <a:latin typeface="Arial" charset="0"/>
              </a:defRPr>
            </a:lvl6pPr>
            <a:lvl7pPr marL="2971800" indent="-228600" eaLnBrk="0" fontAlgn="base" hangingPunct="0">
              <a:spcBef>
                <a:spcPct val="20000"/>
              </a:spcBef>
              <a:spcAft>
                <a:spcPct val="0"/>
              </a:spcAft>
              <a:buClr>
                <a:srgbClr val="000066"/>
              </a:buClr>
              <a:buChar char="•"/>
              <a:defRPr sz="2000">
                <a:solidFill>
                  <a:schemeClr val="tx1"/>
                </a:solidFill>
                <a:latin typeface="Arial" charset="0"/>
              </a:defRPr>
            </a:lvl7pPr>
            <a:lvl8pPr marL="3429000" indent="-228600" eaLnBrk="0" fontAlgn="base" hangingPunct="0">
              <a:spcBef>
                <a:spcPct val="20000"/>
              </a:spcBef>
              <a:spcAft>
                <a:spcPct val="0"/>
              </a:spcAft>
              <a:buClr>
                <a:srgbClr val="000066"/>
              </a:buClr>
              <a:buChar char="•"/>
              <a:defRPr sz="2000">
                <a:solidFill>
                  <a:schemeClr val="tx1"/>
                </a:solidFill>
                <a:latin typeface="Arial" charset="0"/>
              </a:defRPr>
            </a:lvl8pPr>
            <a:lvl9pPr marL="3886200" indent="-228600" eaLnBrk="0" fontAlgn="base" hangingPunct="0">
              <a:spcBef>
                <a:spcPct val="20000"/>
              </a:spcBef>
              <a:spcAft>
                <a:spcPct val="0"/>
              </a:spcAft>
              <a:buClr>
                <a:srgbClr val="000066"/>
              </a:buClr>
              <a:buChar char="•"/>
              <a:defRPr sz="2000">
                <a:solidFill>
                  <a:schemeClr val="tx1"/>
                </a:solidFill>
                <a:latin typeface="Arial" charset="0"/>
              </a:defRPr>
            </a:lvl9pPr>
          </a:lstStyle>
          <a:p>
            <a:pPr>
              <a:spcBef>
                <a:spcPct val="0"/>
              </a:spcBef>
              <a:buClrTx/>
              <a:buFontTx/>
              <a:buNone/>
            </a:pPr>
            <a:r>
              <a:rPr lang="en-US" altLang="en-US" sz="1000"/>
              <a:t>C++ Programming: From Problem Analysis to Program Design, Fourth Edition</a:t>
            </a:r>
          </a:p>
        </p:txBody>
      </p:sp>
      <p:sp>
        <p:nvSpPr>
          <p:cNvPr id="98306"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rgbClr val="000066"/>
              </a:buClr>
              <a:buChar char="•"/>
              <a:defRPr sz="2800">
                <a:solidFill>
                  <a:schemeClr val="tx1"/>
                </a:solidFill>
                <a:latin typeface="Arial" charset="0"/>
              </a:defRPr>
            </a:lvl1pPr>
            <a:lvl2pPr marL="742950" indent="-285750">
              <a:spcBef>
                <a:spcPct val="20000"/>
              </a:spcBef>
              <a:buClr>
                <a:schemeClr val="accent1"/>
              </a:buClr>
              <a:buFont typeface="Arial" charset="0"/>
              <a:buChar char="−"/>
              <a:defRPr sz="2600">
                <a:solidFill>
                  <a:schemeClr val="tx1"/>
                </a:solidFill>
                <a:latin typeface="Arial" charset="0"/>
              </a:defRPr>
            </a:lvl2pPr>
            <a:lvl3pPr marL="1143000" indent="-228600">
              <a:spcBef>
                <a:spcPct val="20000"/>
              </a:spcBef>
              <a:buClr>
                <a:srgbClr val="000066"/>
              </a:buClr>
              <a:buChar char="•"/>
              <a:defRPr sz="2300">
                <a:solidFill>
                  <a:schemeClr val="tx1"/>
                </a:solidFill>
                <a:latin typeface="Arial" charset="0"/>
              </a:defRPr>
            </a:lvl3pPr>
            <a:lvl4pPr marL="1600200" indent="-228600">
              <a:spcBef>
                <a:spcPct val="20000"/>
              </a:spcBef>
              <a:buClr>
                <a:srgbClr val="000066"/>
              </a:buClr>
              <a:buChar char="•"/>
              <a:defRPr sz="2000">
                <a:solidFill>
                  <a:schemeClr val="tx1"/>
                </a:solidFill>
                <a:latin typeface="Arial" charset="0"/>
              </a:defRPr>
            </a:lvl4pPr>
            <a:lvl5pPr marL="2057400" indent="-228600">
              <a:spcBef>
                <a:spcPct val="20000"/>
              </a:spcBef>
              <a:buClr>
                <a:srgbClr val="000066"/>
              </a:buClr>
              <a:buChar char="•"/>
              <a:defRPr sz="2000">
                <a:solidFill>
                  <a:schemeClr val="tx1"/>
                </a:solidFill>
                <a:latin typeface="Arial" charset="0"/>
              </a:defRPr>
            </a:lvl5pPr>
            <a:lvl6pPr marL="2514600" indent="-228600" eaLnBrk="0" fontAlgn="base" hangingPunct="0">
              <a:spcBef>
                <a:spcPct val="20000"/>
              </a:spcBef>
              <a:spcAft>
                <a:spcPct val="0"/>
              </a:spcAft>
              <a:buClr>
                <a:srgbClr val="000066"/>
              </a:buClr>
              <a:buChar char="•"/>
              <a:defRPr sz="2000">
                <a:solidFill>
                  <a:schemeClr val="tx1"/>
                </a:solidFill>
                <a:latin typeface="Arial" charset="0"/>
              </a:defRPr>
            </a:lvl6pPr>
            <a:lvl7pPr marL="2971800" indent="-228600" eaLnBrk="0" fontAlgn="base" hangingPunct="0">
              <a:spcBef>
                <a:spcPct val="20000"/>
              </a:spcBef>
              <a:spcAft>
                <a:spcPct val="0"/>
              </a:spcAft>
              <a:buClr>
                <a:srgbClr val="000066"/>
              </a:buClr>
              <a:buChar char="•"/>
              <a:defRPr sz="2000">
                <a:solidFill>
                  <a:schemeClr val="tx1"/>
                </a:solidFill>
                <a:latin typeface="Arial" charset="0"/>
              </a:defRPr>
            </a:lvl7pPr>
            <a:lvl8pPr marL="3429000" indent="-228600" eaLnBrk="0" fontAlgn="base" hangingPunct="0">
              <a:spcBef>
                <a:spcPct val="20000"/>
              </a:spcBef>
              <a:spcAft>
                <a:spcPct val="0"/>
              </a:spcAft>
              <a:buClr>
                <a:srgbClr val="000066"/>
              </a:buClr>
              <a:buChar char="•"/>
              <a:defRPr sz="2000">
                <a:solidFill>
                  <a:schemeClr val="tx1"/>
                </a:solidFill>
                <a:latin typeface="Arial" charset="0"/>
              </a:defRPr>
            </a:lvl8pPr>
            <a:lvl9pPr marL="3886200" indent="-228600" eaLnBrk="0" fontAlgn="base" hangingPunct="0">
              <a:spcBef>
                <a:spcPct val="20000"/>
              </a:spcBef>
              <a:spcAft>
                <a:spcPct val="0"/>
              </a:spcAft>
              <a:buClr>
                <a:srgbClr val="000066"/>
              </a:buClr>
              <a:buChar char="•"/>
              <a:defRPr sz="2000">
                <a:solidFill>
                  <a:schemeClr val="tx1"/>
                </a:solidFill>
                <a:latin typeface="Arial" charset="0"/>
              </a:defRPr>
            </a:lvl9pPr>
          </a:lstStyle>
          <a:p>
            <a:pPr>
              <a:spcBef>
                <a:spcPct val="0"/>
              </a:spcBef>
              <a:buClrTx/>
              <a:buFontTx/>
              <a:buNone/>
            </a:pPr>
            <a:fld id="{90CD785E-EC2B-B54A-95F5-FBBDDB564A83}" type="slidenum">
              <a:rPr lang="en-US" altLang="en-US" sz="1000"/>
              <a:pPr>
                <a:spcBef>
                  <a:spcPct val="0"/>
                </a:spcBef>
                <a:buClrTx/>
                <a:buFontTx/>
                <a:buNone/>
              </a:pPr>
              <a:t>22</a:t>
            </a:fld>
            <a:endParaRPr lang="en-US" altLang="en-US" sz="1000"/>
          </a:p>
        </p:txBody>
      </p:sp>
      <p:sp>
        <p:nvSpPr>
          <p:cNvPr id="98307" name="Rectangle 2"/>
          <p:cNvSpPr>
            <a:spLocks noGrp="1" noChangeArrowheads="1"/>
          </p:cNvSpPr>
          <p:nvPr>
            <p:ph type="title"/>
          </p:nvPr>
        </p:nvSpPr>
        <p:spPr/>
        <p:txBody>
          <a:bodyPr>
            <a:normAutofit fontScale="90000"/>
          </a:bodyPr>
          <a:lstStyle/>
          <a:p>
            <a:pPr eaLnBrk="1" hangingPunct="1"/>
            <a:r>
              <a:rPr lang="en-US" altLang="en-US"/>
              <a:t>Abstract Classes and Pure Virtual Functions</a:t>
            </a:r>
          </a:p>
        </p:txBody>
      </p:sp>
      <p:sp>
        <p:nvSpPr>
          <p:cNvPr id="98308" name="Rectangle 3"/>
          <p:cNvSpPr>
            <a:spLocks noGrp="1" noChangeArrowheads="1"/>
          </p:cNvSpPr>
          <p:nvPr>
            <p:ph type="body" idx="1"/>
          </p:nvPr>
        </p:nvSpPr>
        <p:spPr/>
        <p:txBody>
          <a:bodyPr/>
          <a:lstStyle/>
          <a:p>
            <a:pPr eaLnBrk="1" hangingPunct="1"/>
            <a:r>
              <a:rPr lang="en-US" altLang="en-US" dirty="0"/>
              <a:t>Through inheritance, we can derive new classes without designing them from scratch</a:t>
            </a:r>
          </a:p>
          <a:p>
            <a:pPr lvl="1" eaLnBrk="1" hangingPunct="1"/>
            <a:r>
              <a:rPr lang="en-US" altLang="en-US" dirty="0"/>
              <a:t>Derived classes inherit existing members of base class, can add their own members, and also redefine or override public and protected member functions</a:t>
            </a:r>
          </a:p>
          <a:p>
            <a:pPr lvl="1" eaLnBrk="1" hangingPunct="1"/>
            <a:r>
              <a:rPr lang="en-US" altLang="en-US" dirty="0"/>
              <a:t>Base class can contain functions that you would want each derived class to implement</a:t>
            </a:r>
          </a:p>
          <a:p>
            <a:pPr lvl="2" eaLnBrk="1" hangingPunct="1"/>
            <a:r>
              <a:rPr lang="en-US" altLang="en-US" dirty="0"/>
              <a:t>Base class may contain functions that may not have meaningful definitions in the base class</a:t>
            </a:r>
          </a:p>
        </p:txBody>
      </p:sp>
      <p:pic>
        <p:nvPicPr>
          <p:cNvPr id="1026" name="Picture 2" descr="Java Polymorphism">
            <a:extLst>
              <a:ext uri="{FF2B5EF4-FFF2-40B4-BE49-F238E27FC236}">
                <a16:creationId xmlns:a16="http://schemas.microsoft.com/office/drawing/2014/main" id="{532BA635-B170-4679-BCC1-160B2ED772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4012138"/>
            <a:ext cx="5348064" cy="2790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897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2"/>
          <p:cNvSpPr>
            <a:spLocks noGrp="1" noChangeArrowheads="1"/>
          </p:cNvSpPr>
          <p:nvPr>
            <p:ph type="title"/>
          </p:nvPr>
        </p:nvSpPr>
        <p:spPr/>
        <p:txBody>
          <a:bodyPr>
            <a:normAutofit fontScale="90000"/>
          </a:bodyPr>
          <a:lstStyle/>
          <a:p>
            <a:pPr eaLnBrk="1" hangingPunct="1"/>
            <a:r>
              <a:rPr lang="en-US" altLang="en-US"/>
              <a:t>Abstract Classes and Pure Virtual Functions (continued)</a:t>
            </a:r>
          </a:p>
        </p:txBody>
      </p:sp>
      <p:sp>
        <p:nvSpPr>
          <p:cNvPr id="99332" name="Rectangle 3"/>
          <p:cNvSpPr>
            <a:spLocks noGrp="1" noChangeArrowheads="1"/>
          </p:cNvSpPr>
          <p:nvPr>
            <p:ph type="body" idx="1"/>
          </p:nvPr>
        </p:nvSpPr>
        <p:spPr>
          <a:xfrm>
            <a:off x="395536" y="3645024"/>
            <a:ext cx="7869560" cy="3004592"/>
          </a:xfrm>
        </p:spPr>
        <p:txBody>
          <a:bodyPr>
            <a:normAutofit lnSpcReduction="10000"/>
          </a:bodyPr>
          <a:lstStyle/>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lnSpc>
                <a:spcPct val="140000"/>
              </a:lnSpc>
            </a:pPr>
            <a:endParaRPr lang="en-US" altLang="en-US" dirty="0"/>
          </a:p>
          <a:p>
            <a:pPr eaLnBrk="1" hangingPunct="1"/>
            <a:r>
              <a:rPr lang="en-US" altLang="en-US" dirty="0"/>
              <a:t>To make them </a:t>
            </a:r>
            <a:r>
              <a:rPr lang="en-US" altLang="en-US" b="1" dirty="0"/>
              <a:t>pure virtual functions</a:t>
            </a:r>
            <a:r>
              <a:rPr lang="en-US" altLang="en-US" dirty="0"/>
              <a:t>:</a:t>
            </a:r>
          </a:p>
        </p:txBody>
      </p:sp>
      <p:pic>
        <p:nvPicPr>
          <p:cNvPr id="9933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571625"/>
            <a:ext cx="6794500" cy="3635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933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5589588"/>
            <a:ext cx="6380163" cy="658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45378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B2906-2FF3-47AB-812F-98A626A4668A}"/>
              </a:ext>
            </a:extLst>
          </p:cNvPr>
          <p:cNvSpPr>
            <a:spLocks noGrp="1"/>
          </p:cNvSpPr>
          <p:nvPr>
            <p:ph type="title"/>
          </p:nvPr>
        </p:nvSpPr>
        <p:spPr>
          <a:xfrm>
            <a:off x="251520" y="111604"/>
            <a:ext cx="8229600" cy="990600"/>
          </a:xfrm>
        </p:spPr>
        <p:txBody>
          <a:bodyPr/>
          <a:lstStyle/>
          <a:p>
            <a:r>
              <a:rPr lang="en-US" dirty="0"/>
              <a:t>Abstract Classes – Shapes</a:t>
            </a:r>
          </a:p>
        </p:txBody>
      </p:sp>
      <p:pic>
        <p:nvPicPr>
          <p:cNvPr id="6" name="Content Placeholder 5">
            <a:extLst>
              <a:ext uri="{FF2B5EF4-FFF2-40B4-BE49-F238E27FC236}">
                <a16:creationId xmlns:a16="http://schemas.microsoft.com/office/drawing/2014/main" id="{124A3FEB-0F8E-43DC-8448-760A08093752}"/>
              </a:ext>
            </a:extLst>
          </p:cNvPr>
          <p:cNvPicPr>
            <a:picLocks noGrp="1" noChangeAspect="1"/>
          </p:cNvPicPr>
          <p:nvPr>
            <p:ph idx="1"/>
          </p:nvPr>
        </p:nvPicPr>
        <p:blipFill>
          <a:blip r:embed="rId2"/>
          <a:stretch>
            <a:fillRect/>
          </a:stretch>
        </p:blipFill>
        <p:spPr>
          <a:xfrm>
            <a:off x="5502628" y="902582"/>
            <a:ext cx="3592226" cy="5550754"/>
          </a:xfrm>
          <a:prstGeom prst="rect">
            <a:avLst/>
          </a:prstGeom>
          <a:ln>
            <a:solidFill>
              <a:schemeClr val="tx1"/>
            </a:solidFill>
          </a:ln>
        </p:spPr>
      </p:pic>
      <p:sp>
        <p:nvSpPr>
          <p:cNvPr id="4" name="Slide Number Placeholder 3">
            <a:extLst>
              <a:ext uri="{FF2B5EF4-FFF2-40B4-BE49-F238E27FC236}">
                <a16:creationId xmlns:a16="http://schemas.microsoft.com/office/drawing/2014/main" id="{DDDC340F-E3DD-4BA1-9859-C399E9621BF6}"/>
              </a:ext>
            </a:extLst>
          </p:cNvPr>
          <p:cNvSpPr>
            <a:spLocks noGrp="1"/>
          </p:cNvSpPr>
          <p:nvPr>
            <p:ph type="sldNum" sz="quarter" idx="12"/>
          </p:nvPr>
        </p:nvSpPr>
        <p:spPr/>
        <p:txBody>
          <a:bodyPr/>
          <a:lstStyle/>
          <a:p>
            <a:fld id="{9DF4E671-2CE7-4BC4-9D6E-ED7B9AC95417}" type="slidenum">
              <a:rPr lang="en-US" smtClean="0"/>
              <a:pPr/>
              <a:t>24</a:t>
            </a:fld>
            <a:endParaRPr lang="en-US" dirty="0"/>
          </a:p>
        </p:txBody>
      </p:sp>
      <p:pic>
        <p:nvPicPr>
          <p:cNvPr id="5" name="Picture 4">
            <a:extLst>
              <a:ext uri="{FF2B5EF4-FFF2-40B4-BE49-F238E27FC236}">
                <a16:creationId xmlns:a16="http://schemas.microsoft.com/office/drawing/2014/main" id="{754C570D-A7C9-4765-94B4-F576C57F833B}"/>
              </a:ext>
            </a:extLst>
          </p:cNvPr>
          <p:cNvPicPr>
            <a:picLocks noChangeAspect="1"/>
          </p:cNvPicPr>
          <p:nvPr/>
        </p:nvPicPr>
        <p:blipFill>
          <a:blip r:embed="rId3"/>
          <a:stretch>
            <a:fillRect/>
          </a:stretch>
        </p:blipFill>
        <p:spPr>
          <a:xfrm>
            <a:off x="35496" y="908720"/>
            <a:ext cx="5374120" cy="5184576"/>
          </a:xfrm>
          <a:prstGeom prst="rect">
            <a:avLst/>
          </a:prstGeom>
          <a:ln>
            <a:solidFill>
              <a:schemeClr val="tx1"/>
            </a:solidFill>
          </a:ln>
        </p:spPr>
      </p:pic>
      <p:grpSp>
        <p:nvGrpSpPr>
          <p:cNvPr id="9" name="Group 8">
            <a:extLst>
              <a:ext uri="{FF2B5EF4-FFF2-40B4-BE49-F238E27FC236}">
                <a16:creationId xmlns:a16="http://schemas.microsoft.com/office/drawing/2014/main" id="{5C88E070-4578-4BEC-82DD-10E40A3F84DE}"/>
              </a:ext>
            </a:extLst>
          </p:cNvPr>
          <p:cNvGrpSpPr/>
          <p:nvPr/>
        </p:nvGrpSpPr>
        <p:grpSpPr>
          <a:xfrm>
            <a:off x="3203848" y="4648490"/>
            <a:ext cx="2205768" cy="1300790"/>
            <a:chOff x="3203848" y="4648490"/>
            <a:chExt cx="2205768" cy="1300790"/>
          </a:xfrm>
        </p:grpSpPr>
        <p:pic>
          <p:nvPicPr>
            <p:cNvPr id="7" name="Picture 6">
              <a:extLst>
                <a:ext uri="{FF2B5EF4-FFF2-40B4-BE49-F238E27FC236}">
                  <a16:creationId xmlns:a16="http://schemas.microsoft.com/office/drawing/2014/main" id="{6F221D5D-ED43-4E93-B318-8E3D778587AD}"/>
                </a:ext>
              </a:extLst>
            </p:cNvPr>
            <p:cNvPicPr>
              <a:picLocks noChangeAspect="1"/>
            </p:cNvPicPr>
            <p:nvPr/>
          </p:nvPicPr>
          <p:blipFill>
            <a:blip r:embed="rId4"/>
            <a:stretch>
              <a:fillRect/>
            </a:stretch>
          </p:blipFill>
          <p:spPr>
            <a:xfrm>
              <a:off x="3242928" y="5085184"/>
              <a:ext cx="2166688" cy="864096"/>
            </a:xfrm>
            <a:prstGeom prst="rect">
              <a:avLst/>
            </a:prstGeom>
            <a:ln w="38100">
              <a:solidFill>
                <a:srgbClr val="FF0000"/>
              </a:solidFill>
            </a:ln>
          </p:spPr>
        </p:pic>
        <p:sp>
          <p:nvSpPr>
            <p:cNvPr id="8" name="TextBox 7">
              <a:extLst>
                <a:ext uri="{FF2B5EF4-FFF2-40B4-BE49-F238E27FC236}">
                  <a16:creationId xmlns:a16="http://schemas.microsoft.com/office/drawing/2014/main" id="{66F55492-5985-4A16-8E41-48D34C781575}"/>
                </a:ext>
              </a:extLst>
            </p:cNvPr>
            <p:cNvSpPr txBox="1"/>
            <p:nvPr/>
          </p:nvSpPr>
          <p:spPr>
            <a:xfrm>
              <a:off x="3203848" y="4648490"/>
              <a:ext cx="1080120" cy="369332"/>
            </a:xfrm>
            <a:prstGeom prst="rect">
              <a:avLst/>
            </a:prstGeom>
            <a:noFill/>
          </p:spPr>
          <p:txBody>
            <a:bodyPr wrap="square" rtlCol="0">
              <a:spAutoFit/>
            </a:bodyPr>
            <a:lstStyle/>
            <a:p>
              <a:r>
                <a:rPr lang="en-US" b="1" dirty="0"/>
                <a:t>Output</a:t>
              </a:r>
            </a:p>
          </p:txBody>
        </p:sp>
      </p:grpSp>
    </p:spTree>
    <p:extLst>
      <p:ext uri="{BB962C8B-B14F-4D97-AF65-F5344CB8AC3E}">
        <p14:creationId xmlns:p14="http://schemas.microsoft.com/office/powerpoint/2010/main" val="311527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B2906-2FF3-47AB-812F-98A626A4668A}"/>
              </a:ext>
            </a:extLst>
          </p:cNvPr>
          <p:cNvSpPr>
            <a:spLocks noGrp="1"/>
          </p:cNvSpPr>
          <p:nvPr>
            <p:ph type="title"/>
          </p:nvPr>
        </p:nvSpPr>
        <p:spPr>
          <a:xfrm>
            <a:off x="251520" y="111604"/>
            <a:ext cx="8229600" cy="990600"/>
          </a:xfrm>
        </p:spPr>
        <p:txBody>
          <a:bodyPr/>
          <a:lstStyle/>
          <a:p>
            <a:r>
              <a:rPr lang="en-US" dirty="0"/>
              <a:t>Abstract Classes – Shapes</a:t>
            </a:r>
          </a:p>
        </p:txBody>
      </p:sp>
      <p:sp>
        <p:nvSpPr>
          <p:cNvPr id="4" name="Slide Number Placeholder 3">
            <a:extLst>
              <a:ext uri="{FF2B5EF4-FFF2-40B4-BE49-F238E27FC236}">
                <a16:creationId xmlns:a16="http://schemas.microsoft.com/office/drawing/2014/main" id="{DDDC340F-E3DD-4BA1-9859-C399E9621BF6}"/>
              </a:ext>
            </a:extLst>
          </p:cNvPr>
          <p:cNvSpPr>
            <a:spLocks noGrp="1"/>
          </p:cNvSpPr>
          <p:nvPr>
            <p:ph type="sldNum" sz="quarter" idx="12"/>
          </p:nvPr>
        </p:nvSpPr>
        <p:spPr/>
        <p:txBody>
          <a:bodyPr/>
          <a:lstStyle/>
          <a:p>
            <a:fld id="{9DF4E671-2CE7-4BC4-9D6E-ED7B9AC95417}" type="slidenum">
              <a:rPr lang="en-US" smtClean="0"/>
              <a:pPr/>
              <a:t>25</a:t>
            </a:fld>
            <a:endParaRPr lang="en-US" dirty="0"/>
          </a:p>
        </p:txBody>
      </p:sp>
      <p:pic>
        <p:nvPicPr>
          <p:cNvPr id="5" name="Picture 4">
            <a:extLst>
              <a:ext uri="{FF2B5EF4-FFF2-40B4-BE49-F238E27FC236}">
                <a16:creationId xmlns:a16="http://schemas.microsoft.com/office/drawing/2014/main" id="{754C570D-A7C9-4765-94B4-F576C57F833B}"/>
              </a:ext>
            </a:extLst>
          </p:cNvPr>
          <p:cNvPicPr>
            <a:picLocks noChangeAspect="1"/>
          </p:cNvPicPr>
          <p:nvPr/>
        </p:nvPicPr>
        <p:blipFill>
          <a:blip r:embed="rId2"/>
          <a:stretch>
            <a:fillRect/>
          </a:stretch>
        </p:blipFill>
        <p:spPr>
          <a:xfrm>
            <a:off x="35496" y="908720"/>
            <a:ext cx="5374120" cy="5184576"/>
          </a:xfrm>
          <a:prstGeom prst="rect">
            <a:avLst/>
          </a:prstGeom>
          <a:ln>
            <a:solidFill>
              <a:schemeClr val="tx1"/>
            </a:solidFill>
          </a:ln>
        </p:spPr>
      </p:pic>
      <p:pic>
        <p:nvPicPr>
          <p:cNvPr id="11" name="Picture 10">
            <a:extLst>
              <a:ext uri="{FF2B5EF4-FFF2-40B4-BE49-F238E27FC236}">
                <a16:creationId xmlns:a16="http://schemas.microsoft.com/office/drawing/2014/main" id="{627582AB-0299-49F5-A21E-D7CF210A8B83}"/>
              </a:ext>
            </a:extLst>
          </p:cNvPr>
          <p:cNvPicPr>
            <a:picLocks noChangeAspect="1"/>
          </p:cNvPicPr>
          <p:nvPr/>
        </p:nvPicPr>
        <p:blipFill>
          <a:blip r:embed="rId3"/>
          <a:stretch>
            <a:fillRect/>
          </a:stretch>
        </p:blipFill>
        <p:spPr>
          <a:xfrm>
            <a:off x="5508104" y="916282"/>
            <a:ext cx="3486637" cy="5830114"/>
          </a:xfrm>
          <a:prstGeom prst="rect">
            <a:avLst/>
          </a:prstGeom>
          <a:ln>
            <a:solidFill>
              <a:schemeClr val="tx1"/>
            </a:solidFill>
          </a:ln>
        </p:spPr>
      </p:pic>
      <p:grpSp>
        <p:nvGrpSpPr>
          <p:cNvPr id="13" name="Group 12">
            <a:extLst>
              <a:ext uri="{FF2B5EF4-FFF2-40B4-BE49-F238E27FC236}">
                <a16:creationId xmlns:a16="http://schemas.microsoft.com/office/drawing/2014/main" id="{C8D1F156-5E07-4B7F-95F9-F6890BC4DE82}"/>
              </a:ext>
            </a:extLst>
          </p:cNvPr>
          <p:cNvGrpSpPr/>
          <p:nvPr/>
        </p:nvGrpSpPr>
        <p:grpSpPr>
          <a:xfrm>
            <a:off x="3203848" y="4648490"/>
            <a:ext cx="1841710" cy="1166448"/>
            <a:chOff x="3203848" y="4648490"/>
            <a:chExt cx="1841710" cy="1166448"/>
          </a:xfrm>
        </p:grpSpPr>
        <p:sp>
          <p:nvSpPr>
            <p:cNvPr id="8" name="TextBox 7">
              <a:extLst>
                <a:ext uri="{FF2B5EF4-FFF2-40B4-BE49-F238E27FC236}">
                  <a16:creationId xmlns:a16="http://schemas.microsoft.com/office/drawing/2014/main" id="{66F55492-5985-4A16-8E41-48D34C781575}"/>
                </a:ext>
              </a:extLst>
            </p:cNvPr>
            <p:cNvSpPr txBox="1"/>
            <p:nvPr/>
          </p:nvSpPr>
          <p:spPr>
            <a:xfrm>
              <a:off x="3203848" y="4648490"/>
              <a:ext cx="1080120" cy="369332"/>
            </a:xfrm>
            <a:prstGeom prst="rect">
              <a:avLst/>
            </a:prstGeom>
            <a:noFill/>
          </p:spPr>
          <p:txBody>
            <a:bodyPr wrap="square" rtlCol="0">
              <a:spAutoFit/>
            </a:bodyPr>
            <a:lstStyle/>
            <a:p>
              <a:r>
                <a:rPr lang="en-US" b="1" dirty="0"/>
                <a:t>Output</a:t>
              </a:r>
            </a:p>
          </p:txBody>
        </p:sp>
        <p:pic>
          <p:nvPicPr>
            <p:cNvPr id="12" name="Picture 11">
              <a:extLst>
                <a:ext uri="{FF2B5EF4-FFF2-40B4-BE49-F238E27FC236}">
                  <a16:creationId xmlns:a16="http://schemas.microsoft.com/office/drawing/2014/main" id="{ACA4AEA4-2B8C-49BF-80DD-49AD9DB28A88}"/>
                </a:ext>
              </a:extLst>
            </p:cNvPr>
            <p:cNvPicPr>
              <a:picLocks noChangeAspect="1"/>
            </p:cNvPicPr>
            <p:nvPr/>
          </p:nvPicPr>
          <p:blipFill>
            <a:blip r:embed="rId4"/>
            <a:stretch>
              <a:fillRect/>
            </a:stretch>
          </p:blipFill>
          <p:spPr>
            <a:xfrm>
              <a:off x="3301145" y="5017822"/>
              <a:ext cx="1744413" cy="797116"/>
            </a:xfrm>
            <a:prstGeom prst="rect">
              <a:avLst/>
            </a:prstGeom>
            <a:ln w="38100">
              <a:solidFill>
                <a:srgbClr val="FF0000"/>
              </a:solidFill>
            </a:ln>
          </p:spPr>
        </p:pic>
      </p:grpSp>
    </p:spTree>
    <p:extLst>
      <p:ext uri="{BB962C8B-B14F-4D97-AF65-F5344CB8AC3E}">
        <p14:creationId xmlns:p14="http://schemas.microsoft.com/office/powerpoint/2010/main" val="271709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2"/>
          <p:cNvSpPr>
            <a:spLocks noGrp="1" noChangeArrowheads="1"/>
          </p:cNvSpPr>
          <p:nvPr>
            <p:ph type="title"/>
          </p:nvPr>
        </p:nvSpPr>
        <p:spPr/>
        <p:txBody>
          <a:bodyPr>
            <a:normAutofit fontScale="90000"/>
          </a:bodyPr>
          <a:lstStyle/>
          <a:p>
            <a:pPr eaLnBrk="1" hangingPunct="1"/>
            <a:r>
              <a:rPr lang="en-US" altLang="en-US"/>
              <a:t>Abstract Classes and Pure Virtual Functions (continued)</a:t>
            </a:r>
          </a:p>
        </p:txBody>
      </p:sp>
      <p:sp>
        <p:nvSpPr>
          <p:cNvPr id="102404" name="Rectangle 3"/>
          <p:cNvSpPr>
            <a:spLocks noGrp="1" noChangeArrowheads="1"/>
          </p:cNvSpPr>
          <p:nvPr>
            <p:ph type="body" idx="1"/>
          </p:nvPr>
        </p:nvSpPr>
        <p:spPr/>
        <p:txBody>
          <a:bodyPr/>
          <a:lstStyle/>
          <a:p>
            <a:pPr eaLnBrk="1" hangingPunct="1"/>
            <a:r>
              <a:rPr lang="en-US" altLang="en-US" u="sng"/>
              <a:t>Abstract class</a:t>
            </a:r>
            <a:r>
              <a:rPr lang="en-US" altLang="en-US"/>
              <a:t>: contains one or more pure virtual functions</a:t>
            </a:r>
          </a:p>
          <a:p>
            <a:pPr eaLnBrk="1" hangingPunct="1"/>
            <a:endParaRPr lang="en-US" altLang="en-US"/>
          </a:p>
        </p:txBody>
      </p:sp>
      <p:grpSp>
        <p:nvGrpSpPr>
          <p:cNvPr id="102405" name="Group 6"/>
          <p:cNvGrpSpPr>
            <a:grpSpLocks/>
          </p:cNvGrpSpPr>
          <p:nvPr/>
        </p:nvGrpSpPr>
        <p:grpSpPr bwMode="auto">
          <a:xfrm>
            <a:off x="1331913" y="2708275"/>
            <a:ext cx="7443787" cy="3819525"/>
            <a:chOff x="535" y="1674"/>
            <a:chExt cx="4689" cy="2406"/>
          </a:xfrm>
        </p:grpSpPr>
        <p:pic>
          <p:nvPicPr>
            <p:cNvPr id="10240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 y="1674"/>
              <a:ext cx="4689" cy="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241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 y="2640"/>
              <a:ext cx="4258" cy="14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02406" name="Group 9"/>
          <p:cNvGrpSpPr>
            <a:grpSpLocks/>
          </p:cNvGrpSpPr>
          <p:nvPr/>
        </p:nvGrpSpPr>
        <p:grpSpPr bwMode="auto">
          <a:xfrm>
            <a:off x="2971800" y="2716213"/>
            <a:ext cx="5222875" cy="366712"/>
            <a:chOff x="1824" y="1695"/>
            <a:chExt cx="3290" cy="231"/>
          </a:xfrm>
        </p:grpSpPr>
        <p:sp>
          <p:nvSpPr>
            <p:cNvPr id="102407" name="Line 7"/>
            <p:cNvSpPr>
              <a:spLocks noChangeShapeType="1"/>
            </p:cNvSpPr>
            <p:nvPr/>
          </p:nvSpPr>
          <p:spPr bwMode="auto">
            <a:xfrm flipH="1">
              <a:off x="1824" y="1816"/>
              <a:ext cx="192" cy="0"/>
            </a:xfrm>
            <a:prstGeom prst="line">
              <a:avLst/>
            </a:prstGeom>
            <a:noFill/>
            <a:ln w="9525">
              <a:solidFill>
                <a:srgbClr val="FF0000"/>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102408" name="Text Box 8"/>
            <p:cNvSpPr txBox="1">
              <a:spLocks noChangeArrowheads="1"/>
            </p:cNvSpPr>
            <p:nvPr/>
          </p:nvSpPr>
          <p:spPr bwMode="auto">
            <a:xfrm>
              <a:off x="2054" y="1695"/>
              <a:ext cx="3060"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66"/>
                </a:buClr>
                <a:buChar char="•"/>
                <a:defRPr sz="2800">
                  <a:solidFill>
                    <a:schemeClr val="tx1"/>
                  </a:solidFill>
                  <a:latin typeface="Arial" charset="0"/>
                </a:defRPr>
              </a:lvl1pPr>
              <a:lvl2pPr marL="742950" indent="-285750">
                <a:spcBef>
                  <a:spcPct val="20000"/>
                </a:spcBef>
                <a:buClr>
                  <a:schemeClr val="accent1"/>
                </a:buClr>
                <a:buFont typeface="Arial" charset="0"/>
                <a:buChar char="−"/>
                <a:defRPr sz="2600">
                  <a:solidFill>
                    <a:schemeClr val="tx1"/>
                  </a:solidFill>
                  <a:latin typeface="Arial" charset="0"/>
                </a:defRPr>
              </a:lvl2pPr>
              <a:lvl3pPr marL="1143000" indent="-228600">
                <a:spcBef>
                  <a:spcPct val="20000"/>
                </a:spcBef>
                <a:buClr>
                  <a:srgbClr val="000066"/>
                </a:buClr>
                <a:buChar char="•"/>
                <a:defRPr sz="2300">
                  <a:solidFill>
                    <a:schemeClr val="tx1"/>
                  </a:solidFill>
                  <a:latin typeface="Arial" charset="0"/>
                </a:defRPr>
              </a:lvl3pPr>
              <a:lvl4pPr marL="1600200" indent="-228600">
                <a:spcBef>
                  <a:spcPct val="20000"/>
                </a:spcBef>
                <a:buClr>
                  <a:srgbClr val="000066"/>
                </a:buClr>
                <a:buChar char="•"/>
                <a:defRPr sz="2000">
                  <a:solidFill>
                    <a:schemeClr val="tx1"/>
                  </a:solidFill>
                  <a:latin typeface="Arial" charset="0"/>
                </a:defRPr>
              </a:lvl4pPr>
              <a:lvl5pPr marL="2057400" indent="-228600">
                <a:spcBef>
                  <a:spcPct val="20000"/>
                </a:spcBef>
                <a:buClr>
                  <a:srgbClr val="000066"/>
                </a:buClr>
                <a:buChar char="•"/>
                <a:defRPr sz="2000">
                  <a:solidFill>
                    <a:schemeClr val="tx1"/>
                  </a:solidFill>
                  <a:latin typeface="Arial" charset="0"/>
                </a:defRPr>
              </a:lvl5pPr>
              <a:lvl6pPr marL="2514600" indent="-228600" eaLnBrk="0" fontAlgn="base" hangingPunct="0">
                <a:spcBef>
                  <a:spcPct val="20000"/>
                </a:spcBef>
                <a:spcAft>
                  <a:spcPct val="0"/>
                </a:spcAft>
                <a:buClr>
                  <a:srgbClr val="000066"/>
                </a:buClr>
                <a:buChar char="•"/>
                <a:defRPr sz="2000">
                  <a:solidFill>
                    <a:schemeClr val="tx1"/>
                  </a:solidFill>
                  <a:latin typeface="Arial" charset="0"/>
                </a:defRPr>
              </a:lvl6pPr>
              <a:lvl7pPr marL="2971800" indent="-228600" eaLnBrk="0" fontAlgn="base" hangingPunct="0">
                <a:spcBef>
                  <a:spcPct val="20000"/>
                </a:spcBef>
                <a:spcAft>
                  <a:spcPct val="0"/>
                </a:spcAft>
                <a:buClr>
                  <a:srgbClr val="000066"/>
                </a:buClr>
                <a:buChar char="•"/>
                <a:defRPr sz="2000">
                  <a:solidFill>
                    <a:schemeClr val="tx1"/>
                  </a:solidFill>
                  <a:latin typeface="Arial" charset="0"/>
                </a:defRPr>
              </a:lvl7pPr>
              <a:lvl8pPr marL="3429000" indent="-228600" eaLnBrk="0" fontAlgn="base" hangingPunct="0">
                <a:spcBef>
                  <a:spcPct val="20000"/>
                </a:spcBef>
                <a:spcAft>
                  <a:spcPct val="0"/>
                </a:spcAft>
                <a:buClr>
                  <a:srgbClr val="000066"/>
                </a:buClr>
                <a:buChar char="•"/>
                <a:defRPr sz="2000">
                  <a:solidFill>
                    <a:schemeClr val="tx1"/>
                  </a:solidFill>
                  <a:latin typeface="Arial" charset="0"/>
                </a:defRPr>
              </a:lvl8pPr>
              <a:lvl9pPr marL="3886200" indent="-228600" eaLnBrk="0" fontAlgn="base" hangingPunct="0">
                <a:spcBef>
                  <a:spcPct val="20000"/>
                </a:spcBef>
                <a:spcAft>
                  <a:spcPct val="0"/>
                </a:spcAft>
                <a:buClr>
                  <a:srgbClr val="000066"/>
                </a:buClr>
                <a:buChar char="•"/>
                <a:defRPr sz="2000">
                  <a:solidFill>
                    <a:schemeClr val="tx1"/>
                  </a:solidFill>
                  <a:latin typeface="Arial" charset="0"/>
                </a:defRPr>
              </a:lvl9pPr>
            </a:lstStyle>
            <a:p>
              <a:pPr eaLnBrk="1" hangingPunct="1">
                <a:spcBef>
                  <a:spcPct val="0"/>
                </a:spcBef>
                <a:buClrTx/>
                <a:buFontTx/>
                <a:buNone/>
              </a:pPr>
              <a:r>
                <a:rPr lang="en-US" altLang="en-US" sz="1800">
                  <a:solidFill>
                    <a:srgbClr val="FF0000"/>
                  </a:solidFill>
                </a:rPr>
                <a:t>You cannot create objects of an abstract class</a:t>
              </a:r>
            </a:p>
          </p:txBody>
        </p:sp>
      </p:grpSp>
    </p:spTree>
    <p:extLst>
      <p:ext uri="{BB962C8B-B14F-4D97-AF65-F5344CB8AC3E}">
        <p14:creationId xmlns:p14="http://schemas.microsoft.com/office/powerpoint/2010/main" val="13356840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2"/>
          <p:cNvSpPr>
            <a:spLocks noGrp="1" noChangeArrowheads="1"/>
          </p:cNvSpPr>
          <p:nvPr>
            <p:ph type="title"/>
          </p:nvPr>
        </p:nvSpPr>
        <p:spPr/>
        <p:txBody>
          <a:bodyPr>
            <a:normAutofit fontScale="90000"/>
          </a:bodyPr>
          <a:lstStyle/>
          <a:p>
            <a:pPr eaLnBrk="1" hangingPunct="1"/>
            <a:r>
              <a:rPr lang="en-US" altLang="en-US"/>
              <a:t>Abstract Classes and Pure Virtual Functions (continued)</a:t>
            </a:r>
          </a:p>
        </p:txBody>
      </p:sp>
      <p:sp>
        <p:nvSpPr>
          <p:cNvPr id="103428" name="Rectangle 3"/>
          <p:cNvSpPr>
            <a:spLocks noGrp="1" noChangeArrowheads="1"/>
          </p:cNvSpPr>
          <p:nvPr>
            <p:ph type="body" idx="1"/>
          </p:nvPr>
        </p:nvSpPr>
        <p:spPr/>
        <p:txBody>
          <a:bodyPr/>
          <a:lstStyle/>
          <a:p>
            <a:pPr eaLnBrk="1" hangingPunct="1"/>
            <a:r>
              <a:rPr lang="en-US" altLang="en-US"/>
              <a:t>If we derive </a:t>
            </a:r>
            <a:r>
              <a:rPr lang="en-US" altLang="en-US">
                <a:latin typeface="Courier New" charset="0"/>
              </a:rPr>
              <a:t>rectangle</a:t>
            </a:r>
            <a:r>
              <a:rPr lang="en-US" altLang="en-US"/>
              <a:t> from </a:t>
            </a:r>
            <a:r>
              <a:rPr lang="en-US" altLang="en-US">
                <a:latin typeface="Courier New" charset="0"/>
              </a:rPr>
              <a:t>shape</a:t>
            </a:r>
            <a:r>
              <a:rPr lang="en-US" altLang="en-US"/>
              <a:t>, and want to make it a nonabstract class:</a:t>
            </a:r>
          </a:p>
          <a:p>
            <a:pPr lvl="1" eaLnBrk="1" hangingPunct="1"/>
            <a:r>
              <a:rPr lang="en-US" altLang="en-US"/>
              <a:t>We must provide the definitions of the pure virtual functions of its base class</a:t>
            </a:r>
          </a:p>
          <a:p>
            <a:pPr eaLnBrk="1" hangingPunct="1"/>
            <a:r>
              <a:rPr lang="en-US" altLang="en-US"/>
              <a:t>Note that an abstract class can contain instance variables, constructors, and functions that are not pure virtual</a:t>
            </a:r>
          </a:p>
          <a:p>
            <a:pPr lvl="1" eaLnBrk="1" hangingPunct="1"/>
            <a:r>
              <a:rPr lang="en-US" altLang="en-US"/>
              <a:t>The class must provide the definitions of constructor/functions that are not pure virtual</a:t>
            </a:r>
          </a:p>
        </p:txBody>
      </p:sp>
    </p:spTree>
    <p:extLst>
      <p:ext uri="{BB962C8B-B14F-4D97-AF65-F5344CB8AC3E}">
        <p14:creationId xmlns:p14="http://schemas.microsoft.com/office/powerpoint/2010/main" val="1194946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8"/>
          <p:cNvSpPr>
            <a:spLocks noGrp="1" noChangeArrowheads="1"/>
          </p:cNvSpPr>
          <p:nvPr>
            <p:ph type="title"/>
          </p:nvPr>
        </p:nvSpPr>
        <p:spPr/>
        <p:txBody>
          <a:bodyPr/>
          <a:lstStyle/>
          <a:p>
            <a:endParaRPr lang="en-US" altLang="en-US"/>
          </a:p>
        </p:txBody>
      </p:sp>
      <p:pic>
        <p:nvPicPr>
          <p:cNvPr id="104450" name="Picture 11" descr="untitled"/>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0" y="0"/>
            <a:ext cx="6172200" cy="6858000"/>
          </a:xfrm>
          <a:ln>
            <a:solidFill>
              <a:schemeClr val="tx1"/>
            </a:solidFill>
          </a:ln>
        </p:spPr>
      </p:pic>
      <p:pic>
        <p:nvPicPr>
          <p:cNvPr id="117767" name="Picture 7" descr="untitled"/>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876800" y="4495800"/>
            <a:ext cx="3886200" cy="1858963"/>
          </a:xfrm>
        </p:spPr>
      </p:pic>
    </p:spTree>
    <p:extLst>
      <p:ext uri="{BB962C8B-B14F-4D97-AF65-F5344CB8AC3E}">
        <p14:creationId xmlns:p14="http://schemas.microsoft.com/office/powerpoint/2010/main" val="2059185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7767"/>
                                        </p:tgtEl>
                                        <p:attrNameLst>
                                          <p:attrName>style.visibility</p:attrName>
                                        </p:attrNameLst>
                                      </p:cBhvr>
                                      <p:to>
                                        <p:strVal val="visible"/>
                                      </p:to>
                                    </p:set>
                                    <p:animEffect transition="in" filter="box(in)">
                                      <p:cBhvr>
                                        <p:cTn id="7" dur="500"/>
                                        <p:tgtEl>
                                          <p:spTgt spid="117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13CD8-1F58-40B3-8C35-24C71030690A}"/>
              </a:ext>
            </a:extLst>
          </p:cNvPr>
          <p:cNvSpPr>
            <a:spLocks noGrp="1"/>
          </p:cNvSpPr>
          <p:nvPr>
            <p:ph type="title"/>
          </p:nvPr>
        </p:nvSpPr>
        <p:spPr/>
        <p:txBody>
          <a:bodyPr/>
          <a:lstStyle/>
          <a:p>
            <a:r>
              <a:rPr lang="en-US" dirty="0"/>
              <a:t>Polymorphism</a:t>
            </a:r>
          </a:p>
        </p:txBody>
      </p:sp>
      <p:sp>
        <p:nvSpPr>
          <p:cNvPr id="3" name="Content Placeholder 2">
            <a:extLst>
              <a:ext uri="{FF2B5EF4-FFF2-40B4-BE49-F238E27FC236}">
                <a16:creationId xmlns:a16="http://schemas.microsoft.com/office/drawing/2014/main" id="{477FB4A3-AE86-4723-AA7F-5C2C5144A04A}"/>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A3FC317C-038E-42EE-8D99-10BF43D59E90}"/>
              </a:ext>
            </a:extLst>
          </p:cNvPr>
          <p:cNvSpPr>
            <a:spLocks noGrp="1"/>
          </p:cNvSpPr>
          <p:nvPr>
            <p:ph type="sldNum" sz="quarter" idx="12"/>
          </p:nvPr>
        </p:nvSpPr>
        <p:spPr/>
        <p:txBody>
          <a:bodyPr/>
          <a:lstStyle/>
          <a:p>
            <a:fld id="{9DF4E671-2CE7-4BC4-9D6E-ED7B9AC95417}" type="slidenum">
              <a:rPr lang="en-US" smtClean="0"/>
              <a:pPr/>
              <a:t>3</a:t>
            </a:fld>
            <a:endParaRPr lang="en-US" dirty="0"/>
          </a:p>
        </p:txBody>
      </p:sp>
      <p:pic>
        <p:nvPicPr>
          <p:cNvPr id="5" name="Picture 4">
            <a:extLst>
              <a:ext uri="{FF2B5EF4-FFF2-40B4-BE49-F238E27FC236}">
                <a16:creationId xmlns:a16="http://schemas.microsoft.com/office/drawing/2014/main" id="{DE53449D-7B91-47F2-897F-34351DC60D46}"/>
              </a:ext>
            </a:extLst>
          </p:cNvPr>
          <p:cNvPicPr>
            <a:picLocks noChangeAspect="1"/>
          </p:cNvPicPr>
          <p:nvPr/>
        </p:nvPicPr>
        <p:blipFill>
          <a:blip r:embed="rId2"/>
          <a:stretch>
            <a:fillRect/>
          </a:stretch>
        </p:blipFill>
        <p:spPr>
          <a:xfrm>
            <a:off x="5134337" y="1742322"/>
            <a:ext cx="3614127" cy="4534086"/>
          </a:xfrm>
          <a:prstGeom prst="rect">
            <a:avLst/>
          </a:prstGeom>
          <a:ln>
            <a:solidFill>
              <a:schemeClr val="tx1"/>
            </a:solidFill>
          </a:ln>
        </p:spPr>
      </p:pic>
      <p:pic>
        <p:nvPicPr>
          <p:cNvPr id="12" name="Picture 11">
            <a:extLst>
              <a:ext uri="{FF2B5EF4-FFF2-40B4-BE49-F238E27FC236}">
                <a16:creationId xmlns:a16="http://schemas.microsoft.com/office/drawing/2014/main" id="{9CFC20EF-AED2-418C-A38C-9239B0D17A1B}"/>
              </a:ext>
            </a:extLst>
          </p:cNvPr>
          <p:cNvPicPr>
            <a:picLocks noChangeAspect="1"/>
          </p:cNvPicPr>
          <p:nvPr/>
        </p:nvPicPr>
        <p:blipFill>
          <a:blip r:embed="rId3"/>
          <a:stretch>
            <a:fillRect/>
          </a:stretch>
        </p:blipFill>
        <p:spPr>
          <a:xfrm>
            <a:off x="608341" y="3209037"/>
            <a:ext cx="4350873" cy="1600655"/>
          </a:xfrm>
          <a:prstGeom prst="rect">
            <a:avLst/>
          </a:prstGeom>
          <a:ln>
            <a:solidFill>
              <a:schemeClr val="tx1"/>
            </a:solidFill>
          </a:ln>
        </p:spPr>
      </p:pic>
      <p:grpSp>
        <p:nvGrpSpPr>
          <p:cNvPr id="20" name="Group 19">
            <a:extLst>
              <a:ext uri="{FF2B5EF4-FFF2-40B4-BE49-F238E27FC236}">
                <a16:creationId xmlns:a16="http://schemas.microsoft.com/office/drawing/2014/main" id="{B91135B8-57D9-45E8-A0CA-3EBE18BB0721}"/>
              </a:ext>
            </a:extLst>
          </p:cNvPr>
          <p:cNvGrpSpPr/>
          <p:nvPr/>
        </p:nvGrpSpPr>
        <p:grpSpPr>
          <a:xfrm>
            <a:off x="2123728" y="2636913"/>
            <a:ext cx="3456384" cy="2391101"/>
            <a:chOff x="2123728" y="2636913"/>
            <a:chExt cx="3456384" cy="2391101"/>
          </a:xfrm>
        </p:grpSpPr>
        <p:cxnSp>
          <p:nvCxnSpPr>
            <p:cNvPr id="14" name="Straight Arrow Connector 13">
              <a:extLst>
                <a:ext uri="{FF2B5EF4-FFF2-40B4-BE49-F238E27FC236}">
                  <a16:creationId xmlns:a16="http://schemas.microsoft.com/office/drawing/2014/main" id="{E4E6D790-EA97-491A-A062-977E39A3C4FF}"/>
                </a:ext>
              </a:extLst>
            </p:cNvPr>
            <p:cNvCxnSpPr>
              <a:cxnSpLocks/>
            </p:cNvCxnSpPr>
            <p:nvPr/>
          </p:nvCxnSpPr>
          <p:spPr>
            <a:xfrm flipV="1">
              <a:off x="2123728" y="2636913"/>
              <a:ext cx="3456384" cy="122413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E66DEA6-9D9F-4D0F-8058-D0C6AE0DD2F1}"/>
                </a:ext>
              </a:extLst>
            </p:cNvPr>
            <p:cNvCxnSpPr/>
            <p:nvPr/>
          </p:nvCxnSpPr>
          <p:spPr>
            <a:xfrm flipV="1">
              <a:off x="2411760" y="3861048"/>
              <a:ext cx="3168352" cy="43687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E7BB448-7AAA-4960-8444-18CFAE1D9813}"/>
                </a:ext>
              </a:extLst>
            </p:cNvPr>
            <p:cNvCxnSpPr/>
            <p:nvPr/>
          </p:nvCxnSpPr>
          <p:spPr>
            <a:xfrm>
              <a:off x="2411760" y="4476265"/>
              <a:ext cx="3137520" cy="55174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9BBE7FD3-11E3-4505-9756-E98C26DC2FC6}"/>
              </a:ext>
            </a:extLst>
          </p:cNvPr>
          <p:cNvSpPr txBox="1"/>
          <p:nvPr/>
        </p:nvSpPr>
        <p:spPr>
          <a:xfrm>
            <a:off x="1290464" y="5058846"/>
            <a:ext cx="5122912" cy="1077218"/>
          </a:xfrm>
          <a:prstGeom prst="rect">
            <a:avLst/>
          </a:prstGeom>
          <a:noFill/>
        </p:spPr>
        <p:txBody>
          <a:bodyPr wrap="square" rtlCol="0">
            <a:spAutoFit/>
          </a:bodyPr>
          <a:lstStyle/>
          <a:p>
            <a:r>
              <a:rPr lang="en-US" sz="3200" dirty="0">
                <a:solidFill>
                  <a:srgbClr val="FF0000"/>
                </a:solidFill>
              </a:rPr>
              <a:t>Compile time Polymorphism</a:t>
            </a:r>
          </a:p>
        </p:txBody>
      </p:sp>
    </p:spTree>
    <p:extLst>
      <p:ext uri="{BB962C8B-B14F-4D97-AF65-F5344CB8AC3E}">
        <p14:creationId xmlns:p14="http://schemas.microsoft.com/office/powerpoint/2010/main" val="214102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rgbClr val="000066"/>
              </a:buClr>
              <a:buChar char="•"/>
              <a:defRPr sz="2800">
                <a:solidFill>
                  <a:schemeClr val="tx1"/>
                </a:solidFill>
                <a:latin typeface="Arial" charset="0"/>
              </a:defRPr>
            </a:lvl1pPr>
            <a:lvl2pPr marL="742950" indent="-285750">
              <a:spcBef>
                <a:spcPct val="20000"/>
              </a:spcBef>
              <a:buClr>
                <a:schemeClr val="accent1"/>
              </a:buClr>
              <a:buFont typeface="Arial" charset="0"/>
              <a:buChar char="−"/>
              <a:defRPr sz="2600">
                <a:solidFill>
                  <a:schemeClr val="tx1"/>
                </a:solidFill>
                <a:latin typeface="Arial" charset="0"/>
              </a:defRPr>
            </a:lvl2pPr>
            <a:lvl3pPr marL="1143000" indent="-228600">
              <a:spcBef>
                <a:spcPct val="20000"/>
              </a:spcBef>
              <a:buClr>
                <a:srgbClr val="000066"/>
              </a:buClr>
              <a:buChar char="•"/>
              <a:defRPr sz="2300">
                <a:solidFill>
                  <a:schemeClr val="tx1"/>
                </a:solidFill>
                <a:latin typeface="Arial" charset="0"/>
              </a:defRPr>
            </a:lvl3pPr>
            <a:lvl4pPr marL="1600200" indent="-228600">
              <a:spcBef>
                <a:spcPct val="20000"/>
              </a:spcBef>
              <a:buClr>
                <a:srgbClr val="000066"/>
              </a:buClr>
              <a:buChar char="•"/>
              <a:defRPr sz="2000">
                <a:solidFill>
                  <a:schemeClr val="tx1"/>
                </a:solidFill>
                <a:latin typeface="Arial" charset="0"/>
              </a:defRPr>
            </a:lvl4pPr>
            <a:lvl5pPr marL="2057400" indent="-228600">
              <a:spcBef>
                <a:spcPct val="20000"/>
              </a:spcBef>
              <a:buClr>
                <a:srgbClr val="000066"/>
              </a:buClr>
              <a:buChar char="•"/>
              <a:defRPr sz="2000">
                <a:solidFill>
                  <a:schemeClr val="tx1"/>
                </a:solidFill>
                <a:latin typeface="Arial" charset="0"/>
              </a:defRPr>
            </a:lvl5pPr>
            <a:lvl6pPr marL="2514600" indent="-228600" eaLnBrk="0" fontAlgn="base" hangingPunct="0">
              <a:spcBef>
                <a:spcPct val="20000"/>
              </a:spcBef>
              <a:spcAft>
                <a:spcPct val="0"/>
              </a:spcAft>
              <a:buClr>
                <a:srgbClr val="000066"/>
              </a:buClr>
              <a:buChar char="•"/>
              <a:defRPr sz="2000">
                <a:solidFill>
                  <a:schemeClr val="tx1"/>
                </a:solidFill>
                <a:latin typeface="Arial" charset="0"/>
              </a:defRPr>
            </a:lvl6pPr>
            <a:lvl7pPr marL="2971800" indent="-228600" eaLnBrk="0" fontAlgn="base" hangingPunct="0">
              <a:spcBef>
                <a:spcPct val="20000"/>
              </a:spcBef>
              <a:spcAft>
                <a:spcPct val="0"/>
              </a:spcAft>
              <a:buClr>
                <a:srgbClr val="000066"/>
              </a:buClr>
              <a:buChar char="•"/>
              <a:defRPr sz="2000">
                <a:solidFill>
                  <a:schemeClr val="tx1"/>
                </a:solidFill>
                <a:latin typeface="Arial" charset="0"/>
              </a:defRPr>
            </a:lvl7pPr>
            <a:lvl8pPr marL="3429000" indent="-228600" eaLnBrk="0" fontAlgn="base" hangingPunct="0">
              <a:spcBef>
                <a:spcPct val="20000"/>
              </a:spcBef>
              <a:spcAft>
                <a:spcPct val="0"/>
              </a:spcAft>
              <a:buClr>
                <a:srgbClr val="000066"/>
              </a:buClr>
              <a:buChar char="•"/>
              <a:defRPr sz="2000">
                <a:solidFill>
                  <a:schemeClr val="tx1"/>
                </a:solidFill>
                <a:latin typeface="Arial" charset="0"/>
              </a:defRPr>
            </a:lvl8pPr>
            <a:lvl9pPr marL="3886200" indent="-228600" eaLnBrk="0" fontAlgn="base" hangingPunct="0">
              <a:spcBef>
                <a:spcPct val="20000"/>
              </a:spcBef>
              <a:spcAft>
                <a:spcPct val="0"/>
              </a:spcAft>
              <a:buClr>
                <a:srgbClr val="000066"/>
              </a:buClr>
              <a:buChar char="•"/>
              <a:defRPr sz="2000">
                <a:solidFill>
                  <a:schemeClr val="tx1"/>
                </a:solidFill>
                <a:latin typeface="Arial" charset="0"/>
              </a:defRPr>
            </a:lvl9pPr>
          </a:lstStyle>
          <a:p>
            <a:pPr>
              <a:spcBef>
                <a:spcPct val="0"/>
              </a:spcBef>
              <a:buClrTx/>
              <a:buFontTx/>
              <a:buNone/>
            </a:pPr>
            <a:r>
              <a:rPr lang="en-US" altLang="en-US" sz="1000"/>
              <a:t>C++ Programming: From Problem Analysis to Program Design, Fourth Edition</a:t>
            </a:r>
          </a:p>
        </p:txBody>
      </p:sp>
      <p:sp>
        <p:nvSpPr>
          <p:cNvPr id="84994"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rgbClr val="000066"/>
              </a:buClr>
              <a:buChar char="•"/>
              <a:defRPr sz="2800">
                <a:solidFill>
                  <a:schemeClr val="tx1"/>
                </a:solidFill>
                <a:latin typeface="Arial" charset="0"/>
              </a:defRPr>
            </a:lvl1pPr>
            <a:lvl2pPr marL="742950" indent="-285750">
              <a:spcBef>
                <a:spcPct val="20000"/>
              </a:spcBef>
              <a:buClr>
                <a:schemeClr val="accent1"/>
              </a:buClr>
              <a:buFont typeface="Arial" charset="0"/>
              <a:buChar char="−"/>
              <a:defRPr sz="2600">
                <a:solidFill>
                  <a:schemeClr val="tx1"/>
                </a:solidFill>
                <a:latin typeface="Arial" charset="0"/>
              </a:defRPr>
            </a:lvl2pPr>
            <a:lvl3pPr marL="1143000" indent="-228600">
              <a:spcBef>
                <a:spcPct val="20000"/>
              </a:spcBef>
              <a:buClr>
                <a:srgbClr val="000066"/>
              </a:buClr>
              <a:buChar char="•"/>
              <a:defRPr sz="2300">
                <a:solidFill>
                  <a:schemeClr val="tx1"/>
                </a:solidFill>
                <a:latin typeface="Arial" charset="0"/>
              </a:defRPr>
            </a:lvl3pPr>
            <a:lvl4pPr marL="1600200" indent="-228600">
              <a:spcBef>
                <a:spcPct val="20000"/>
              </a:spcBef>
              <a:buClr>
                <a:srgbClr val="000066"/>
              </a:buClr>
              <a:buChar char="•"/>
              <a:defRPr sz="2000">
                <a:solidFill>
                  <a:schemeClr val="tx1"/>
                </a:solidFill>
                <a:latin typeface="Arial" charset="0"/>
              </a:defRPr>
            </a:lvl4pPr>
            <a:lvl5pPr marL="2057400" indent="-228600">
              <a:spcBef>
                <a:spcPct val="20000"/>
              </a:spcBef>
              <a:buClr>
                <a:srgbClr val="000066"/>
              </a:buClr>
              <a:buChar char="•"/>
              <a:defRPr sz="2000">
                <a:solidFill>
                  <a:schemeClr val="tx1"/>
                </a:solidFill>
                <a:latin typeface="Arial" charset="0"/>
              </a:defRPr>
            </a:lvl5pPr>
            <a:lvl6pPr marL="2514600" indent="-228600" eaLnBrk="0" fontAlgn="base" hangingPunct="0">
              <a:spcBef>
                <a:spcPct val="20000"/>
              </a:spcBef>
              <a:spcAft>
                <a:spcPct val="0"/>
              </a:spcAft>
              <a:buClr>
                <a:srgbClr val="000066"/>
              </a:buClr>
              <a:buChar char="•"/>
              <a:defRPr sz="2000">
                <a:solidFill>
                  <a:schemeClr val="tx1"/>
                </a:solidFill>
                <a:latin typeface="Arial" charset="0"/>
              </a:defRPr>
            </a:lvl6pPr>
            <a:lvl7pPr marL="2971800" indent="-228600" eaLnBrk="0" fontAlgn="base" hangingPunct="0">
              <a:spcBef>
                <a:spcPct val="20000"/>
              </a:spcBef>
              <a:spcAft>
                <a:spcPct val="0"/>
              </a:spcAft>
              <a:buClr>
                <a:srgbClr val="000066"/>
              </a:buClr>
              <a:buChar char="•"/>
              <a:defRPr sz="2000">
                <a:solidFill>
                  <a:schemeClr val="tx1"/>
                </a:solidFill>
                <a:latin typeface="Arial" charset="0"/>
              </a:defRPr>
            </a:lvl7pPr>
            <a:lvl8pPr marL="3429000" indent="-228600" eaLnBrk="0" fontAlgn="base" hangingPunct="0">
              <a:spcBef>
                <a:spcPct val="20000"/>
              </a:spcBef>
              <a:spcAft>
                <a:spcPct val="0"/>
              </a:spcAft>
              <a:buClr>
                <a:srgbClr val="000066"/>
              </a:buClr>
              <a:buChar char="•"/>
              <a:defRPr sz="2000">
                <a:solidFill>
                  <a:schemeClr val="tx1"/>
                </a:solidFill>
                <a:latin typeface="Arial" charset="0"/>
              </a:defRPr>
            </a:lvl8pPr>
            <a:lvl9pPr marL="3886200" indent="-228600" eaLnBrk="0" fontAlgn="base" hangingPunct="0">
              <a:spcBef>
                <a:spcPct val="20000"/>
              </a:spcBef>
              <a:spcAft>
                <a:spcPct val="0"/>
              </a:spcAft>
              <a:buClr>
                <a:srgbClr val="000066"/>
              </a:buClr>
              <a:buChar char="•"/>
              <a:defRPr sz="2000">
                <a:solidFill>
                  <a:schemeClr val="tx1"/>
                </a:solidFill>
                <a:latin typeface="Arial" charset="0"/>
              </a:defRPr>
            </a:lvl9pPr>
          </a:lstStyle>
          <a:p>
            <a:pPr>
              <a:spcBef>
                <a:spcPct val="0"/>
              </a:spcBef>
              <a:buClrTx/>
              <a:buFontTx/>
              <a:buNone/>
            </a:pPr>
            <a:fld id="{254B967C-33DB-584A-A373-4D896A311084}" type="slidenum">
              <a:rPr lang="en-US" altLang="en-US" sz="1000"/>
              <a:pPr>
                <a:spcBef>
                  <a:spcPct val="0"/>
                </a:spcBef>
                <a:buClrTx/>
                <a:buFontTx/>
                <a:buNone/>
              </a:pPr>
              <a:t>4</a:t>
            </a:fld>
            <a:endParaRPr lang="en-US" altLang="en-US" sz="1000"/>
          </a:p>
        </p:txBody>
      </p:sp>
      <p:sp>
        <p:nvSpPr>
          <p:cNvPr id="84996" name="Rectangle 3"/>
          <p:cNvSpPr>
            <a:spLocks noGrp="1" noChangeArrowheads="1"/>
          </p:cNvSpPr>
          <p:nvPr>
            <p:ph type="body" idx="1"/>
          </p:nvPr>
        </p:nvSpPr>
        <p:spPr/>
        <p:txBody>
          <a:bodyPr/>
          <a:lstStyle/>
          <a:p>
            <a:pPr eaLnBrk="1" hangingPunct="1"/>
            <a:r>
              <a:rPr lang="en-US" altLang="en-US" dirty="0"/>
              <a:t>You can pass an object  of a derived class to a formal parameter of the base class type</a:t>
            </a:r>
          </a:p>
        </p:txBody>
      </p:sp>
      <p:pic>
        <p:nvPicPr>
          <p:cNvPr id="8499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64904"/>
            <a:ext cx="3986213" cy="3662363"/>
          </a:xfrm>
          <a:prstGeom prst="rect">
            <a:avLst/>
          </a:prstGeom>
          <a:noFill/>
          <a:ln>
            <a:solidFill>
              <a:schemeClr val="tx1"/>
            </a:solid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32597519-65BC-48E7-85BB-0D89E78D4572}"/>
              </a:ext>
            </a:extLst>
          </p:cNvPr>
          <p:cNvSpPr txBox="1"/>
          <p:nvPr/>
        </p:nvSpPr>
        <p:spPr>
          <a:xfrm>
            <a:off x="611560" y="697298"/>
            <a:ext cx="7920880" cy="707886"/>
          </a:xfrm>
          <a:prstGeom prst="rect">
            <a:avLst/>
          </a:prstGeom>
          <a:noFill/>
        </p:spPr>
        <p:txBody>
          <a:bodyPr wrap="square" rtlCol="0">
            <a:spAutoFit/>
          </a:bodyPr>
          <a:lstStyle/>
          <a:p>
            <a:r>
              <a:rPr lang="en-US" sz="4000" spc="-100" dirty="0">
                <a:solidFill>
                  <a:schemeClr val="tx2"/>
                </a:solidFill>
                <a:latin typeface="+mj-lt"/>
                <a:ea typeface="+mj-ea"/>
                <a:cs typeface="+mj-cs"/>
              </a:rPr>
              <a:t>Polymorphism (contd..)</a:t>
            </a:r>
          </a:p>
        </p:txBody>
      </p:sp>
    </p:spTree>
    <p:extLst>
      <p:ext uri="{BB962C8B-B14F-4D97-AF65-F5344CB8AC3E}">
        <p14:creationId xmlns:p14="http://schemas.microsoft.com/office/powerpoint/2010/main" val="275665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6675" y="636588"/>
            <a:ext cx="6470650" cy="5589587"/>
          </a:xfrm>
          <a:prstGeom prst="rect">
            <a:avLst/>
          </a:prstGeom>
          <a:noFill/>
          <a:ln>
            <a:solidFill>
              <a:schemeClr val="tx1"/>
            </a:solid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9647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DA5B0FB-BF22-4215-BEFF-0498FF73CCB7}"/>
              </a:ext>
            </a:extLst>
          </p:cNvPr>
          <p:cNvGrpSpPr/>
          <p:nvPr/>
        </p:nvGrpSpPr>
        <p:grpSpPr>
          <a:xfrm>
            <a:off x="827584" y="1184577"/>
            <a:ext cx="6500961" cy="4737185"/>
            <a:chOff x="827584" y="1184577"/>
            <a:chExt cx="6500961" cy="4737185"/>
          </a:xfrm>
        </p:grpSpPr>
        <p:pic>
          <p:nvPicPr>
            <p:cNvPr id="8704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184577"/>
              <a:ext cx="3546475" cy="982663"/>
            </a:xfrm>
            <a:prstGeom prst="rect">
              <a:avLst/>
            </a:prstGeom>
            <a:noFill/>
            <a:ln>
              <a:solidFill>
                <a:schemeClr val="tx1"/>
              </a:solid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704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276872"/>
              <a:ext cx="6500961" cy="3644890"/>
            </a:xfrm>
            <a:prstGeom prst="rect">
              <a:avLst/>
            </a:prstGeom>
            <a:noFill/>
            <a:ln>
              <a:solidFill>
                <a:schemeClr val="tx1"/>
              </a:solid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87043"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521315"/>
            <a:ext cx="4352404" cy="1645925"/>
          </a:xfrm>
          <a:prstGeom prst="rect">
            <a:avLst/>
          </a:prstGeom>
          <a:noFill/>
          <a:ln w="28575">
            <a:solidFill>
              <a:schemeClr val="tx2"/>
            </a:solid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7577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7043"/>
                                        </p:tgtEl>
                                        <p:attrNameLst>
                                          <p:attrName>style.visibility</p:attrName>
                                        </p:attrNameLst>
                                      </p:cBhvr>
                                      <p:to>
                                        <p:strVal val="visible"/>
                                      </p:to>
                                    </p:set>
                                    <p:animEffect transition="in" filter="fade">
                                      <p:cBhvr>
                                        <p:cTn id="7" dur="500"/>
                                        <p:tgtEl>
                                          <p:spTgt spid="87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rgbClr val="000066"/>
              </a:buClr>
              <a:buChar char="•"/>
              <a:defRPr sz="2800">
                <a:solidFill>
                  <a:schemeClr val="tx1"/>
                </a:solidFill>
                <a:latin typeface="Arial" charset="0"/>
              </a:defRPr>
            </a:lvl1pPr>
            <a:lvl2pPr marL="742950" indent="-285750">
              <a:spcBef>
                <a:spcPct val="20000"/>
              </a:spcBef>
              <a:buClr>
                <a:schemeClr val="accent1"/>
              </a:buClr>
              <a:buFont typeface="Arial" charset="0"/>
              <a:buChar char="−"/>
              <a:defRPr sz="2600">
                <a:solidFill>
                  <a:schemeClr val="tx1"/>
                </a:solidFill>
                <a:latin typeface="Arial" charset="0"/>
              </a:defRPr>
            </a:lvl2pPr>
            <a:lvl3pPr marL="1143000" indent="-228600">
              <a:spcBef>
                <a:spcPct val="20000"/>
              </a:spcBef>
              <a:buClr>
                <a:srgbClr val="000066"/>
              </a:buClr>
              <a:buChar char="•"/>
              <a:defRPr sz="2300">
                <a:solidFill>
                  <a:schemeClr val="tx1"/>
                </a:solidFill>
                <a:latin typeface="Arial" charset="0"/>
              </a:defRPr>
            </a:lvl3pPr>
            <a:lvl4pPr marL="1600200" indent="-228600">
              <a:spcBef>
                <a:spcPct val="20000"/>
              </a:spcBef>
              <a:buClr>
                <a:srgbClr val="000066"/>
              </a:buClr>
              <a:buChar char="•"/>
              <a:defRPr sz="2000">
                <a:solidFill>
                  <a:schemeClr val="tx1"/>
                </a:solidFill>
                <a:latin typeface="Arial" charset="0"/>
              </a:defRPr>
            </a:lvl4pPr>
            <a:lvl5pPr marL="2057400" indent="-228600">
              <a:spcBef>
                <a:spcPct val="20000"/>
              </a:spcBef>
              <a:buClr>
                <a:srgbClr val="000066"/>
              </a:buClr>
              <a:buChar char="•"/>
              <a:defRPr sz="2000">
                <a:solidFill>
                  <a:schemeClr val="tx1"/>
                </a:solidFill>
                <a:latin typeface="Arial" charset="0"/>
              </a:defRPr>
            </a:lvl5pPr>
            <a:lvl6pPr marL="2514600" indent="-228600" eaLnBrk="0" fontAlgn="base" hangingPunct="0">
              <a:spcBef>
                <a:spcPct val="20000"/>
              </a:spcBef>
              <a:spcAft>
                <a:spcPct val="0"/>
              </a:spcAft>
              <a:buClr>
                <a:srgbClr val="000066"/>
              </a:buClr>
              <a:buChar char="•"/>
              <a:defRPr sz="2000">
                <a:solidFill>
                  <a:schemeClr val="tx1"/>
                </a:solidFill>
                <a:latin typeface="Arial" charset="0"/>
              </a:defRPr>
            </a:lvl6pPr>
            <a:lvl7pPr marL="2971800" indent="-228600" eaLnBrk="0" fontAlgn="base" hangingPunct="0">
              <a:spcBef>
                <a:spcPct val="20000"/>
              </a:spcBef>
              <a:spcAft>
                <a:spcPct val="0"/>
              </a:spcAft>
              <a:buClr>
                <a:srgbClr val="000066"/>
              </a:buClr>
              <a:buChar char="•"/>
              <a:defRPr sz="2000">
                <a:solidFill>
                  <a:schemeClr val="tx1"/>
                </a:solidFill>
                <a:latin typeface="Arial" charset="0"/>
              </a:defRPr>
            </a:lvl7pPr>
            <a:lvl8pPr marL="3429000" indent="-228600" eaLnBrk="0" fontAlgn="base" hangingPunct="0">
              <a:spcBef>
                <a:spcPct val="20000"/>
              </a:spcBef>
              <a:spcAft>
                <a:spcPct val="0"/>
              </a:spcAft>
              <a:buClr>
                <a:srgbClr val="000066"/>
              </a:buClr>
              <a:buChar char="•"/>
              <a:defRPr sz="2000">
                <a:solidFill>
                  <a:schemeClr val="tx1"/>
                </a:solidFill>
                <a:latin typeface="Arial" charset="0"/>
              </a:defRPr>
            </a:lvl8pPr>
            <a:lvl9pPr marL="3886200" indent="-228600" eaLnBrk="0" fontAlgn="base" hangingPunct="0">
              <a:spcBef>
                <a:spcPct val="20000"/>
              </a:spcBef>
              <a:spcAft>
                <a:spcPct val="0"/>
              </a:spcAft>
              <a:buClr>
                <a:srgbClr val="000066"/>
              </a:buClr>
              <a:buChar char="•"/>
              <a:defRPr sz="2000">
                <a:solidFill>
                  <a:schemeClr val="tx1"/>
                </a:solidFill>
                <a:latin typeface="Arial" charset="0"/>
              </a:defRPr>
            </a:lvl9pPr>
          </a:lstStyle>
          <a:p>
            <a:pPr>
              <a:spcBef>
                <a:spcPct val="0"/>
              </a:spcBef>
              <a:buClrTx/>
              <a:buFontTx/>
              <a:buNone/>
            </a:pPr>
            <a:r>
              <a:rPr lang="en-US" altLang="en-US" sz="1000"/>
              <a:t>C++ Programming: From Problem Analysis to Program Design, Fourth Edition</a:t>
            </a:r>
          </a:p>
        </p:txBody>
      </p:sp>
      <p:sp>
        <p:nvSpPr>
          <p:cNvPr id="88066"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rgbClr val="000066"/>
              </a:buClr>
              <a:buChar char="•"/>
              <a:defRPr sz="2800">
                <a:solidFill>
                  <a:schemeClr val="tx1"/>
                </a:solidFill>
                <a:latin typeface="Arial" charset="0"/>
              </a:defRPr>
            </a:lvl1pPr>
            <a:lvl2pPr marL="742950" indent="-285750">
              <a:spcBef>
                <a:spcPct val="20000"/>
              </a:spcBef>
              <a:buClr>
                <a:schemeClr val="accent1"/>
              </a:buClr>
              <a:buFont typeface="Arial" charset="0"/>
              <a:buChar char="−"/>
              <a:defRPr sz="2600">
                <a:solidFill>
                  <a:schemeClr val="tx1"/>
                </a:solidFill>
                <a:latin typeface="Arial" charset="0"/>
              </a:defRPr>
            </a:lvl2pPr>
            <a:lvl3pPr marL="1143000" indent="-228600">
              <a:spcBef>
                <a:spcPct val="20000"/>
              </a:spcBef>
              <a:buClr>
                <a:srgbClr val="000066"/>
              </a:buClr>
              <a:buChar char="•"/>
              <a:defRPr sz="2300">
                <a:solidFill>
                  <a:schemeClr val="tx1"/>
                </a:solidFill>
                <a:latin typeface="Arial" charset="0"/>
              </a:defRPr>
            </a:lvl3pPr>
            <a:lvl4pPr marL="1600200" indent="-228600">
              <a:spcBef>
                <a:spcPct val="20000"/>
              </a:spcBef>
              <a:buClr>
                <a:srgbClr val="000066"/>
              </a:buClr>
              <a:buChar char="•"/>
              <a:defRPr sz="2000">
                <a:solidFill>
                  <a:schemeClr val="tx1"/>
                </a:solidFill>
                <a:latin typeface="Arial" charset="0"/>
              </a:defRPr>
            </a:lvl4pPr>
            <a:lvl5pPr marL="2057400" indent="-228600">
              <a:spcBef>
                <a:spcPct val="20000"/>
              </a:spcBef>
              <a:buClr>
                <a:srgbClr val="000066"/>
              </a:buClr>
              <a:buChar char="•"/>
              <a:defRPr sz="2000">
                <a:solidFill>
                  <a:schemeClr val="tx1"/>
                </a:solidFill>
                <a:latin typeface="Arial" charset="0"/>
              </a:defRPr>
            </a:lvl5pPr>
            <a:lvl6pPr marL="2514600" indent="-228600" eaLnBrk="0" fontAlgn="base" hangingPunct="0">
              <a:spcBef>
                <a:spcPct val="20000"/>
              </a:spcBef>
              <a:spcAft>
                <a:spcPct val="0"/>
              </a:spcAft>
              <a:buClr>
                <a:srgbClr val="000066"/>
              </a:buClr>
              <a:buChar char="•"/>
              <a:defRPr sz="2000">
                <a:solidFill>
                  <a:schemeClr val="tx1"/>
                </a:solidFill>
                <a:latin typeface="Arial" charset="0"/>
              </a:defRPr>
            </a:lvl6pPr>
            <a:lvl7pPr marL="2971800" indent="-228600" eaLnBrk="0" fontAlgn="base" hangingPunct="0">
              <a:spcBef>
                <a:spcPct val="20000"/>
              </a:spcBef>
              <a:spcAft>
                <a:spcPct val="0"/>
              </a:spcAft>
              <a:buClr>
                <a:srgbClr val="000066"/>
              </a:buClr>
              <a:buChar char="•"/>
              <a:defRPr sz="2000">
                <a:solidFill>
                  <a:schemeClr val="tx1"/>
                </a:solidFill>
                <a:latin typeface="Arial" charset="0"/>
              </a:defRPr>
            </a:lvl7pPr>
            <a:lvl8pPr marL="3429000" indent="-228600" eaLnBrk="0" fontAlgn="base" hangingPunct="0">
              <a:spcBef>
                <a:spcPct val="20000"/>
              </a:spcBef>
              <a:spcAft>
                <a:spcPct val="0"/>
              </a:spcAft>
              <a:buClr>
                <a:srgbClr val="000066"/>
              </a:buClr>
              <a:buChar char="•"/>
              <a:defRPr sz="2000">
                <a:solidFill>
                  <a:schemeClr val="tx1"/>
                </a:solidFill>
                <a:latin typeface="Arial" charset="0"/>
              </a:defRPr>
            </a:lvl8pPr>
            <a:lvl9pPr marL="3886200" indent="-228600" eaLnBrk="0" fontAlgn="base" hangingPunct="0">
              <a:spcBef>
                <a:spcPct val="20000"/>
              </a:spcBef>
              <a:spcAft>
                <a:spcPct val="0"/>
              </a:spcAft>
              <a:buClr>
                <a:srgbClr val="000066"/>
              </a:buClr>
              <a:buChar char="•"/>
              <a:defRPr sz="2000">
                <a:solidFill>
                  <a:schemeClr val="tx1"/>
                </a:solidFill>
                <a:latin typeface="Arial" charset="0"/>
              </a:defRPr>
            </a:lvl9pPr>
          </a:lstStyle>
          <a:p>
            <a:pPr>
              <a:spcBef>
                <a:spcPct val="0"/>
              </a:spcBef>
              <a:buClrTx/>
              <a:buFontTx/>
              <a:buNone/>
            </a:pPr>
            <a:fld id="{EEB22317-EC57-1648-B69C-0D92E9CC62D0}" type="slidenum">
              <a:rPr lang="en-US" altLang="en-US" sz="1000"/>
              <a:pPr>
                <a:spcBef>
                  <a:spcPct val="0"/>
                </a:spcBef>
                <a:buClrTx/>
                <a:buFontTx/>
                <a:buNone/>
              </a:pPr>
              <a:t>7</a:t>
            </a:fld>
            <a:endParaRPr lang="en-US" altLang="en-US" sz="1000"/>
          </a:p>
        </p:txBody>
      </p:sp>
      <p:sp>
        <p:nvSpPr>
          <p:cNvPr id="88068" name="Rectangle 3"/>
          <p:cNvSpPr>
            <a:spLocks noGrp="1" noChangeArrowheads="1"/>
          </p:cNvSpPr>
          <p:nvPr>
            <p:ph type="body" idx="1"/>
          </p:nvPr>
        </p:nvSpPr>
        <p:spPr/>
        <p:txBody>
          <a:bodyPr/>
          <a:lstStyle/>
          <a:p>
            <a:pPr eaLnBrk="1" hangingPunct="1"/>
            <a:r>
              <a:rPr lang="en-US" altLang="en-US" dirty="0"/>
              <a:t>For both statements (Lines 6 and 7), member function </a:t>
            </a:r>
            <a:r>
              <a:rPr lang="en-US" altLang="en-US" dirty="0">
                <a:latin typeface="Courier New" charset="0"/>
              </a:rPr>
              <a:t>print</a:t>
            </a:r>
            <a:r>
              <a:rPr lang="en-US" altLang="en-US" dirty="0"/>
              <a:t> of </a:t>
            </a:r>
            <a:r>
              <a:rPr lang="en-US" altLang="en-US" dirty="0" err="1">
                <a:latin typeface="Courier New" charset="0"/>
              </a:rPr>
              <a:t>baseClass</a:t>
            </a:r>
            <a:r>
              <a:rPr lang="en-US" altLang="en-US" dirty="0"/>
              <a:t> was executed</a:t>
            </a:r>
          </a:p>
          <a:p>
            <a:pPr lvl="1" eaLnBrk="1" hangingPunct="1"/>
            <a:r>
              <a:rPr lang="en-US" altLang="en-US" sz="2800" dirty="0"/>
              <a:t>Because the binding of </a:t>
            </a:r>
            <a:r>
              <a:rPr lang="en-US" altLang="en-US" sz="2800" dirty="0">
                <a:latin typeface="Courier New" charset="0"/>
              </a:rPr>
              <a:t>print</a:t>
            </a:r>
            <a:r>
              <a:rPr lang="en-US" altLang="en-US" sz="2800" dirty="0"/>
              <a:t>, in the body of </a:t>
            </a:r>
            <a:r>
              <a:rPr lang="en-US" altLang="en-US" sz="2800" dirty="0" err="1">
                <a:latin typeface="Courier New" charset="0"/>
              </a:rPr>
              <a:t>callPrint</a:t>
            </a:r>
            <a:r>
              <a:rPr lang="en-US" altLang="en-US" sz="2800" dirty="0"/>
              <a:t>, occurred at compile time</a:t>
            </a:r>
          </a:p>
          <a:p>
            <a:pPr eaLnBrk="1" hangingPunct="1"/>
            <a:r>
              <a:rPr lang="en-US" altLang="en-US" u="sng" dirty="0"/>
              <a:t>Compile-time binding</a:t>
            </a:r>
            <a:r>
              <a:rPr lang="en-US" altLang="en-US" dirty="0"/>
              <a:t>: the necessary code to call a specific function is generated by the compiler</a:t>
            </a:r>
          </a:p>
          <a:p>
            <a:pPr lvl="1" eaLnBrk="1" hangingPunct="1"/>
            <a:r>
              <a:rPr lang="en-US" altLang="en-US" sz="2800" dirty="0"/>
              <a:t>Also known as </a:t>
            </a:r>
            <a:r>
              <a:rPr lang="en-US" altLang="en-US" sz="2800" b="1" dirty="0"/>
              <a:t>static binding or early binding</a:t>
            </a:r>
          </a:p>
          <a:p>
            <a:pPr eaLnBrk="1" hangingPunct="1"/>
            <a:endParaRPr lang="en-US" altLang="en-US" dirty="0"/>
          </a:p>
        </p:txBody>
      </p:sp>
      <p:sp>
        <p:nvSpPr>
          <p:cNvPr id="5" name="Title 1">
            <a:extLst>
              <a:ext uri="{FF2B5EF4-FFF2-40B4-BE49-F238E27FC236}">
                <a16:creationId xmlns:a16="http://schemas.microsoft.com/office/drawing/2014/main" id="{10DA4494-E977-4356-BFAF-5516D9CAC852}"/>
              </a:ext>
            </a:extLst>
          </p:cNvPr>
          <p:cNvSpPr>
            <a:spLocks noGrp="1"/>
          </p:cNvSpPr>
          <p:nvPr>
            <p:ph type="title"/>
          </p:nvPr>
        </p:nvSpPr>
        <p:spPr>
          <a:xfrm>
            <a:off x="457200" y="494184"/>
            <a:ext cx="8229600" cy="990600"/>
          </a:xfrm>
        </p:spPr>
        <p:txBody>
          <a:bodyPr>
            <a:normAutofit/>
          </a:bodyPr>
          <a:lstStyle/>
          <a:p>
            <a:r>
              <a:rPr lang="en-US" dirty="0"/>
              <a:t>Polymorphism (contd..)</a:t>
            </a:r>
          </a:p>
        </p:txBody>
      </p:sp>
    </p:spTree>
    <p:extLst>
      <p:ext uri="{BB962C8B-B14F-4D97-AF65-F5344CB8AC3E}">
        <p14:creationId xmlns:p14="http://schemas.microsoft.com/office/powerpoint/2010/main" val="1183112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rgbClr val="000066"/>
              </a:buClr>
              <a:buChar char="•"/>
              <a:defRPr sz="2800">
                <a:solidFill>
                  <a:schemeClr val="tx1"/>
                </a:solidFill>
                <a:latin typeface="Arial" charset="0"/>
              </a:defRPr>
            </a:lvl1pPr>
            <a:lvl2pPr marL="742950" indent="-285750">
              <a:spcBef>
                <a:spcPct val="20000"/>
              </a:spcBef>
              <a:buClr>
                <a:schemeClr val="accent1"/>
              </a:buClr>
              <a:buFont typeface="Arial" charset="0"/>
              <a:buChar char="−"/>
              <a:defRPr sz="2600">
                <a:solidFill>
                  <a:schemeClr val="tx1"/>
                </a:solidFill>
                <a:latin typeface="Arial" charset="0"/>
              </a:defRPr>
            </a:lvl2pPr>
            <a:lvl3pPr marL="1143000" indent="-228600">
              <a:spcBef>
                <a:spcPct val="20000"/>
              </a:spcBef>
              <a:buClr>
                <a:srgbClr val="000066"/>
              </a:buClr>
              <a:buChar char="•"/>
              <a:defRPr sz="2300">
                <a:solidFill>
                  <a:schemeClr val="tx1"/>
                </a:solidFill>
                <a:latin typeface="Arial" charset="0"/>
              </a:defRPr>
            </a:lvl3pPr>
            <a:lvl4pPr marL="1600200" indent="-228600">
              <a:spcBef>
                <a:spcPct val="20000"/>
              </a:spcBef>
              <a:buClr>
                <a:srgbClr val="000066"/>
              </a:buClr>
              <a:buChar char="•"/>
              <a:defRPr sz="2000">
                <a:solidFill>
                  <a:schemeClr val="tx1"/>
                </a:solidFill>
                <a:latin typeface="Arial" charset="0"/>
              </a:defRPr>
            </a:lvl4pPr>
            <a:lvl5pPr marL="2057400" indent="-228600">
              <a:spcBef>
                <a:spcPct val="20000"/>
              </a:spcBef>
              <a:buClr>
                <a:srgbClr val="000066"/>
              </a:buClr>
              <a:buChar char="•"/>
              <a:defRPr sz="2000">
                <a:solidFill>
                  <a:schemeClr val="tx1"/>
                </a:solidFill>
                <a:latin typeface="Arial" charset="0"/>
              </a:defRPr>
            </a:lvl5pPr>
            <a:lvl6pPr marL="2514600" indent="-228600" eaLnBrk="0" fontAlgn="base" hangingPunct="0">
              <a:spcBef>
                <a:spcPct val="20000"/>
              </a:spcBef>
              <a:spcAft>
                <a:spcPct val="0"/>
              </a:spcAft>
              <a:buClr>
                <a:srgbClr val="000066"/>
              </a:buClr>
              <a:buChar char="•"/>
              <a:defRPr sz="2000">
                <a:solidFill>
                  <a:schemeClr val="tx1"/>
                </a:solidFill>
                <a:latin typeface="Arial" charset="0"/>
              </a:defRPr>
            </a:lvl6pPr>
            <a:lvl7pPr marL="2971800" indent="-228600" eaLnBrk="0" fontAlgn="base" hangingPunct="0">
              <a:spcBef>
                <a:spcPct val="20000"/>
              </a:spcBef>
              <a:spcAft>
                <a:spcPct val="0"/>
              </a:spcAft>
              <a:buClr>
                <a:srgbClr val="000066"/>
              </a:buClr>
              <a:buChar char="•"/>
              <a:defRPr sz="2000">
                <a:solidFill>
                  <a:schemeClr val="tx1"/>
                </a:solidFill>
                <a:latin typeface="Arial" charset="0"/>
              </a:defRPr>
            </a:lvl7pPr>
            <a:lvl8pPr marL="3429000" indent="-228600" eaLnBrk="0" fontAlgn="base" hangingPunct="0">
              <a:spcBef>
                <a:spcPct val="20000"/>
              </a:spcBef>
              <a:spcAft>
                <a:spcPct val="0"/>
              </a:spcAft>
              <a:buClr>
                <a:srgbClr val="000066"/>
              </a:buClr>
              <a:buChar char="•"/>
              <a:defRPr sz="2000">
                <a:solidFill>
                  <a:schemeClr val="tx1"/>
                </a:solidFill>
                <a:latin typeface="Arial" charset="0"/>
              </a:defRPr>
            </a:lvl8pPr>
            <a:lvl9pPr marL="3886200" indent="-228600" eaLnBrk="0" fontAlgn="base" hangingPunct="0">
              <a:spcBef>
                <a:spcPct val="20000"/>
              </a:spcBef>
              <a:spcAft>
                <a:spcPct val="0"/>
              </a:spcAft>
              <a:buClr>
                <a:srgbClr val="000066"/>
              </a:buClr>
              <a:buChar char="•"/>
              <a:defRPr sz="2000">
                <a:solidFill>
                  <a:schemeClr val="tx1"/>
                </a:solidFill>
                <a:latin typeface="Arial" charset="0"/>
              </a:defRPr>
            </a:lvl9pPr>
          </a:lstStyle>
          <a:p>
            <a:pPr>
              <a:spcBef>
                <a:spcPct val="0"/>
              </a:spcBef>
              <a:buClrTx/>
              <a:buFontTx/>
              <a:buNone/>
            </a:pPr>
            <a:r>
              <a:rPr lang="en-US" altLang="en-US" sz="1000"/>
              <a:t>C++ Programming: From Problem Analysis to Program Design, Fourth Edition</a:t>
            </a:r>
          </a:p>
        </p:txBody>
      </p:sp>
      <p:sp>
        <p:nvSpPr>
          <p:cNvPr id="89090"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rgbClr val="000066"/>
              </a:buClr>
              <a:buChar char="•"/>
              <a:defRPr sz="2800">
                <a:solidFill>
                  <a:schemeClr val="tx1"/>
                </a:solidFill>
                <a:latin typeface="Arial" charset="0"/>
              </a:defRPr>
            </a:lvl1pPr>
            <a:lvl2pPr marL="742950" indent="-285750">
              <a:spcBef>
                <a:spcPct val="20000"/>
              </a:spcBef>
              <a:buClr>
                <a:schemeClr val="accent1"/>
              </a:buClr>
              <a:buFont typeface="Arial" charset="0"/>
              <a:buChar char="−"/>
              <a:defRPr sz="2600">
                <a:solidFill>
                  <a:schemeClr val="tx1"/>
                </a:solidFill>
                <a:latin typeface="Arial" charset="0"/>
              </a:defRPr>
            </a:lvl2pPr>
            <a:lvl3pPr marL="1143000" indent="-228600">
              <a:spcBef>
                <a:spcPct val="20000"/>
              </a:spcBef>
              <a:buClr>
                <a:srgbClr val="000066"/>
              </a:buClr>
              <a:buChar char="•"/>
              <a:defRPr sz="2300">
                <a:solidFill>
                  <a:schemeClr val="tx1"/>
                </a:solidFill>
                <a:latin typeface="Arial" charset="0"/>
              </a:defRPr>
            </a:lvl3pPr>
            <a:lvl4pPr marL="1600200" indent="-228600">
              <a:spcBef>
                <a:spcPct val="20000"/>
              </a:spcBef>
              <a:buClr>
                <a:srgbClr val="000066"/>
              </a:buClr>
              <a:buChar char="•"/>
              <a:defRPr sz="2000">
                <a:solidFill>
                  <a:schemeClr val="tx1"/>
                </a:solidFill>
                <a:latin typeface="Arial" charset="0"/>
              </a:defRPr>
            </a:lvl4pPr>
            <a:lvl5pPr marL="2057400" indent="-228600">
              <a:spcBef>
                <a:spcPct val="20000"/>
              </a:spcBef>
              <a:buClr>
                <a:srgbClr val="000066"/>
              </a:buClr>
              <a:buChar char="•"/>
              <a:defRPr sz="2000">
                <a:solidFill>
                  <a:schemeClr val="tx1"/>
                </a:solidFill>
                <a:latin typeface="Arial" charset="0"/>
              </a:defRPr>
            </a:lvl5pPr>
            <a:lvl6pPr marL="2514600" indent="-228600" eaLnBrk="0" fontAlgn="base" hangingPunct="0">
              <a:spcBef>
                <a:spcPct val="20000"/>
              </a:spcBef>
              <a:spcAft>
                <a:spcPct val="0"/>
              </a:spcAft>
              <a:buClr>
                <a:srgbClr val="000066"/>
              </a:buClr>
              <a:buChar char="•"/>
              <a:defRPr sz="2000">
                <a:solidFill>
                  <a:schemeClr val="tx1"/>
                </a:solidFill>
                <a:latin typeface="Arial" charset="0"/>
              </a:defRPr>
            </a:lvl6pPr>
            <a:lvl7pPr marL="2971800" indent="-228600" eaLnBrk="0" fontAlgn="base" hangingPunct="0">
              <a:spcBef>
                <a:spcPct val="20000"/>
              </a:spcBef>
              <a:spcAft>
                <a:spcPct val="0"/>
              </a:spcAft>
              <a:buClr>
                <a:srgbClr val="000066"/>
              </a:buClr>
              <a:buChar char="•"/>
              <a:defRPr sz="2000">
                <a:solidFill>
                  <a:schemeClr val="tx1"/>
                </a:solidFill>
                <a:latin typeface="Arial" charset="0"/>
              </a:defRPr>
            </a:lvl7pPr>
            <a:lvl8pPr marL="3429000" indent="-228600" eaLnBrk="0" fontAlgn="base" hangingPunct="0">
              <a:spcBef>
                <a:spcPct val="20000"/>
              </a:spcBef>
              <a:spcAft>
                <a:spcPct val="0"/>
              </a:spcAft>
              <a:buClr>
                <a:srgbClr val="000066"/>
              </a:buClr>
              <a:buChar char="•"/>
              <a:defRPr sz="2000">
                <a:solidFill>
                  <a:schemeClr val="tx1"/>
                </a:solidFill>
                <a:latin typeface="Arial" charset="0"/>
              </a:defRPr>
            </a:lvl8pPr>
            <a:lvl9pPr marL="3886200" indent="-228600" eaLnBrk="0" fontAlgn="base" hangingPunct="0">
              <a:spcBef>
                <a:spcPct val="20000"/>
              </a:spcBef>
              <a:spcAft>
                <a:spcPct val="0"/>
              </a:spcAft>
              <a:buClr>
                <a:srgbClr val="000066"/>
              </a:buClr>
              <a:buChar char="•"/>
              <a:defRPr sz="2000">
                <a:solidFill>
                  <a:schemeClr val="tx1"/>
                </a:solidFill>
                <a:latin typeface="Arial" charset="0"/>
              </a:defRPr>
            </a:lvl9pPr>
          </a:lstStyle>
          <a:p>
            <a:pPr>
              <a:spcBef>
                <a:spcPct val="0"/>
              </a:spcBef>
              <a:buClrTx/>
              <a:buFontTx/>
              <a:buNone/>
            </a:pPr>
            <a:fld id="{1A8CE59E-5DBB-C541-86C2-204A48822A63}" type="slidenum">
              <a:rPr lang="en-US" altLang="en-US" sz="1000"/>
              <a:pPr>
                <a:spcBef>
                  <a:spcPct val="0"/>
                </a:spcBef>
                <a:buClrTx/>
                <a:buFontTx/>
                <a:buNone/>
              </a:pPr>
              <a:t>8</a:t>
            </a:fld>
            <a:endParaRPr lang="en-US" altLang="en-US" sz="1000"/>
          </a:p>
        </p:txBody>
      </p:sp>
      <p:sp>
        <p:nvSpPr>
          <p:cNvPr id="89092" name="Rectangle 3"/>
          <p:cNvSpPr>
            <a:spLocks noGrp="1" noChangeArrowheads="1"/>
          </p:cNvSpPr>
          <p:nvPr>
            <p:ph type="body" idx="1"/>
          </p:nvPr>
        </p:nvSpPr>
        <p:spPr/>
        <p:txBody>
          <a:bodyPr/>
          <a:lstStyle/>
          <a:p>
            <a:pPr eaLnBrk="1" hangingPunct="1">
              <a:lnSpc>
                <a:spcPct val="98000"/>
              </a:lnSpc>
              <a:spcBef>
                <a:spcPct val="18000"/>
              </a:spcBef>
            </a:pPr>
            <a:r>
              <a:rPr lang="en-US" altLang="en-US" dirty="0"/>
              <a:t>How can we avoid this problem? </a:t>
            </a:r>
          </a:p>
          <a:p>
            <a:pPr lvl="1" eaLnBrk="1" hangingPunct="1">
              <a:lnSpc>
                <a:spcPct val="98000"/>
              </a:lnSpc>
              <a:spcBef>
                <a:spcPct val="18000"/>
              </a:spcBef>
            </a:pPr>
            <a:r>
              <a:rPr lang="en-US" altLang="en-US" dirty="0"/>
              <a:t>Virtual functions (reserved word </a:t>
            </a:r>
            <a:r>
              <a:rPr lang="en-US" altLang="en-US" dirty="0">
                <a:solidFill>
                  <a:srgbClr val="3333FF"/>
                </a:solidFill>
                <a:latin typeface="Courier New" charset="0"/>
              </a:rPr>
              <a:t>virtual</a:t>
            </a:r>
            <a:r>
              <a:rPr lang="en-US" altLang="en-US" dirty="0"/>
              <a:t>)</a:t>
            </a:r>
          </a:p>
          <a:p>
            <a:pPr eaLnBrk="1" hangingPunct="1">
              <a:lnSpc>
                <a:spcPct val="98000"/>
              </a:lnSpc>
              <a:spcBef>
                <a:spcPct val="18000"/>
              </a:spcBef>
            </a:pPr>
            <a:r>
              <a:rPr lang="en-US" altLang="en-US" u="sng" dirty="0"/>
              <a:t>Virtual function</a:t>
            </a:r>
            <a:r>
              <a:rPr lang="en-US" altLang="en-US" dirty="0"/>
              <a:t>: binding occurs at program execution time, not at compile time</a:t>
            </a:r>
          </a:p>
          <a:p>
            <a:pPr lvl="1" eaLnBrk="1" hangingPunct="1">
              <a:lnSpc>
                <a:spcPct val="98000"/>
              </a:lnSpc>
              <a:spcBef>
                <a:spcPct val="18000"/>
              </a:spcBef>
            </a:pPr>
            <a:r>
              <a:rPr lang="en-US" altLang="en-US" dirty="0"/>
              <a:t>This kind of binding is called run-time binding</a:t>
            </a:r>
          </a:p>
          <a:p>
            <a:pPr eaLnBrk="1" hangingPunct="1">
              <a:lnSpc>
                <a:spcPct val="98000"/>
              </a:lnSpc>
              <a:spcBef>
                <a:spcPct val="18000"/>
              </a:spcBef>
            </a:pPr>
            <a:r>
              <a:rPr lang="en-US" altLang="en-US" u="sng" dirty="0"/>
              <a:t>Run-time binding</a:t>
            </a:r>
            <a:r>
              <a:rPr lang="en-US" altLang="en-US" dirty="0"/>
              <a:t>: compiler does not generate code to call a specific function; it generates information to enable run-time system to generate specific code for the function call</a:t>
            </a:r>
          </a:p>
          <a:p>
            <a:pPr lvl="1" eaLnBrk="1" hangingPunct="1">
              <a:lnSpc>
                <a:spcPct val="98000"/>
              </a:lnSpc>
              <a:spcBef>
                <a:spcPct val="18000"/>
              </a:spcBef>
            </a:pPr>
            <a:r>
              <a:rPr lang="en-US" altLang="en-US" dirty="0"/>
              <a:t>Also known as </a:t>
            </a:r>
            <a:r>
              <a:rPr lang="en-US" altLang="en-US" b="1" dirty="0"/>
              <a:t>dynamic binding</a:t>
            </a:r>
            <a:endParaRPr lang="en-US" altLang="en-US" dirty="0"/>
          </a:p>
        </p:txBody>
      </p:sp>
      <p:sp>
        <p:nvSpPr>
          <p:cNvPr id="5" name="Title 1">
            <a:extLst>
              <a:ext uri="{FF2B5EF4-FFF2-40B4-BE49-F238E27FC236}">
                <a16:creationId xmlns:a16="http://schemas.microsoft.com/office/drawing/2014/main" id="{BC540E35-B141-4474-B34F-B4F327D98343}"/>
              </a:ext>
            </a:extLst>
          </p:cNvPr>
          <p:cNvSpPr>
            <a:spLocks noGrp="1"/>
          </p:cNvSpPr>
          <p:nvPr>
            <p:ph type="title"/>
          </p:nvPr>
        </p:nvSpPr>
        <p:spPr>
          <a:xfrm>
            <a:off x="457200" y="533400"/>
            <a:ext cx="8229600" cy="990600"/>
          </a:xfrm>
        </p:spPr>
        <p:txBody>
          <a:bodyPr/>
          <a:lstStyle/>
          <a:p>
            <a:r>
              <a:rPr lang="en-US" dirty="0"/>
              <a:t>Virtual Functions</a:t>
            </a:r>
          </a:p>
        </p:txBody>
      </p:sp>
    </p:spTree>
    <p:extLst>
      <p:ext uri="{BB962C8B-B14F-4D97-AF65-F5344CB8AC3E}">
        <p14:creationId xmlns:p14="http://schemas.microsoft.com/office/powerpoint/2010/main" val="1022111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Footer Placeholder 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rgbClr val="000066"/>
              </a:buClr>
              <a:buChar char="•"/>
              <a:defRPr sz="2800">
                <a:solidFill>
                  <a:schemeClr val="tx1"/>
                </a:solidFill>
                <a:latin typeface="Arial" charset="0"/>
              </a:defRPr>
            </a:lvl1pPr>
            <a:lvl2pPr marL="742950" indent="-285750">
              <a:spcBef>
                <a:spcPct val="20000"/>
              </a:spcBef>
              <a:buClr>
                <a:schemeClr val="accent1"/>
              </a:buClr>
              <a:buFont typeface="Arial" charset="0"/>
              <a:buChar char="−"/>
              <a:defRPr sz="2600">
                <a:solidFill>
                  <a:schemeClr val="tx1"/>
                </a:solidFill>
                <a:latin typeface="Arial" charset="0"/>
              </a:defRPr>
            </a:lvl2pPr>
            <a:lvl3pPr marL="1143000" indent="-228600">
              <a:spcBef>
                <a:spcPct val="20000"/>
              </a:spcBef>
              <a:buClr>
                <a:srgbClr val="000066"/>
              </a:buClr>
              <a:buChar char="•"/>
              <a:defRPr sz="2300">
                <a:solidFill>
                  <a:schemeClr val="tx1"/>
                </a:solidFill>
                <a:latin typeface="Arial" charset="0"/>
              </a:defRPr>
            </a:lvl3pPr>
            <a:lvl4pPr marL="1600200" indent="-228600">
              <a:spcBef>
                <a:spcPct val="20000"/>
              </a:spcBef>
              <a:buClr>
                <a:srgbClr val="000066"/>
              </a:buClr>
              <a:buChar char="•"/>
              <a:defRPr sz="2000">
                <a:solidFill>
                  <a:schemeClr val="tx1"/>
                </a:solidFill>
                <a:latin typeface="Arial" charset="0"/>
              </a:defRPr>
            </a:lvl4pPr>
            <a:lvl5pPr marL="2057400" indent="-228600">
              <a:spcBef>
                <a:spcPct val="20000"/>
              </a:spcBef>
              <a:buClr>
                <a:srgbClr val="000066"/>
              </a:buClr>
              <a:buChar char="•"/>
              <a:defRPr sz="2000">
                <a:solidFill>
                  <a:schemeClr val="tx1"/>
                </a:solidFill>
                <a:latin typeface="Arial" charset="0"/>
              </a:defRPr>
            </a:lvl5pPr>
            <a:lvl6pPr marL="2514600" indent="-228600" eaLnBrk="0" fontAlgn="base" hangingPunct="0">
              <a:spcBef>
                <a:spcPct val="20000"/>
              </a:spcBef>
              <a:spcAft>
                <a:spcPct val="0"/>
              </a:spcAft>
              <a:buClr>
                <a:srgbClr val="000066"/>
              </a:buClr>
              <a:buChar char="•"/>
              <a:defRPr sz="2000">
                <a:solidFill>
                  <a:schemeClr val="tx1"/>
                </a:solidFill>
                <a:latin typeface="Arial" charset="0"/>
              </a:defRPr>
            </a:lvl6pPr>
            <a:lvl7pPr marL="2971800" indent="-228600" eaLnBrk="0" fontAlgn="base" hangingPunct="0">
              <a:spcBef>
                <a:spcPct val="20000"/>
              </a:spcBef>
              <a:spcAft>
                <a:spcPct val="0"/>
              </a:spcAft>
              <a:buClr>
                <a:srgbClr val="000066"/>
              </a:buClr>
              <a:buChar char="•"/>
              <a:defRPr sz="2000">
                <a:solidFill>
                  <a:schemeClr val="tx1"/>
                </a:solidFill>
                <a:latin typeface="Arial" charset="0"/>
              </a:defRPr>
            </a:lvl7pPr>
            <a:lvl8pPr marL="3429000" indent="-228600" eaLnBrk="0" fontAlgn="base" hangingPunct="0">
              <a:spcBef>
                <a:spcPct val="20000"/>
              </a:spcBef>
              <a:spcAft>
                <a:spcPct val="0"/>
              </a:spcAft>
              <a:buClr>
                <a:srgbClr val="000066"/>
              </a:buClr>
              <a:buChar char="•"/>
              <a:defRPr sz="2000">
                <a:solidFill>
                  <a:schemeClr val="tx1"/>
                </a:solidFill>
                <a:latin typeface="Arial" charset="0"/>
              </a:defRPr>
            </a:lvl8pPr>
            <a:lvl9pPr marL="3886200" indent="-228600" eaLnBrk="0" fontAlgn="base" hangingPunct="0">
              <a:spcBef>
                <a:spcPct val="20000"/>
              </a:spcBef>
              <a:spcAft>
                <a:spcPct val="0"/>
              </a:spcAft>
              <a:buClr>
                <a:srgbClr val="000066"/>
              </a:buClr>
              <a:buChar char="•"/>
              <a:defRPr sz="2000">
                <a:solidFill>
                  <a:schemeClr val="tx1"/>
                </a:solidFill>
                <a:latin typeface="Arial" charset="0"/>
              </a:defRPr>
            </a:lvl9pPr>
          </a:lstStyle>
          <a:p>
            <a:pPr>
              <a:spcBef>
                <a:spcPct val="0"/>
              </a:spcBef>
              <a:buClrTx/>
              <a:buFontTx/>
              <a:buNone/>
            </a:pPr>
            <a:r>
              <a:rPr lang="en-US" altLang="en-US" sz="1000"/>
              <a:t>C++ Programming: From Problem Analysis to Program Design, Fourth Edition</a:t>
            </a:r>
          </a:p>
        </p:txBody>
      </p:sp>
      <p:sp>
        <p:nvSpPr>
          <p:cNvPr id="90114" name="Slide Number Placeholder 4"/>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rgbClr val="000066"/>
              </a:buClr>
              <a:buChar char="•"/>
              <a:defRPr sz="2800">
                <a:solidFill>
                  <a:schemeClr val="tx1"/>
                </a:solidFill>
                <a:latin typeface="Arial" charset="0"/>
              </a:defRPr>
            </a:lvl1pPr>
            <a:lvl2pPr marL="742950" indent="-285750">
              <a:spcBef>
                <a:spcPct val="20000"/>
              </a:spcBef>
              <a:buClr>
                <a:schemeClr val="accent1"/>
              </a:buClr>
              <a:buFont typeface="Arial" charset="0"/>
              <a:buChar char="−"/>
              <a:defRPr sz="2600">
                <a:solidFill>
                  <a:schemeClr val="tx1"/>
                </a:solidFill>
                <a:latin typeface="Arial" charset="0"/>
              </a:defRPr>
            </a:lvl2pPr>
            <a:lvl3pPr marL="1143000" indent="-228600">
              <a:spcBef>
                <a:spcPct val="20000"/>
              </a:spcBef>
              <a:buClr>
                <a:srgbClr val="000066"/>
              </a:buClr>
              <a:buChar char="•"/>
              <a:defRPr sz="2300">
                <a:solidFill>
                  <a:schemeClr val="tx1"/>
                </a:solidFill>
                <a:latin typeface="Arial" charset="0"/>
              </a:defRPr>
            </a:lvl3pPr>
            <a:lvl4pPr marL="1600200" indent="-228600">
              <a:spcBef>
                <a:spcPct val="20000"/>
              </a:spcBef>
              <a:buClr>
                <a:srgbClr val="000066"/>
              </a:buClr>
              <a:buChar char="•"/>
              <a:defRPr sz="2000">
                <a:solidFill>
                  <a:schemeClr val="tx1"/>
                </a:solidFill>
                <a:latin typeface="Arial" charset="0"/>
              </a:defRPr>
            </a:lvl4pPr>
            <a:lvl5pPr marL="2057400" indent="-228600">
              <a:spcBef>
                <a:spcPct val="20000"/>
              </a:spcBef>
              <a:buClr>
                <a:srgbClr val="000066"/>
              </a:buClr>
              <a:buChar char="•"/>
              <a:defRPr sz="2000">
                <a:solidFill>
                  <a:schemeClr val="tx1"/>
                </a:solidFill>
                <a:latin typeface="Arial" charset="0"/>
              </a:defRPr>
            </a:lvl5pPr>
            <a:lvl6pPr marL="2514600" indent="-228600" eaLnBrk="0" fontAlgn="base" hangingPunct="0">
              <a:spcBef>
                <a:spcPct val="20000"/>
              </a:spcBef>
              <a:spcAft>
                <a:spcPct val="0"/>
              </a:spcAft>
              <a:buClr>
                <a:srgbClr val="000066"/>
              </a:buClr>
              <a:buChar char="•"/>
              <a:defRPr sz="2000">
                <a:solidFill>
                  <a:schemeClr val="tx1"/>
                </a:solidFill>
                <a:latin typeface="Arial" charset="0"/>
              </a:defRPr>
            </a:lvl6pPr>
            <a:lvl7pPr marL="2971800" indent="-228600" eaLnBrk="0" fontAlgn="base" hangingPunct="0">
              <a:spcBef>
                <a:spcPct val="20000"/>
              </a:spcBef>
              <a:spcAft>
                <a:spcPct val="0"/>
              </a:spcAft>
              <a:buClr>
                <a:srgbClr val="000066"/>
              </a:buClr>
              <a:buChar char="•"/>
              <a:defRPr sz="2000">
                <a:solidFill>
                  <a:schemeClr val="tx1"/>
                </a:solidFill>
                <a:latin typeface="Arial" charset="0"/>
              </a:defRPr>
            </a:lvl7pPr>
            <a:lvl8pPr marL="3429000" indent="-228600" eaLnBrk="0" fontAlgn="base" hangingPunct="0">
              <a:spcBef>
                <a:spcPct val="20000"/>
              </a:spcBef>
              <a:spcAft>
                <a:spcPct val="0"/>
              </a:spcAft>
              <a:buClr>
                <a:srgbClr val="000066"/>
              </a:buClr>
              <a:buChar char="•"/>
              <a:defRPr sz="2000">
                <a:solidFill>
                  <a:schemeClr val="tx1"/>
                </a:solidFill>
                <a:latin typeface="Arial" charset="0"/>
              </a:defRPr>
            </a:lvl8pPr>
            <a:lvl9pPr marL="3886200" indent="-228600" eaLnBrk="0" fontAlgn="base" hangingPunct="0">
              <a:spcBef>
                <a:spcPct val="20000"/>
              </a:spcBef>
              <a:spcAft>
                <a:spcPct val="0"/>
              </a:spcAft>
              <a:buClr>
                <a:srgbClr val="000066"/>
              </a:buClr>
              <a:buChar char="•"/>
              <a:defRPr sz="2000">
                <a:solidFill>
                  <a:schemeClr val="tx1"/>
                </a:solidFill>
                <a:latin typeface="Arial" charset="0"/>
              </a:defRPr>
            </a:lvl9pPr>
          </a:lstStyle>
          <a:p>
            <a:pPr>
              <a:spcBef>
                <a:spcPct val="0"/>
              </a:spcBef>
              <a:buClrTx/>
              <a:buFontTx/>
              <a:buNone/>
            </a:pPr>
            <a:fld id="{D81F4541-A536-4948-AC16-915ED74DE918}" type="slidenum">
              <a:rPr lang="en-US" altLang="en-US" sz="1000"/>
              <a:pPr>
                <a:spcBef>
                  <a:spcPct val="0"/>
                </a:spcBef>
                <a:buClrTx/>
                <a:buFontTx/>
                <a:buNone/>
              </a:pPr>
              <a:t>9</a:t>
            </a:fld>
            <a:endParaRPr lang="en-US" altLang="en-US" sz="1000"/>
          </a:p>
        </p:txBody>
      </p:sp>
      <p:pic>
        <p:nvPicPr>
          <p:cNvPr id="901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400" y="1624013"/>
            <a:ext cx="7118350" cy="4878387"/>
          </a:xfrm>
          <a:prstGeom prst="rect">
            <a:avLst/>
          </a:prstGeom>
          <a:noFill/>
          <a:ln>
            <a:solidFill>
              <a:schemeClr val="tx1"/>
            </a:solid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0116" name="Rectangle 4"/>
          <p:cNvSpPr>
            <a:spLocks noGrp="1" noChangeArrowheads="1"/>
          </p:cNvSpPr>
          <p:nvPr>
            <p:ph type="title"/>
          </p:nvPr>
        </p:nvSpPr>
        <p:spPr/>
        <p:txBody>
          <a:bodyPr>
            <a:normAutofit/>
          </a:bodyPr>
          <a:lstStyle/>
          <a:p>
            <a:pPr eaLnBrk="1" hangingPunct="1"/>
            <a:r>
              <a:rPr lang="en-US" altLang="en-US" dirty="0"/>
              <a:t>Virtual Functions (</a:t>
            </a:r>
            <a:r>
              <a:rPr lang="en-US" altLang="en-US" dirty="0" err="1"/>
              <a:t>contd</a:t>
            </a:r>
            <a:r>
              <a:rPr lang="en-US" altLang="en-US" dirty="0"/>
              <a:t>…)</a:t>
            </a:r>
          </a:p>
        </p:txBody>
      </p:sp>
    </p:spTree>
    <p:extLst>
      <p:ext uri="{BB962C8B-B14F-4D97-AF65-F5344CB8AC3E}">
        <p14:creationId xmlns:p14="http://schemas.microsoft.com/office/powerpoint/2010/main" val="281008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cs101</Template>
  <TotalTime>26805</TotalTime>
  <Words>1079</Words>
  <Application>Microsoft Macintosh PowerPoint</Application>
  <PresentationFormat>On-screen Show (4:3)</PresentationFormat>
  <Paragraphs>127</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Courier New</vt:lpstr>
      <vt:lpstr>Verdana</vt:lpstr>
      <vt:lpstr>Wingdings</vt:lpstr>
      <vt:lpstr>Clarity</vt:lpstr>
      <vt:lpstr>Polymorphism,  Virtual functions &amp; Abstract Classes</vt:lpstr>
      <vt:lpstr>Polymorphism</vt:lpstr>
      <vt:lpstr>Polymorphism</vt:lpstr>
      <vt:lpstr>PowerPoint Presentation</vt:lpstr>
      <vt:lpstr>PowerPoint Presentation</vt:lpstr>
      <vt:lpstr>PowerPoint Presentation</vt:lpstr>
      <vt:lpstr>Polymorphism (contd..)</vt:lpstr>
      <vt:lpstr>Virtual Functions</vt:lpstr>
      <vt:lpstr>Virtual Functions (contd…)</vt:lpstr>
      <vt:lpstr>PowerPoint Presentation</vt:lpstr>
      <vt:lpstr>Type compatibility – the simplest case</vt:lpstr>
      <vt:lpstr>Type compatibility – the simplest case cont’d</vt:lpstr>
      <vt:lpstr>Type compatibility – more complex case (1)</vt:lpstr>
      <vt:lpstr>Type compatibility – more complex case (1) cont’d</vt:lpstr>
      <vt:lpstr>Type compatibility – more complex case (1) cont’d</vt:lpstr>
      <vt:lpstr>Classes and Virtual Destructors</vt:lpstr>
      <vt:lpstr>PowerPoint Presentation</vt:lpstr>
      <vt:lpstr>PowerPoint Presentation</vt:lpstr>
      <vt:lpstr>PowerPoint Presentation</vt:lpstr>
      <vt:lpstr>Classes and Virtual Destructors (continued)</vt:lpstr>
      <vt:lpstr>PowerPoint Presentation</vt:lpstr>
      <vt:lpstr>Abstract Classes and Pure Virtual Functions</vt:lpstr>
      <vt:lpstr>Abstract Classes and Pure Virtual Functions (continued)</vt:lpstr>
      <vt:lpstr>Abstract Classes – Shapes</vt:lpstr>
      <vt:lpstr>Abstract Classes – Shapes</vt:lpstr>
      <vt:lpstr>Abstract Classes and Pure Virtual Functions (continued)</vt:lpstr>
      <vt:lpstr>Abstract Classes and Pure Virtual Functions (continued)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Dr Wail Mardini</dc:creator>
  <cp:lastModifiedBy>Waqas Ali</cp:lastModifiedBy>
  <cp:revision>1557</cp:revision>
  <cp:lastPrinted>2018-11-18T16:27:40Z</cp:lastPrinted>
  <dcterms:created xsi:type="dcterms:W3CDTF">2017-12-20T08:30:18Z</dcterms:created>
  <dcterms:modified xsi:type="dcterms:W3CDTF">2022-11-28T03:45:24Z</dcterms:modified>
</cp:coreProperties>
</file>