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579" r:id="rId3"/>
    <p:sldId id="580" r:id="rId4"/>
    <p:sldId id="626" r:id="rId5"/>
    <p:sldId id="627" r:id="rId6"/>
    <p:sldId id="628" r:id="rId7"/>
    <p:sldId id="629" r:id="rId8"/>
    <p:sldId id="620" r:id="rId9"/>
    <p:sldId id="631" r:id="rId10"/>
    <p:sldId id="630" r:id="rId11"/>
    <p:sldId id="632" r:id="rId12"/>
    <p:sldId id="633" r:id="rId13"/>
    <p:sldId id="634" r:id="rId14"/>
    <p:sldId id="635" r:id="rId15"/>
    <p:sldId id="636" r:id="rId16"/>
    <p:sldId id="638" r:id="rId17"/>
    <p:sldId id="63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 autoAdjust="0"/>
    <p:restoredTop sz="88027" autoAdjust="0"/>
  </p:normalViewPr>
  <p:slideViewPr>
    <p:cSldViewPr>
      <p:cViewPr varScale="1">
        <p:scale>
          <a:sx n="112" d="100"/>
          <a:sy n="112" d="100"/>
        </p:scale>
        <p:origin x="20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9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CC95-1805-4589-B3C5-62CD2CD2AA07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B922-0DC4-4F8B-823D-B8E7EC5749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3CE582-C91F-4942-8661-D4B9923CBD73}" type="datetimeFigureOut">
              <a:rPr lang="en-US" smtClean="0"/>
              <a:pPr/>
              <a:t>12/5/22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DF4E671-2CE7-4BC4-9D6E-ED7B9AC954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Operator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0147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3D6C-86F2-45C6-8B5A-E78AC2B0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Overloading the assignment operator (=)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1473-C3A8-4292-B319-C4447805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IntArray</a:t>
            </a:r>
            <a:r>
              <a:rPr lang="en-US" sz="2000" dirty="0"/>
              <a:t> example (</a:t>
            </a:r>
            <a:r>
              <a:rPr lang="en-US" sz="2000" b="1" dirty="0"/>
              <a:t>assign_op.cpp</a:t>
            </a:r>
            <a:r>
              <a:rPr lang="en-US" sz="2000" dirty="0"/>
              <a:t>)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size =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contents =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    //copies contents of one array to another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contents[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s.contents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2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C9E8-C415-4FDD-9938-B418CA12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Return value of the assignment operator (=)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1BF6-AEB6-4EF5-9C33-80267197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When there’s a void return value, you can’t chain the assignment operator (as in a = b = c ).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To fix this, the assignment operator must return a reference to the object that called the operator function (its address).</a:t>
            </a: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"Overloaded Operator"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size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contents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[size];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//copies contents of one array to another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size;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contents[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s.contents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//</a:t>
            </a:r>
            <a:r>
              <a:rPr lang="en-US" sz="1600" dirty="0" err="1"/>
              <a:t>IntArray</a:t>
            </a:r>
            <a:r>
              <a:rPr lang="en-US" sz="1600" dirty="0"/>
              <a:t> example (</a:t>
            </a:r>
            <a:r>
              <a:rPr lang="en-US" sz="1600" b="1" dirty="0"/>
              <a:t>assign_op.cpp</a:t>
            </a:r>
            <a:r>
              <a:rPr lang="en-US" sz="1600" dirty="0"/>
              <a:t>)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1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6D04-B29C-47D9-8012-2F33BA63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E05B-09A8-4716-8B73-DF2CB341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operators operate on a single operand. Examples are the increment (++) and decrement (--) operators; the unary minus, as in -5; and the logical not (!) operator.</a:t>
            </a:r>
          </a:p>
          <a:p>
            <a:r>
              <a:rPr lang="en-US" dirty="0"/>
              <a:t>Unary operators take no arguments, they operate on the object for which they were called. Normally, this operator appears on the left side of the object, as in !obj, -obj, and ++obj.</a:t>
            </a:r>
          </a:p>
          <a:p>
            <a:r>
              <a:rPr lang="en-US" dirty="0"/>
              <a:t>Overloading the unary ++ operator (</a:t>
            </a:r>
            <a:r>
              <a:rPr lang="en-US" b="1" dirty="0"/>
              <a:t>unary.cpp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000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734-489B-4416-B87A-90FAD0AA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the “[ ]”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27E1-9545-4859-9DDA-3E3CB424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rules apply to all operators. So we don’t need to discuss each operator. However, we will examine some interesting operators.</a:t>
            </a:r>
          </a:p>
          <a:p>
            <a:r>
              <a:rPr lang="en-US" dirty="0"/>
              <a:t>One of the interesting operators is the subscript operator.</a:t>
            </a:r>
          </a:p>
          <a:p>
            <a:r>
              <a:rPr lang="en-US" dirty="0"/>
              <a:t>It can be declared in two different ways:</a:t>
            </a:r>
          </a:p>
          <a:p>
            <a:pPr marL="27432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return-type&amp; operator [ ](</a:t>
            </a:r>
            <a:r>
              <a:rPr lang="en-US" sz="2200" dirty="0" err="1">
                <a:latin typeface="Consolas" panose="020B0609020204030204" pitchFamily="49" charset="0"/>
              </a:rPr>
              <a:t>paramtype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27432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 }</a:t>
            </a:r>
          </a:p>
          <a:p>
            <a:pPr marL="274320" lvl="1" indent="0" algn="ctr">
              <a:buNone/>
            </a:pPr>
            <a:r>
              <a:rPr lang="en-US" sz="2800" b="1" dirty="0">
                <a:latin typeface="Consolas" panose="020B0609020204030204" pitchFamily="49" charset="0"/>
              </a:rPr>
              <a:t>OR</a:t>
            </a:r>
          </a:p>
          <a:p>
            <a:pPr marL="27432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const </a:t>
            </a:r>
            <a:r>
              <a:rPr lang="en-US" sz="2200" dirty="0" err="1">
                <a:latin typeface="Consolas" panose="020B0609020204030204" pitchFamily="49" charset="0"/>
              </a:rPr>
              <a:t>returntype</a:t>
            </a:r>
            <a:r>
              <a:rPr lang="en-US" sz="2200" dirty="0">
                <a:latin typeface="Consolas" panose="020B0609020204030204" pitchFamily="49" charset="0"/>
              </a:rPr>
              <a:t>&amp; operator [] (</a:t>
            </a:r>
            <a:r>
              <a:rPr lang="en-US" sz="2200" dirty="0" err="1">
                <a:latin typeface="Consolas" panose="020B0609020204030204" pitchFamily="49" charset="0"/>
              </a:rPr>
              <a:t>paramtype</a:t>
            </a:r>
            <a:r>
              <a:rPr lang="en-US" sz="2200" dirty="0">
                <a:latin typeface="Consolas" panose="020B0609020204030204" pitchFamily="49" charset="0"/>
              </a:rPr>
              <a:t>) const {}</a:t>
            </a:r>
          </a:p>
        </p:txBody>
      </p:sp>
    </p:spTree>
    <p:extLst>
      <p:ext uri="{BB962C8B-B14F-4D97-AF65-F5344CB8AC3E}">
        <p14:creationId xmlns:p14="http://schemas.microsoft.com/office/powerpoint/2010/main" val="427886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5734-489B-4416-B87A-90FAD0AA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the “[ ]”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27E1-9545-4859-9DDA-3E3CB424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declaration can be used when the overloaded subscript operator modifies the object. The second declaration is used with a const object; in this case, the overloaded subscript operator can access but not modify the object.</a:t>
            </a:r>
          </a:p>
          <a:p>
            <a:r>
              <a:rPr lang="en-US" sz="2000" dirty="0" err="1">
                <a:latin typeface="+mj-lt"/>
              </a:rPr>
              <a:t>SafeArray</a:t>
            </a:r>
            <a:r>
              <a:rPr lang="en-US" sz="2000" dirty="0">
                <a:latin typeface="+mj-lt"/>
              </a:rPr>
              <a:t> Example (</a:t>
            </a:r>
            <a:r>
              <a:rPr lang="en-US" sz="2000" b="1" dirty="0"/>
              <a:t>safe_array_func.cpp </a:t>
            </a:r>
            <a:r>
              <a:rPr lang="en-US" sz="2000" dirty="0"/>
              <a:t>and  </a:t>
            </a:r>
            <a:r>
              <a:rPr lang="en-US" sz="2000" b="1" dirty="0">
                <a:latin typeface="+mj-lt"/>
              </a:rPr>
              <a:t>safe_array.cpp</a:t>
            </a:r>
            <a:r>
              <a:rPr lang="en-US" sz="20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787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60D5-5DEE-454D-A943-E0FA8A16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Functions as Member Functions and Nonmember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8D4B-CD95-4498-894F-D3A1088B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operators can be overloaded either as member or nonmember functions.</a:t>
            </a:r>
          </a:p>
          <a:p>
            <a:endParaRPr lang="en-US" dirty="0"/>
          </a:p>
          <a:p>
            <a:r>
              <a:rPr lang="en-US" dirty="0"/>
              <a:t>To make an operator function be a member or nonmember function of a class, keep the following in mind:</a:t>
            </a:r>
          </a:p>
          <a:p>
            <a:pPr lvl="1"/>
            <a:r>
              <a:rPr lang="en-US" dirty="0"/>
              <a:t>The function that overloads any of the operators (), [], -&gt;, or = for a class must be declared as a member of the class.</a:t>
            </a:r>
          </a:p>
          <a:p>
            <a:pPr lvl="1"/>
            <a:endParaRPr lang="en-US" dirty="0"/>
          </a:p>
          <a:p>
            <a:r>
              <a:rPr lang="en-US" dirty="0"/>
              <a:t>Example (</a:t>
            </a:r>
            <a:r>
              <a:rPr lang="en-US" b="1" dirty="0"/>
              <a:t>Rect.cpp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9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E94C-D902-4391-8397-1ECAC824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 insertion (&lt;&lt;) and Stream extraction (&gt;&gt;)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A686-4858-4107-9087-3E37DE9B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with example (</a:t>
            </a:r>
            <a:r>
              <a:rPr lang="en-US" b="1" dirty="0"/>
              <a:t>StreamOperators.cpp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42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5ABA-4EB1-40E9-B92D-65AEEB59B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E6EB9-F7FF-4634-BDE3-DC2A9A120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C++ Programming: From Problem Analysis to Program Design, Third Edition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21C081-2846-49D7-AD25-09CA33D19FA6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Operator Overloading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only built-in operations on classes are  assignment and member selection</a:t>
            </a:r>
          </a:p>
          <a:p>
            <a:pPr eaLnBrk="1" hangingPunct="1"/>
            <a:r>
              <a:rPr lang="en-US" dirty="0"/>
              <a:t>Other operators cannot be applied directly to class objects</a:t>
            </a:r>
          </a:p>
          <a:p>
            <a:pPr eaLnBrk="1" hangingPunct="1"/>
            <a:r>
              <a:rPr lang="en-US" dirty="0"/>
              <a:t>C++ allows you to extend the definitions of most of the operators to work with classes </a:t>
            </a:r>
          </a:p>
          <a:p>
            <a:pPr eaLnBrk="1" hangingPunct="1"/>
            <a:r>
              <a:rPr lang="en-US" dirty="0"/>
              <a:t>This is called operator overloading</a:t>
            </a:r>
          </a:p>
          <a:p>
            <a:r>
              <a:rPr lang="en-US" dirty="0"/>
              <a:t>That is, the + in </a:t>
            </a:r>
            <a:r>
              <a:rPr lang="en-US" b="1" dirty="0" err="1"/>
              <a:t>a</a:t>
            </a:r>
            <a:r>
              <a:rPr lang="en-US" dirty="0" err="1"/>
              <a:t>+</a:t>
            </a:r>
            <a:r>
              <a:rPr lang="en-US" b="1" dirty="0" err="1"/>
              <a:t>b</a:t>
            </a:r>
            <a:r>
              <a:rPr lang="en-US" b="1" dirty="0"/>
              <a:t> </a:t>
            </a:r>
            <a:r>
              <a:rPr lang="en-US" dirty="0"/>
              <a:t>will add the variables if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 </a:t>
            </a:r>
            <a:r>
              <a:rPr lang="en-US" dirty="0"/>
              <a:t>are integers, but will call a different function (if overloaded) if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 </a:t>
            </a:r>
            <a:r>
              <a:rPr lang="en-US" dirty="0"/>
              <a:t>are variables of a user defined type.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C++ Programming: From Problem Analysis to Program Design, Third Edition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CB475-E7CD-412C-A0B2-BE62B1DA69A6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Overloading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7721"/>
            <a:ext cx="8229600" cy="4876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/>
              <a:t>Type of Polymorphism</a:t>
            </a:r>
          </a:p>
          <a:p>
            <a:pPr lvl="1">
              <a:spcBef>
                <a:spcPct val="60000"/>
              </a:spcBef>
            </a:pPr>
            <a:r>
              <a:rPr lang="en-US" dirty="0"/>
              <a:t>Providing implementation of an already existing operator for user defined types.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Can overload most C++ operators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Cannot create new operators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Most existing operators can be overloaded to manipulate class objects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/>
              <a:t>Write an operator function to overload an operator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541D-A2F9-4BB9-B961-F145EDD1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Overloading: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EF1-427C-4089-82B7-6120535F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not change numbers of operands. A binary operator (for example +) must always take two operands.</a:t>
            </a:r>
          </a:p>
          <a:p>
            <a:r>
              <a:rPr lang="en-US" dirty="0"/>
              <a:t>You can not change the precedence of the operators.</a:t>
            </a:r>
          </a:p>
          <a:p>
            <a:pPr lvl="1"/>
            <a:r>
              <a:rPr lang="en-US" sz="2400" b="1" dirty="0"/>
              <a:t>* </a:t>
            </a:r>
            <a:r>
              <a:rPr lang="en-US" sz="2400" dirty="0"/>
              <a:t>comes always before </a:t>
            </a:r>
            <a:r>
              <a:rPr lang="en-US" sz="2400" b="1" dirty="0"/>
              <a:t>+</a:t>
            </a:r>
          </a:p>
          <a:p>
            <a:r>
              <a:rPr lang="en-US" dirty="0"/>
              <a:t>Everything you can do with an overloaded operator you can also do with a function. However, by making your listing more intuitive, overloaded operators make your programs easier to write, read, and maintain.</a:t>
            </a:r>
          </a:p>
          <a:p>
            <a:r>
              <a:rPr lang="en-US" dirty="0"/>
              <a:t>Operator overloading is mostly used with objects. We will discuss this topic later more in detail.</a:t>
            </a:r>
          </a:p>
        </p:txBody>
      </p:sp>
    </p:spTree>
    <p:extLst>
      <p:ext uri="{BB962C8B-B14F-4D97-AF65-F5344CB8AC3E}">
        <p14:creationId xmlns:p14="http://schemas.microsoft.com/office/powerpoint/2010/main" val="403538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541D-A2F9-4BB9-B961-F145EDD1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EF1-427C-4089-82B7-6120535F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return-type </a:t>
            </a:r>
            <a:r>
              <a:rPr lang="en-US" sz="2000" dirty="0">
                <a:latin typeface="Consolas" panose="020B0609020204030204" pitchFamily="49" charset="0"/>
              </a:rPr>
              <a:t>class-name :: operator op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argList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//function body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800" b="1" dirty="0"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return-type </a:t>
            </a:r>
            <a:r>
              <a:rPr lang="en-US" sz="2000" dirty="0">
                <a:latin typeface="Consolas" panose="020B0609020204030204" pitchFamily="49" charset="0"/>
              </a:rPr>
              <a:t>operator op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argList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//function body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+mj-lt"/>
              </a:rPr>
              <a:t>Where </a:t>
            </a:r>
            <a:r>
              <a:rPr lang="en-US" sz="2000" b="1" dirty="0">
                <a:latin typeface="+mj-lt"/>
              </a:rPr>
              <a:t>return-type </a:t>
            </a:r>
            <a:r>
              <a:rPr lang="en-US" sz="2000" dirty="0">
                <a:latin typeface="+mj-lt"/>
              </a:rPr>
              <a:t>is the type of value returned by the specific operation.</a:t>
            </a:r>
          </a:p>
          <a:p>
            <a:r>
              <a:rPr lang="en-US" sz="2000" b="1" dirty="0">
                <a:latin typeface="+mj-lt"/>
              </a:rPr>
              <a:t>op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+mj-lt"/>
              </a:rPr>
              <a:t>is the operator being overloaded.</a:t>
            </a:r>
          </a:p>
          <a:p>
            <a:r>
              <a:rPr lang="en-US" sz="2000" b="1" dirty="0">
                <a:latin typeface="+mj-lt"/>
              </a:rPr>
              <a:t>operator op</a:t>
            </a:r>
            <a:r>
              <a:rPr lang="en-US" sz="18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is the function name where, where operator is a keyword</a:t>
            </a:r>
            <a:r>
              <a:rPr lang="en-US" sz="18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2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F097-6031-4A77-982F-43E7FD3C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can’t be overloaded?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B620-25EC-40BC-9E9A-2C7EFC81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overload operators that don’t already exist in C++. You can overload only the built-in operators.</a:t>
            </a:r>
          </a:p>
          <a:p>
            <a:r>
              <a:rPr lang="en-US" dirty="0"/>
              <a:t>You cannot overload the following </a:t>
            </a:r>
            <a:r>
              <a:rPr lang="en-US" dirty="0" err="1"/>
              <a:t>opertors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Class member access operator (</a:t>
            </a:r>
            <a:r>
              <a:rPr lang="en-US" sz="2400" b="1" dirty="0"/>
              <a:t>. (dot)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Pointer to members ( </a:t>
            </a:r>
            <a:r>
              <a:rPr lang="en-US" sz="2400" b="1" dirty="0"/>
              <a:t>.* (dot-asterisk)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Scope resolution operator (</a:t>
            </a:r>
            <a:r>
              <a:rPr lang="en-US" sz="2400" b="1" dirty="0"/>
              <a:t>::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Conditional Operator (</a:t>
            </a:r>
            <a:r>
              <a:rPr lang="en-US" sz="2400" b="1" dirty="0"/>
              <a:t>?: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Size Operator (</a:t>
            </a:r>
            <a:r>
              <a:rPr lang="en-US" sz="2400" b="1" dirty="0" err="1"/>
              <a:t>sizeof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176A-6C4A-4F50-853D-CE70F973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that can be overloaded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AB54-9F6C-408D-94B9-9A2F10D2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AD88E-574A-4D95-989E-3EEEEA7E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9" y="2132856"/>
            <a:ext cx="7923122" cy="34972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36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C++ Programming: From Problem Analysis to Program Design, Third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223F3-B2A6-4F1A-B6E6-9A42765FA4DD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714356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dirty="0"/>
              <a:t>Overloading the + operator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100" y="1658932"/>
            <a:ext cx="7147900" cy="48664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A class to define complex numbers 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real,img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(){ real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): real(r),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header of operator+  function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/* The Body of the function for operator + */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z)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result.real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real +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z.real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z.img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result;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F08B5-D814-4F44-817F-5DB4CC89A7D3}"/>
              </a:ext>
            </a:extLst>
          </p:cNvPr>
          <p:cNvSpPr txBox="1"/>
          <p:nvPr/>
        </p:nvSpPr>
        <p:spPr>
          <a:xfrm>
            <a:off x="5272706" y="4574314"/>
            <a:ext cx="3438124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TComplex z1(</a:t>
            </a:r>
            <a:r>
              <a:rPr lang="pl-PL" sz="1400" dirty="0">
                <a:solidFill>
                  <a:srgbClr val="098658"/>
                </a:solidFill>
                <a:latin typeface="Consolas" panose="020B0609020204030204" pitchFamily="49" charset="0"/>
              </a:rPr>
              <a:t>3.2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>
                <a:solidFill>
                  <a:srgbClr val="098658"/>
                </a:solidFill>
                <a:latin typeface="Consolas" panose="020B0609020204030204" pitchFamily="49" charset="0"/>
              </a:rPr>
              <a:t>5.5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TComplex z2(</a:t>
            </a:r>
            <a:r>
              <a:rPr lang="pl-PL" sz="1400" dirty="0">
                <a:solidFill>
                  <a:srgbClr val="098658"/>
                </a:solidFill>
                <a:latin typeface="Consolas" panose="020B0609020204030204" pitchFamily="49" charset="0"/>
              </a:rPr>
              <a:t>1.5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pl-PL" sz="1400" dirty="0">
                <a:solidFill>
                  <a:srgbClr val="098658"/>
                </a:solidFill>
                <a:latin typeface="Consolas" panose="020B0609020204030204" pitchFamily="49" charset="0"/>
              </a:rPr>
              <a:t>7.0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), z3;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z3 = z1 + z2;</a:t>
            </a:r>
            <a:r>
              <a:rPr lang="pl-PL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//operator +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3D6C-86F2-45C6-8B5A-E78AC2B0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Overloading the assignment operator (=)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1473-C3A8-4292-B319-C4447805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876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TComplex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z)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real =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z.real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z.img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You don't need to write such an assignment operator function, because the operator provided by the compiler does the same thing.</a:t>
            </a:r>
          </a:p>
          <a:p>
            <a:r>
              <a:rPr lang="en-US" dirty="0"/>
              <a:t>In general, you don’t want to let the compiler do this for you.</a:t>
            </a:r>
          </a:p>
          <a:p>
            <a:r>
              <a:rPr lang="en-US" dirty="0"/>
              <a:t>With classes of any sophistication (especially if they contain pointers!) you want to explicitly create an operator =.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27438</TotalTime>
  <Words>1170</Words>
  <Application>Microsoft Macintosh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Clarity</vt:lpstr>
      <vt:lpstr>Operator overloading</vt:lpstr>
      <vt:lpstr>Operator Overloading</vt:lpstr>
      <vt:lpstr>Operator Overloading (continued)</vt:lpstr>
      <vt:lpstr>Operator Overloading: Rules</vt:lpstr>
      <vt:lpstr>Syntax</vt:lpstr>
      <vt:lpstr>What can’t be overloaded?</vt:lpstr>
      <vt:lpstr>Operators that can be overloaded</vt:lpstr>
      <vt:lpstr>Overloading the + operator</vt:lpstr>
      <vt:lpstr>Overloading the assignment operator (=)</vt:lpstr>
      <vt:lpstr>Overloading the assignment operator (=)</vt:lpstr>
      <vt:lpstr>Return value of the assignment operator (=)</vt:lpstr>
      <vt:lpstr>Overloading Unary Operators</vt:lpstr>
      <vt:lpstr>Overloading the “[ ]” operator</vt:lpstr>
      <vt:lpstr>Overloading the “[ ]” operator</vt:lpstr>
      <vt:lpstr>Operator Functions as Member Functions and Nonmember Functions</vt:lpstr>
      <vt:lpstr>Stream insertion (&lt;&lt;) and Stream extraction (&gt;&gt;) operators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Dr Wail Mardini</dc:creator>
  <cp:lastModifiedBy>Waqas Ali</cp:lastModifiedBy>
  <cp:revision>1683</cp:revision>
  <dcterms:created xsi:type="dcterms:W3CDTF">2017-12-20T08:30:18Z</dcterms:created>
  <dcterms:modified xsi:type="dcterms:W3CDTF">2022-12-05T04:22:59Z</dcterms:modified>
</cp:coreProperties>
</file>